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9"/>
  </p:notesMasterIdLst>
  <p:sldIdLst>
    <p:sldId id="256" r:id="rId2"/>
    <p:sldId id="487" r:id="rId3"/>
    <p:sldId id="486" r:id="rId4"/>
    <p:sldId id="768" r:id="rId5"/>
    <p:sldId id="519" r:id="rId6"/>
    <p:sldId id="520" r:id="rId7"/>
    <p:sldId id="403" r:id="rId8"/>
    <p:sldId id="491" r:id="rId9"/>
    <p:sldId id="518" r:id="rId10"/>
    <p:sldId id="662" r:id="rId11"/>
    <p:sldId id="694" r:id="rId12"/>
    <p:sldId id="748" r:id="rId13"/>
    <p:sldId id="270" r:id="rId14"/>
    <p:sldId id="667" r:id="rId15"/>
    <p:sldId id="295" r:id="rId16"/>
    <p:sldId id="425" r:id="rId17"/>
    <p:sldId id="769" r:id="rId18"/>
    <p:sldId id="428" r:id="rId19"/>
    <p:sldId id="367" r:id="rId20"/>
    <p:sldId id="423" r:id="rId21"/>
    <p:sldId id="280" r:id="rId22"/>
    <p:sldId id="424" r:id="rId23"/>
    <p:sldId id="770" r:id="rId24"/>
    <p:sldId id="490" r:id="rId25"/>
    <p:sldId id="744" r:id="rId26"/>
    <p:sldId id="276" r:id="rId27"/>
    <p:sldId id="277" r:id="rId28"/>
    <p:sldId id="278" r:id="rId29"/>
    <p:sldId id="279" r:id="rId30"/>
    <p:sldId id="771" r:id="rId31"/>
    <p:sldId id="307" r:id="rId32"/>
    <p:sldId id="282" r:id="rId33"/>
    <p:sldId id="283" r:id="rId34"/>
    <p:sldId id="284" r:id="rId35"/>
    <p:sldId id="285" r:id="rId36"/>
    <p:sldId id="288" r:id="rId37"/>
    <p:sldId id="510" r:id="rId38"/>
    <p:sldId id="511" r:id="rId39"/>
    <p:sldId id="289" r:id="rId40"/>
    <p:sldId id="290" r:id="rId41"/>
    <p:sldId id="291" r:id="rId42"/>
    <p:sldId id="292" r:id="rId43"/>
    <p:sldId id="772" r:id="rId44"/>
    <p:sldId id="773" r:id="rId45"/>
    <p:sldId id="507" r:id="rId46"/>
    <p:sldId id="506" r:id="rId47"/>
    <p:sldId id="296" r:id="rId48"/>
    <p:sldId id="297" r:id="rId49"/>
    <p:sldId id="298" r:id="rId50"/>
    <p:sldId id="299" r:id="rId51"/>
    <p:sldId id="300" r:id="rId52"/>
    <p:sldId id="503" r:id="rId53"/>
    <p:sldId id="774" r:id="rId54"/>
    <p:sldId id="443" r:id="rId55"/>
    <p:sldId id="444" r:id="rId56"/>
    <p:sldId id="445" r:id="rId57"/>
    <p:sldId id="446" r:id="rId58"/>
    <p:sldId id="447" r:id="rId59"/>
    <p:sldId id="448" r:id="rId60"/>
    <p:sldId id="449" r:id="rId61"/>
    <p:sldId id="450" r:id="rId62"/>
    <p:sldId id="451" r:id="rId63"/>
    <p:sldId id="452" r:id="rId64"/>
    <p:sldId id="453" r:id="rId65"/>
    <p:sldId id="454" r:id="rId66"/>
    <p:sldId id="455" r:id="rId67"/>
    <p:sldId id="456" r:id="rId68"/>
    <p:sldId id="457" r:id="rId69"/>
    <p:sldId id="458" r:id="rId70"/>
    <p:sldId id="459" r:id="rId71"/>
    <p:sldId id="460" r:id="rId72"/>
    <p:sldId id="461" r:id="rId73"/>
    <p:sldId id="462" r:id="rId74"/>
    <p:sldId id="463" r:id="rId75"/>
    <p:sldId id="464" r:id="rId76"/>
    <p:sldId id="465" r:id="rId77"/>
    <p:sldId id="466" r:id="rId78"/>
    <p:sldId id="467" r:id="rId79"/>
    <p:sldId id="468" r:id="rId80"/>
    <p:sldId id="469" r:id="rId81"/>
    <p:sldId id="515" r:id="rId82"/>
    <p:sldId id="512" r:id="rId83"/>
    <p:sldId id="513" r:id="rId84"/>
    <p:sldId id="304" r:id="rId85"/>
    <p:sldId id="398" r:id="rId86"/>
    <p:sldId id="516" r:id="rId87"/>
    <p:sldId id="789" r:id="rId88"/>
    <p:sldId id="792" r:id="rId89"/>
    <p:sldId id="793" r:id="rId90"/>
    <p:sldId id="685" r:id="rId91"/>
    <p:sldId id="794" r:id="rId92"/>
    <p:sldId id="691" r:id="rId93"/>
    <p:sldId id="385" r:id="rId94"/>
    <p:sldId id="382" r:id="rId95"/>
    <p:sldId id="804" r:id="rId96"/>
    <p:sldId id="389" r:id="rId97"/>
    <p:sldId id="517" r:id="rId9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1425" autoAdjust="0"/>
  </p:normalViewPr>
  <p:slideViewPr>
    <p:cSldViewPr snapToGrid="0">
      <p:cViewPr varScale="1">
        <p:scale>
          <a:sx n="93" d="100"/>
          <a:sy n="93" d="100"/>
        </p:scale>
        <p:origin x="132"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944209-7750-4B46-B923-5FBA55F5E60A}" type="datetimeFigureOut">
              <a:rPr lang="en-US" smtClean="0"/>
              <a:t>4/13/2020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347F7-F006-4EA5-8717-40B79842AE2C}" type="slidenum">
              <a:rPr lang="en-US" smtClean="0"/>
              <a:t>‹#›</a:t>
            </a:fld>
            <a:endParaRPr lang="en-US"/>
          </a:p>
        </p:txBody>
      </p:sp>
    </p:spTree>
    <p:extLst>
      <p:ext uri="{BB962C8B-B14F-4D97-AF65-F5344CB8AC3E}">
        <p14:creationId xmlns:p14="http://schemas.microsoft.com/office/powerpoint/2010/main" val="3497942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8F739287-BF7B-4F04-882C-B3B23CA70729}" type="slidenum">
              <a:rPr lang="en-US" smtClean="0">
                <a:latin typeface="Arial" charset="0"/>
              </a:rPr>
              <a:pPr/>
              <a:t>4</a:t>
            </a:fld>
            <a:endParaRPr lang="en-US">
              <a:latin typeface="Arial" charset="0"/>
            </a:endParaRPr>
          </a:p>
        </p:txBody>
      </p:sp>
      <p:sp>
        <p:nvSpPr>
          <p:cNvPr id="56323" name="Rectangle 2"/>
          <p:cNvSpPr>
            <a:spLocks noGrp="1" noRot="1" noChangeAspect="1" noChangeArrowheads="1" noTextEdit="1"/>
          </p:cNvSpPr>
          <p:nvPr>
            <p:ph type="sldImg"/>
          </p:nvPr>
        </p:nvSpPr>
        <p:spPr>
          <a:xfrm>
            <a:off x="457200" y="720725"/>
            <a:ext cx="6400800" cy="3600450"/>
          </a:xfrm>
          <a:ln/>
        </p:spPr>
      </p:sp>
      <p:sp>
        <p:nvSpPr>
          <p:cNvPr id="56324" name="Rectangle 3"/>
          <p:cNvSpPr>
            <a:spLocks noGrp="1" noChangeArrowheads="1"/>
          </p:cNvSpPr>
          <p:nvPr>
            <p:ph type="body" idx="1"/>
          </p:nvPr>
        </p:nvSpPr>
        <p:spPr>
          <a:xfrm>
            <a:off x="974924" y="4561576"/>
            <a:ext cx="5365352" cy="4318827"/>
          </a:xfrm>
          <a:noFill/>
          <a:ln/>
        </p:spPr>
        <p:txBody>
          <a:bodyPr/>
          <a:lstStyle/>
          <a:p>
            <a:pPr eaLnBrk="1" hangingPunct="1"/>
            <a:endParaRPr lang="en-US" dirty="0">
              <a:latin typeface="Arial" charset="0"/>
            </a:endParaRPr>
          </a:p>
        </p:txBody>
      </p:sp>
    </p:spTree>
    <p:extLst>
      <p:ext uri="{BB962C8B-B14F-4D97-AF65-F5344CB8AC3E}">
        <p14:creationId xmlns:p14="http://schemas.microsoft.com/office/powerpoint/2010/main" val="3973697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457200" y="720725"/>
            <a:ext cx="6400800" cy="3600450"/>
          </a:xfrm>
          <a:ln/>
        </p:spPr>
      </p:sp>
      <p:sp>
        <p:nvSpPr>
          <p:cNvPr id="60419" name="Notes Placeholder 2"/>
          <p:cNvSpPr>
            <a:spLocks noGrp="1"/>
          </p:cNvSpPr>
          <p:nvPr>
            <p:ph type="body" idx="1"/>
          </p:nvPr>
        </p:nvSpPr>
        <p:spPr>
          <a:noFill/>
          <a:ln/>
        </p:spPr>
        <p:txBody>
          <a:bodyPr/>
          <a:lstStyle/>
          <a:p>
            <a:r>
              <a:rPr lang="en-US">
                <a:latin typeface="Arial" charset="0"/>
              </a:rPr>
              <a:t>Pick an order for two reasons: sequential processor and pruning</a:t>
            </a:r>
            <a:endParaRPr lang="en-US" dirty="0">
              <a:latin typeface="Arial" charset="0"/>
            </a:endParaRPr>
          </a:p>
        </p:txBody>
      </p:sp>
      <p:sp>
        <p:nvSpPr>
          <p:cNvPr id="60420" name="Slide Number Placeholder 3"/>
          <p:cNvSpPr>
            <a:spLocks noGrp="1"/>
          </p:cNvSpPr>
          <p:nvPr>
            <p:ph type="sldNum" sz="quarter" idx="5"/>
          </p:nvPr>
        </p:nvSpPr>
        <p:spPr>
          <a:noFill/>
        </p:spPr>
        <p:txBody>
          <a:bodyPr/>
          <a:lstStyle/>
          <a:p>
            <a:fld id="{48A9289E-F028-4C02-88DD-69770A826917}" type="slidenum">
              <a:rPr lang="en-US" smtClean="0">
                <a:latin typeface="Arial" charset="0"/>
              </a:rPr>
              <a:pPr/>
              <a:t>25</a:t>
            </a:fld>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F6F525-CC5C-4B2A-B177-53F1BA1480D5}" type="slidenum">
              <a:rPr lang="en-US"/>
              <a:pPr/>
              <a:t>26</a:t>
            </a:fld>
            <a:endParaRPr lang="en-US"/>
          </a:p>
        </p:txBody>
      </p:sp>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r>
              <a:rPr lang="en-GB"/>
              <a:t>Insert fig 4.21</a:t>
            </a:r>
          </a:p>
        </p:txBody>
      </p:sp>
    </p:spTree>
    <p:extLst>
      <p:ext uri="{BB962C8B-B14F-4D97-AF65-F5344CB8AC3E}">
        <p14:creationId xmlns:p14="http://schemas.microsoft.com/office/powerpoint/2010/main" val="3314977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C9C39D-D2DD-48DC-94BB-1B236D5AE1BE}" type="slidenum">
              <a:rPr lang="en-US"/>
              <a:pPr/>
              <a:t>27</a:t>
            </a:fld>
            <a:endParaRPr lang="en-US"/>
          </a:p>
        </p:txBody>
      </p:sp>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p:txBody>
          <a:bodyPr/>
          <a:lstStyle/>
          <a:p>
            <a:r>
              <a:rPr lang="en-GB"/>
              <a:t>Insert fig 4.21</a:t>
            </a:r>
          </a:p>
        </p:txBody>
      </p:sp>
    </p:spTree>
    <p:extLst>
      <p:ext uri="{BB962C8B-B14F-4D97-AF65-F5344CB8AC3E}">
        <p14:creationId xmlns:p14="http://schemas.microsoft.com/office/powerpoint/2010/main" val="3441133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A13168-050D-461B-89C8-BD66B77FF029}" type="slidenum">
              <a:rPr lang="en-US"/>
              <a:pPr/>
              <a:t>28</a:t>
            </a:fld>
            <a:endParaRPr lang="en-US"/>
          </a:p>
        </p:txBody>
      </p:sp>
      <p:sp>
        <p:nvSpPr>
          <p:cNvPr id="449538" name="Rectangle 2"/>
          <p:cNvSpPr>
            <a:spLocks noGrp="1" noRot="1" noChangeAspect="1" noChangeArrowheads="1" noTextEdit="1"/>
          </p:cNvSpPr>
          <p:nvPr>
            <p:ph type="sldImg"/>
          </p:nvPr>
        </p:nvSpPr>
        <p:spPr>
          <a:ln/>
        </p:spPr>
      </p:sp>
      <p:sp>
        <p:nvSpPr>
          <p:cNvPr id="449539" name="Rectangle 3"/>
          <p:cNvSpPr>
            <a:spLocks noGrp="1" noChangeArrowheads="1"/>
          </p:cNvSpPr>
          <p:nvPr>
            <p:ph type="body" idx="1"/>
          </p:nvPr>
        </p:nvSpPr>
        <p:spPr/>
        <p:txBody>
          <a:bodyPr/>
          <a:lstStyle/>
          <a:p>
            <a:r>
              <a:rPr lang="en-GB"/>
              <a:t>Insert fig 4.21</a:t>
            </a:r>
          </a:p>
        </p:txBody>
      </p:sp>
    </p:spTree>
    <p:extLst>
      <p:ext uri="{BB962C8B-B14F-4D97-AF65-F5344CB8AC3E}">
        <p14:creationId xmlns:p14="http://schemas.microsoft.com/office/powerpoint/2010/main" val="3363929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ED6087-1B9D-4D1E-8CC6-20348EF9B744}" type="slidenum">
              <a:rPr lang="en-US"/>
              <a:pPr/>
              <a:t>29</a:t>
            </a:fld>
            <a:endParaRPr lang="en-US"/>
          </a:p>
        </p:txBody>
      </p:sp>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p:txBody>
          <a:bodyPr/>
          <a:lstStyle/>
          <a:p>
            <a:r>
              <a:rPr lang="en-GB"/>
              <a:t>Insert fig 4.21</a:t>
            </a:r>
          </a:p>
        </p:txBody>
      </p:sp>
    </p:spTree>
    <p:extLst>
      <p:ext uri="{BB962C8B-B14F-4D97-AF65-F5344CB8AC3E}">
        <p14:creationId xmlns:p14="http://schemas.microsoft.com/office/powerpoint/2010/main" val="1232804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ED6087-1B9D-4D1E-8CC6-20348EF9B744}" type="slidenum">
              <a:rPr lang="en-US"/>
              <a:pPr/>
              <a:t>30</a:t>
            </a:fld>
            <a:endParaRPr lang="en-US"/>
          </a:p>
        </p:txBody>
      </p:sp>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p:txBody>
          <a:bodyPr/>
          <a:lstStyle/>
          <a:p>
            <a:r>
              <a:rPr lang="en-GB"/>
              <a:t>Insert fig 4.21</a:t>
            </a:r>
          </a:p>
        </p:txBody>
      </p:sp>
    </p:spTree>
    <p:extLst>
      <p:ext uri="{BB962C8B-B14F-4D97-AF65-F5344CB8AC3E}">
        <p14:creationId xmlns:p14="http://schemas.microsoft.com/office/powerpoint/2010/main" val="1547214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E20883-F740-4BF2-B3EA-2D35EA501B0F}" type="slidenum">
              <a:rPr lang="en-US"/>
              <a:pPr/>
              <a:t>32</a:t>
            </a:fld>
            <a:endParaRPr lang="en-US"/>
          </a:p>
        </p:txBody>
      </p:sp>
      <p:sp>
        <p:nvSpPr>
          <p:cNvPr id="400386" name="Rectangle 2"/>
          <p:cNvSpPr>
            <a:spLocks noGrp="1" noRot="1" noChangeAspect="1" noChangeArrowheads="1" noTextEdit="1"/>
          </p:cNvSpPr>
          <p:nvPr>
            <p:ph type="sldImg"/>
          </p:nvPr>
        </p:nvSpPr>
        <p:spPr>
          <a:ln/>
        </p:spPr>
      </p:sp>
      <p:sp>
        <p:nvSpPr>
          <p:cNvPr id="4003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4291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A699EB-937D-475E-A5DB-17F1C04E9A2B}" type="slidenum">
              <a:rPr lang="en-US"/>
              <a:pPr/>
              <a:t>33</a:t>
            </a:fld>
            <a:endParaRPr lang="en-US"/>
          </a:p>
        </p:txBody>
      </p:sp>
      <p:sp>
        <p:nvSpPr>
          <p:cNvPr id="402434" name="Rectangle 2"/>
          <p:cNvSpPr>
            <a:spLocks noGrp="1" noRot="1" noChangeAspect="1" noChangeArrowheads="1" noTextEdit="1"/>
          </p:cNvSpPr>
          <p:nvPr>
            <p:ph type="sldImg"/>
          </p:nvPr>
        </p:nvSpPr>
        <p:spPr>
          <a:ln/>
        </p:spPr>
      </p:sp>
      <p:sp>
        <p:nvSpPr>
          <p:cNvPr id="402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4952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D2CD1A-6E4C-4536-9847-41AD2E875DFE}" type="slidenum">
              <a:rPr lang="en-US"/>
              <a:pPr/>
              <a:t>34</a:t>
            </a:fld>
            <a:endParaRPr lang="en-US"/>
          </a:p>
        </p:txBody>
      </p:sp>
      <p:sp>
        <p:nvSpPr>
          <p:cNvPr id="416770" name="Rectangle 2"/>
          <p:cNvSpPr>
            <a:spLocks noGrp="1" noRot="1" noChangeAspect="1" noChangeArrowheads="1" noTextEdit="1"/>
          </p:cNvSpPr>
          <p:nvPr>
            <p:ph type="sldImg"/>
          </p:nvPr>
        </p:nvSpPr>
        <p:spPr>
          <a:ln/>
        </p:spPr>
      </p:sp>
      <p:sp>
        <p:nvSpPr>
          <p:cNvPr id="416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65374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D65AE4-EAE5-477F-91F2-BB9671E994C7}" type="slidenum">
              <a:rPr lang="en-US"/>
              <a:pPr/>
              <a:t>35</a:t>
            </a:fld>
            <a:endParaRPr lang="en-US"/>
          </a:p>
        </p:txBody>
      </p:sp>
      <p:sp>
        <p:nvSpPr>
          <p:cNvPr id="419842" name="Rectangle 2"/>
          <p:cNvSpPr>
            <a:spLocks noGrp="1" noRot="1" noChangeAspect="1" noChangeArrowheads="1" noTextEdit="1"/>
          </p:cNvSpPr>
          <p:nvPr>
            <p:ph type="sldImg"/>
          </p:nvPr>
        </p:nvSpPr>
        <p:spPr>
          <a:ln/>
        </p:spPr>
      </p:sp>
      <p:sp>
        <p:nvSpPr>
          <p:cNvPr id="419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60826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239291CC-C196-41EB-BD0D-9338517182C6}" type="slidenum">
              <a:rPr lang="en-US" altLang="en-US" sz="1200"/>
              <a:pPr/>
              <a:t>6</a:t>
            </a:fld>
            <a:endParaRPr lang="en-US" altLang="en-US"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69004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4347F7-F006-4EA5-8717-40B79842AE2C}" type="slidenum">
              <a:rPr lang="en-US" smtClean="0"/>
              <a:t>36</a:t>
            </a:fld>
            <a:endParaRPr lang="en-US"/>
          </a:p>
        </p:txBody>
      </p:sp>
    </p:spTree>
    <p:extLst>
      <p:ext uri="{BB962C8B-B14F-4D97-AF65-F5344CB8AC3E}">
        <p14:creationId xmlns:p14="http://schemas.microsoft.com/office/powerpoint/2010/main" val="2998913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975BBD0C-4887-4ADC-AAD7-A168C520D7E5}" type="slidenum">
              <a:rPr lang="en-US" altLang="en-US" sz="1200"/>
              <a:pPr/>
              <a:t>37</a:t>
            </a:fld>
            <a:endParaRPr lang="en-US" alt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731215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6CAA9B89-9DD4-4575-98AD-5C7F44EEDCF6}" type="slidenum">
              <a:rPr lang="en-US" altLang="en-US" sz="1200"/>
              <a:pPr/>
              <a:t>38</a:t>
            </a:fld>
            <a:endParaRPr lang="en-US" alt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805043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CC7E7ABF-A624-4B33-BA4C-7B0BD7D28985}" type="slidenum">
              <a:rPr lang="en-US" altLang="en-US" sz="1200"/>
              <a:pPr/>
              <a:t>45</a:t>
            </a:fld>
            <a:endParaRPr lang="en-US" alt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968961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7E58B25C-AAF9-4D12-A567-D5D7A5E26622}"/>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E11B3A6-A75B-4E9D-BB4A-4F92E0C967E2}" type="slidenum">
              <a:rPr lang="en-US" altLang="en-US" sz="1200"/>
              <a:pPr/>
              <a:t>53</a:t>
            </a:fld>
            <a:endParaRPr lang="en-US" altLang="en-US" sz="1200"/>
          </a:p>
        </p:txBody>
      </p:sp>
      <p:sp>
        <p:nvSpPr>
          <p:cNvPr id="48131" name="Rectangle 2">
            <a:extLst>
              <a:ext uri="{FF2B5EF4-FFF2-40B4-BE49-F238E27FC236}">
                <a16:creationId xmlns:a16="http://schemas.microsoft.com/office/drawing/2014/main" id="{B769EDCF-7345-4C9E-B46D-01612F593C30}"/>
              </a:ext>
            </a:extLst>
          </p:cNvPr>
          <p:cNvSpPr>
            <a:spLocks noChangeArrowheads="1" noTextEdit="1"/>
          </p:cNvSpPr>
          <p:nvPr>
            <p:ph type="sldImg"/>
          </p:nvPr>
        </p:nvSpPr>
        <p:spPr>
          <a:ln/>
        </p:spPr>
      </p:sp>
      <p:sp>
        <p:nvSpPr>
          <p:cNvPr id="48132" name="Rectangle 3">
            <a:extLst>
              <a:ext uri="{FF2B5EF4-FFF2-40B4-BE49-F238E27FC236}">
                <a16:creationId xmlns:a16="http://schemas.microsoft.com/office/drawing/2014/main" id="{336E7149-745F-4943-9409-8BA70C1FCE08}"/>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754E1FB1-9765-4AA8-867A-710720CBA6E8}" type="slidenum">
              <a:rPr lang="en-US" altLang="en-US" sz="1200"/>
              <a:pPr/>
              <a:t>54</a:t>
            </a:fld>
            <a:endParaRPr lang="en-US" altLang="en-US"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574091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D402C610-6924-4D52-97F3-5B92AC83CA34}" type="slidenum">
              <a:rPr lang="en-US" altLang="en-US" sz="1200"/>
              <a:pPr/>
              <a:t>55</a:t>
            </a:fld>
            <a:endParaRPr lang="en-US" altLang="en-US"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985064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5023067B-BA31-49BA-8674-71604A09BAB9}" type="slidenum">
              <a:rPr lang="en-US" altLang="en-US" sz="1200"/>
              <a:pPr/>
              <a:t>56</a:t>
            </a:fld>
            <a:endParaRPr lang="en-US" altLang="en-US"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610512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0A152033-B349-4BD2-A9FB-069871D2E306}" type="slidenum">
              <a:rPr lang="en-US" altLang="en-US" sz="1200"/>
              <a:pPr/>
              <a:t>57</a:t>
            </a:fld>
            <a:endParaRPr lang="en-US" alt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174985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5B8B7CCA-4FB9-493C-B196-B3A79FAD8A75}" type="slidenum">
              <a:rPr lang="en-US" altLang="en-US" sz="1200"/>
              <a:pPr/>
              <a:t>58</a:t>
            </a:fld>
            <a:endParaRPr lang="en-US" altLang="en-US"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546172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4C31169-8967-4479-BD8E-A9DFFFA5AB03}" type="slidenum">
              <a:rPr lang="en-US" smtClean="0">
                <a:latin typeface="Arial" charset="0"/>
              </a:rPr>
              <a:pPr/>
              <a:t>10</a:t>
            </a:fld>
            <a:endParaRPr lang="en-US">
              <a:latin typeface="Arial" charset="0"/>
            </a:endParaRPr>
          </a:p>
        </p:txBody>
      </p:sp>
      <p:sp>
        <p:nvSpPr>
          <p:cNvPr id="57347" name="Rectangle 2"/>
          <p:cNvSpPr>
            <a:spLocks noGrp="1" noRot="1" noChangeAspect="1" noChangeArrowheads="1" noTextEdit="1"/>
          </p:cNvSpPr>
          <p:nvPr>
            <p:ph type="sldImg"/>
          </p:nvPr>
        </p:nvSpPr>
        <p:spPr>
          <a:xfrm>
            <a:off x="457200" y="720725"/>
            <a:ext cx="6400800" cy="3600450"/>
          </a:xfrm>
          <a:ln/>
        </p:spPr>
      </p:sp>
      <p:sp>
        <p:nvSpPr>
          <p:cNvPr id="57348" name="Rectangle 3"/>
          <p:cNvSpPr>
            <a:spLocks noGrp="1" noChangeArrowheads="1"/>
          </p:cNvSpPr>
          <p:nvPr>
            <p:ph type="body" idx="1"/>
          </p:nvPr>
        </p:nvSpPr>
        <p:spPr>
          <a:xfrm>
            <a:off x="974924" y="4561576"/>
            <a:ext cx="5365352" cy="4318827"/>
          </a:xfrm>
          <a:noFill/>
          <a:ln/>
        </p:spPr>
        <p:txBody>
          <a:bodyPr/>
          <a:lstStyle/>
          <a:p>
            <a:pPr eaLnBrk="1" hangingPunct="1"/>
            <a:endParaRPr lang="en-US">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602AA658-04AD-4D26-B0A1-322263B62916}" type="slidenum">
              <a:rPr lang="en-US" altLang="en-US" sz="1200"/>
              <a:pPr/>
              <a:t>59</a:t>
            </a:fld>
            <a:endParaRPr lang="en-US" alt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6737709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9DCA8F5C-D929-4951-9097-65430509FE91}" type="slidenum">
              <a:rPr lang="en-US" altLang="en-US" sz="1200"/>
              <a:pPr/>
              <a:t>60</a:t>
            </a:fld>
            <a:endParaRPr lang="en-US" altLang="en-US"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8727573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F7EE0B9A-EF15-41D6-8490-45AC25AFE1D5}" type="slidenum">
              <a:rPr lang="en-US" altLang="en-US" sz="1200"/>
              <a:pPr/>
              <a:t>61</a:t>
            </a:fld>
            <a:endParaRPr lang="en-US" altLang="en-US"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9337161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B7CE25F0-6397-4466-9CBB-F24C52A65EDA}" type="slidenum">
              <a:rPr lang="en-US" altLang="en-US" sz="1200"/>
              <a:pPr/>
              <a:t>62</a:t>
            </a:fld>
            <a:endParaRPr lang="en-US" altLang="en-US"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96125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A48F0AC5-11FC-49A2-9770-D68D4727B17B}" type="slidenum">
              <a:rPr lang="en-US" altLang="en-US" sz="1200"/>
              <a:pPr/>
              <a:t>63</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9148414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2E059F8E-9879-4BAF-A41D-A64329494F09}" type="slidenum">
              <a:rPr lang="en-US" altLang="en-US" sz="1200"/>
              <a:pPr/>
              <a:t>64</a:t>
            </a:fld>
            <a:endParaRPr lang="en-US" altLang="en-US"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7489398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25D893BE-DE60-4432-9916-2C0EDC6FD5E0}" type="slidenum">
              <a:rPr lang="en-US" altLang="en-US" sz="1200"/>
              <a:pPr/>
              <a:t>65</a:t>
            </a:fld>
            <a:endParaRPr lang="en-US" altLang="en-US" sz="12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0394804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781BDEE8-915D-4E9C-B789-FF312ED4F784}" type="slidenum">
              <a:rPr lang="en-US" altLang="en-US" sz="1200"/>
              <a:pPr/>
              <a:t>66</a:t>
            </a:fld>
            <a:endParaRPr lang="en-US" altLang="en-US" sz="120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5549982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0FD08641-E51A-4CA1-8076-CF8B84F7D5DF}" type="slidenum">
              <a:rPr lang="en-US" altLang="en-US" sz="1200"/>
              <a:pPr/>
              <a:t>67</a:t>
            </a:fld>
            <a:endParaRPr lang="en-US" altLang="en-US" sz="120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6467071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E69551B1-A69F-4707-A2B0-DA56938388D2}" type="slidenum">
              <a:rPr lang="en-US" altLang="en-US" sz="1200"/>
              <a:pPr/>
              <a:t>68</a:t>
            </a:fld>
            <a:endParaRPr lang="en-US" altLang="en-US" sz="120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776414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84F027FC-5BC0-42F1-89EB-2B8A298EE3B3}" type="slidenum">
              <a:rPr lang="en-US" smtClean="0">
                <a:latin typeface="Arial" charset="0"/>
              </a:rPr>
              <a:pPr/>
              <a:t>14</a:t>
            </a:fld>
            <a:endParaRPr lang="en-US">
              <a:latin typeface="Arial" charset="0"/>
            </a:endParaRPr>
          </a:p>
        </p:txBody>
      </p:sp>
      <p:sp>
        <p:nvSpPr>
          <p:cNvPr id="62467" name="Rectangle 2"/>
          <p:cNvSpPr>
            <a:spLocks noGrp="1" noRot="1" noChangeAspect="1" noChangeArrowheads="1" noTextEdit="1"/>
          </p:cNvSpPr>
          <p:nvPr>
            <p:ph type="sldImg"/>
          </p:nvPr>
        </p:nvSpPr>
        <p:spPr>
          <a:xfrm>
            <a:off x="457200" y="720725"/>
            <a:ext cx="6400800" cy="3600450"/>
          </a:xfrm>
          <a:ln/>
        </p:spPr>
      </p:sp>
      <p:sp>
        <p:nvSpPr>
          <p:cNvPr id="62468" name="Rectangle 3"/>
          <p:cNvSpPr>
            <a:spLocks noGrp="1" noChangeArrowheads="1"/>
          </p:cNvSpPr>
          <p:nvPr>
            <p:ph type="body" idx="1"/>
          </p:nvPr>
        </p:nvSpPr>
        <p:spPr>
          <a:xfrm>
            <a:off x="974924" y="4561576"/>
            <a:ext cx="5365352" cy="4318827"/>
          </a:xfrm>
          <a:noFill/>
          <a:ln/>
        </p:spPr>
        <p:txBody>
          <a:bodyPr/>
          <a:lstStyle/>
          <a:p>
            <a:pPr eaLnBrk="1" hangingPunct="1"/>
            <a:endParaRPr lang="en-US">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31E68812-5814-4AE6-9E78-9307E4F34AED}" type="slidenum">
              <a:rPr lang="en-US" altLang="en-US" sz="1200"/>
              <a:pPr/>
              <a:t>69</a:t>
            </a:fld>
            <a:endParaRPr lang="en-US" altLang="en-US" sz="12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5742255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FE0B9AF3-7ED8-44F7-8CE2-D41130E5A036}" type="slidenum">
              <a:rPr lang="en-US" altLang="en-US" sz="1200"/>
              <a:pPr/>
              <a:t>70</a:t>
            </a:fld>
            <a:endParaRPr lang="en-US" altLang="en-US" sz="120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7117043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1BBBC03B-E71E-4013-9F27-0C6F16D0F0CE}" type="slidenum">
              <a:rPr lang="en-US" altLang="en-US" sz="1200"/>
              <a:pPr/>
              <a:t>71</a:t>
            </a:fld>
            <a:endParaRPr lang="en-US" altLang="en-US" sz="120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0842351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7F52363F-E1E8-4D3B-A0D0-FC7F0F3F1F23}" type="slidenum">
              <a:rPr lang="en-US" altLang="en-US" sz="1200"/>
              <a:pPr/>
              <a:t>72</a:t>
            </a:fld>
            <a:endParaRPr lang="en-US" altLang="en-US" sz="120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7482818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7C31FDEC-C346-4C6C-9192-9FA7458830DA}" type="slidenum">
              <a:rPr lang="en-US" altLang="en-US" sz="1200"/>
              <a:pPr/>
              <a:t>73</a:t>
            </a:fld>
            <a:endParaRPr lang="en-US" altLang="en-US" sz="120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2588885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832C0BD2-00DA-4D9E-A151-AA6F252F5FC1}" type="slidenum">
              <a:rPr lang="en-US" altLang="en-US" sz="1200"/>
              <a:pPr/>
              <a:t>74</a:t>
            </a:fld>
            <a:endParaRPr lang="en-US" altLang="en-US" sz="120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384422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53B06A25-E503-41EF-933D-C08FB7DB334E}" type="slidenum">
              <a:rPr lang="en-US" altLang="en-US" sz="1200"/>
              <a:pPr/>
              <a:t>75</a:t>
            </a:fld>
            <a:endParaRPr lang="en-US" altLang="en-US" sz="120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9501203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9DD89F21-F3F1-46DA-896D-2AFA2785087D}" type="slidenum">
              <a:rPr lang="en-US" altLang="en-US" sz="1200"/>
              <a:pPr/>
              <a:t>76</a:t>
            </a:fld>
            <a:endParaRPr lang="en-US" altLang="en-US" sz="120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1080433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066FB622-2782-4E6E-B486-2FE67DDFAEF9}" type="slidenum">
              <a:rPr lang="en-US" altLang="en-US" sz="1200"/>
              <a:pPr/>
              <a:t>77</a:t>
            </a:fld>
            <a:endParaRPr lang="en-US" altLang="en-US"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8520569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3FBBE449-2140-446E-BB47-8C701D16833B}" type="slidenum">
              <a:rPr lang="en-US" altLang="en-US" sz="1200"/>
              <a:pPr/>
              <a:t>78</a:t>
            </a:fld>
            <a:endParaRPr lang="en-US" altLang="en-US" sz="120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5839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minimax algorithm generates the entire game search space to search all the way</a:t>
            </a:r>
          </a:p>
          <a:p>
            <a:r>
              <a:rPr lang="en-US" dirty="0"/>
              <a:t>to terminal states for at least a portion of the search space. This depth is usually not practical,</a:t>
            </a:r>
          </a:p>
          <a:p>
            <a:r>
              <a:rPr lang="en-US" dirty="0"/>
              <a:t>because moves must be made in a reasonable amount of time—typically a few minutes at</a:t>
            </a:r>
          </a:p>
          <a:p>
            <a:r>
              <a:rPr lang="en-US" dirty="0"/>
              <a:t>most. Claude Shannon’s paper Programming a Computer for Playing Chess (1950) proposed</a:t>
            </a:r>
          </a:p>
          <a:p>
            <a:r>
              <a:rPr lang="en-US" dirty="0"/>
              <a:t>instead that programs should cut off the search earlier and apply a heuristic evaluation function</a:t>
            </a:r>
          </a:p>
          <a:p>
            <a:r>
              <a:rPr lang="en-US" dirty="0"/>
              <a:t>to states in the search, effectively EVALUATION turning nonterminal nodes into terminal leaves. In</a:t>
            </a:r>
          </a:p>
          <a:p>
            <a:r>
              <a:rPr lang="en-US" dirty="0"/>
              <a:t>other words, the suggestion is to alter minimax in two ways: replace the utility</a:t>
            </a:r>
          </a:p>
          <a:p>
            <a:r>
              <a:rPr lang="en-US" dirty="0"/>
              <a:t>function by a heuristic evaluation function EVAL, which estimates the position’s utility, and</a:t>
            </a:r>
          </a:p>
          <a:p>
            <a:r>
              <a:rPr lang="en-US" dirty="0"/>
              <a:t>replace the terminal test by a cutoff test that decides when to apply EVAL.</a:t>
            </a:r>
          </a:p>
        </p:txBody>
      </p:sp>
      <p:sp>
        <p:nvSpPr>
          <p:cNvPr id="4" name="Slide Number Placeholder 3"/>
          <p:cNvSpPr>
            <a:spLocks noGrp="1"/>
          </p:cNvSpPr>
          <p:nvPr>
            <p:ph type="sldNum" sz="quarter" idx="5"/>
          </p:nvPr>
        </p:nvSpPr>
        <p:spPr/>
        <p:txBody>
          <a:bodyPr/>
          <a:lstStyle/>
          <a:p>
            <a:fld id="{9A4347F7-F006-4EA5-8717-40B79842AE2C}" type="slidenum">
              <a:rPr lang="en-US" smtClean="0"/>
              <a:t>16</a:t>
            </a:fld>
            <a:endParaRPr lang="en-US"/>
          </a:p>
        </p:txBody>
      </p:sp>
    </p:spTree>
    <p:extLst>
      <p:ext uri="{BB962C8B-B14F-4D97-AF65-F5344CB8AC3E}">
        <p14:creationId xmlns:p14="http://schemas.microsoft.com/office/powerpoint/2010/main" val="5656224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24BE19C7-6179-43E2-B41A-D868F1880744}" type="slidenum">
              <a:rPr lang="en-US" altLang="en-US" sz="1200"/>
              <a:pPr/>
              <a:t>79</a:t>
            </a:fld>
            <a:endParaRPr lang="en-US" altLang="en-US" sz="120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1549462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F3632048-5061-481E-B3DE-4F460A13267F}" type="slidenum">
              <a:rPr lang="en-US" altLang="en-US" sz="1200"/>
              <a:pPr/>
              <a:t>80</a:t>
            </a:fld>
            <a:endParaRPr lang="en-US" altLang="en-US" sz="12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8326052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4347F7-F006-4EA5-8717-40B79842AE2C}" type="slidenum">
              <a:rPr lang="en-US" smtClean="0"/>
              <a:t>86</a:t>
            </a:fld>
            <a:endParaRPr lang="en-US"/>
          </a:p>
        </p:txBody>
      </p:sp>
    </p:spTree>
    <p:extLst>
      <p:ext uri="{BB962C8B-B14F-4D97-AF65-F5344CB8AC3E}">
        <p14:creationId xmlns:p14="http://schemas.microsoft.com/office/powerpoint/2010/main" val="4676307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5E13D75-3764-4B96-AB14-8A910A94CEF9}" type="slidenum">
              <a:rPr lang="en-US" smtClean="0">
                <a:latin typeface="Arial" charset="0"/>
              </a:rPr>
              <a:pPr/>
              <a:t>87</a:t>
            </a:fld>
            <a:endParaRPr lang="en-US">
              <a:latin typeface="Arial" charset="0"/>
            </a:endParaRPr>
          </a:p>
        </p:txBody>
      </p:sp>
      <p:sp>
        <p:nvSpPr>
          <p:cNvPr id="38915" name="Rectangle 2"/>
          <p:cNvSpPr>
            <a:spLocks noGrp="1" noRot="1" noChangeAspect="1" noChangeArrowheads="1" noTextEdit="1"/>
          </p:cNvSpPr>
          <p:nvPr>
            <p:ph type="sldImg"/>
          </p:nvPr>
        </p:nvSpPr>
        <p:spPr>
          <a:xfrm>
            <a:off x="138113" y="768350"/>
            <a:ext cx="6823075" cy="3838575"/>
          </a:xfrm>
          <a:ln/>
        </p:spPr>
      </p:sp>
      <p:sp>
        <p:nvSpPr>
          <p:cNvPr id="38916" name="Rectangle 3"/>
          <p:cNvSpPr>
            <a:spLocks noGrp="1" noChangeArrowheads="1"/>
          </p:cNvSpPr>
          <p:nvPr>
            <p:ph type="body" idx="1"/>
          </p:nvPr>
        </p:nvSpPr>
        <p:spPr>
          <a:xfrm>
            <a:off x="946150" y="4862513"/>
            <a:ext cx="5207000" cy="4603750"/>
          </a:xfrm>
          <a:noFill/>
          <a:ln/>
        </p:spPr>
        <p:txBody>
          <a:bodyPr/>
          <a:lstStyle/>
          <a:p>
            <a:endParaRPr lang="en-US" dirty="0">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138113" y="768350"/>
            <a:ext cx="6823075" cy="3838575"/>
          </a:xfrm>
          <a:ln/>
        </p:spPr>
      </p:sp>
      <p:sp>
        <p:nvSpPr>
          <p:cNvPr id="60419" name="Notes Placeholder 2"/>
          <p:cNvSpPr>
            <a:spLocks noGrp="1"/>
          </p:cNvSpPr>
          <p:nvPr>
            <p:ph type="body" idx="1"/>
          </p:nvPr>
        </p:nvSpPr>
        <p:spPr>
          <a:noFill/>
          <a:ln/>
        </p:spPr>
        <p:txBody>
          <a:bodyPr/>
          <a:lstStyle/>
          <a:p>
            <a:r>
              <a:rPr lang="en-US">
                <a:latin typeface="Arial" charset="0"/>
              </a:rPr>
              <a:t>Pick an order for two reasons: sequential processor and pruning</a:t>
            </a:r>
          </a:p>
        </p:txBody>
      </p:sp>
      <p:sp>
        <p:nvSpPr>
          <p:cNvPr id="60420" name="Slide Number Placeholder 3"/>
          <p:cNvSpPr>
            <a:spLocks noGrp="1"/>
          </p:cNvSpPr>
          <p:nvPr>
            <p:ph type="sldNum" sz="quarter" idx="5"/>
          </p:nvPr>
        </p:nvSpPr>
        <p:spPr>
          <a:noFill/>
        </p:spPr>
        <p:txBody>
          <a:bodyPr/>
          <a:lstStyle/>
          <a:p>
            <a:fld id="{48A9289E-F028-4C02-88DD-69770A826917}" type="slidenum">
              <a:rPr lang="en-US" smtClean="0">
                <a:latin typeface="Arial" charset="0"/>
              </a:rPr>
              <a:pPr/>
              <a:t>88</a:t>
            </a:fld>
            <a:endParaRPr lang="en-US">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38113" y="768350"/>
            <a:ext cx="6823075" cy="3838575"/>
          </a:xfrm>
          <a:ln/>
        </p:spPr>
      </p:sp>
      <p:sp>
        <p:nvSpPr>
          <p:cNvPr id="40963" name="Notes Placeholder 2"/>
          <p:cNvSpPr>
            <a:spLocks noGrp="1"/>
          </p:cNvSpPr>
          <p:nvPr>
            <p:ph type="body" idx="1"/>
          </p:nvPr>
        </p:nvSpPr>
        <p:spPr>
          <a:noFill/>
          <a:ln/>
        </p:spPr>
        <p:txBody>
          <a:bodyPr/>
          <a:lstStyle/>
          <a:p>
            <a:endParaRPr lang="en-US">
              <a:latin typeface="Arial" charset="0"/>
            </a:endParaRPr>
          </a:p>
        </p:txBody>
      </p:sp>
      <p:sp>
        <p:nvSpPr>
          <p:cNvPr id="40964" name="Slide Number Placeholder 3"/>
          <p:cNvSpPr>
            <a:spLocks noGrp="1"/>
          </p:cNvSpPr>
          <p:nvPr>
            <p:ph type="sldNum" sz="quarter" idx="5"/>
          </p:nvPr>
        </p:nvSpPr>
        <p:spPr>
          <a:noFill/>
        </p:spPr>
        <p:txBody>
          <a:bodyPr/>
          <a:lstStyle/>
          <a:p>
            <a:fld id="{736832FB-2179-4C80-8AB1-E690711A109F}" type="slidenum">
              <a:rPr lang="en-US" smtClean="0">
                <a:latin typeface="Arial" charset="0"/>
              </a:rPr>
              <a:pPr/>
              <a:t>91</a:t>
            </a:fld>
            <a:endParaRPr lang="en-US">
              <a:latin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41E79534-A588-4442-8842-897121C2CE7F}" type="slidenum">
              <a:rPr lang="en-US" altLang="en-US" sz="1200"/>
              <a:pPr/>
              <a:t>94</a:t>
            </a:fld>
            <a:endParaRPr lang="en-US" altLang="en-US" sz="120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5700550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04E85BB2-29B2-497D-B377-09C1EC678A88}" type="slidenum">
              <a:rPr lang="en-US" smtClean="0">
                <a:latin typeface="Arial" charset="0"/>
              </a:rPr>
              <a:pPr/>
              <a:t>95</a:t>
            </a:fld>
            <a:endParaRPr lang="en-US">
              <a:latin typeface="Arial" charset="0"/>
            </a:endParaRPr>
          </a:p>
        </p:txBody>
      </p:sp>
      <p:sp>
        <p:nvSpPr>
          <p:cNvPr id="44035" name="Rectangle 2"/>
          <p:cNvSpPr>
            <a:spLocks noGrp="1" noRot="1" noChangeAspect="1" noChangeArrowheads="1" noTextEdit="1"/>
          </p:cNvSpPr>
          <p:nvPr>
            <p:ph type="sldImg"/>
          </p:nvPr>
        </p:nvSpPr>
        <p:spPr>
          <a:xfrm>
            <a:off x="138113" y="768350"/>
            <a:ext cx="6823075" cy="3838575"/>
          </a:xfrm>
          <a:ln/>
        </p:spPr>
      </p:sp>
      <p:sp>
        <p:nvSpPr>
          <p:cNvPr id="44036" name="Rectangle 3"/>
          <p:cNvSpPr>
            <a:spLocks noGrp="1" noChangeArrowheads="1"/>
          </p:cNvSpPr>
          <p:nvPr>
            <p:ph type="body" idx="1"/>
          </p:nvPr>
        </p:nvSpPr>
        <p:spPr>
          <a:xfrm>
            <a:off x="946150" y="4862513"/>
            <a:ext cx="5207000" cy="4603750"/>
          </a:xfrm>
          <a:noFill/>
          <a:ln/>
        </p:spPr>
        <p:txBody>
          <a:bodyPr/>
          <a:lstStyle/>
          <a:p>
            <a:endParaRPr lang="en-US">
              <a:latin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CC9780C0-0B04-45F2-A85E-182E0C3B638B}" type="slidenum">
              <a:rPr lang="en-US" altLang="en-US" sz="1200"/>
              <a:pPr/>
              <a:t>97</a:t>
            </a:fld>
            <a:endParaRPr lang="en-US" altLang="en-US" sz="120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730751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22F9A225-3AFD-4171-B7C5-B57BFB45DDB9}" type="slidenum">
              <a:rPr lang="en-US" altLang="en-US" sz="1200"/>
              <a:pPr/>
              <a:t>18</a:t>
            </a:fld>
            <a:endParaRPr lang="en-US" alt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262722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A38B3A6D-343B-4B54-86BC-21FC9A56154D}" type="slidenum">
              <a:rPr lang="en-US" altLang="en-US" sz="1200"/>
              <a:pPr/>
              <a:t>20</a:t>
            </a:fld>
            <a:endParaRPr lang="en-US" alt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708638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E5C82B70-7B7F-47F2-ABB5-972BF118D351}" type="slidenum">
              <a:rPr lang="en-US" altLang="en-US" sz="1200"/>
              <a:pPr/>
              <a:t>22</a:t>
            </a:fld>
            <a:endParaRPr lang="en-US" alt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325174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E20883-F740-4BF2-B3EA-2D35EA501B0F}" type="slidenum">
              <a:rPr lang="en-US"/>
              <a:pPr/>
              <a:t>23</a:t>
            </a:fld>
            <a:endParaRPr lang="en-US"/>
          </a:p>
        </p:txBody>
      </p:sp>
      <p:sp>
        <p:nvSpPr>
          <p:cNvPr id="400386" name="Rectangle 2"/>
          <p:cNvSpPr>
            <a:spLocks noGrp="1" noRot="1" noChangeAspect="1" noChangeArrowheads="1" noTextEdit="1"/>
          </p:cNvSpPr>
          <p:nvPr>
            <p:ph type="sldImg"/>
          </p:nvPr>
        </p:nvSpPr>
        <p:spPr>
          <a:ln/>
        </p:spPr>
      </p:sp>
      <p:sp>
        <p:nvSpPr>
          <p:cNvPr id="4003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161954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4/13/2020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609600"/>
          </a:xfrm>
        </p:spPr>
        <p:txBody>
          <a:bodyPr/>
          <a:lstStyle/>
          <a:p>
            <a:r>
              <a:rPr lang="en-US"/>
              <a:t>Click to edit Master title style</a:t>
            </a:r>
          </a:p>
        </p:txBody>
      </p:sp>
      <p:sp>
        <p:nvSpPr>
          <p:cNvPr id="3" name="Text Placeholder 2"/>
          <p:cNvSpPr>
            <a:spLocks noGrp="1"/>
          </p:cNvSpPr>
          <p:nvPr>
            <p:ph type="body" sz="half" idx="1"/>
          </p:nvPr>
        </p:nvSpPr>
        <p:spPr>
          <a:xfrm>
            <a:off x="609600" y="114300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4300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508000" y="6400800"/>
            <a:ext cx="3860800" cy="304800"/>
          </a:xfrm>
        </p:spPr>
        <p:txBody>
          <a:bodyPr/>
          <a:lstStyle>
            <a:lvl1pPr>
              <a:defRPr/>
            </a:lvl1pPr>
          </a:lstStyle>
          <a:p>
            <a:r>
              <a:rPr lang="en-US"/>
              <a:t>Foundations of Artificial Intelligence</a:t>
            </a:r>
            <a:endParaRPr lang="en-US" sz="1400" b="0">
              <a:solidFill>
                <a:schemeClr val="tx1"/>
              </a:solidFill>
            </a:endParaRPr>
          </a:p>
        </p:txBody>
      </p:sp>
      <p:sp>
        <p:nvSpPr>
          <p:cNvPr id="6" name="Slide Number Placeholder 5"/>
          <p:cNvSpPr>
            <a:spLocks noGrp="1"/>
          </p:cNvSpPr>
          <p:nvPr>
            <p:ph type="sldNum" sz="quarter" idx="11"/>
          </p:nvPr>
        </p:nvSpPr>
        <p:spPr>
          <a:xfrm>
            <a:off x="9144000" y="6400800"/>
            <a:ext cx="2540000" cy="304800"/>
          </a:xfrm>
        </p:spPr>
        <p:txBody>
          <a:bodyPr/>
          <a:lstStyle>
            <a:lvl1pPr>
              <a:defRPr/>
            </a:lvl1pPr>
          </a:lstStyle>
          <a:p>
            <a:fld id="{5EC9AF20-FD58-4DCF-AA4F-6F76C593A356}" type="slidenum">
              <a:rPr lang="en-US"/>
              <a:pPr/>
              <a:t>‹#›</a:t>
            </a:fld>
            <a:endParaRPr lang="en-US" sz="1400" b="0">
              <a:solidFill>
                <a:schemeClr val="tx1"/>
              </a:solidFill>
            </a:endParaRPr>
          </a:p>
        </p:txBody>
      </p:sp>
    </p:spTree>
    <p:extLst>
      <p:ext uri="{BB962C8B-B14F-4D97-AF65-F5344CB8AC3E}">
        <p14:creationId xmlns:p14="http://schemas.microsoft.com/office/powerpoint/2010/main" val="2542697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4/13/2020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9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image" Target="../media/image40.png"/></Relationships>
</file>

<file path=ppt/slides/_rels/slide9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repare for Do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72" y="2902"/>
            <a:ext cx="12192000" cy="68550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510391" y="297951"/>
            <a:ext cx="5219272" cy="4119938"/>
          </a:xfrm>
        </p:spPr>
        <p:txBody>
          <a:bodyPr>
            <a:normAutofit fontScale="90000"/>
          </a:bodyPr>
          <a:lstStyle/>
          <a:p>
            <a:r>
              <a:rPr lang="en-US" dirty="0"/>
              <a:t>CSC 480 Artificial Intelligence I</a:t>
            </a:r>
            <a:br>
              <a:rPr lang="en-US" dirty="0"/>
            </a:br>
            <a:r>
              <a:rPr lang="en-US" sz="3600" dirty="0">
                <a:solidFill>
                  <a:schemeClr val="accent5">
                    <a:lumMod val="40000"/>
                    <a:lumOff val="60000"/>
                  </a:schemeClr>
                </a:solidFill>
              </a:rPr>
              <a:t>Bamshad Mobasher</a:t>
            </a:r>
            <a:br>
              <a:rPr lang="en-US" sz="3600" dirty="0">
                <a:solidFill>
                  <a:schemeClr val="accent5">
                    <a:lumMod val="40000"/>
                    <a:lumOff val="60000"/>
                  </a:schemeClr>
                </a:solidFill>
              </a:rPr>
            </a:br>
            <a:r>
              <a:rPr lang="en-US" sz="3600" dirty="0">
                <a:solidFill>
                  <a:schemeClr val="accent5">
                    <a:lumMod val="40000"/>
                    <a:lumOff val="60000"/>
                  </a:schemeClr>
                </a:solidFill>
              </a:rPr>
              <a:t>Depaul University</a:t>
            </a:r>
            <a:br>
              <a:rPr lang="en-US" sz="3600" dirty="0">
                <a:solidFill>
                  <a:schemeClr val="accent5">
                    <a:lumMod val="40000"/>
                    <a:lumOff val="60000"/>
                  </a:schemeClr>
                </a:solidFill>
              </a:rPr>
            </a:br>
            <a:br>
              <a:rPr lang="en-US" sz="3600" dirty="0">
                <a:solidFill>
                  <a:schemeClr val="accent5">
                    <a:lumMod val="40000"/>
                    <a:lumOff val="60000"/>
                  </a:schemeClr>
                </a:solidFill>
              </a:rPr>
            </a:br>
            <a:br>
              <a:rPr lang="en-US" sz="3600" dirty="0">
                <a:solidFill>
                  <a:schemeClr val="accent5">
                    <a:lumMod val="40000"/>
                    <a:lumOff val="60000"/>
                  </a:schemeClr>
                </a:solidFill>
              </a:rPr>
            </a:br>
            <a:br>
              <a:rPr lang="en-US" sz="3600" dirty="0">
                <a:solidFill>
                  <a:schemeClr val="accent5">
                    <a:lumMod val="40000"/>
                    <a:lumOff val="60000"/>
                  </a:schemeClr>
                </a:solidFill>
              </a:rPr>
            </a:br>
            <a:endParaRPr lang="en-US" b="1" dirty="0">
              <a:solidFill>
                <a:schemeClr val="accent1">
                  <a:lumMod val="40000"/>
                  <a:lumOff val="60000"/>
                </a:schemeClr>
              </a:solidFill>
            </a:endParaRPr>
          </a:p>
        </p:txBody>
      </p:sp>
      <p:sp>
        <p:nvSpPr>
          <p:cNvPr id="3" name="Rectangle 2">
            <a:extLst>
              <a:ext uri="{FF2B5EF4-FFF2-40B4-BE49-F238E27FC236}">
                <a16:creationId xmlns:a16="http://schemas.microsoft.com/office/drawing/2014/main" id="{90964424-5C33-443B-AF70-4173CE8C789C}"/>
              </a:ext>
            </a:extLst>
          </p:cNvPr>
          <p:cNvSpPr/>
          <p:nvPr/>
        </p:nvSpPr>
        <p:spPr>
          <a:xfrm>
            <a:off x="6096000" y="3631564"/>
            <a:ext cx="5219271" cy="1754326"/>
          </a:xfrm>
          <a:prstGeom prst="rect">
            <a:avLst/>
          </a:prstGeom>
        </p:spPr>
        <p:txBody>
          <a:bodyPr wrap="square">
            <a:spAutoFit/>
          </a:bodyPr>
          <a:lstStyle/>
          <a:p>
            <a:r>
              <a:rPr lang="en-US" sz="5400" b="1" dirty="0">
                <a:solidFill>
                  <a:schemeClr val="accent1">
                    <a:lumMod val="40000"/>
                    <a:lumOff val="60000"/>
                  </a:schemeClr>
                </a:solidFill>
              </a:rPr>
              <a:t>Adversarial Search &amp; Games</a:t>
            </a:r>
            <a:endParaRPr lang="en-US" sz="5400" b="1" dirty="0"/>
          </a:p>
        </p:txBody>
      </p:sp>
    </p:spTree>
    <p:extLst>
      <p:ext uri="{BB962C8B-B14F-4D97-AF65-F5344CB8AC3E}">
        <p14:creationId xmlns:p14="http://schemas.microsoft.com/office/powerpoint/2010/main" val="2381086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02013" y="4221530"/>
            <a:ext cx="3634288" cy="2030493"/>
          </a:xfrm>
          <a:prstGeom prst="rect">
            <a:avLst/>
          </a:prstGeom>
          <a:noFill/>
          <a:extLst>
            <a:ext uri="{909E8E84-426E-40dd-AFC4-6F175D3DCCD1}">
              <a14:hiddenFill xmlns:a14="http://schemas.microsoft.com/office/drawing/2010/main" xmlns="">
                <a:solidFill>
                  <a:srgbClr val="FFFFFF"/>
                </a:solidFill>
              </a14:hiddenFill>
            </a:ext>
          </a:extLst>
        </p:spPr>
      </p:pic>
      <p:sp>
        <p:nvSpPr>
          <p:cNvPr id="9219" name="Rectangle 3"/>
          <p:cNvSpPr>
            <a:spLocks noGrp="1" noChangeArrowheads="1"/>
          </p:cNvSpPr>
          <p:nvPr>
            <p:ph idx="1"/>
          </p:nvPr>
        </p:nvSpPr>
        <p:spPr>
          <a:xfrm>
            <a:off x="928689" y="1180916"/>
            <a:ext cx="5873324" cy="4729164"/>
          </a:xfrm>
        </p:spPr>
        <p:txBody>
          <a:bodyPr>
            <a:normAutofit fontScale="92500"/>
          </a:bodyPr>
          <a:lstStyle/>
          <a:p>
            <a:pPr eaLnBrk="1" hangingPunct="1"/>
            <a:r>
              <a:rPr lang="en-US" sz="2800" dirty="0"/>
              <a:t>Many different kinds of games!</a:t>
            </a:r>
          </a:p>
          <a:p>
            <a:pPr lvl="1" eaLnBrk="1" hangingPunct="1"/>
            <a:r>
              <a:rPr lang="en-US" sz="2400" dirty="0"/>
              <a:t>Deterministic or stochastic?</a:t>
            </a:r>
          </a:p>
          <a:p>
            <a:pPr lvl="1" eaLnBrk="1" hangingPunct="1"/>
            <a:r>
              <a:rPr lang="en-US" sz="2400" dirty="0"/>
              <a:t>One, two, or more players?</a:t>
            </a:r>
          </a:p>
          <a:p>
            <a:pPr lvl="1" eaLnBrk="1" hangingPunct="1"/>
            <a:r>
              <a:rPr lang="en-US" sz="2400" dirty="0"/>
              <a:t>Zero sum?</a:t>
            </a:r>
          </a:p>
          <a:p>
            <a:pPr lvl="1" eaLnBrk="1" hangingPunct="1"/>
            <a:r>
              <a:rPr lang="en-US" sz="2400" dirty="0"/>
              <a:t>Perfect information (can you see the state)?</a:t>
            </a:r>
          </a:p>
          <a:p>
            <a:pPr lvl="1" eaLnBrk="1" hangingPunct="1"/>
            <a:endParaRPr lang="en-US" sz="2400" dirty="0"/>
          </a:p>
          <a:p>
            <a:pPr eaLnBrk="1" hangingPunct="1"/>
            <a:r>
              <a:rPr lang="en-US" sz="2800" dirty="0"/>
              <a:t>Want algorithms for calculating a </a:t>
            </a:r>
            <a:r>
              <a:rPr lang="en-US" sz="2800" dirty="0">
                <a:solidFill>
                  <a:srgbClr val="FFC000"/>
                </a:solidFill>
              </a:rPr>
              <a:t>strategy (policy) </a:t>
            </a:r>
            <a:r>
              <a:rPr lang="en-US" sz="2800" dirty="0"/>
              <a:t>which recommends a move from each state</a:t>
            </a:r>
          </a:p>
        </p:txBody>
      </p:sp>
      <p:sp>
        <p:nvSpPr>
          <p:cNvPr id="9218" name="Rectangle 2"/>
          <p:cNvSpPr>
            <a:spLocks noGrp="1" noChangeArrowheads="1"/>
          </p:cNvSpPr>
          <p:nvPr>
            <p:ph type="title"/>
          </p:nvPr>
        </p:nvSpPr>
        <p:spPr>
          <a:xfrm>
            <a:off x="1357313" y="0"/>
            <a:ext cx="9905998" cy="1478570"/>
          </a:xfrm>
        </p:spPr>
        <p:txBody>
          <a:bodyPr/>
          <a:lstStyle/>
          <a:p>
            <a:pPr eaLnBrk="1" hangingPunct="1"/>
            <a:r>
              <a:rPr lang="en-US" dirty="0"/>
              <a:t>Types of Games</a:t>
            </a:r>
          </a:p>
        </p:txBody>
      </p:sp>
      <p:pic>
        <p:nvPicPr>
          <p:cNvPr id="5" name="Picture 4">
            <a:extLst>
              <a:ext uri="{FF2B5EF4-FFF2-40B4-BE49-F238E27FC236}">
                <a16:creationId xmlns:a16="http://schemas.microsoft.com/office/drawing/2014/main" id="{C28B149C-1639-41CB-95D9-2771800EC51C}"/>
              </a:ext>
            </a:extLst>
          </p:cNvPr>
          <p:cNvPicPr>
            <a:picLocks noChangeAspect="1" noChangeArrowheads="1"/>
          </p:cNvPicPr>
          <p:nvPr/>
        </p:nvPicPr>
        <p:blipFill>
          <a:blip r:embed="rId4">
            <a:lum bright="-6000" contrast="12000"/>
          </a:blip>
          <a:srcRect/>
          <a:stretch>
            <a:fillRect/>
          </a:stretch>
        </p:blipFill>
        <p:spPr>
          <a:xfrm>
            <a:off x="5571048" y="1180916"/>
            <a:ext cx="6200263" cy="1745151"/>
          </a:xfrm>
          <a:prstGeom prst="rect">
            <a:avLst/>
          </a:prstGeom>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05035" y="1396999"/>
            <a:ext cx="4207019" cy="4406900"/>
          </a:xfrm>
          <a:prstGeom prst="rect">
            <a:avLst/>
          </a:prstGeom>
          <a:noFill/>
          <a:extLst>
            <a:ext uri="{909E8E84-426E-40dd-AFC4-6F175D3DCCD1}">
              <a14:hiddenFill xmlns:a14="http://schemas.microsoft.com/office/drawing/2010/main" xmlns="">
                <a:solidFill>
                  <a:srgbClr val="FFFFFF"/>
                </a:solidFill>
              </a14:hiddenFill>
            </a:ext>
          </a:extLst>
        </p:spPr>
      </p:pic>
      <p:sp>
        <p:nvSpPr>
          <p:cNvPr id="10242" name="Title 1"/>
          <p:cNvSpPr>
            <a:spLocks noGrp="1"/>
          </p:cNvSpPr>
          <p:nvPr>
            <p:ph type="title"/>
          </p:nvPr>
        </p:nvSpPr>
        <p:spPr>
          <a:xfrm>
            <a:off x="1344613" y="0"/>
            <a:ext cx="9905998" cy="1478570"/>
          </a:xfrm>
        </p:spPr>
        <p:txBody>
          <a:bodyPr>
            <a:normAutofit/>
          </a:bodyPr>
          <a:lstStyle/>
          <a:p>
            <a:r>
              <a:rPr lang="en-US" sz="4000" dirty="0"/>
              <a:t>Deterministic Games</a:t>
            </a:r>
          </a:p>
        </p:txBody>
      </p:sp>
      <p:sp>
        <p:nvSpPr>
          <p:cNvPr id="10243" name="Content Placeholder 2"/>
          <p:cNvSpPr>
            <a:spLocks noGrp="1"/>
          </p:cNvSpPr>
          <p:nvPr>
            <p:ph idx="1"/>
          </p:nvPr>
        </p:nvSpPr>
        <p:spPr>
          <a:xfrm>
            <a:off x="1143000" y="1658142"/>
            <a:ext cx="9905999" cy="4907757"/>
          </a:xfrm>
        </p:spPr>
        <p:txBody>
          <a:bodyPr>
            <a:normAutofit/>
          </a:bodyPr>
          <a:lstStyle/>
          <a:p>
            <a:r>
              <a:rPr lang="en-US" dirty="0"/>
              <a:t>Many possible formalizations, one is:</a:t>
            </a:r>
          </a:p>
          <a:p>
            <a:pPr lvl="1"/>
            <a:r>
              <a:rPr lang="en-US" sz="2400" dirty="0"/>
              <a:t>States: S (start at s</a:t>
            </a:r>
            <a:r>
              <a:rPr lang="en-US" sz="2400" baseline="-25000" dirty="0"/>
              <a:t>0</a:t>
            </a:r>
            <a:r>
              <a:rPr lang="en-US" sz="2400" dirty="0"/>
              <a:t>)</a:t>
            </a:r>
          </a:p>
          <a:p>
            <a:pPr lvl="1"/>
            <a:r>
              <a:rPr lang="en-US" sz="2400" dirty="0"/>
              <a:t>Players: P={1...N} (usually take turns)</a:t>
            </a:r>
          </a:p>
          <a:p>
            <a:pPr lvl="1"/>
            <a:r>
              <a:rPr lang="en-US" sz="2400" dirty="0"/>
              <a:t>Actions: A (may depend on player / state)</a:t>
            </a:r>
          </a:p>
          <a:p>
            <a:pPr lvl="1"/>
            <a:r>
              <a:rPr lang="en-US" sz="2400" dirty="0"/>
              <a:t>Transition Function: </a:t>
            </a:r>
            <a:r>
              <a:rPr lang="en-US" sz="2400" dirty="0" err="1"/>
              <a:t>SxA</a:t>
            </a:r>
            <a:r>
              <a:rPr lang="en-US" sz="2400" dirty="0"/>
              <a:t> </a:t>
            </a:r>
            <a:r>
              <a:rPr lang="en-US" sz="2400" dirty="0">
                <a:sym typeface="Symbol" pitchFamily="18" charset="2"/>
              </a:rPr>
              <a:t> S</a:t>
            </a:r>
          </a:p>
          <a:p>
            <a:pPr lvl="1"/>
            <a:r>
              <a:rPr lang="en-US" sz="2400" dirty="0">
                <a:sym typeface="Symbol" pitchFamily="18" charset="2"/>
              </a:rPr>
              <a:t>Terminal Test: S  {</a:t>
            </a:r>
            <a:r>
              <a:rPr lang="en-US" sz="2400" dirty="0" err="1">
                <a:sym typeface="Symbol" pitchFamily="18" charset="2"/>
              </a:rPr>
              <a:t>t,f</a:t>
            </a:r>
            <a:r>
              <a:rPr lang="en-US" sz="2400" dirty="0">
                <a:sym typeface="Symbol" pitchFamily="18" charset="2"/>
              </a:rPr>
              <a:t>}</a:t>
            </a:r>
          </a:p>
          <a:p>
            <a:pPr lvl="1"/>
            <a:r>
              <a:rPr lang="en-US" sz="2400" dirty="0">
                <a:sym typeface="Symbol" pitchFamily="18" charset="2"/>
              </a:rPr>
              <a:t>Terminal Utilities: </a:t>
            </a:r>
            <a:r>
              <a:rPr lang="en-US" sz="2400" dirty="0" err="1">
                <a:sym typeface="Symbol" pitchFamily="18" charset="2"/>
              </a:rPr>
              <a:t>SxP</a:t>
            </a:r>
            <a:r>
              <a:rPr lang="en-US" sz="2400" dirty="0">
                <a:sym typeface="Symbol" pitchFamily="18" charset="2"/>
              </a:rPr>
              <a:t>  R</a:t>
            </a:r>
          </a:p>
          <a:p>
            <a:endParaRPr lang="en-US" sz="1600" dirty="0">
              <a:sym typeface="Symbol" pitchFamily="18" charset="2"/>
            </a:endParaRPr>
          </a:p>
          <a:p>
            <a:r>
              <a:rPr lang="en-US" dirty="0">
                <a:sym typeface="Symbol" pitchFamily="18" charset="2"/>
              </a:rPr>
              <a:t>Solution for a player is a </a:t>
            </a:r>
            <a:r>
              <a:rPr lang="en-US" dirty="0">
                <a:solidFill>
                  <a:srgbClr val="FFC000"/>
                </a:solidFill>
                <a:sym typeface="Symbol" pitchFamily="18" charset="2"/>
              </a:rPr>
              <a:t>policy</a:t>
            </a:r>
            <a:r>
              <a:rPr lang="en-US" dirty="0">
                <a:sym typeface="Symbol" pitchFamily="18" charset="2"/>
              </a:rPr>
              <a:t>: S  A</a:t>
            </a:r>
            <a:endParaRPr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23000" y="1505843"/>
            <a:ext cx="5649184" cy="2294120"/>
          </a:xfrm>
          <a:prstGeom prst="rect">
            <a:avLst/>
          </a:prstGeom>
          <a:noFill/>
          <a:extLst>
            <a:ext uri="{909E8E84-426E-40dd-AFC4-6F175D3DCCD1}">
              <a14:hiddenFill xmlns:a14="http://schemas.microsoft.com/office/drawing/2010/main" xmlns="">
                <a:solidFill>
                  <a:srgbClr val="FFFFFF"/>
                </a:solidFill>
              </a14:hiddenFill>
            </a:ext>
          </a:extLst>
        </p:spPr>
      </p:pic>
      <p:pic>
        <p:nvPicPr>
          <p:cNvPr id="4198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35102" y="1455433"/>
            <a:ext cx="3573769" cy="226485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35102" y="0"/>
            <a:ext cx="9905998" cy="1478570"/>
          </a:xfrm>
        </p:spPr>
        <p:txBody>
          <a:bodyPr/>
          <a:lstStyle/>
          <a:p>
            <a:r>
              <a:rPr lang="en-US" dirty="0"/>
              <a:t>Zero-Sum Games</a:t>
            </a:r>
          </a:p>
        </p:txBody>
      </p:sp>
      <p:sp>
        <p:nvSpPr>
          <p:cNvPr id="8" name="Content Placeholder 7"/>
          <p:cNvSpPr>
            <a:spLocks noGrp="1"/>
          </p:cNvSpPr>
          <p:nvPr>
            <p:ph idx="1"/>
          </p:nvPr>
        </p:nvSpPr>
        <p:spPr>
          <a:xfrm>
            <a:off x="1220787" y="3954687"/>
            <a:ext cx="4875213" cy="3541714"/>
          </a:xfrm>
        </p:spPr>
        <p:txBody>
          <a:bodyPr/>
          <a:lstStyle/>
          <a:p>
            <a:r>
              <a:rPr lang="en-US" dirty="0"/>
              <a:t>Zero-Sum Games</a:t>
            </a:r>
          </a:p>
          <a:p>
            <a:pPr lvl="1"/>
            <a:r>
              <a:rPr lang="en-US" dirty="0"/>
              <a:t>Agents have opposite utilities (values on outcomes)</a:t>
            </a:r>
          </a:p>
          <a:p>
            <a:pPr lvl="1"/>
            <a:r>
              <a:rPr lang="en-US" dirty="0"/>
              <a:t>Lets us think of a single value that one maximizes and the other minimizes</a:t>
            </a:r>
          </a:p>
          <a:p>
            <a:pPr lvl="1"/>
            <a:r>
              <a:rPr lang="en-US" dirty="0"/>
              <a:t>Adversarial, pure competition</a:t>
            </a:r>
          </a:p>
        </p:txBody>
      </p:sp>
      <p:sp>
        <p:nvSpPr>
          <p:cNvPr id="9" name="Content Placeholder 8"/>
          <p:cNvSpPr>
            <a:spLocks noGrp="1"/>
          </p:cNvSpPr>
          <p:nvPr>
            <p:ph sz="half" idx="4294967295"/>
          </p:nvPr>
        </p:nvSpPr>
        <p:spPr>
          <a:xfrm>
            <a:off x="6388101" y="3954687"/>
            <a:ext cx="4875212" cy="3541712"/>
          </a:xfrm>
        </p:spPr>
        <p:txBody>
          <a:bodyPr/>
          <a:lstStyle/>
          <a:p>
            <a:r>
              <a:rPr lang="en-US" dirty="0"/>
              <a:t>General Games</a:t>
            </a:r>
          </a:p>
          <a:p>
            <a:pPr lvl="1"/>
            <a:r>
              <a:rPr lang="en-US" dirty="0"/>
              <a:t>Agents have independent utilities (values on outcomes)</a:t>
            </a:r>
          </a:p>
          <a:p>
            <a:pPr lvl="1"/>
            <a:r>
              <a:rPr lang="en-US" dirty="0"/>
              <a:t>Cooperation, indifference, competition, and more are all possible</a:t>
            </a:r>
          </a:p>
          <a:p>
            <a:pPr lvl="1"/>
            <a:r>
              <a:rPr lang="en-US" dirty="0"/>
              <a:t>More later on non-zero-sum games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2292" y="0"/>
            <a:ext cx="1233429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22" name="Rectangle 2"/>
          <p:cNvSpPr>
            <a:spLocks noGrp="1" noChangeArrowheads="1"/>
          </p:cNvSpPr>
          <p:nvPr>
            <p:ph type="title"/>
          </p:nvPr>
        </p:nvSpPr>
        <p:spPr>
          <a:xfrm>
            <a:off x="8238" y="0"/>
            <a:ext cx="12183762" cy="1478570"/>
          </a:xfrm>
        </p:spPr>
        <p:txBody>
          <a:bodyPr>
            <a:normAutofit/>
          </a:bodyPr>
          <a:lstStyle/>
          <a:p>
            <a:pPr algn="ctr"/>
            <a:r>
              <a:rPr lang="en-US" sz="4000" b="1" dirty="0">
                <a:solidFill>
                  <a:schemeClr val="bg1"/>
                </a:solidFill>
              </a:rPr>
              <a:t>Min and Max</a:t>
            </a:r>
          </a:p>
        </p:txBody>
      </p:sp>
      <p:sp>
        <p:nvSpPr>
          <p:cNvPr id="389126" name="Rectangle 6"/>
          <p:cNvSpPr>
            <a:spLocks noGrp="1" noChangeArrowheads="1"/>
          </p:cNvSpPr>
          <p:nvPr>
            <p:ph type="body" idx="4294967295"/>
          </p:nvPr>
        </p:nvSpPr>
        <p:spPr>
          <a:xfrm>
            <a:off x="3572101" y="1471240"/>
            <a:ext cx="7996086" cy="4791381"/>
          </a:xfrm>
        </p:spPr>
        <p:txBody>
          <a:bodyPr>
            <a:normAutofit lnSpcReduction="10000"/>
          </a:bodyPr>
          <a:lstStyle/>
          <a:p>
            <a:pPr>
              <a:lnSpc>
                <a:spcPct val="80000"/>
              </a:lnSpc>
            </a:pPr>
            <a:r>
              <a:rPr lang="en-US" sz="2800" dirty="0">
                <a:solidFill>
                  <a:schemeClr val="bg1"/>
                </a:solidFill>
              </a:rPr>
              <a:t>We focus on two-player perfect information games:</a:t>
            </a:r>
          </a:p>
          <a:p>
            <a:pPr>
              <a:lnSpc>
                <a:spcPct val="80000"/>
              </a:lnSpc>
            </a:pPr>
            <a:endParaRPr lang="en-US" sz="2000" dirty="0">
              <a:solidFill>
                <a:schemeClr val="bg1"/>
              </a:solidFill>
            </a:endParaRPr>
          </a:p>
          <a:p>
            <a:pPr lvl="1">
              <a:lnSpc>
                <a:spcPct val="80000"/>
              </a:lnSpc>
            </a:pPr>
            <a:r>
              <a:rPr lang="en-US" sz="2800" dirty="0">
                <a:solidFill>
                  <a:schemeClr val="bg1"/>
                </a:solidFill>
              </a:rPr>
              <a:t>Uncertainty is caused by the actions of another agent (MIN), which competes with our agent (MAX)</a:t>
            </a:r>
          </a:p>
          <a:p>
            <a:pPr lvl="1">
              <a:lnSpc>
                <a:spcPct val="80000"/>
              </a:lnSpc>
            </a:pPr>
            <a:r>
              <a:rPr lang="en-US" sz="2800" dirty="0">
                <a:solidFill>
                  <a:schemeClr val="bg1"/>
                </a:solidFill>
              </a:rPr>
              <a:t>MIN wants MAX to fail (and vice versa)</a:t>
            </a:r>
            <a:endParaRPr lang="en-US" sz="1000" dirty="0">
              <a:solidFill>
                <a:schemeClr val="bg1"/>
              </a:solidFill>
            </a:endParaRPr>
          </a:p>
          <a:p>
            <a:pPr lvl="1">
              <a:lnSpc>
                <a:spcPct val="80000"/>
              </a:lnSpc>
            </a:pPr>
            <a:r>
              <a:rPr lang="en-US" sz="2800" dirty="0">
                <a:solidFill>
                  <a:schemeClr val="bg1"/>
                </a:solidFill>
              </a:rPr>
              <a:t>No plan exists that guarantees MAX’s success regardless of which actions MIN executes (the same is true for MIN)</a:t>
            </a:r>
            <a:endParaRPr lang="en-US" sz="1000" dirty="0">
              <a:solidFill>
                <a:schemeClr val="bg1"/>
              </a:solidFill>
            </a:endParaRPr>
          </a:p>
          <a:p>
            <a:pPr lvl="1">
              <a:lnSpc>
                <a:spcPct val="80000"/>
              </a:lnSpc>
            </a:pPr>
            <a:r>
              <a:rPr lang="en-US" sz="2800" dirty="0">
                <a:solidFill>
                  <a:schemeClr val="bg1"/>
                </a:solidFill>
              </a:rPr>
              <a:t>At each turn, the choice of which action to perform must be made within a specified time limit</a:t>
            </a:r>
            <a:endParaRPr lang="en-US" sz="1000" dirty="0">
              <a:solidFill>
                <a:schemeClr val="bg1"/>
              </a:solidFill>
            </a:endParaRPr>
          </a:p>
          <a:p>
            <a:pPr lvl="1">
              <a:lnSpc>
                <a:spcPct val="80000"/>
              </a:lnSpc>
            </a:pPr>
            <a:r>
              <a:rPr lang="en-US" sz="2800" dirty="0">
                <a:solidFill>
                  <a:schemeClr val="bg1"/>
                </a:solidFill>
              </a:rPr>
              <a:t>The state space is enormous: only a tiny fraction of this space can be explored within the time limit</a:t>
            </a:r>
            <a:endParaRPr lang="en-US" dirty="0">
              <a:solidFill>
                <a:schemeClr val="bg1"/>
              </a:solidFill>
            </a:endParaRPr>
          </a:p>
        </p:txBody>
      </p:sp>
      <p:pic>
        <p:nvPicPr>
          <p:cNvPr id="9" name="Picture 3">
            <a:extLst>
              <a:ext uri="{FF2B5EF4-FFF2-40B4-BE49-F238E27FC236}">
                <a16:creationId xmlns:a16="http://schemas.microsoft.com/office/drawing/2014/main" id="{52D7944A-687A-4A1E-8E77-C4E8A8660B3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2848873"/>
            <a:ext cx="3711801" cy="18186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72433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344613" y="51484"/>
            <a:ext cx="9905998" cy="1254647"/>
          </a:xfrm>
        </p:spPr>
        <p:txBody>
          <a:bodyPr>
            <a:normAutofit/>
          </a:bodyPr>
          <a:lstStyle/>
          <a:p>
            <a:pPr eaLnBrk="1" hangingPunct="1"/>
            <a:r>
              <a:rPr lang="en-US" b="1" dirty="0">
                <a:solidFill>
                  <a:schemeClr val="bg1"/>
                </a:solidFill>
              </a:rPr>
              <a:t>Tic-</a:t>
            </a:r>
            <a:r>
              <a:rPr lang="en-US" b="1" dirty="0" err="1">
                <a:solidFill>
                  <a:schemeClr val="bg1"/>
                </a:solidFill>
              </a:rPr>
              <a:t>Tac</a:t>
            </a:r>
            <a:r>
              <a:rPr lang="en-US" b="1" dirty="0">
                <a:solidFill>
                  <a:schemeClr val="bg1"/>
                </a:solidFill>
              </a:rPr>
              <a:t>-Toe Game Tree</a:t>
            </a:r>
          </a:p>
        </p:txBody>
      </p:sp>
      <p:pic>
        <p:nvPicPr>
          <p:cNvPr id="15363" name="Picture 3"/>
          <p:cNvPicPr>
            <a:picLocks noChangeAspect="1" noChangeArrowheads="1"/>
          </p:cNvPicPr>
          <p:nvPr/>
        </p:nvPicPr>
        <p:blipFill>
          <a:blip r:embed="rId3" cstate="print"/>
          <a:srcRect/>
          <a:stretch>
            <a:fillRect/>
          </a:stretch>
        </p:blipFill>
        <p:spPr bwMode="auto">
          <a:xfrm>
            <a:off x="2305050" y="1295400"/>
            <a:ext cx="7296150" cy="5283200"/>
          </a:xfrm>
          <a:prstGeom prst="rect">
            <a:avLst/>
          </a:prstGeom>
          <a:noFill/>
          <a:ln w="9525">
            <a:noFill/>
            <a:miter lim="800000"/>
            <a:headEnd/>
            <a:tailEnd/>
          </a:ln>
        </p:spPr>
      </p:pic>
      <p:pic>
        <p:nvPicPr>
          <p:cNvPr id="25603"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20265" y="1066800"/>
            <a:ext cx="1045620" cy="1033462"/>
          </a:xfrm>
          <a:prstGeom prst="rect">
            <a:avLst/>
          </a:prstGeom>
          <a:noFill/>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338066" y="1981884"/>
            <a:ext cx="928884" cy="1032093"/>
          </a:xfrm>
          <a:prstGeom prst="rect">
            <a:avLst/>
          </a:prstGeom>
          <a:noFill/>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20265" y="2895600"/>
            <a:ext cx="1045620" cy="1033462"/>
          </a:xfrm>
          <a:prstGeom prst="rect">
            <a:avLst/>
          </a:prstGeom>
          <a:noFill/>
        </p:spPr>
      </p:pic>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338066" y="3810684"/>
            <a:ext cx="928884" cy="1032093"/>
          </a:xfrm>
          <a:prstGeom prst="rect">
            <a:avLst/>
          </a:prstGeom>
          <a:noFill/>
        </p:spPr>
      </p:pic>
      <p:sp>
        <p:nvSpPr>
          <p:cNvPr id="9" name="Rectangle 3">
            <a:extLst>
              <a:ext uri="{FF2B5EF4-FFF2-40B4-BE49-F238E27FC236}">
                <a16:creationId xmlns:a16="http://schemas.microsoft.com/office/drawing/2014/main" id="{B289FE6E-CFF1-41EC-AACD-4D5E306825D7}"/>
              </a:ext>
            </a:extLst>
          </p:cNvPr>
          <p:cNvSpPr txBox="1">
            <a:spLocks noChangeArrowheads="1"/>
          </p:cNvSpPr>
          <p:nvPr/>
        </p:nvSpPr>
        <p:spPr>
          <a:xfrm>
            <a:off x="6438900" y="3234531"/>
            <a:ext cx="4914899" cy="347106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lgn="just"/>
            <a:r>
              <a:rPr lang="en-US" altLang="en-US" sz="2000" dirty="0">
                <a:solidFill>
                  <a:schemeClr val="bg1"/>
                </a:solidFill>
              </a:rPr>
              <a:t>Root node represents the initial board configuration; MAX must decide the best single move to make next</a:t>
            </a:r>
          </a:p>
          <a:p>
            <a:pPr algn="just"/>
            <a:r>
              <a:rPr lang="en-US" altLang="en-US" sz="2000" dirty="0">
                <a:solidFill>
                  <a:schemeClr val="bg1"/>
                </a:solidFill>
              </a:rPr>
              <a:t>Children represent the possible legal moves for a player </a:t>
            </a:r>
          </a:p>
          <a:p>
            <a:pPr algn="just"/>
            <a:r>
              <a:rPr lang="en-US" altLang="en-US" sz="2000" dirty="0">
                <a:solidFill>
                  <a:schemeClr val="bg1"/>
                </a:solidFill>
              </a:rPr>
              <a:t>Each level of the tree has nodes that are all MAX or all MIN</a:t>
            </a:r>
          </a:p>
          <a:p>
            <a:pPr algn="just"/>
            <a:r>
              <a:rPr lang="en-US" altLang="en-US" sz="2000" dirty="0">
                <a:solidFill>
                  <a:schemeClr val="bg1"/>
                </a:solidFill>
              </a:rPr>
              <a:t>A utility function determines the value of a terminal node (e.g., +1 for win, -1 for loose,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182">
            <a:extLst>
              <a:ext uri="{FF2B5EF4-FFF2-40B4-BE49-F238E27FC236}">
                <a16:creationId xmlns:a16="http://schemas.microsoft.com/office/drawing/2014/main" id="{93D0DD2B-C52B-45B4-A425-09252F951F9A}"/>
              </a:ext>
            </a:extLst>
          </p:cNvPr>
          <p:cNvSpPr>
            <a:spLocks noGrp="1" noChangeArrowheads="1"/>
          </p:cNvSpPr>
          <p:nvPr>
            <p:ph type="title"/>
          </p:nvPr>
        </p:nvSpPr>
        <p:spPr>
          <a:xfrm>
            <a:off x="1981200" y="266700"/>
            <a:ext cx="8229600" cy="622300"/>
          </a:xfrm>
        </p:spPr>
        <p:txBody>
          <a:bodyPr/>
          <a:lstStyle/>
          <a:p>
            <a:r>
              <a:rPr lang="en-US" altLang="en-US" sz="3200" dirty="0"/>
              <a:t>Game Tree (using symmetries)</a:t>
            </a:r>
          </a:p>
        </p:txBody>
      </p:sp>
      <p:sp>
        <p:nvSpPr>
          <p:cNvPr id="9221" name="Text Box 172">
            <a:extLst>
              <a:ext uri="{FF2B5EF4-FFF2-40B4-BE49-F238E27FC236}">
                <a16:creationId xmlns:a16="http://schemas.microsoft.com/office/drawing/2014/main" id="{C937B814-810E-4EBA-9570-43421CE323CB}"/>
              </a:ext>
            </a:extLst>
          </p:cNvPr>
          <p:cNvSpPr txBox="1">
            <a:spLocks noChangeArrowheads="1"/>
          </p:cNvSpPr>
          <p:nvPr/>
        </p:nvSpPr>
        <p:spPr bwMode="auto">
          <a:xfrm>
            <a:off x="5867400" y="5111750"/>
            <a:ext cx="5029200" cy="75882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r>
              <a:rPr lang="en-US" altLang="en-US" b="1">
                <a:solidFill>
                  <a:srgbClr val="800080"/>
                </a:solidFill>
              </a:rPr>
              <a:t>Here, symmetries have been used to reduce the branching factor</a:t>
            </a:r>
          </a:p>
        </p:txBody>
      </p:sp>
      <p:grpSp>
        <p:nvGrpSpPr>
          <p:cNvPr id="9222" name="Group 184">
            <a:extLst>
              <a:ext uri="{FF2B5EF4-FFF2-40B4-BE49-F238E27FC236}">
                <a16:creationId xmlns:a16="http://schemas.microsoft.com/office/drawing/2014/main" id="{468AA02C-49E7-4ABC-AFD6-A719823CD83A}"/>
              </a:ext>
            </a:extLst>
          </p:cNvPr>
          <p:cNvGrpSpPr>
            <a:grpSpLocks/>
          </p:cNvGrpSpPr>
          <p:nvPr/>
        </p:nvGrpSpPr>
        <p:grpSpPr bwMode="auto">
          <a:xfrm>
            <a:off x="1905000" y="1054100"/>
            <a:ext cx="8459788" cy="5181600"/>
            <a:chOff x="216" y="720"/>
            <a:chExt cx="5329" cy="3264"/>
          </a:xfrm>
        </p:grpSpPr>
        <p:grpSp>
          <p:nvGrpSpPr>
            <p:cNvPr id="9223" name="Group 3">
              <a:extLst>
                <a:ext uri="{FF2B5EF4-FFF2-40B4-BE49-F238E27FC236}">
                  <a16:creationId xmlns:a16="http://schemas.microsoft.com/office/drawing/2014/main" id="{B1E54569-AF9B-402A-9919-503977B800D0}"/>
                </a:ext>
              </a:extLst>
            </p:cNvPr>
            <p:cNvGrpSpPr>
              <a:grpSpLocks/>
            </p:cNvGrpSpPr>
            <p:nvPr/>
          </p:nvGrpSpPr>
          <p:grpSpPr bwMode="auto">
            <a:xfrm>
              <a:off x="216" y="816"/>
              <a:ext cx="3840" cy="3168"/>
              <a:chOff x="432" y="1008"/>
              <a:chExt cx="3840" cy="3168"/>
            </a:xfrm>
          </p:grpSpPr>
          <p:grpSp>
            <p:nvGrpSpPr>
              <p:cNvPr id="9232" name="Group 4">
                <a:extLst>
                  <a:ext uri="{FF2B5EF4-FFF2-40B4-BE49-F238E27FC236}">
                    <a16:creationId xmlns:a16="http://schemas.microsoft.com/office/drawing/2014/main" id="{44100421-95DF-474B-87AF-2074F8E4CD05}"/>
                  </a:ext>
                </a:extLst>
              </p:cNvPr>
              <p:cNvGrpSpPr>
                <a:grpSpLocks/>
              </p:cNvGrpSpPr>
              <p:nvPr/>
            </p:nvGrpSpPr>
            <p:grpSpPr bwMode="auto">
              <a:xfrm>
                <a:off x="1392" y="1008"/>
                <a:ext cx="2880" cy="3168"/>
                <a:chOff x="1392" y="912"/>
                <a:chExt cx="2880" cy="3168"/>
              </a:xfrm>
            </p:grpSpPr>
            <p:sp>
              <p:nvSpPr>
                <p:cNvPr id="9236" name="Rectangle 5">
                  <a:extLst>
                    <a:ext uri="{FF2B5EF4-FFF2-40B4-BE49-F238E27FC236}">
                      <a16:creationId xmlns:a16="http://schemas.microsoft.com/office/drawing/2014/main" id="{63C5A0ED-E45D-45B3-8446-0B8C32351D91}"/>
                    </a:ext>
                  </a:extLst>
                </p:cNvPr>
                <p:cNvSpPr>
                  <a:spLocks noChangeArrowheads="1"/>
                </p:cNvSpPr>
                <p:nvPr/>
              </p:nvSpPr>
              <p:spPr bwMode="auto">
                <a:xfrm>
                  <a:off x="1872" y="3792"/>
                  <a:ext cx="288" cy="288"/>
                </a:xfrm>
                <a:prstGeom prst="rect">
                  <a:avLst/>
                </a:prstGeom>
                <a:solidFill>
                  <a:srgbClr val="FFCCFF"/>
                </a:soli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37" name="Rectangle 6">
                  <a:extLst>
                    <a:ext uri="{FF2B5EF4-FFF2-40B4-BE49-F238E27FC236}">
                      <a16:creationId xmlns:a16="http://schemas.microsoft.com/office/drawing/2014/main" id="{F7FE3ACB-AA22-4AF9-A2B4-64E4B56AAC93}"/>
                    </a:ext>
                  </a:extLst>
                </p:cNvPr>
                <p:cNvSpPr>
                  <a:spLocks noChangeArrowheads="1"/>
                </p:cNvSpPr>
                <p:nvPr/>
              </p:nvSpPr>
              <p:spPr bwMode="auto">
                <a:xfrm>
                  <a:off x="1872" y="3792"/>
                  <a:ext cx="288" cy="288"/>
                </a:xfrm>
                <a:prstGeom prst="rect">
                  <a:avLst/>
                </a:prstGeom>
                <a:solidFill>
                  <a:srgbClr val="FFCCFF"/>
                </a:solidFill>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38" name="Line 7">
                  <a:extLst>
                    <a:ext uri="{FF2B5EF4-FFF2-40B4-BE49-F238E27FC236}">
                      <a16:creationId xmlns:a16="http://schemas.microsoft.com/office/drawing/2014/main" id="{B1AA5F9C-64C6-4045-981F-234C62C401CF}"/>
                    </a:ext>
                  </a:extLst>
                </p:cNvPr>
                <p:cNvSpPr>
                  <a:spLocks noChangeShapeType="1"/>
                </p:cNvSpPr>
                <p:nvPr/>
              </p:nvSpPr>
              <p:spPr bwMode="auto">
                <a:xfrm>
                  <a:off x="1872" y="3984"/>
                  <a:ext cx="288"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39" name="Line 8">
                  <a:extLst>
                    <a:ext uri="{FF2B5EF4-FFF2-40B4-BE49-F238E27FC236}">
                      <a16:creationId xmlns:a16="http://schemas.microsoft.com/office/drawing/2014/main" id="{318D527C-B078-4A8A-873B-7FBC632FB2F4}"/>
                    </a:ext>
                  </a:extLst>
                </p:cNvPr>
                <p:cNvSpPr>
                  <a:spLocks noChangeShapeType="1"/>
                </p:cNvSpPr>
                <p:nvPr/>
              </p:nvSpPr>
              <p:spPr bwMode="auto">
                <a:xfrm>
                  <a:off x="1872" y="3888"/>
                  <a:ext cx="288"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40" name="Line 9">
                  <a:extLst>
                    <a:ext uri="{FF2B5EF4-FFF2-40B4-BE49-F238E27FC236}">
                      <a16:creationId xmlns:a16="http://schemas.microsoft.com/office/drawing/2014/main" id="{EC93B611-32BE-4647-84D7-0B44B947B6EC}"/>
                    </a:ext>
                  </a:extLst>
                </p:cNvPr>
                <p:cNvSpPr>
                  <a:spLocks noChangeShapeType="1"/>
                </p:cNvSpPr>
                <p:nvPr/>
              </p:nvSpPr>
              <p:spPr bwMode="auto">
                <a:xfrm>
                  <a:off x="1968" y="3792"/>
                  <a:ext cx="0" cy="288"/>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41" name="Line 10">
                  <a:extLst>
                    <a:ext uri="{FF2B5EF4-FFF2-40B4-BE49-F238E27FC236}">
                      <a16:creationId xmlns:a16="http://schemas.microsoft.com/office/drawing/2014/main" id="{9EE063D5-5914-4081-A7EE-E264CE0AC190}"/>
                    </a:ext>
                  </a:extLst>
                </p:cNvPr>
                <p:cNvSpPr>
                  <a:spLocks noChangeShapeType="1"/>
                </p:cNvSpPr>
                <p:nvPr/>
              </p:nvSpPr>
              <p:spPr bwMode="auto">
                <a:xfrm>
                  <a:off x="2064" y="3792"/>
                  <a:ext cx="0" cy="288"/>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42" name="Line 11">
                  <a:extLst>
                    <a:ext uri="{FF2B5EF4-FFF2-40B4-BE49-F238E27FC236}">
                      <a16:creationId xmlns:a16="http://schemas.microsoft.com/office/drawing/2014/main" id="{A29414BF-9CEF-4F63-AB8D-DFFC5D512D15}"/>
                    </a:ext>
                  </a:extLst>
                </p:cNvPr>
                <p:cNvSpPr>
                  <a:spLocks noChangeShapeType="1"/>
                </p:cNvSpPr>
                <p:nvPr/>
              </p:nvSpPr>
              <p:spPr bwMode="auto">
                <a:xfrm>
                  <a:off x="1968" y="3888"/>
                  <a:ext cx="96" cy="9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43" name="Line 12">
                  <a:extLst>
                    <a:ext uri="{FF2B5EF4-FFF2-40B4-BE49-F238E27FC236}">
                      <a16:creationId xmlns:a16="http://schemas.microsoft.com/office/drawing/2014/main" id="{F35BE0F6-89C9-4A59-ABCB-0B0B0FA7C4E8}"/>
                    </a:ext>
                  </a:extLst>
                </p:cNvPr>
                <p:cNvSpPr>
                  <a:spLocks noChangeShapeType="1"/>
                </p:cNvSpPr>
                <p:nvPr/>
              </p:nvSpPr>
              <p:spPr bwMode="auto">
                <a:xfrm flipV="1">
                  <a:off x="1968" y="3888"/>
                  <a:ext cx="96" cy="9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44" name="Oval 13">
                  <a:extLst>
                    <a:ext uri="{FF2B5EF4-FFF2-40B4-BE49-F238E27FC236}">
                      <a16:creationId xmlns:a16="http://schemas.microsoft.com/office/drawing/2014/main" id="{D18FF8A9-2A25-47DF-891C-CC5F1C5D6B34}"/>
                    </a:ext>
                  </a:extLst>
                </p:cNvPr>
                <p:cNvSpPr>
                  <a:spLocks noChangeArrowheads="1"/>
                </p:cNvSpPr>
                <p:nvPr/>
              </p:nvSpPr>
              <p:spPr bwMode="auto">
                <a:xfrm>
                  <a:off x="1872" y="3792"/>
                  <a:ext cx="96" cy="96"/>
                </a:xfrm>
                <a:prstGeom prst="ellipse">
                  <a:avLst/>
                </a:prstGeom>
                <a:solidFill>
                  <a:srgbClr val="FFCCFF"/>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45" name="Line 14">
                  <a:extLst>
                    <a:ext uri="{FF2B5EF4-FFF2-40B4-BE49-F238E27FC236}">
                      <a16:creationId xmlns:a16="http://schemas.microsoft.com/office/drawing/2014/main" id="{84D6A4D1-3AAF-43A4-8CC5-015C7EF022D0}"/>
                    </a:ext>
                  </a:extLst>
                </p:cNvPr>
                <p:cNvSpPr>
                  <a:spLocks noChangeShapeType="1"/>
                </p:cNvSpPr>
                <p:nvPr/>
              </p:nvSpPr>
              <p:spPr bwMode="auto">
                <a:xfrm>
                  <a:off x="2064" y="3792"/>
                  <a:ext cx="96" cy="9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46" name="Line 15">
                  <a:extLst>
                    <a:ext uri="{FF2B5EF4-FFF2-40B4-BE49-F238E27FC236}">
                      <a16:creationId xmlns:a16="http://schemas.microsoft.com/office/drawing/2014/main" id="{C856B4D3-9BF5-4D99-AD6E-7E7087C7F3B0}"/>
                    </a:ext>
                  </a:extLst>
                </p:cNvPr>
                <p:cNvSpPr>
                  <a:spLocks noChangeShapeType="1"/>
                </p:cNvSpPr>
                <p:nvPr/>
              </p:nvSpPr>
              <p:spPr bwMode="auto">
                <a:xfrm flipV="1">
                  <a:off x="2064" y="3792"/>
                  <a:ext cx="96" cy="9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47" name="Line 16">
                  <a:extLst>
                    <a:ext uri="{FF2B5EF4-FFF2-40B4-BE49-F238E27FC236}">
                      <a16:creationId xmlns:a16="http://schemas.microsoft.com/office/drawing/2014/main" id="{789ADC9E-405B-4118-B6AC-E5DC8D4A45A9}"/>
                    </a:ext>
                  </a:extLst>
                </p:cNvPr>
                <p:cNvSpPr>
                  <a:spLocks noChangeShapeType="1"/>
                </p:cNvSpPr>
                <p:nvPr/>
              </p:nvSpPr>
              <p:spPr bwMode="auto">
                <a:xfrm>
                  <a:off x="1872" y="3984"/>
                  <a:ext cx="96" cy="9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48" name="Line 17">
                  <a:extLst>
                    <a:ext uri="{FF2B5EF4-FFF2-40B4-BE49-F238E27FC236}">
                      <a16:creationId xmlns:a16="http://schemas.microsoft.com/office/drawing/2014/main" id="{748C3CB5-1786-4090-B5E3-5919901433DA}"/>
                    </a:ext>
                  </a:extLst>
                </p:cNvPr>
                <p:cNvSpPr>
                  <a:spLocks noChangeShapeType="1"/>
                </p:cNvSpPr>
                <p:nvPr/>
              </p:nvSpPr>
              <p:spPr bwMode="auto">
                <a:xfrm flipV="1">
                  <a:off x="1872" y="3984"/>
                  <a:ext cx="96" cy="9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49" name="Oval 18">
                  <a:extLst>
                    <a:ext uri="{FF2B5EF4-FFF2-40B4-BE49-F238E27FC236}">
                      <a16:creationId xmlns:a16="http://schemas.microsoft.com/office/drawing/2014/main" id="{C57E6B7A-3F1E-4123-8844-E264036B2134}"/>
                    </a:ext>
                  </a:extLst>
                </p:cNvPr>
                <p:cNvSpPr>
                  <a:spLocks noChangeArrowheads="1"/>
                </p:cNvSpPr>
                <p:nvPr/>
              </p:nvSpPr>
              <p:spPr bwMode="auto">
                <a:xfrm>
                  <a:off x="1872" y="3888"/>
                  <a:ext cx="96" cy="96"/>
                </a:xfrm>
                <a:prstGeom prst="ellipse">
                  <a:avLst/>
                </a:prstGeom>
                <a:solidFill>
                  <a:srgbClr val="FFCCFF"/>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9250" name="Group 19">
                  <a:extLst>
                    <a:ext uri="{FF2B5EF4-FFF2-40B4-BE49-F238E27FC236}">
                      <a16:creationId xmlns:a16="http://schemas.microsoft.com/office/drawing/2014/main" id="{B8146224-6DCD-4FFF-9DC8-71BF0672A86C}"/>
                    </a:ext>
                  </a:extLst>
                </p:cNvPr>
                <p:cNvGrpSpPr>
                  <a:grpSpLocks/>
                </p:cNvGrpSpPr>
                <p:nvPr/>
              </p:nvGrpSpPr>
              <p:grpSpPr bwMode="auto">
                <a:xfrm>
                  <a:off x="2784" y="912"/>
                  <a:ext cx="288" cy="288"/>
                  <a:chOff x="2304" y="1152"/>
                  <a:chExt cx="288" cy="288"/>
                </a:xfrm>
              </p:grpSpPr>
              <p:sp>
                <p:nvSpPr>
                  <p:cNvPr id="9395" name="Rectangle 20">
                    <a:extLst>
                      <a:ext uri="{FF2B5EF4-FFF2-40B4-BE49-F238E27FC236}">
                        <a16:creationId xmlns:a16="http://schemas.microsoft.com/office/drawing/2014/main" id="{430FB367-62BE-4580-865E-09CFBEA45F8E}"/>
                      </a:ext>
                    </a:extLst>
                  </p:cNvPr>
                  <p:cNvSpPr>
                    <a:spLocks noChangeArrowheads="1"/>
                  </p:cNvSpPr>
                  <p:nvPr/>
                </p:nvSpPr>
                <p:spPr bwMode="auto">
                  <a:xfrm>
                    <a:off x="2304" y="1152"/>
                    <a:ext cx="288" cy="288"/>
                  </a:xfrm>
                  <a:prstGeom prst="rect">
                    <a:avLst/>
                  </a:prstGeom>
                  <a:solidFill>
                    <a:srgbClr val="E0FFC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96" name="Line 21">
                    <a:extLst>
                      <a:ext uri="{FF2B5EF4-FFF2-40B4-BE49-F238E27FC236}">
                        <a16:creationId xmlns:a16="http://schemas.microsoft.com/office/drawing/2014/main" id="{61A939FC-092E-4582-9F62-8177C34FD563}"/>
                      </a:ext>
                    </a:extLst>
                  </p:cNvPr>
                  <p:cNvSpPr>
                    <a:spLocks noChangeShapeType="1"/>
                  </p:cNvSpPr>
                  <p:nvPr/>
                </p:nvSpPr>
                <p:spPr bwMode="auto">
                  <a:xfrm>
                    <a:off x="2304" y="1344"/>
                    <a:ext cx="28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97" name="Line 22">
                    <a:extLst>
                      <a:ext uri="{FF2B5EF4-FFF2-40B4-BE49-F238E27FC236}">
                        <a16:creationId xmlns:a16="http://schemas.microsoft.com/office/drawing/2014/main" id="{607B04B3-B8C9-4F1F-A084-F3662F9113FA}"/>
                      </a:ext>
                    </a:extLst>
                  </p:cNvPr>
                  <p:cNvSpPr>
                    <a:spLocks noChangeShapeType="1"/>
                  </p:cNvSpPr>
                  <p:nvPr/>
                </p:nvSpPr>
                <p:spPr bwMode="auto">
                  <a:xfrm>
                    <a:off x="2304" y="1248"/>
                    <a:ext cx="28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98" name="Line 23">
                    <a:extLst>
                      <a:ext uri="{FF2B5EF4-FFF2-40B4-BE49-F238E27FC236}">
                        <a16:creationId xmlns:a16="http://schemas.microsoft.com/office/drawing/2014/main" id="{40CAF3D0-1D35-4109-A171-DF4F73A0AE5F}"/>
                      </a:ext>
                    </a:extLst>
                  </p:cNvPr>
                  <p:cNvSpPr>
                    <a:spLocks noChangeShapeType="1"/>
                  </p:cNvSpPr>
                  <p:nvPr/>
                </p:nvSpPr>
                <p:spPr bwMode="auto">
                  <a:xfrm>
                    <a:off x="2400" y="1152"/>
                    <a:ext cx="0" cy="28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99" name="Line 24">
                    <a:extLst>
                      <a:ext uri="{FF2B5EF4-FFF2-40B4-BE49-F238E27FC236}">
                        <a16:creationId xmlns:a16="http://schemas.microsoft.com/office/drawing/2014/main" id="{08EEE7B3-052A-4A71-84D0-405453EB3A27}"/>
                      </a:ext>
                    </a:extLst>
                  </p:cNvPr>
                  <p:cNvSpPr>
                    <a:spLocks noChangeShapeType="1"/>
                  </p:cNvSpPr>
                  <p:nvPr/>
                </p:nvSpPr>
                <p:spPr bwMode="auto">
                  <a:xfrm>
                    <a:off x="2496" y="1152"/>
                    <a:ext cx="0" cy="28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9251" name="Group 25">
                  <a:extLst>
                    <a:ext uri="{FF2B5EF4-FFF2-40B4-BE49-F238E27FC236}">
                      <a16:creationId xmlns:a16="http://schemas.microsoft.com/office/drawing/2014/main" id="{2C8F14A0-C582-4A46-9B5D-3195B0348E3E}"/>
                    </a:ext>
                  </a:extLst>
                </p:cNvPr>
                <p:cNvGrpSpPr>
                  <a:grpSpLocks/>
                </p:cNvGrpSpPr>
                <p:nvPr/>
              </p:nvGrpSpPr>
              <p:grpSpPr bwMode="auto">
                <a:xfrm>
                  <a:off x="1632" y="1488"/>
                  <a:ext cx="2640" cy="288"/>
                  <a:chOff x="1632" y="1632"/>
                  <a:chExt cx="2640" cy="288"/>
                </a:xfrm>
              </p:grpSpPr>
              <p:grpSp>
                <p:nvGrpSpPr>
                  <p:cNvPr id="9365" name="Group 26">
                    <a:extLst>
                      <a:ext uri="{FF2B5EF4-FFF2-40B4-BE49-F238E27FC236}">
                        <a16:creationId xmlns:a16="http://schemas.microsoft.com/office/drawing/2014/main" id="{2584CF24-5917-44B6-8D06-C5D886F688B1}"/>
                      </a:ext>
                    </a:extLst>
                  </p:cNvPr>
                  <p:cNvGrpSpPr>
                    <a:grpSpLocks/>
                  </p:cNvGrpSpPr>
                  <p:nvPr/>
                </p:nvGrpSpPr>
                <p:grpSpPr bwMode="auto">
                  <a:xfrm>
                    <a:off x="1632" y="1632"/>
                    <a:ext cx="288" cy="288"/>
                    <a:chOff x="1248" y="1632"/>
                    <a:chExt cx="288" cy="288"/>
                  </a:xfrm>
                </p:grpSpPr>
                <p:grpSp>
                  <p:nvGrpSpPr>
                    <p:cNvPr id="9386" name="Group 27">
                      <a:extLst>
                        <a:ext uri="{FF2B5EF4-FFF2-40B4-BE49-F238E27FC236}">
                          <a16:creationId xmlns:a16="http://schemas.microsoft.com/office/drawing/2014/main" id="{A9BFA7A1-4E8D-40D4-8C28-1D381EB94500}"/>
                        </a:ext>
                      </a:extLst>
                    </p:cNvPr>
                    <p:cNvGrpSpPr>
                      <a:grpSpLocks/>
                    </p:cNvGrpSpPr>
                    <p:nvPr/>
                  </p:nvGrpSpPr>
                  <p:grpSpPr bwMode="auto">
                    <a:xfrm>
                      <a:off x="1248" y="1632"/>
                      <a:ext cx="288" cy="288"/>
                      <a:chOff x="2304" y="1152"/>
                      <a:chExt cx="288" cy="288"/>
                    </a:xfrm>
                  </p:grpSpPr>
                  <p:sp>
                    <p:nvSpPr>
                      <p:cNvPr id="9390" name="Rectangle 28">
                        <a:extLst>
                          <a:ext uri="{FF2B5EF4-FFF2-40B4-BE49-F238E27FC236}">
                            <a16:creationId xmlns:a16="http://schemas.microsoft.com/office/drawing/2014/main" id="{83EBA33D-8876-40AE-9877-4F7C0850C713}"/>
                          </a:ext>
                        </a:extLst>
                      </p:cNvPr>
                      <p:cNvSpPr>
                        <a:spLocks noChangeArrowheads="1"/>
                      </p:cNvSpPr>
                      <p:nvPr/>
                    </p:nvSpPr>
                    <p:spPr bwMode="auto">
                      <a:xfrm>
                        <a:off x="2304" y="1152"/>
                        <a:ext cx="288" cy="288"/>
                      </a:xfrm>
                      <a:prstGeom prst="rect">
                        <a:avLst/>
                      </a:prstGeom>
                      <a:solidFill>
                        <a:srgbClr val="F0E09A"/>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91" name="Line 29">
                        <a:extLst>
                          <a:ext uri="{FF2B5EF4-FFF2-40B4-BE49-F238E27FC236}">
                            <a16:creationId xmlns:a16="http://schemas.microsoft.com/office/drawing/2014/main" id="{60D8265A-6CED-425B-941D-5FA305F21BCA}"/>
                          </a:ext>
                        </a:extLst>
                      </p:cNvPr>
                      <p:cNvSpPr>
                        <a:spLocks noChangeShapeType="1"/>
                      </p:cNvSpPr>
                      <p:nvPr/>
                    </p:nvSpPr>
                    <p:spPr bwMode="auto">
                      <a:xfrm>
                        <a:off x="2304" y="1344"/>
                        <a:ext cx="28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92" name="Line 30">
                        <a:extLst>
                          <a:ext uri="{FF2B5EF4-FFF2-40B4-BE49-F238E27FC236}">
                            <a16:creationId xmlns:a16="http://schemas.microsoft.com/office/drawing/2014/main" id="{FD0BDEA0-A1AE-4550-AD66-ABE309FA8DD1}"/>
                          </a:ext>
                        </a:extLst>
                      </p:cNvPr>
                      <p:cNvSpPr>
                        <a:spLocks noChangeShapeType="1"/>
                      </p:cNvSpPr>
                      <p:nvPr/>
                    </p:nvSpPr>
                    <p:spPr bwMode="auto">
                      <a:xfrm>
                        <a:off x="2304" y="1248"/>
                        <a:ext cx="28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93" name="Line 31">
                        <a:extLst>
                          <a:ext uri="{FF2B5EF4-FFF2-40B4-BE49-F238E27FC236}">
                            <a16:creationId xmlns:a16="http://schemas.microsoft.com/office/drawing/2014/main" id="{B50718C3-6052-4E72-9EBD-A797D7E90F56}"/>
                          </a:ext>
                        </a:extLst>
                      </p:cNvPr>
                      <p:cNvSpPr>
                        <a:spLocks noChangeShapeType="1"/>
                      </p:cNvSpPr>
                      <p:nvPr/>
                    </p:nvSpPr>
                    <p:spPr bwMode="auto">
                      <a:xfrm>
                        <a:off x="2400" y="1152"/>
                        <a:ext cx="0" cy="28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94" name="Line 32">
                        <a:extLst>
                          <a:ext uri="{FF2B5EF4-FFF2-40B4-BE49-F238E27FC236}">
                            <a16:creationId xmlns:a16="http://schemas.microsoft.com/office/drawing/2014/main" id="{5E91C1BD-9AAC-4C4B-8256-8488975674D6}"/>
                          </a:ext>
                        </a:extLst>
                      </p:cNvPr>
                      <p:cNvSpPr>
                        <a:spLocks noChangeShapeType="1"/>
                      </p:cNvSpPr>
                      <p:nvPr/>
                    </p:nvSpPr>
                    <p:spPr bwMode="auto">
                      <a:xfrm>
                        <a:off x="2496" y="1152"/>
                        <a:ext cx="0" cy="28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9387" name="Group 33">
                      <a:extLst>
                        <a:ext uri="{FF2B5EF4-FFF2-40B4-BE49-F238E27FC236}">
                          <a16:creationId xmlns:a16="http://schemas.microsoft.com/office/drawing/2014/main" id="{B31D2063-407C-4E5B-A3F0-4AE7AB483018}"/>
                        </a:ext>
                      </a:extLst>
                    </p:cNvPr>
                    <p:cNvGrpSpPr>
                      <a:grpSpLocks/>
                    </p:cNvGrpSpPr>
                    <p:nvPr/>
                  </p:nvGrpSpPr>
                  <p:grpSpPr bwMode="auto">
                    <a:xfrm>
                      <a:off x="1248" y="1632"/>
                      <a:ext cx="96" cy="96"/>
                      <a:chOff x="2496" y="2400"/>
                      <a:chExt cx="96" cy="96"/>
                    </a:xfrm>
                  </p:grpSpPr>
                  <p:sp>
                    <p:nvSpPr>
                      <p:cNvPr id="9388" name="Line 34">
                        <a:extLst>
                          <a:ext uri="{FF2B5EF4-FFF2-40B4-BE49-F238E27FC236}">
                            <a16:creationId xmlns:a16="http://schemas.microsoft.com/office/drawing/2014/main" id="{66B30993-CE70-4A70-B820-D96ECBE2236F}"/>
                          </a:ext>
                        </a:extLst>
                      </p:cNvPr>
                      <p:cNvSpPr>
                        <a:spLocks noChangeShapeType="1"/>
                      </p:cNvSpPr>
                      <p:nvPr/>
                    </p:nvSpPr>
                    <p:spPr bwMode="auto">
                      <a:xfrm>
                        <a:off x="2496" y="2400"/>
                        <a:ext cx="96" cy="9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89" name="Line 35">
                        <a:extLst>
                          <a:ext uri="{FF2B5EF4-FFF2-40B4-BE49-F238E27FC236}">
                            <a16:creationId xmlns:a16="http://schemas.microsoft.com/office/drawing/2014/main" id="{A5816B72-8CE5-44A9-BD83-EBFDB5A953BC}"/>
                          </a:ext>
                        </a:extLst>
                      </p:cNvPr>
                      <p:cNvSpPr>
                        <a:spLocks noChangeShapeType="1"/>
                      </p:cNvSpPr>
                      <p:nvPr/>
                    </p:nvSpPr>
                    <p:spPr bwMode="auto">
                      <a:xfrm flipV="1">
                        <a:off x="2496" y="2400"/>
                        <a:ext cx="96" cy="9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9366" name="Group 36">
                    <a:extLst>
                      <a:ext uri="{FF2B5EF4-FFF2-40B4-BE49-F238E27FC236}">
                        <a16:creationId xmlns:a16="http://schemas.microsoft.com/office/drawing/2014/main" id="{CEB61166-44ED-45F8-8E0B-F635A92EC3FA}"/>
                      </a:ext>
                    </a:extLst>
                  </p:cNvPr>
                  <p:cNvGrpSpPr>
                    <a:grpSpLocks/>
                  </p:cNvGrpSpPr>
                  <p:nvPr/>
                </p:nvGrpSpPr>
                <p:grpSpPr bwMode="auto">
                  <a:xfrm>
                    <a:off x="3984" y="1632"/>
                    <a:ext cx="288" cy="288"/>
                    <a:chOff x="4320" y="1632"/>
                    <a:chExt cx="288" cy="288"/>
                  </a:xfrm>
                </p:grpSpPr>
                <p:grpSp>
                  <p:nvGrpSpPr>
                    <p:cNvPr id="9377" name="Group 37">
                      <a:extLst>
                        <a:ext uri="{FF2B5EF4-FFF2-40B4-BE49-F238E27FC236}">
                          <a16:creationId xmlns:a16="http://schemas.microsoft.com/office/drawing/2014/main" id="{CEAB88DF-B389-401E-998D-3A05DDBB1217}"/>
                        </a:ext>
                      </a:extLst>
                    </p:cNvPr>
                    <p:cNvGrpSpPr>
                      <a:grpSpLocks/>
                    </p:cNvGrpSpPr>
                    <p:nvPr/>
                  </p:nvGrpSpPr>
                  <p:grpSpPr bwMode="auto">
                    <a:xfrm>
                      <a:off x="4320" y="1632"/>
                      <a:ext cx="288" cy="288"/>
                      <a:chOff x="2304" y="1152"/>
                      <a:chExt cx="288" cy="288"/>
                    </a:xfrm>
                  </p:grpSpPr>
                  <p:sp>
                    <p:nvSpPr>
                      <p:cNvPr id="9381" name="Rectangle 38">
                        <a:extLst>
                          <a:ext uri="{FF2B5EF4-FFF2-40B4-BE49-F238E27FC236}">
                            <a16:creationId xmlns:a16="http://schemas.microsoft.com/office/drawing/2014/main" id="{E14866E1-35C7-4862-BF7B-47BB6DDA7777}"/>
                          </a:ext>
                        </a:extLst>
                      </p:cNvPr>
                      <p:cNvSpPr>
                        <a:spLocks noChangeArrowheads="1"/>
                      </p:cNvSpPr>
                      <p:nvPr/>
                    </p:nvSpPr>
                    <p:spPr bwMode="auto">
                      <a:xfrm>
                        <a:off x="2304" y="1152"/>
                        <a:ext cx="288" cy="288"/>
                      </a:xfrm>
                      <a:prstGeom prst="rect">
                        <a:avLst/>
                      </a:prstGeom>
                      <a:solidFill>
                        <a:srgbClr val="F0E09A"/>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82" name="Line 39">
                        <a:extLst>
                          <a:ext uri="{FF2B5EF4-FFF2-40B4-BE49-F238E27FC236}">
                            <a16:creationId xmlns:a16="http://schemas.microsoft.com/office/drawing/2014/main" id="{B936C821-FE78-42F7-A0A8-8A7E5935AF8D}"/>
                          </a:ext>
                        </a:extLst>
                      </p:cNvPr>
                      <p:cNvSpPr>
                        <a:spLocks noChangeShapeType="1"/>
                      </p:cNvSpPr>
                      <p:nvPr/>
                    </p:nvSpPr>
                    <p:spPr bwMode="auto">
                      <a:xfrm>
                        <a:off x="2304" y="1344"/>
                        <a:ext cx="28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83" name="Line 40">
                        <a:extLst>
                          <a:ext uri="{FF2B5EF4-FFF2-40B4-BE49-F238E27FC236}">
                            <a16:creationId xmlns:a16="http://schemas.microsoft.com/office/drawing/2014/main" id="{0CE61E13-83E1-4C08-AA84-CB5884BB91B7}"/>
                          </a:ext>
                        </a:extLst>
                      </p:cNvPr>
                      <p:cNvSpPr>
                        <a:spLocks noChangeShapeType="1"/>
                      </p:cNvSpPr>
                      <p:nvPr/>
                    </p:nvSpPr>
                    <p:spPr bwMode="auto">
                      <a:xfrm>
                        <a:off x="2304" y="1248"/>
                        <a:ext cx="28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84" name="Line 41">
                        <a:extLst>
                          <a:ext uri="{FF2B5EF4-FFF2-40B4-BE49-F238E27FC236}">
                            <a16:creationId xmlns:a16="http://schemas.microsoft.com/office/drawing/2014/main" id="{F502D35B-6E53-46F0-A43E-5EDAFCDFB85F}"/>
                          </a:ext>
                        </a:extLst>
                      </p:cNvPr>
                      <p:cNvSpPr>
                        <a:spLocks noChangeShapeType="1"/>
                      </p:cNvSpPr>
                      <p:nvPr/>
                    </p:nvSpPr>
                    <p:spPr bwMode="auto">
                      <a:xfrm>
                        <a:off x="2400" y="1152"/>
                        <a:ext cx="0" cy="28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85" name="Line 42">
                        <a:extLst>
                          <a:ext uri="{FF2B5EF4-FFF2-40B4-BE49-F238E27FC236}">
                            <a16:creationId xmlns:a16="http://schemas.microsoft.com/office/drawing/2014/main" id="{6AAA7C27-6CCB-4261-87AD-D0BFA4D4B48E}"/>
                          </a:ext>
                        </a:extLst>
                      </p:cNvPr>
                      <p:cNvSpPr>
                        <a:spLocks noChangeShapeType="1"/>
                      </p:cNvSpPr>
                      <p:nvPr/>
                    </p:nvSpPr>
                    <p:spPr bwMode="auto">
                      <a:xfrm>
                        <a:off x="2496" y="1152"/>
                        <a:ext cx="0" cy="28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9378" name="Group 43">
                      <a:extLst>
                        <a:ext uri="{FF2B5EF4-FFF2-40B4-BE49-F238E27FC236}">
                          <a16:creationId xmlns:a16="http://schemas.microsoft.com/office/drawing/2014/main" id="{1BB0796D-1827-42F7-90FC-1CB0268A2D64}"/>
                        </a:ext>
                      </a:extLst>
                    </p:cNvPr>
                    <p:cNvGrpSpPr>
                      <a:grpSpLocks/>
                    </p:cNvGrpSpPr>
                    <p:nvPr/>
                  </p:nvGrpSpPr>
                  <p:grpSpPr bwMode="auto">
                    <a:xfrm>
                      <a:off x="4416" y="1632"/>
                      <a:ext cx="96" cy="96"/>
                      <a:chOff x="2496" y="2400"/>
                      <a:chExt cx="96" cy="96"/>
                    </a:xfrm>
                  </p:grpSpPr>
                  <p:sp>
                    <p:nvSpPr>
                      <p:cNvPr id="9379" name="Line 44">
                        <a:extLst>
                          <a:ext uri="{FF2B5EF4-FFF2-40B4-BE49-F238E27FC236}">
                            <a16:creationId xmlns:a16="http://schemas.microsoft.com/office/drawing/2014/main" id="{4D017E7B-700C-40D5-837D-6BF22076FCDB}"/>
                          </a:ext>
                        </a:extLst>
                      </p:cNvPr>
                      <p:cNvSpPr>
                        <a:spLocks noChangeShapeType="1"/>
                      </p:cNvSpPr>
                      <p:nvPr/>
                    </p:nvSpPr>
                    <p:spPr bwMode="auto">
                      <a:xfrm>
                        <a:off x="2496" y="2400"/>
                        <a:ext cx="96" cy="9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80" name="Line 45">
                        <a:extLst>
                          <a:ext uri="{FF2B5EF4-FFF2-40B4-BE49-F238E27FC236}">
                            <a16:creationId xmlns:a16="http://schemas.microsoft.com/office/drawing/2014/main" id="{75ECCDD4-4051-4498-9948-AAC489ED31C8}"/>
                          </a:ext>
                        </a:extLst>
                      </p:cNvPr>
                      <p:cNvSpPr>
                        <a:spLocks noChangeShapeType="1"/>
                      </p:cNvSpPr>
                      <p:nvPr/>
                    </p:nvSpPr>
                    <p:spPr bwMode="auto">
                      <a:xfrm flipV="1">
                        <a:off x="2496" y="2400"/>
                        <a:ext cx="96" cy="9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9367" name="Group 46">
                    <a:extLst>
                      <a:ext uri="{FF2B5EF4-FFF2-40B4-BE49-F238E27FC236}">
                        <a16:creationId xmlns:a16="http://schemas.microsoft.com/office/drawing/2014/main" id="{8625C40D-C337-4D1F-BC0E-26C42F8FA921}"/>
                      </a:ext>
                    </a:extLst>
                  </p:cNvPr>
                  <p:cNvGrpSpPr>
                    <a:grpSpLocks/>
                  </p:cNvGrpSpPr>
                  <p:nvPr/>
                </p:nvGrpSpPr>
                <p:grpSpPr bwMode="auto">
                  <a:xfrm>
                    <a:off x="2784" y="1632"/>
                    <a:ext cx="288" cy="288"/>
                    <a:chOff x="2496" y="1536"/>
                    <a:chExt cx="288" cy="288"/>
                  </a:xfrm>
                </p:grpSpPr>
                <p:grpSp>
                  <p:nvGrpSpPr>
                    <p:cNvPr id="9368" name="Group 47">
                      <a:extLst>
                        <a:ext uri="{FF2B5EF4-FFF2-40B4-BE49-F238E27FC236}">
                          <a16:creationId xmlns:a16="http://schemas.microsoft.com/office/drawing/2014/main" id="{A6480DDA-88F1-4B79-910D-85C7BCFCDAFB}"/>
                        </a:ext>
                      </a:extLst>
                    </p:cNvPr>
                    <p:cNvGrpSpPr>
                      <a:grpSpLocks/>
                    </p:cNvGrpSpPr>
                    <p:nvPr/>
                  </p:nvGrpSpPr>
                  <p:grpSpPr bwMode="auto">
                    <a:xfrm>
                      <a:off x="2496" y="1536"/>
                      <a:ext cx="288" cy="288"/>
                      <a:chOff x="2304" y="1152"/>
                      <a:chExt cx="288" cy="288"/>
                    </a:xfrm>
                  </p:grpSpPr>
                  <p:sp>
                    <p:nvSpPr>
                      <p:cNvPr id="9372" name="Rectangle 48">
                        <a:extLst>
                          <a:ext uri="{FF2B5EF4-FFF2-40B4-BE49-F238E27FC236}">
                            <a16:creationId xmlns:a16="http://schemas.microsoft.com/office/drawing/2014/main" id="{CCC3BD7F-86EA-4727-A52F-576B875824D2}"/>
                          </a:ext>
                        </a:extLst>
                      </p:cNvPr>
                      <p:cNvSpPr>
                        <a:spLocks noChangeArrowheads="1"/>
                      </p:cNvSpPr>
                      <p:nvPr/>
                    </p:nvSpPr>
                    <p:spPr bwMode="auto">
                      <a:xfrm>
                        <a:off x="2304" y="1152"/>
                        <a:ext cx="288" cy="288"/>
                      </a:xfrm>
                      <a:prstGeom prst="rect">
                        <a:avLst/>
                      </a:prstGeom>
                      <a:solidFill>
                        <a:srgbClr val="F0E09A"/>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73" name="Line 49">
                        <a:extLst>
                          <a:ext uri="{FF2B5EF4-FFF2-40B4-BE49-F238E27FC236}">
                            <a16:creationId xmlns:a16="http://schemas.microsoft.com/office/drawing/2014/main" id="{0289DA35-E301-48D6-B6D7-CE9A90DFAFB8}"/>
                          </a:ext>
                        </a:extLst>
                      </p:cNvPr>
                      <p:cNvSpPr>
                        <a:spLocks noChangeShapeType="1"/>
                      </p:cNvSpPr>
                      <p:nvPr/>
                    </p:nvSpPr>
                    <p:spPr bwMode="auto">
                      <a:xfrm>
                        <a:off x="2304" y="1344"/>
                        <a:ext cx="28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74" name="Line 50">
                        <a:extLst>
                          <a:ext uri="{FF2B5EF4-FFF2-40B4-BE49-F238E27FC236}">
                            <a16:creationId xmlns:a16="http://schemas.microsoft.com/office/drawing/2014/main" id="{5EBA6C4D-473B-49CD-918C-E4AC334D0EC9}"/>
                          </a:ext>
                        </a:extLst>
                      </p:cNvPr>
                      <p:cNvSpPr>
                        <a:spLocks noChangeShapeType="1"/>
                      </p:cNvSpPr>
                      <p:nvPr/>
                    </p:nvSpPr>
                    <p:spPr bwMode="auto">
                      <a:xfrm>
                        <a:off x="2304" y="1248"/>
                        <a:ext cx="28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75" name="Line 51">
                        <a:extLst>
                          <a:ext uri="{FF2B5EF4-FFF2-40B4-BE49-F238E27FC236}">
                            <a16:creationId xmlns:a16="http://schemas.microsoft.com/office/drawing/2014/main" id="{00622736-76E7-4567-B3F6-39D0738809A2}"/>
                          </a:ext>
                        </a:extLst>
                      </p:cNvPr>
                      <p:cNvSpPr>
                        <a:spLocks noChangeShapeType="1"/>
                      </p:cNvSpPr>
                      <p:nvPr/>
                    </p:nvSpPr>
                    <p:spPr bwMode="auto">
                      <a:xfrm>
                        <a:off x="2400" y="1152"/>
                        <a:ext cx="0" cy="28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76" name="Line 52">
                        <a:extLst>
                          <a:ext uri="{FF2B5EF4-FFF2-40B4-BE49-F238E27FC236}">
                            <a16:creationId xmlns:a16="http://schemas.microsoft.com/office/drawing/2014/main" id="{E12CF0D0-0E0A-4996-8850-344DE65F04C3}"/>
                          </a:ext>
                        </a:extLst>
                      </p:cNvPr>
                      <p:cNvSpPr>
                        <a:spLocks noChangeShapeType="1"/>
                      </p:cNvSpPr>
                      <p:nvPr/>
                    </p:nvSpPr>
                    <p:spPr bwMode="auto">
                      <a:xfrm>
                        <a:off x="2496" y="1152"/>
                        <a:ext cx="0" cy="28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9369" name="Group 53">
                      <a:extLst>
                        <a:ext uri="{FF2B5EF4-FFF2-40B4-BE49-F238E27FC236}">
                          <a16:creationId xmlns:a16="http://schemas.microsoft.com/office/drawing/2014/main" id="{7EE6883B-FE3C-472F-9CEF-5116FE63B96C}"/>
                        </a:ext>
                      </a:extLst>
                    </p:cNvPr>
                    <p:cNvGrpSpPr>
                      <a:grpSpLocks/>
                    </p:cNvGrpSpPr>
                    <p:nvPr/>
                  </p:nvGrpSpPr>
                  <p:grpSpPr bwMode="auto">
                    <a:xfrm>
                      <a:off x="2592" y="1632"/>
                      <a:ext cx="96" cy="96"/>
                      <a:chOff x="2496" y="2400"/>
                      <a:chExt cx="96" cy="96"/>
                    </a:xfrm>
                  </p:grpSpPr>
                  <p:sp>
                    <p:nvSpPr>
                      <p:cNvPr id="9370" name="Line 54">
                        <a:extLst>
                          <a:ext uri="{FF2B5EF4-FFF2-40B4-BE49-F238E27FC236}">
                            <a16:creationId xmlns:a16="http://schemas.microsoft.com/office/drawing/2014/main" id="{F90A9C50-0BED-4C20-8044-75E095822230}"/>
                          </a:ext>
                        </a:extLst>
                      </p:cNvPr>
                      <p:cNvSpPr>
                        <a:spLocks noChangeShapeType="1"/>
                      </p:cNvSpPr>
                      <p:nvPr/>
                    </p:nvSpPr>
                    <p:spPr bwMode="auto">
                      <a:xfrm>
                        <a:off x="2496" y="2400"/>
                        <a:ext cx="96" cy="9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71" name="Line 55">
                        <a:extLst>
                          <a:ext uri="{FF2B5EF4-FFF2-40B4-BE49-F238E27FC236}">
                            <a16:creationId xmlns:a16="http://schemas.microsoft.com/office/drawing/2014/main" id="{965F9FB6-6083-41D0-93EF-C93CFC90B9AD}"/>
                          </a:ext>
                        </a:extLst>
                      </p:cNvPr>
                      <p:cNvSpPr>
                        <a:spLocks noChangeShapeType="1"/>
                      </p:cNvSpPr>
                      <p:nvPr/>
                    </p:nvSpPr>
                    <p:spPr bwMode="auto">
                      <a:xfrm flipV="1">
                        <a:off x="2496" y="2400"/>
                        <a:ext cx="96" cy="9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grpSp>
              <p:nvGrpSpPr>
                <p:cNvPr id="9252" name="Group 56">
                  <a:extLst>
                    <a:ext uri="{FF2B5EF4-FFF2-40B4-BE49-F238E27FC236}">
                      <a16:creationId xmlns:a16="http://schemas.microsoft.com/office/drawing/2014/main" id="{177EA89C-C767-49BD-B76E-0F8E882A6C1E}"/>
                    </a:ext>
                  </a:extLst>
                </p:cNvPr>
                <p:cNvGrpSpPr>
                  <a:grpSpLocks/>
                </p:cNvGrpSpPr>
                <p:nvPr/>
              </p:nvGrpSpPr>
              <p:grpSpPr bwMode="auto">
                <a:xfrm>
                  <a:off x="2112" y="2064"/>
                  <a:ext cx="1632" cy="288"/>
                  <a:chOff x="2112" y="2208"/>
                  <a:chExt cx="1632" cy="288"/>
                </a:xfrm>
              </p:grpSpPr>
              <p:grpSp>
                <p:nvGrpSpPr>
                  <p:cNvPr id="9342" name="Group 57">
                    <a:extLst>
                      <a:ext uri="{FF2B5EF4-FFF2-40B4-BE49-F238E27FC236}">
                        <a16:creationId xmlns:a16="http://schemas.microsoft.com/office/drawing/2014/main" id="{5EB462C2-C0C3-4B72-BEFC-9F36D397797D}"/>
                      </a:ext>
                    </a:extLst>
                  </p:cNvPr>
                  <p:cNvGrpSpPr>
                    <a:grpSpLocks/>
                  </p:cNvGrpSpPr>
                  <p:nvPr/>
                </p:nvGrpSpPr>
                <p:grpSpPr bwMode="auto">
                  <a:xfrm>
                    <a:off x="2112" y="2208"/>
                    <a:ext cx="288" cy="288"/>
                    <a:chOff x="2112" y="2064"/>
                    <a:chExt cx="288" cy="288"/>
                  </a:xfrm>
                </p:grpSpPr>
                <p:grpSp>
                  <p:nvGrpSpPr>
                    <p:cNvPr id="9355" name="Group 58">
                      <a:extLst>
                        <a:ext uri="{FF2B5EF4-FFF2-40B4-BE49-F238E27FC236}">
                          <a16:creationId xmlns:a16="http://schemas.microsoft.com/office/drawing/2014/main" id="{566EEA17-3394-4C51-A179-1874800A78CF}"/>
                        </a:ext>
                      </a:extLst>
                    </p:cNvPr>
                    <p:cNvGrpSpPr>
                      <a:grpSpLocks/>
                    </p:cNvGrpSpPr>
                    <p:nvPr/>
                  </p:nvGrpSpPr>
                  <p:grpSpPr bwMode="auto">
                    <a:xfrm>
                      <a:off x="2112" y="2064"/>
                      <a:ext cx="288" cy="288"/>
                      <a:chOff x="2304" y="1152"/>
                      <a:chExt cx="288" cy="288"/>
                    </a:xfrm>
                  </p:grpSpPr>
                  <p:sp>
                    <p:nvSpPr>
                      <p:cNvPr id="9360" name="Rectangle 59">
                        <a:extLst>
                          <a:ext uri="{FF2B5EF4-FFF2-40B4-BE49-F238E27FC236}">
                            <a16:creationId xmlns:a16="http://schemas.microsoft.com/office/drawing/2014/main" id="{453B6B4A-7F46-442A-8B71-74D8039227CC}"/>
                          </a:ext>
                        </a:extLst>
                      </p:cNvPr>
                      <p:cNvSpPr>
                        <a:spLocks noChangeArrowheads="1"/>
                      </p:cNvSpPr>
                      <p:nvPr/>
                    </p:nvSpPr>
                    <p:spPr bwMode="auto">
                      <a:xfrm>
                        <a:off x="2304" y="1152"/>
                        <a:ext cx="288" cy="288"/>
                      </a:xfrm>
                      <a:prstGeom prst="rect">
                        <a:avLst/>
                      </a:prstGeom>
                      <a:solidFill>
                        <a:srgbClr val="E0FFC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61" name="Line 60">
                        <a:extLst>
                          <a:ext uri="{FF2B5EF4-FFF2-40B4-BE49-F238E27FC236}">
                            <a16:creationId xmlns:a16="http://schemas.microsoft.com/office/drawing/2014/main" id="{452C82D9-6087-45B1-B024-EA503CE3C9A1}"/>
                          </a:ext>
                        </a:extLst>
                      </p:cNvPr>
                      <p:cNvSpPr>
                        <a:spLocks noChangeShapeType="1"/>
                      </p:cNvSpPr>
                      <p:nvPr/>
                    </p:nvSpPr>
                    <p:spPr bwMode="auto">
                      <a:xfrm>
                        <a:off x="2304" y="1344"/>
                        <a:ext cx="28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62" name="Line 61">
                        <a:extLst>
                          <a:ext uri="{FF2B5EF4-FFF2-40B4-BE49-F238E27FC236}">
                            <a16:creationId xmlns:a16="http://schemas.microsoft.com/office/drawing/2014/main" id="{70480D41-4540-4E4D-A39F-9101EF1EB9AA}"/>
                          </a:ext>
                        </a:extLst>
                      </p:cNvPr>
                      <p:cNvSpPr>
                        <a:spLocks noChangeShapeType="1"/>
                      </p:cNvSpPr>
                      <p:nvPr/>
                    </p:nvSpPr>
                    <p:spPr bwMode="auto">
                      <a:xfrm>
                        <a:off x="2304" y="1248"/>
                        <a:ext cx="28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63" name="Line 62">
                        <a:extLst>
                          <a:ext uri="{FF2B5EF4-FFF2-40B4-BE49-F238E27FC236}">
                            <a16:creationId xmlns:a16="http://schemas.microsoft.com/office/drawing/2014/main" id="{D313537F-4642-4B22-A6C8-B287DB627E81}"/>
                          </a:ext>
                        </a:extLst>
                      </p:cNvPr>
                      <p:cNvSpPr>
                        <a:spLocks noChangeShapeType="1"/>
                      </p:cNvSpPr>
                      <p:nvPr/>
                    </p:nvSpPr>
                    <p:spPr bwMode="auto">
                      <a:xfrm>
                        <a:off x="2400" y="1152"/>
                        <a:ext cx="0" cy="28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64" name="Line 63">
                        <a:extLst>
                          <a:ext uri="{FF2B5EF4-FFF2-40B4-BE49-F238E27FC236}">
                            <a16:creationId xmlns:a16="http://schemas.microsoft.com/office/drawing/2014/main" id="{EE42F95A-9330-4430-AD2D-FEC264B87009}"/>
                          </a:ext>
                        </a:extLst>
                      </p:cNvPr>
                      <p:cNvSpPr>
                        <a:spLocks noChangeShapeType="1"/>
                      </p:cNvSpPr>
                      <p:nvPr/>
                    </p:nvSpPr>
                    <p:spPr bwMode="auto">
                      <a:xfrm>
                        <a:off x="2496" y="1152"/>
                        <a:ext cx="0" cy="28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9356" name="Group 64">
                      <a:extLst>
                        <a:ext uri="{FF2B5EF4-FFF2-40B4-BE49-F238E27FC236}">
                          <a16:creationId xmlns:a16="http://schemas.microsoft.com/office/drawing/2014/main" id="{1F9101C4-94EF-4F4F-88CC-BED812D33360}"/>
                        </a:ext>
                      </a:extLst>
                    </p:cNvPr>
                    <p:cNvGrpSpPr>
                      <a:grpSpLocks/>
                    </p:cNvGrpSpPr>
                    <p:nvPr/>
                  </p:nvGrpSpPr>
                  <p:grpSpPr bwMode="auto">
                    <a:xfrm>
                      <a:off x="2208" y="2160"/>
                      <a:ext cx="96" cy="96"/>
                      <a:chOff x="2496" y="2400"/>
                      <a:chExt cx="96" cy="96"/>
                    </a:xfrm>
                  </p:grpSpPr>
                  <p:sp>
                    <p:nvSpPr>
                      <p:cNvPr id="9358" name="Line 65">
                        <a:extLst>
                          <a:ext uri="{FF2B5EF4-FFF2-40B4-BE49-F238E27FC236}">
                            <a16:creationId xmlns:a16="http://schemas.microsoft.com/office/drawing/2014/main" id="{1D3F8E10-8C35-4A4A-BAEE-3D97FBE69731}"/>
                          </a:ext>
                        </a:extLst>
                      </p:cNvPr>
                      <p:cNvSpPr>
                        <a:spLocks noChangeShapeType="1"/>
                      </p:cNvSpPr>
                      <p:nvPr/>
                    </p:nvSpPr>
                    <p:spPr bwMode="auto">
                      <a:xfrm>
                        <a:off x="2496" y="2400"/>
                        <a:ext cx="96" cy="9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59" name="Line 66">
                        <a:extLst>
                          <a:ext uri="{FF2B5EF4-FFF2-40B4-BE49-F238E27FC236}">
                            <a16:creationId xmlns:a16="http://schemas.microsoft.com/office/drawing/2014/main" id="{AC772BAB-80A1-4E59-863E-232E5E82F2F6}"/>
                          </a:ext>
                        </a:extLst>
                      </p:cNvPr>
                      <p:cNvSpPr>
                        <a:spLocks noChangeShapeType="1"/>
                      </p:cNvSpPr>
                      <p:nvPr/>
                    </p:nvSpPr>
                    <p:spPr bwMode="auto">
                      <a:xfrm flipV="1">
                        <a:off x="2496" y="2400"/>
                        <a:ext cx="96" cy="9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9357" name="Oval 67">
                      <a:extLst>
                        <a:ext uri="{FF2B5EF4-FFF2-40B4-BE49-F238E27FC236}">
                          <a16:creationId xmlns:a16="http://schemas.microsoft.com/office/drawing/2014/main" id="{8366587F-5347-4100-A3A8-355F3527D979}"/>
                        </a:ext>
                      </a:extLst>
                    </p:cNvPr>
                    <p:cNvSpPr>
                      <a:spLocks noChangeArrowheads="1"/>
                    </p:cNvSpPr>
                    <p:nvPr/>
                  </p:nvSpPr>
                  <p:spPr bwMode="auto">
                    <a:xfrm>
                      <a:off x="2112" y="2064"/>
                      <a:ext cx="96" cy="96"/>
                    </a:xfrm>
                    <a:prstGeom prst="ellipse">
                      <a:avLst/>
                    </a:prstGeom>
                    <a:noFill/>
                    <a:ln w="285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9343" name="Group 68">
                    <a:extLst>
                      <a:ext uri="{FF2B5EF4-FFF2-40B4-BE49-F238E27FC236}">
                        <a16:creationId xmlns:a16="http://schemas.microsoft.com/office/drawing/2014/main" id="{6617F56F-03F6-42C9-9811-CC4DE3E646D7}"/>
                      </a:ext>
                    </a:extLst>
                  </p:cNvPr>
                  <p:cNvGrpSpPr>
                    <a:grpSpLocks/>
                  </p:cNvGrpSpPr>
                  <p:nvPr/>
                </p:nvGrpSpPr>
                <p:grpSpPr bwMode="auto">
                  <a:xfrm>
                    <a:off x="3456" y="2208"/>
                    <a:ext cx="288" cy="288"/>
                    <a:chOff x="3072" y="2112"/>
                    <a:chExt cx="288" cy="288"/>
                  </a:xfrm>
                </p:grpSpPr>
                <p:grpSp>
                  <p:nvGrpSpPr>
                    <p:cNvPr id="9344" name="Group 69">
                      <a:extLst>
                        <a:ext uri="{FF2B5EF4-FFF2-40B4-BE49-F238E27FC236}">
                          <a16:creationId xmlns:a16="http://schemas.microsoft.com/office/drawing/2014/main" id="{8628F680-2255-469D-822E-AC40DD9C8E1F}"/>
                        </a:ext>
                      </a:extLst>
                    </p:cNvPr>
                    <p:cNvGrpSpPr>
                      <a:grpSpLocks/>
                    </p:cNvGrpSpPr>
                    <p:nvPr/>
                  </p:nvGrpSpPr>
                  <p:grpSpPr bwMode="auto">
                    <a:xfrm>
                      <a:off x="3072" y="2112"/>
                      <a:ext cx="288" cy="288"/>
                      <a:chOff x="2496" y="1536"/>
                      <a:chExt cx="288" cy="288"/>
                    </a:xfrm>
                  </p:grpSpPr>
                  <p:grpSp>
                    <p:nvGrpSpPr>
                      <p:cNvPr id="9346" name="Group 70">
                        <a:extLst>
                          <a:ext uri="{FF2B5EF4-FFF2-40B4-BE49-F238E27FC236}">
                            <a16:creationId xmlns:a16="http://schemas.microsoft.com/office/drawing/2014/main" id="{C7316D47-66FE-4FB3-B4CC-F106515AABBE}"/>
                          </a:ext>
                        </a:extLst>
                      </p:cNvPr>
                      <p:cNvGrpSpPr>
                        <a:grpSpLocks/>
                      </p:cNvGrpSpPr>
                      <p:nvPr/>
                    </p:nvGrpSpPr>
                    <p:grpSpPr bwMode="auto">
                      <a:xfrm>
                        <a:off x="2496" y="1536"/>
                        <a:ext cx="288" cy="288"/>
                        <a:chOff x="2304" y="1152"/>
                        <a:chExt cx="288" cy="288"/>
                      </a:xfrm>
                    </p:grpSpPr>
                    <p:sp>
                      <p:nvSpPr>
                        <p:cNvPr id="9350" name="Rectangle 71">
                          <a:extLst>
                            <a:ext uri="{FF2B5EF4-FFF2-40B4-BE49-F238E27FC236}">
                              <a16:creationId xmlns:a16="http://schemas.microsoft.com/office/drawing/2014/main" id="{75263550-DB4A-4D42-8226-5D4031CCAA31}"/>
                            </a:ext>
                          </a:extLst>
                        </p:cNvPr>
                        <p:cNvSpPr>
                          <a:spLocks noChangeArrowheads="1"/>
                        </p:cNvSpPr>
                        <p:nvPr/>
                      </p:nvSpPr>
                      <p:spPr bwMode="auto">
                        <a:xfrm>
                          <a:off x="2304" y="1152"/>
                          <a:ext cx="288" cy="288"/>
                        </a:xfrm>
                        <a:prstGeom prst="rect">
                          <a:avLst/>
                        </a:prstGeom>
                        <a:solidFill>
                          <a:srgbClr val="E0FFC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51" name="Line 72">
                          <a:extLst>
                            <a:ext uri="{FF2B5EF4-FFF2-40B4-BE49-F238E27FC236}">
                              <a16:creationId xmlns:a16="http://schemas.microsoft.com/office/drawing/2014/main" id="{23808BA5-5297-4519-B152-6FAFC2AB1A03}"/>
                            </a:ext>
                          </a:extLst>
                        </p:cNvPr>
                        <p:cNvSpPr>
                          <a:spLocks noChangeShapeType="1"/>
                        </p:cNvSpPr>
                        <p:nvPr/>
                      </p:nvSpPr>
                      <p:spPr bwMode="auto">
                        <a:xfrm>
                          <a:off x="2304" y="1344"/>
                          <a:ext cx="28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52" name="Line 73">
                          <a:extLst>
                            <a:ext uri="{FF2B5EF4-FFF2-40B4-BE49-F238E27FC236}">
                              <a16:creationId xmlns:a16="http://schemas.microsoft.com/office/drawing/2014/main" id="{C44BD52E-75DE-46D4-AF99-9B621518D0A9}"/>
                            </a:ext>
                          </a:extLst>
                        </p:cNvPr>
                        <p:cNvSpPr>
                          <a:spLocks noChangeShapeType="1"/>
                        </p:cNvSpPr>
                        <p:nvPr/>
                      </p:nvSpPr>
                      <p:spPr bwMode="auto">
                        <a:xfrm>
                          <a:off x="2304" y="1248"/>
                          <a:ext cx="28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53" name="Line 74">
                          <a:extLst>
                            <a:ext uri="{FF2B5EF4-FFF2-40B4-BE49-F238E27FC236}">
                              <a16:creationId xmlns:a16="http://schemas.microsoft.com/office/drawing/2014/main" id="{A1C00BC0-7C39-43E6-B9FC-073BE99123CF}"/>
                            </a:ext>
                          </a:extLst>
                        </p:cNvPr>
                        <p:cNvSpPr>
                          <a:spLocks noChangeShapeType="1"/>
                        </p:cNvSpPr>
                        <p:nvPr/>
                      </p:nvSpPr>
                      <p:spPr bwMode="auto">
                        <a:xfrm>
                          <a:off x="2400" y="1152"/>
                          <a:ext cx="0" cy="28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54" name="Line 75">
                          <a:extLst>
                            <a:ext uri="{FF2B5EF4-FFF2-40B4-BE49-F238E27FC236}">
                              <a16:creationId xmlns:a16="http://schemas.microsoft.com/office/drawing/2014/main" id="{2E7A1538-6216-4DEE-9EB7-506D7A599256}"/>
                            </a:ext>
                          </a:extLst>
                        </p:cNvPr>
                        <p:cNvSpPr>
                          <a:spLocks noChangeShapeType="1"/>
                        </p:cNvSpPr>
                        <p:nvPr/>
                      </p:nvSpPr>
                      <p:spPr bwMode="auto">
                        <a:xfrm>
                          <a:off x="2496" y="1152"/>
                          <a:ext cx="0" cy="28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9347" name="Group 76">
                        <a:extLst>
                          <a:ext uri="{FF2B5EF4-FFF2-40B4-BE49-F238E27FC236}">
                            <a16:creationId xmlns:a16="http://schemas.microsoft.com/office/drawing/2014/main" id="{E177179A-9E59-48F6-820C-F07887694E7A}"/>
                          </a:ext>
                        </a:extLst>
                      </p:cNvPr>
                      <p:cNvGrpSpPr>
                        <a:grpSpLocks/>
                      </p:cNvGrpSpPr>
                      <p:nvPr/>
                    </p:nvGrpSpPr>
                    <p:grpSpPr bwMode="auto">
                      <a:xfrm>
                        <a:off x="2592" y="1632"/>
                        <a:ext cx="96" cy="96"/>
                        <a:chOff x="2496" y="2400"/>
                        <a:chExt cx="96" cy="96"/>
                      </a:xfrm>
                    </p:grpSpPr>
                    <p:sp>
                      <p:nvSpPr>
                        <p:cNvPr id="9348" name="Line 77">
                          <a:extLst>
                            <a:ext uri="{FF2B5EF4-FFF2-40B4-BE49-F238E27FC236}">
                              <a16:creationId xmlns:a16="http://schemas.microsoft.com/office/drawing/2014/main" id="{9E035E32-3C36-4415-8131-BDDF30F5AD04}"/>
                            </a:ext>
                          </a:extLst>
                        </p:cNvPr>
                        <p:cNvSpPr>
                          <a:spLocks noChangeShapeType="1"/>
                        </p:cNvSpPr>
                        <p:nvPr/>
                      </p:nvSpPr>
                      <p:spPr bwMode="auto">
                        <a:xfrm>
                          <a:off x="2496" y="2400"/>
                          <a:ext cx="96" cy="9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49" name="Line 78">
                          <a:extLst>
                            <a:ext uri="{FF2B5EF4-FFF2-40B4-BE49-F238E27FC236}">
                              <a16:creationId xmlns:a16="http://schemas.microsoft.com/office/drawing/2014/main" id="{9522EA19-C95A-47CD-9CBA-AC55A7AEFE22}"/>
                            </a:ext>
                          </a:extLst>
                        </p:cNvPr>
                        <p:cNvSpPr>
                          <a:spLocks noChangeShapeType="1"/>
                        </p:cNvSpPr>
                        <p:nvPr/>
                      </p:nvSpPr>
                      <p:spPr bwMode="auto">
                        <a:xfrm flipV="1">
                          <a:off x="2496" y="2400"/>
                          <a:ext cx="96" cy="9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sp>
                  <p:nvSpPr>
                    <p:cNvPr id="9345" name="Oval 79">
                      <a:extLst>
                        <a:ext uri="{FF2B5EF4-FFF2-40B4-BE49-F238E27FC236}">
                          <a16:creationId xmlns:a16="http://schemas.microsoft.com/office/drawing/2014/main" id="{CE565AEE-ABCB-4A1C-B9F1-630D68A03DB2}"/>
                        </a:ext>
                      </a:extLst>
                    </p:cNvPr>
                    <p:cNvSpPr>
                      <a:spLocks noChangeArrowheads="1"/>
                    </p:cNvSpPr>
                    <p:nvPr/>
                  </p:nvSpPr>
                  <p:spPr bwMode="auto">
                    <a:xfrm>
                      <a:off x="3168" y="2112"/>
                      <a:ext cx="96" cy="96"/>
                    </a:xfrm>
                    <a:prstGeom prst="ellipse">
                      <a:avLst/>
                    </a:prstGeom>
                    <a:noFill/>
                    <a:ln w="285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grpSp>
              <p:nvGrpSpPr>
                <p:cNvPr id="9253" name="Group 80">
                  <a:extLst>
                    <a:ext uri="{FF2B5EF4-FFF2-40B4-BE49-F238E27FC236}">
                      <a16:creationId xmlns:a16="http://schemas.microsoft.com/office/drawing/2014/main" id="{28FC148B-AAD5-43AD-8DA2-C55200B9EB0E}"/>
                    </a:ext>
                  </a:extLst>
                </p:cNvPr>
                <p:cNvGrpSpPr>
                  <a:grpSpLocks/>
                </p:cNvGrpSpPr>
                <p:nvPr/>
              </p:nvGrpSpPr>
              <p:grpSpPr bwMode="auto">
                <a:xfrm>
                  <a:off x="1392" y="2640"/>
                  <a:ext cx="1728" cy="288"/>
                  <a:chOff x="1392" y="2880"/>
                  <a:chExt cx="1728" cy="288"/>
                </a:xfrm>
              </p:grpSpPr>
              <p:grpSp>
                <p:nvGrpSpPr>
                  <p:cNvPr id="9282" name="Group 81">
                    <a:extLst>
                      <a:ext uri="{FF2B5EF4-FFF2-40B4-BE49-F238E27FC236}">
                        <a16:creationId xmlns:a16="http://schemas.microsoft.com/office/drawing/2014/main" id="{BD9D1DA1-A0A3-4E9E-891C-67D251141A2D}"/>
                      </a:ext>
                    </a:extLst>
                  </p:cNvPr>
                  <p:cNvGrpSpPr>
                    <a:grpSpLocks/>
                  </p:cNvGrpSpPr>
                  <p:nvPr/>
                </p:nvGrpSpPr>
                <p:grpSpPr bwMode="auto">
                  <a:xfrm>
                    <a:off x="1392" y="2880"/>
                    <a:ext cx="288" cy="288"/>
                    <a:chOff x="1536" y="2496"/>
                    <a:chExt cx="288" cy="288"/>
                  </a:xfrm>
                </p:grpSpPr>
                <p:grpSp>
                  <p:nvGrpSpPr>
                    <p:cNvPr id="9328" name="Group 82">
                      <a:extLst>
                        <a:ext uri="{FF2B5EF4-FFF2-40B4-BE49-F238E27FC236}">
                          <a16:creationId xmlns:a16="http://schemas.microsoft.com/office/drawing/2014/main" id="{AA261197-F3CB-4F52-9588-CFA2F603AAEA}"/>
                        </a:ext>
                      </a:extLst>
                    </p:cNvPr>
                    <p:cNvGrpSpPr>
                      <a:grpSpLocks/>
                    </p:cNvGrpSpPr>
                    <p:nvPr/>
                  </p:nvGrpSpPr>
                  <p:grpSpPr bwMode="auto">
                    <a:xfrm>
                      <a:off x="1536" y="2496"/>
                      <a:ext cx="288" cy="288"/>
                      <a:chOff x="2112" y="2064"/>
                      <a:chExt cx="288" cy="288"/>
                    </a:xfrm>
                  </p:grpSpPr>
                  <p:grpSp>
                    <p:nvGrpSpPr>
                      <p:cNvPr id="9332" name="Group 83">
                        <a:extLst>
                          <a:ext uri="{FF2B5EF4-FFF2-40B4-BE49-F238E27FC236}">
                            <a16:creationId xmlns:a16="http://schemas.microsoft.com/office/drawing/2014/main" id="{2A1D585A-27ED-4EEB-BE4E-51066A8D6363}"/>
                          </a:ext>
                        </a:extLst>
                      </p:cNvPr>
                      <p:cNvGrpSpPr>
                        <a:grpSpLocks/>
                      </p:cNvGrpSpPr>
                      <p:nvPr/>
                    </p:nvGrpSpPr>
                    <p:grpSpPr bwMode="auto">
                      <a:xfrm>
                        <a:off x="2112" y="2064"/>
                        <a:ext cx="288" cy="288"/>
                        <a:chOff x="2304" y="1152"/>
                        <a:chExt cx="288" cy="288"/>
                      </a:xfrm>
                    </p:grpSpPr>
                    <p:sp>
                      <p:nvSpPr>
                        <p:cNvPr id="9337" name="Rectangle 84">
                          <a:extLst>
                            <a:ext uri="{FF2B5EF4-FFF2-40B4-BE49-F238E27FC236}">
                              <a16:creationId xmlns:a16="http://schemas.microsoft.com/office/drawing/2014/main" id="{8814219E-2029-4F73-9B3D-BC7CE26BC79A}"/>
                            </a:ext>
                          </a:extLst>
                        </p:cNvPr>
                        <p:cNvSpPr>
                          <a:spLocks noChangeArrowheads="1"/>
                        </p:cNvSpPr>
                        <p:nvPr/>
                      </p:nvSpPr>
                      <p:spPr bwMode="auto">
                        <a:xfrm>
                          <a:off x="2304" y="1152"/>
                          <a:ext cx="288" cy="288"/>
                        </a:xfrm>
                        <a:prstGeom prst="rect">
                          <a:avLst/>
                        </a:prstGeom>
                        <a:solidFill>
                          <a:srgbClr val="F0E09A"/>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38" name="Line 85">
                          <a:extLst>
                            <a:ext uri="{FF2B5EF4-FFF2-40B4-BE49-F238E27FC236}">
                              <a16:creationId xmlns:a16="http://schemas.microsoft.com/office/drawing/2014/main" id="{2E70A248-8178-4414-83F6-E502C7F27856}"/>
                            </a:ext>
                          </a:extLst>
                        </p:cNvPr>
                        <p:cNvSpPr>
                          <a:spLocks noChangeShapeType="1"/>
                        </p:cNvSpPr>
                        <p:nvPr/>
                      </p:nvSpPr>
                      <p:spPr bwMode="auto">
                        <a:xfrm>
                          <a:off x="2304" y="1344"/>
                          <a:ext cx="28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39" name="Line 86">
                          <a:extLst>
                            <a:ext uri="{FF2B5EF4-FFF2-40B4-BE49-F238E27FC236}">
                              <a16:creationId xmlns:a16="http://schemas.microsoft.com/office/drawing/2014/main" id="{1A61E014-8801-419B-9B13-E136D25A39DE}"/>
                            </a:ext>
                          </a:extLst>
                        </p:cNvPr>
                        <p:cNvSpPr>
                          <a:spLocks noChangeShapeType="1"/>
                        </p:cNvSpPr>
                        <p:nvPr/>
                      </p:nvSpPr>
                      <p:spPr bwMode="auto">
                        <a:xfrm>
                          <a:off x="2304" y="1248"/>
                          <a:ext cx="28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40" name="Line 87">
                          <a:extLst>
                            <a:ext uri="{FF2B5EF4-FFF2-40B4-BE49-F238E27FC236}">
                              <a16:creationId xmlns:a16="http://schemas.microsoft.com/office/drawing/2014/main" id="{8586E062-3561-46E5-ADCE-4BC749CAE12D}"/>
                            </a:ext>
                          </a:extLst>
                        </p:cNvPr>
                        <p:cNvSpPr>
                          <a:spLocks noChangeShapeType="1"/>
                        </p:cNvSpPr>
                        <p:nvPr/>
                      </p:nvSpPr>
                      <p:spPr bwMode="auto">
                        <a:xfrm>
                          <a:off x="2400" y="1152"/>
                          <a:ext cx="0" cy="28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41" name="Line 88">
                          <a:extLst>
                            <a:ext uri="{FF2B5EF4-FFF2-40B4-BE49-F238E27FC236}">
                              <a16:creationId xmlns:a16="http://schemas.microsoft.com/office/drawing/2014/main" id="{564C4ED0-F969-450E-9BA9-00FA2F044083}"/>
                            </a:ext>
                          </a:extLst>
                        </p:cNvPr>
                        <p:cNvSpPr>
                          <a:spLocks noChangeShapeType="1"/>
                        </p:cNvSpPr>
                        <p:nvPr/>
                      </p:nvSpPr>
                      <p:spPr bwMode="auto">
                        <a:xfrm>
                          <a:off x="2496" y="1152"/>
                          <a:ext cx="0" cy="28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9333" name="Group 89">
                        <a:extLst>
                          <a:ext uri="{FF2B5EF4-FFF2-40B4-BE49-F238E27FC236}">
                            <a16:creationId xmlns:a16="http://schemas.microsoft.com/office/drawing/2014/main" id="{8B770A86-A73E-4B75-8D47-A271AED54B83}"/>
                          </a:ext>
                        </a:extLst>
                      </p:cNvPr>
                      <p:cNvGrpSpPr>
                        <a:grpSpLocks/>
                      </p:cNvGrpSpPr>
                      <p:nvPr/>
                    </p:nvGrpSpPr>
                    <p:grpSpPr bwMode="auto">
                      <a:xfrm>
                        <a:off x="2208" y="2160"/>
                        <a:ext cx="96" cy="96"/>
                        <a:chOff x="2496" y="2400"/>
                        <a:chExt cx="96" cy="96"/>
                      </a:xfrm>
                    </p:grpSpPr>
                    <p:sp>
                      <p:nvSpPr>
                        <p:cNvPr id="9335" name="Line 90">
                          <a:extLst>
                            <a:ext uri="{FF2B5EF4-FFF2-40B4-BE49-F238E27FC236}">
                              <a16:creationId xmlns:a16="http://schemas.microsoft.com/office/drawing/2014/main" id="{CFB25C60-828D-4548-9F11-E488C7A75FCA}"/>
                            </a:ext>
                          </a:extLst>
                        </p:cNvPr>
                        <p:cNvSpPr>
                          <a:spLocks noChangeShapeType="1"/>
                        </p:cNvSpPr>
                        <p:nvPr/>
                      </p:nvSpPr>
                      <p:spPr bwMode="auto">
                        <a:xfrm>
                          <a:off x="2496" y="2400"/>
                          <a:ext cx="96" cy="9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36" name="Line 91">
                          <a:extLst>
                            <a:ext uri="{FF2B5EF4-FFF2-40B4-BE49-F238E27FC236}">
                              <a16:creationId xmlns:a16="http://schemas.microsoft.com/office/drawing/2014/main" id="{B4F16BB7-E5CC-47DF-97CB-3640791E7042}"/>
                            </a:ext>
                          </a:extLst>
                        </p:cNvPr>
                        <p:cNvSpPr>
                          <a:spLocks noChangeShapeType="1"/>
                        </p:cNvSpPr>
                        <p:nvPr/>
                      </p:nvSpPr>
                      <p:spPr bwMode="auto">
                        <a:xfrm flipV="1">
                          <a:off x="2496" y="2400"/>
                          <a:ext cx="96" cy="9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9334" name="Oval 92">
                        <a:extLst>
                          <a:ext uri="{FF2B5EF4-FFF2-40B4-BE49-F238E27FC236}">
                            <a16:creationId xmlns:a16="http://schemas.microsoft.com/office/drawing/2014/main" id="{0C97422D-3794-440C-9C3E-3393ACD4BCBC}"/>
                          </a:ext>
                        </a:extLst>
                      </p:cNvPr>
                      <p:cNvSpPr>
                        <a:spLocks noChangeArrowheads="1"/>
                      </p:cNvSpPr>
                      <p:nvPr/>
                    </p:nvSpPr>
                    <p:spPr bwMode="auto">
                      <a:xfrm>
                        <a:off x="2112" y="2064"/>
                        <a:ext cx="96" cy="96"/>
                      </a:xfrm>
                      <a:prstGeom prst="ellipse">
                        <a:avLst/>
                      </a:prstGeom>
                      <a:solidFill>
                        <a:srgbClr val="F0E09A"/>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9329" name="Group 93">
                      <a:extLst>
                        <a:ext uri="{FF2B5EF4-FFF2-40B4-BE49-F238E27FC236}">
                          <a16:creationId xmlns:a16="http://schemas.microsoft.com/office/drawing/2014/main" id="{1ED33F9B-9951-442B-9888-2B9DC0C8BA6A}"/>
                        </a:ext>
                      </a:extLst>
                    </p:cNvPr>
                    <p:cNvGrpSpPr>
                      <a:grpSpLocks/>
                    </p:cNvGrpSpPr>
                    <p:nvPr/>
                  </p:nvGrpSpPr>
                  <p:grpSpPr bwMode="auto">
                    <a:xfrm>
                      <a:off x="1632" y="2496"/>
                      <a:ext cx="96" cy="96"/>
                      <a:chOff x="2496" y="2400"/>
                      <a:chExt cx="96" cy="96"/>
                    </a:xfrm>
                  </p:grpSpPr>
                  <p:sp>
                    <p:nvSpPr>
                      <p:cNvPr id="9330" name="Line 94">
                        <a:extLst>
                          <a:ext uri="{FF2B5EF4-FFF2-40B4-BE49-F238E27FC236}">
                            <a16:creationId xmlns:a16="http://schemas.microsoft.com/office/drawing/2014/main" id="{CC950F7B-C0A5-4237-9D91-786D9D8C4A85}"/>
                          </a:ext>
                        </a:extLst>
                      </p:cNvPr>
                      <p:cNvSpPr>
                        <a:spLocks noChangeShapeType="1"/>
                      </p:cNvSpPr>
                      <p:nvPr/>
                    </p:nvSpPr>
                    <p:spPr bwMode="auto">
                      <a:xfrm>
                        <a:off x="2496" y="2400"/>
                        <a:ext cx="96" cy="9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31" name="Line 95">
                        <a:extLst>
                          <a:ext uri="{FF2B5EF4-FFF2-40B4-BE49-F238E27FC236}">
                            <a16:creationId xmlns:a16="http://schemas.microsoft.com/office/drawing/2014/main" id="{F595E8F7-1225-4063-A9CB-A3A78F6AB83A}"/>
                          </a:ext>
                        </a:extLst>
                      </p:cNvPr>
                      <p:cNvSpPr>
                        <a:spLocks noChangeShapeType="1"/>
                      </p:cNvSpPr>
                      <p:nvPr/>
                    </p:nvSpPr>
                    <p:spPr bwMode="auto">
                      <a:xfrm flipV="1">
                        <a:off x="2496" y="2400"/>
                        <a:ext cx="96" cy="9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9283" name="Group 96">
                    <a:extLst>
                      <a:ext uri="{FF2B5EF4-FFF2-40B4-BE49-F238E27FC236}">
                        <a16:creationId xmlns:a16="http://schemas.microsoft.com/office/drawing/2014/main" id="{542E5052-3AA8-4E95-8A63-30CA1962C32E}"/>
                      </a:ext>
                    </a:extLst>
                  </p:cNvPr>
                  <p:cNvGrpSpPr>
                    <a:grpSpLocks/>
                  </p:cNvGrpSpPr>
                  <p:nvPr/>
                </p:nvGrpSpPr>
                <p:grpSpPr bwMode="auto">
                  <a:xfrm>
                    <a:off x="1872" y="2880"/>
                    <a:ext cx="288" cy="288"/>
                    <a:chOff x="2400" y="2592"/>
                    <a:chExt cx="288" cy="288"/>
                  </a:xfrm>
                </p:grpSpPr>
                <p:grpSp>
                  <p:nvGrpSpPr>
                    <p:cNvPr id="9314" name="Group 97">
                      <a:extLst>
                        <a:ext uri="{FF2B5EF4-FFF2-40B4-BE49-F238E27FC236}">
                          <a16:creationId xmlns:a16="http://schemas.microsoft.com/office/drawing/2014/main" id="{8163F4AD-98D3-4785-8BFD-D6DC97E34E72}"/>
                        </a:ext>
                      </a:extLst>
                    </p:cNvPr>
                    <p:cNvGrpSpPr>
                      <a:grpSpLocks/>
                    </p:cNvGrpSpPr>
                    <p:nvPr/>
                  </p:nvGrpSpPr>
                  <p:grpSpPr bwMode="auto">
                    <a:xfrm>
                      <a:off x="2400" y="2592"/>
                      <a:ext cx="288" cy="288"/>
                      <a:chOff x="2112" y="2064"/>
                      <a:chExt cx="288" cy="288"/>
                    </a:xfrm>
                  </p:grpSpPr>
                  <p:grpSp>
                    <p:nvGrpSpPr>
                      <p:cNvPr id="9318" name="Group 98">
                        <a:extLst>
                          <a:ext uri="{FF2B5EF4-FFF2-40B4-BE49-F238E27FC236}">
                            <a16:creationId xmlns:a16="http://schemas.microsoft.com/office/drawing/2014/main" id="{FAF89B3E-C643-4C97-8FBF-D1C5F34353E5}"/>
                          </a:ext>
                        </a:extLst>
                      </p:cNvPr>
                      <p:cNvGrpSpPr>
                        <a:grpSpLocks/>
                      </p:cNvGrpSpPr>
                      <p:nvPr/>
                    </p:nvGrpSpPr>
                    <p:grpSpPr bwMode="auto">
                      <a:xfrm>
                        <a:off x="2112" y="2064"/>
                        <a:ext cx="288" cy="288"/>
                        <a:chOff x="2304" y="1152"/>
                        <a:chExt cx="288" cy="288"/>
                      </a:xfrm>
                    </p:grpSpPr>
                    <p:sp>
                      <p:nvSpPr>
                        <p:cNvPr id="9323" name="Rectangle 99">
                          <a:extLst>
                            <a:ext uri="{FF2B5EF4-FFF2-40B4-BE49-F238E27FC236}">
                              <a16:creationId xmlns:a16="http://schemas.microsoft.com/office/drawing/2014/main" id="{A6EDF551-3D5F-45F7-84C4-ECC5B753F09F}"/>
                            </a:ext>
                          </a:extLst>
                        </p:cNvPr>
                        <p:cNvSpPr>
                          <a:spLocks noChangeArrowheads="1"/>
                        </p:cNvSpPr>
                        <p:nvPr/>
                      </p:nvSpPr>
                      <p:spPr bwMode="auto">
                        <a:xfrm>
                          <a:off x="2304" y="1152"/>
                          <a:ext cx="288" cy="288"/>
                        </a:xfrm>
                        <a:prstGeom prst="rect">
                          <a:avLst/>
                        </a:prstGeom>
                        <a:solidFill>
                          <a:srgbClr val="F0E09A"/>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24" name="Line 100">
                          <a:extLst>
                            <a:ext uri="{FF2B5EF4-FFF2-40B4-BE49-F238E27FC236}">
                              <a16:creationId xmlns:a16="http://schemas.microsoft.com/office/drawing/2014/main" id="{7EFE0BA0-FF0A-4F8F-9F17-58472871855B}"/>
                            </a:ext>
                          </a:extLst>
                        </p:cNvPr>
                        <p:cNvSpPr>
                          <a:spLocks noChangeShapeType="1"/>
                        </p:cNvSpPr>
                        <p:nvPr/>
                      </p:nvSpPr>
                      <p:spPr bwMode="auto">
                        <a:xfrm>
                          <a:off x="2304" y="1344"/>
                          <a:ext cx="28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25" name="Line 101">
                          <a:extLst>
                            <a:ext uri="{FF2B5EF4-FFF2-40B4-BE49-F238E27FC236}">
                              <a16:creationId xmlns:a16="http://schemas.microsoft.com/office/drawing/2014/main" id="{7D2F0CF2-252D-4A5B-807A-EE0C8C37A1CF}"/>
                            </a:ext>
                          </a:extLst>
                        </p:cNvPr>
                        <p:cNvSpPr>
                          <a:spLocks noChangeShapeType="1"/>
                        </p:cNvSpPr>
                        <p:nvPr/>
                      </p:nvSpPr>
                      <p:spPr bwMode="auto">
                        <a:xfrm>
                          <a:off x="2304" y="1248"/>
                          <a:ext cx="28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26" name="Line 102">
                          <a:extLst>
                            <a:ext uri="{FF2B5EF4-FFF2-40B4-BE49-F238E27FC236}">
                              <a16:creationId xmlns:a16="http://schemas.microsoft.com/office/drawing/2014/main" id="{3A75DD76-627E-4619-ABF0-AE527E36C7CC}"/>
                            </a:ext>
                          </a:extLst>
                        </p:cNvPr>
                        <p:cNvSpPr>
                          <a:spLocks noChangeShapeType="1"/>
                        </p:cNvSpPr>
                        <p:nvPr/>
                      </p:nvSpPr>
                      <p:spPr bwMode="auto">
                        <a:xfrm>
                          <a:off x="2400" y="1152"/>
                          <a:ext cx="0" cy="28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27" name="Line 103">
                          <a:extLst>
                            <a:ext uri="{FF2B5EF4-FFF2-40B4-BE49-F238E27FC236}">
                              <a16:creationId xmlns:a16="http://schemas.microsoft.com/office/drawing/2014/main" id="{3D87C7BF-450A-41F6-98DF-BD343E5F3CC0}"/>
                            </a:ext>
                          </a:extLst>
                        </p:cNvPr>
                        <p:cNvSpPr>
                          <a:spLocks noChangeShapeType="1"/>
                        </p:cNvSpPr>
                        <p:nvPr/>
                      </p:nvSpPr>
                      <p:spPr bwMode="auto">
                        <a:xfrm>
                          <a:off x="2496" y="1152"/>
                          <a:ext cx="0" cy="28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9319" name="Group 104">
                        <a:extLst>
                          <a:ext uri="{FF2B5EF4-FFF2-40B4-BE49-F238E27FC236}">
                            <a16:creationId xmlns:a16="http://schemas.microsoft.com/office/drawing/2014/main" id="{97F93A85-7451-42CC-9190-6B3B0D9D4998}"/>
                          </a:ext>
                        </a:extLst>
                      </p:cNvPr>
                      <p:cNvGrpSpPr>
                        <a:grpSpLocks/>
                      </p:cNvGrpSpPr>
                      <p:nvPr/>
                    </p:nvGrpSpPr>
                    <p:grpSpPr bwMode="auto">
                      <a:xfrm>
                        <a:off x="2208" y="2160"/>
                        <a:ext cx="96" cy="96"/>
                        <a:chOff x="2496" y="2400"/>
                        <a:chExt cx="96" cy="96"/>
                      </a:xfrm>
                    </p:grpSpPr>
                    <p:sp>
                      <p:nvSpPr>
                        <p:cNvPr id="9321" name="Line 105">
                          <a:extLst>
                            <a:ext uri="{FF2B5EF4-FFF2-40B4-BE49-F238E27FC236}">
                              <a16:creationId xmlns:a16="http://schemas.microsoft.com/office/drawing/2014/main" id="{1F4FEF24-695C-4574-82B6-7B3510D8E4E5}"/>
                            </a:ext>
                          </a:extLst>
                        </p:cNvPr>
                        <p:cNvSpPr>
                          <a:spLocks noChangeShapeType="1"/>
                        </p:cNvSpPr>
                        <p:nvPr/>
                      </p:nvSpPr>
                      <p:spPr bwMode="auto">
                        <a:xfrm>
                          <a:off x="2496" y="2400"/>
                          <a:ext cx="96" cy="9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22" name="Line 106">
                          <a:extLst>
                            <a:ext uri="{FF2B5EF4-FFF2-40B4-BE49-F238E27FC236}">
                              <a16:creationId xmlns:a16="http://schemas.microsoft.com/office/drawing/2014/main" id="{4BCC5821-88A5-4348-9774-BE468DBF2DDE}"/>
                            </a:ext>
                          </a:extLst>
                        </p:cNvPr>
                        <p:cNvSpPr>
                          <a:spLocks noChangeShapeType="1"/>
                        </p:cNvSpPr>
                        <p:nvPr/>
                      </p:nvSpPr>
                      <p:spPr bwMode="auto">
                        <a:xfrm flipV="1">
                          <a:off x="2496" y="2400"/>
                          <a:ext cx="96" cy="9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9320" name="Oval 107">
                        <a:extLst>
                          <a:ext uri="{FF2B5EF4-FFF2-40B4-BE49-F238E27FC236}">
                            <a16:creationId xmlns:a16="http://schemas.microsoft.com/office/drawing/2014/main" id="{86AE08EA-0775-4F45-9E90-69100625A339}"/>
                          </a:ext>
                        </a:extLst>
                      </p:cNvPr>
                      <p:cNvSpPr>
                        <a:spLocks noChangeArrowheads="1"/>
                      </p:cNvSpPr>
                      <p:nvPr/>
                    </p:nvSpPr>
                    <p:spPr bwMode="auto">
                      <a:xfrm>
                        <a:off x="2112" y="2064"/>
                        <a:ext cx="96" cy="96"/>
                      </a:xfrm>
                      <a:prstGeom prst="ellipse">
                        <a:avLst/>
                      </a:prstGeom>
                      <a:solidFill>
                        <a:srgbClr val="F0E09A"/>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9315" name="Group 108">
                      <a:extLst>
                        <a:ext uri="{FF2B5EF4-FFF2-40B4-BE49-F238E27FC236}">
                          <a16:creationId xmlns:a16="http://schemas.microsoft.com/office/drawing/2014/main" id="{E5864A97-993C-41F7-8FC0-76A7E131EABE}"/>
                        </a:ext>
                      </a:extLst>
                    </p:cNvPr>
                    <p:cNvGrpSpPr>
                      <a:grpSpLocks/>
                    </p:cNvGrpSpPr>
                    <p:nvPr/>
                  </p:nvGrpSpPr>
                  <p:grpSpPr bwMode="auto">
                    <a:xfrm>
                      <a:off x="2592" y="2592"/>
                      <a:ext cx="96" cy="96"/>
                      <a:chOff x="2496" y="2400"/>
                      <a:chExt cx="96" cy="96"/>
                    </a:xfrm>
                  </p:grpSpPr>
                  <p:sp>
                    <p:nvSpPr>
                      <p:cNvPr id="9316" name="Line 109">
                        <a:extLst>
                          <a:ext uri="{FF2B5EF4-FFF2-40B4-BE49-F238E27FC236}">
                            <a16:creationId xmlns:a16="http://schemas.microsoft.com/office/drawing/2014/main" id="{0796B7C9-1DE9-4C02-976B-B0D656BB4827}"/>
                          </a:ext>
                        </a:extLst>
                      </p:cNvPr>
                      <p:cNvSpPr>
                        <a:spLocks noChangeShapeType="1"/>
                      </p:cNvSpPr>
                      <p:nvPr/>
                    </p:nvSpPr>
                    <p:spPr bwMode="auto">
                      <a:xfrm>
                        <a:off x="2496" y="2400"/>
                        <a:ext cx="96" cy="9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17" name="Line 110">
                        <a:extLst>
                          <a:ext uri="{FF2B5EF4-FFF2-40B4-BE49-F238E27FC236}">
                            <a16:creationId xmlns:a16="http://schemas.microsoft.com/office/drawing/2014/main" id="{D87FBF17-30A0-42FC-B571-A3789DC20671}"/>
                          </a:ext>
                        </a:extLst>
                      </p:cNvPr>
                      <p:cNvSpPr>
                        <a:spLocks noChangeShapeType="1"/>
                      </p:cNvSpPr>
                      <p:nvPr/>
                    </p:nvSpPr>
                    <p:spPr bwMode="auto">
                      <a:xfrm flipV="1">
                        <a:off x="2496" y="2400"/>
                        <a:ext cx="96" cy="9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9284" name="Group 111">
                    <a:extLst>
                      <a:ext uri="{FF2B5EF4-FFF2-40B4-BE49-F238E27FC236}">
                        <a16:creationId xmlns:a16="http://schemas.microsoft.com/office/drawing/2014/main" id="{CB753023-E6D8-432A-BE1E-5CCD749491D7}"/>
                      </a:ext>
                    </a:extLst>
                  </p:cNvPr>
                  <p:cNvGrpSpPr>
                    <a:grpSpLocks/>
                  </p:cNvGrpSpPr>
                  <p:nvPr/>
                </p:nvGrpSpPr>
                <p:grpSpPr bwMode="auto">
                  <a:xfrm>
                    <a:off x="2832" y="2880"/>
                    <a:ext cx="288" cy="288"/>
                    <a:chOff x="2592" y="2544"/>
                    <a:chExt cx="288" cy="288"/>
                  </a:xfrm>
                </p:grpSpPr>
                <p:grpSp>
                  <p:nvGrpSpPr>
                    <p:cNvPr id="9300" name="Group 112">
                      <a:extLst>
                        <a:ext uri="{FF2B5EF4-FFF2-40B4-BE49-F238E27FC236}">
                          <a16:creationId xmlns:a16="http://schemas.microsoft.com/office/drawing/2014/main" id="{153A5AE4-837A-4DFD-9E50-04F500E69E61}"/>
                        </a:ext>
                      </a:extLst>
                    </p:cNvPr>
                    <p:cNvGrpSpPr>
                      <a:grpSpLocks/>
                    </p:cNvGrpSpPr>
                    <p:nvPr/>
                  </p:nvGrpSpPr>
                  <p:grpSpPr bwMode="auto">
                    <a:xfrm>
                      <a:off x="2592" y="2544"/>
                      <a:ext cx="288" cy="288"/>
                      <a:chOff x="2112" y="2064"/>
                      <a:chExt cx="288" cy="288"/>
                    </a:xfrm>
                  </p:grpSpPr>
                  <p:grpSp>
                    <p:nvGrpSpPr>
                      <p:cNvPr id="9304" name="Group 113">
                        <a:extLst>
                          <a:ext uri="{FF2B5EF4-FFF2-40B4-BE49-F238E27FC236}">
                            <a16:creationId xmlns:a16="http://schemas.microsoft.com/office/drawing/2014/main" id="{E46EAF57-B943-40F1-B1CC-B3CE77760B63}"/>
                          </a:ext>
                        </a:extLst>
                      </p:cNvPr>
                      <p:cNvGrpSpPr>
                        <a:grpSpLocks/>
                      </p:cNvGrpSpPr>
                      <p:nvPr/>
                    </p:nvGrpSpPr>
                    <p:grpSpPr bwMode="auto">
                      <a:xfrm>
                        <a:off x="2112" y="2064"/>
                        <a:ext cx="288" cy="288"/>
                        <a:chOff x="2304" y="1152"/>
                        <a:chExt cx="288" cy="288"/>
                      </a:xfrm>
                    </p:grpSpPr>
                    <p:sp>
                      <p:nvSpPr>
                        <p:cNvPr id="9309" name="Rectangle 114">
                          <a:extLst>
                            <a:ext uri="{FF2B5EF4-FFF2-40B4-BE49-F238E27FC236}">
                              <a16:creationId xmlns:a16="http://schemas.microsoft.com/office/drawing/2014/main" id="{5A1BE6EA-5E83-4C78-9234-A5F613EC2E8B}"/>
                            </a:ext>
                          </a:extLst>
                        </p:cNvPr>
                        <p:cNvSpPr>
                          <a:spLocks noChangeArrowheads="1"/>
                        </p:cNvSpPr>
                        <p:nvPr/>
                      </p:nvSpPr>
                      <p:spPr bwMode="auto">
                        <a:xfrm>
                          <a:off x="2304" y="1152"/>
                          <a:ext cx="288" cy="288"/>
                        </a:xfrm>
                        <a:prstGeom prst="rect">
                          <a:avLst/>
                        </a:prstGeom>
                        <a:solidFill>
                          <a:srgbClr val="F0E09A"/>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10" name="Line 115">
                          <a:extLst>
                            <a:ext uri="{FF2B5EF4-FFF2-40B4-BE49-F238E27FC236}">
                              <a16:creationId xmlns:a16="http://schemas.microsoft.com/office/drawing/2014/main" id="{60447882-014E-42B6-BB12-C43F32BCC4E3}"/>
                            </a:ext>
                          </a:extLst>
                        </p:cNvPr>
                        <p:cNvSpPr>
                          <a:spLocks noChangeShapeType="1"/>
                        </p:cNvSpPr>
                        <p:nvPr/>
                      </p:nvSpPr>
                      <p:spPr bwMode="auto">
                        <a:xfrm>
                          <a:off x="2304" y="1344"/>
                          <a:ext cx="28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11" name="Line 116">
                          <a:extLst>
                            <a:ext uri="{FF2B5EF4-FFF2-40B4-BE49-F238E27FC236}">
                              <a16:creationId xmlns:a16="http://schemas.microsoft.com/office/drawing/2014/main" id="{D212D552-470D-4FBE-981E-74AAC5476AAF}"/>
                            </a:ext>
                          </a:extLst>
                        </p:cNvPr>
                        <p:cNvSpPr>
                          <a:spLocks noChangeShapeType="1"/>
                        </p:cNvSpPr>
                        <p:nvPr/>
                      </p:nvSpPr>
                      <p:spPr bwMode="auto">
                        <a:xfrm>
                          <a:off x="2304" y="1248"/>
                          <a:ext cx="28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12" name="Line 117">
                          <a:extLst>
                            <a:ext uri="{FF2B5EF4-FFF2-40B4-BE49-F238E27FC236}">
                              <a16:creationId xmlns:a16="http://schemas.microsoft.com/office/drawing/2014/main" id="{37C7B3ED-20D7-4F22-895E-108821518D89}"/>
                            </a:ext>
                          </a:extLst>
                        </p:cNvPr>
                        <p:cNvSpPr>
                          <a:spLocks noChangeShapeType="1"/>
                        </p:cNvSpPr>
                        <p:nvPr/>
                      </p:nvSpPr>
                      <p:spPr bwMode="auto">
                        <a:xfrm>
                          <a:off x="2400" y="1152"/>
                          <a:ext cx="0" cy="28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13" name="Line 118">
                          <a:extLst>
                            <a:ext uri="{FF2B5EF4-FFF2-40B4-BE49-F238E27FC236}">
                              <a16:creationId xmlns:a16="http://schemas.microsoft.com/office/drawing/2014/main" id="{A305AD84-D74A-4687-BDEB-7A90FB27760A}"/>
                            </a:ext>
                          </a:extLst>
                        </p:cNvPr>
                        <p:cNvSpPr>
                          <a:spLocks noChangeShapeType="1"/>
                        </p:cNvSpPr>
                        <p:nvPr/>
                      </p:nvSpPr>
                      <p:spPr bwMode="auto">
                        <a:xfrm>
                          <a:off x="2496" y="1152"/>
                          <a:ext cx="0" cy="28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9305" name="Group 119">
                        <a:extLst>
                          <a:ext uri="{FF2B5EF4-FFF2-40B4-BE49-F238E27FC236}">
                            <a16:creationId xmlns:a16="http://schemas.microsoft.com/office/drawing/2014/main" id="{0E6CBA0D-DEF1-4FAC-A170-E05CC2ECA626}"/>
                          </a:ext>
                        </a:extLst>
                      </p:cNvPr>
                      <p:cNvGrpSpPr>
                        <a:grpSpLocks/>
                      </p:cNvGrpSpPr>
                      <p:nvPr/>
                    </p:nvGrpSpPr>
                    <p:grpSpPr bwMode="auto">
                      <a:xfrm>
                        <a:off x="2208" y="2160"/>
                        <a:ext cx="96" cy="96"/>
                        <a:chOff x="2496" y="2400"/>
                        <a:chExt cx="96" cy="96"/>
                      </a:xfrm>
                    </p:grpSpPr>
                    <p:sp>
                      <p:nvSpPr>
                        <p:cNvPr id="9307" name="Line 120">
                          <a:extLst>
                            <a:ext uri="{FF2B5EF4-FFF2-40B4-BE49-F238E27FC236}">
                              <a16:creationId xmlns:a16="http://schemas.microsoft.com/office/drawing/2014/main" id="{CD6A92E8-0760-4C52-9889-5E8545B819CB}"/>
                            </a:ext>
                          </a:extLst>
                        </p:cNvPr>
                        <p:cNvSpPr>
                          <a:spLocks noChangeShapeType="1"/>
                        </p:cNvSpPr>
                        <p:nvPr/>
                      </p:nvSpPr>
                      <p:spPr bwMode="auto">
                        <a:xfrm>
                          <a:off x="2496" y="2400"/>
                          <a:ext cx="96" cy="9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08" name="Line 121">
                          <a:extLst>
                            <a:ext uri="{FF2B5EF4-FFF2-40B4-BE49-F238E27FC236}">
                              <a16:creationId xmlns:a16="http://schemas.microsoft.com/office/drawing/2014/main" id="{04C829F1-DD5B-4AD9-BD2C-6D968E9604F2}"/>
                            </a:ext>
                          </a:extLst>
                        </p:cNvPr>
                        <p:cNvSpPr>
                          <a:spLocks noChangeShapeType="1"/>
                        </p:cNvSpPr>
                        <p:nvPr/>
                      </p:nvSpPr>
                      <p:spPr bwMode="auto">
                        <a:xfrm flipV="1">
                          <a:off x="2496" y="2400"/>
                          <a:ext cx="96" cy="9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9306" name="Oval 122">
                        <a:extLst>
                          <a:ext uri="{FF2B5EF4-FFF2-40B4-BE49-F238E27FC236}">
                            <a16:creationId xmlns:a16="http://schemas.microsoft.com/office/drawing/2014/main" id="{49858BB2-B582-4CDF-96B3-04287D709CA7}"/>
                          </a:ext>
                        </a:extLst>
                      </p:cNvPr>
                      <p:cNvSpPr>
                        <a:spLocks noChangeArrowheads="1"/>
                      </p:cNvSpPr>
                      <p:nvPr/>
                    </p:nvSpPr>
                    <p:spPr bwMode="auto">
                      <a:xfrm>
                        <a:off x="2112" y="2064"/>
                        <a:ext cx="96" cy="96"/>
                      </a:xfrm>
                      <a:prstGeom prst="ellipse">
                        <a:avLst/>
                      </a:prstGeom>
                      <a:solidFill>
                        <a:srgbClr val="F0E09A"/>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9301" name="Group 123">
                      <a:extLst>
                        <a:ext uri="{FF2B5EF4-FFF2-40B4-BE49-F238E27FC236}">
                          <a16:creationId xmlns:a16="http://schemas.microsoft.com/office/drawing/2014/main" id="{A34745DC-AEAD-45BB-8E06-322F6E25E4C2}"/>
                        </a:ext>
                      </a:extLst>
                    </p:cNvPr>
                    <p:cNvGrpSpPr>
                      <a:grpSpLocks/>
                    </p:cNvGrpSpPr>
                    <p:nvPr/>
                  </p:nvGrpSpPr>
                  <p:grpSpPr bwMode="auto">
                    <a:xfrm>
                      <a:off x="2784" y="2736"/>
                      <a:ext cx="96" cy="96"/>
                      <a:chOff x="2496" y="2400"/>
                      <a:chExt cx="96" cy="96"/>
                    </a:xfrm>
                  </p:grpSpPr>
                  <p:sp>
                    <p:nvSpPr>
                      <p:cNvPr id="9302" name="Line 124">
                        <a:extLst>
                          <a:ext uri="{FF2B5EF4-FFF2-40B4-BE49-F238E27FC236}">
                            <a16:creationId xmlns:a16="http://schemas.microsoft.com/office/drawing/2014/main" id="{A1A7B160-D5B4-47D5-B989-05F4032E3A86}"/>
                          </a:ext>
                        </a:extLst>
                      </p:cNvPr>
                      <p:cNvSpPr>
                        <a:spLocks noChangeShapeType="1"/>
                      </p:cNvSpPr>
                      <p:nvPr/>
                    </p:nvSpPr>
                    <p:spPr bwMode="auto">
                      <a:xfrm>
                        <a:off x="2496" y="2400"/>
                        <a:ext cx="96" cy="9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303" name="Line 125">
                        <a:extLst>
                          <a:ext uri="{FF2B5EF4-FFF2-40B4-BE49-F238E27FC236}">
                            <a16:creationId xmlns:a16="http://schemas.microsoft.com/office/drawing/2014/main" id="{0C531C25-3E79-46CF-A339-B2A004C42896}"/>
                          </a:ext>
                        </a:extLst>
                      </p:cNvPr>
                      <p:cNvSpPr>
                        <a:spLocks noChangeShapeType="1"/>
                      </p:cNvSpPr>
                      <p:nvPr/>
                    </p:nvSpPr>
                    <p:spPr bwMode="auto">
                      <a:xfrm flipV="1">
                        <a:off x="2496" y="2400"/>
                        <a:ext cx="96" cy="9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9285" name="Group 126">
                    <a:extLst>
                      <a:ext uri="{FF2B5EF4-FFF2-40B4-BE49-F238E27FC236}">
                        <a16:creationId xmlns:a16="http://schemas.microsoft.com/office/drawing/2014/main" id="{053E648A-8C82-4F83-A2F7-816FF6979F94}"/>
                      </a:ext>
                    </a:extLst>
                  </p:cNvPr>
                  <p:cNvGrpSpPr>
                    <a:grpSpLocks/>
                  </p:cNvGrpSpPr>
                  <p:nvPr/>
                </p:nvGrpSpPr>
                <p:grpSpPr bwMode="auto">
                  <a:xfrm>
                    <a:off x="2352" y="2880"/>
                    <a:ext cx="288" cy="288"/>
                    <a:chOff x="2112" y="2544"/>
                    <a:chExt cx="288" cy="288"/>
                  </a:xfrm>
                </p:grpSpPr>
                <p:grpSp>
                  <p:nvGrpSpPr>
                    <p:cNvPr id="9286" name="Group 127">
                      <a:extLst>
                        <a:ext uri="{FF2B5EF4-FFF2-40B4-BE49-F238E27FC236}">
                          <a16:creationId xmlns:a16="http://schemas.microsoft.com/office/drawing/2014/main" id="{C966B8C1-AF81-4E06-8B60-12A59CC56BDA}"/>
                        </a:ext>
                      </a:extLst>
                    </p:cNvPr>
                    <p:cNvGrpSpPr>
                      <a:grpSpLocks/>
                    </p:cNvGrpSpPr>
                    <p:nvPr/>
                  </p:nvGrpSpPr>
                  <p:grpSpPr bwMode="auto">
                    <a:xfrm>
                      <a:off x="2112" y="2544"/>
                      <a:ext cx="288" cy="288"/>
                      <a:chOff x="2112" y="2064"/>
                      <a:chExt cx="288" cy="288"/>
                    </a:xfrm>
                  </p:grpSpPr>
                  <p:grpSp>
                    <p:nvGrpSpPr>
                      <p:cNvPr id="9290" name="Group 128">
                        <a:extLst>
                          <a:ext uri="{FF2B5EF4-FFF2-40B4-BE49-F238E27FC236}">
                            <a16:creationId xmlns:a16="http://schemas.microsoft.com/office/drawing/2014/main" id="{5473998B-D976-4D6C-AAF7-8E85D632AE56}"/>
                          </a:ext>
                        </a:extLst>
                      </p:cNvPr>
                      <p:cNvGrpSpPr>
                        <a:grpSpLocks/>
                      </p:cNvGrpSpPr>
                      <p:nvPr/>
                    </p:nvGrpSpPr>
                    <p:grpSpPr bwMode="auto">
                      <a:xfrm>
                        <a:off x="2112" y="2064"/>
                        <a:ext cx="288" cy="288"/>
                        <a:chOff x="2304" y="1152"/>
                        <a:chExt cx="288" cy="288"/>
                      </a:xfrm>
                    </p:grpSpPr>
                    <p:sp>
                      <p:nvSpPr>
                        <p:cNvPr id="9295" name="Rectangle 129">
                          <a:extLst>
                            <a:ext uri="{FF2B5EF4-FFF2-40B4-BE49-F238E27FC236}">
                              <a16:creationId xmlns:a16="http://schemas.microsoft.com/office/drawing/2014/main" id="{170EC2BB-0B5A-4C70-B9CF-23CB6409B8AC}"/>
                            </a:ext>
                          </a:extLst>
                        </p:cNvPr>
                        <p:cNvSpPr>
                          <a:spLocks noChangeArrowheads="1"/>
                        </p:cNvSpPr>
                        <p:nvPr/>
                      </p:nvSpPr>
                      <p:spPr bwMode="auto">
                        <a:xfrm>
                          <a:off x="2304" y="1152"/>
                          <a:ext cx="288" cy="288"/>
                        </a:xfrm>
                        <a:prstGeom prst="rect">
                          <a:avLst/>
                        </a:prstGeom>
                        <a:solidFill>
                          <a:srgbClr val="F0E09A"/>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96" name="Line 130">
                          <a:extLst>
                            <a:ext uri="{FF2B5EF4-FFF2-40B4-BE49-F238E27FC236}">
                              <a16:creationId xmlns:a16="http://schemas.microsoft.com/office/drawing/2014/main" id="{0246433F-021E-4B2D-AEA1-2A7485C296B3}"/>
                            </a:ext>
                          </a:extLst>
                        </p:cNvPr>
                        <p:cNvSpPr>
                          <a:spLocks noChangeShapeType="1"/>
                        </p:cNvSpPr>
                        <p:nvPr/>
                      </p:nvSpPr>
                      <p:spPr bwMode="auto">
                        <a:xfrm>
                          <a:off x="2304" y="1344"/>
                          <a:ext cx="28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97" name="Line 131">
                          <a:extLst>
                            <a:ext uri="{FF2B5EF4-FFF2-40B4-BE49-F238E27FC236}">
                              <a16:creationId xmlns:a16="http://schemas.microsoft.com/office/drawing/2014/main" id="{FB9B4F66-AF8C-4E20-AEEB-9F888269EB7C}"/>
                            </a:ext>
                          </a:extLst>
                        </p:cNvPr>
                        <p:cNvSpPr>
                          <a:spLocks noChangeShapeType="1"/>
                        </p:cNvSpPr>
                        <p:nvPr/>
                      </p:nvSpPr>
                      <p:spPr bwMode="auto">
                        <a:xfrm>
                          <a:off x="2304" y="1248"/>
                          <a:ext cx="28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98" name="Line 132">
                          <a:extLst>
                            <a:ext uri="{FF2B5EF4-FFF2-40B4-BE49-F238E27FC236}">
                              <a16:creationId xmlns:a16="http://schemas.microsoft.com/office/drawing/2014/main" id="{9251889E-C636-4871-B23F-FC6AB5964F53}"/>
                            </a:ext>
                          </a:extLst>
                        </p:cNvPr>
                        <p:cNvSpPr>
                          <a:spLocks noChangeShapeType="1"/>
                        </p:cNvSpPr>
                        <p:nvPr/>
                      </p:nvSpPr>
                      <p:spPr bwMode="auto">
                        <a:xfrm>
                          <a:off x="2400" y="1152"/>
                          <a:ext cx="0" cy="28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99" name="Line 133">
                          <a:extLst>
                            <a:ext uri="{FF2B5EF4-FFF2-40B4-BE49-F238E27FC236}">
                              <a16:creationId xmlns:a16="http://schemas.microsoft.com/office/drawing/2014/main" id="{B60356F6-CBD2-454E-ABEB-7FF00824D3F7}"/>
                            </a:ext>
                          </a:extLst>
                        </p:cNvPr>
                        <p:cNvSpPr>
                          <a:spLocks noChangeShapeType="1"/>
                        </p:cNvSpPr>
                        <p:nvPr/>
                      </p:nvSpPr>
                      <p:spPr bwMode="auto">
                        <a:xfrm>
                          <a:off x="2496" y="1152"/>
                          <a:ext cx="0" cy="28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9291" name="Group 134">
                        <a:extLst>
                          <a:ext uri="{FF2B5EF4-FFF2-40B4-BE49-F238E27FC236}">
                            <a16:creationId xmlns:a16="http://schemas.microsoft.com/office/drawing/2014/main" id="{84187179-45FC-4CDA-85FA-083038A7C180}"/>
                          </a:ext>
                        </a:extLst>
                      </p:cNvPr>
                      <p:cNvGrpSpPr>
                        <a:grpSpLocks/>
                      </p:cNvGrpSpPr>
                      <p:nvPr/>
                    </p:nvGrpSpPr>
                    <p:grpSpPr bwMode="auto">
                      <a:xfrm>
                        <a:off x="2208" y="2160"/>
                        <a:ext cx="96" cy="96"/>
                        <a:chOff x="2496" y="2400"/>
                        <a:chExt cx="96" cy="96"/>
                      </a:xfrm>
                    </p:grpSpPr>
                    <p:sp>
                      <p:nvSpPr>
                        <p:cNvPr id="9293" name="Line 135">
                          <a:extLst>
                            <a:ext uri="{FF2B5EF4-FFF2-40B4-BE49-F238E27FC236}">
                              <a16:creationId xmlns:a16="http://schemas.microsoft.com/office/drawing/2014/main" id="{789B49EC-5A5F-4B5D-A54E-FD9509C19BA9}"/>
                            </a:ext>
                          </a:extLst>
                        </p:cNvPr>
                        <p:cNvSpPr>
                          <a:spLocks noChangeShapeType="1"/>
                        </p:cNvSpPr>
                        <p:nvPr/>
                      </p:nvSpPr>
                      <p:spPr bwMode="auto">
                        <a:xfrm>
                          <a:off x="2496" y="2400"/>
                          <a:ext cx="96" cy="9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94" name="Line 136">
                          <a:extLst>
                            <a:ext uri="{FF2B5EF4-FFF2-40B4-BE49-F238E27FC236}">
                              <a16:creationId xmlns:a16="http://schemas.microsoft.com/office/drawing/2014/main" id="{FB2BBB7F-64B4-46DD-9DD0-FA7C0787A77E}"/>
                            </a:ext>
                          </a:extLst>
                        </p:cNvPr>
                        <p:cNvSpPr>
                          <a:spLocks noChangeShapeType="1"/>
                        </p:cNvSpPr>
                        <p:nvPr/>
                      </p:nvSpPr>
                      <p:spPr bwMode="auto">
                        <a:xfrm flipV="1">
                          <a:off x="2496" y="2400"/>
                          <a:ext cx="96" cy="9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9292" name="Oval 137">
                        <a:extLst>
                          <a:ext uri="{FF2B5EF4-FFF2-40B4-BE49-F238E27FC236}">
                            <a16:creationId xmlns:a16="http://schemas.microsoft.com/office/drawing/2014/main" id="{BBC0525B-F23C-41A1-B422-A25684EBA9A8}"/>
                          </a:ext>
                        </a:extLst>
                      </p:cNvPr>
                      <p:cNvSpPr>
                        <a:spLocks noChangeArrowheads="1"/>
                      </p:cNvSpPr>
                      <p:nvPr/>
                    </p:nvSpPr>
                    <p:spPr bwMode="auto">
                      <a:xfrm>
                        <a:off x="2112" y="2064"/>
                        <a:ext cx="96" cy="96"/>
                      </a:xfrm>
                      <a:prstGeom prst="ellipse">
                        <a:avLst/>
                      </a:prstGeom>
                      <a:solidFill>
                        <a:srgbClr val="F0E09A"/>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9287" name="Group 138">
                      <a:extLst>
                        <a:ext uri="{FF2B5EF4-FFF2-40B4-BE49-F238E27FC236}">
                          <a16:creationId xmlns:a16="http://schemas.microsoft.com/office/drawing/2014/main" id="{B517925C-BA8A-4784-A64A-88EEFDE14888}"/>
                        </a:ext>
                      </a:extLst>
                    </p:cNvPr>
                    <p:cNvGrpSpPr>
                      <a:grpSpLocks/>
                    </p:cNvGrpSpPr>
                    <p:nvPr/>
                  </p:nvGrpSpPr>
                  <p:grpSpPr bwMode="auto">
                    <a:xfrm>
                      <a:off x="2304" y="2640"/>
                      <a:ext cx="96" cy="96"/>
                      <a:chOff x="2496" y="2400"/>
                      <a:chExt cx="96" cy="96"/>
                    </a:xfrm>
                  </p:grpSpPr>
                  <p:sp>
                    <p:nvSpPr>
                      <p:cNvPr id="9288" name="Line 139">
                        <a:extLst>
                          <a:ext uri="{FF2B5EF4-FFF2-40B4-BE49-F238E27FC236}">
                            <a16:creationId xmlns:a16="http://schemas.microsoft.com/office/drawing/2014/main" id="{DD9F2F52-1B63-4F97-8F47-3029FDFFB6A5}"/>
                          </a:ext>
                        </a:extLst>
                      </p:cNvPr>
                      <p:cNvSpPr>
                        <a:spLocks noChangeShapeType="1"/>
                      </p:cNvSpPr>
                      <p:nvPr/>
                    </p:nvSpPr>
                    <p:spPr bwMode="auto">
                      <a:xfrm>
                        <a:off x="2496" y="2400"/>
                        <a:ext cx="96" cy="9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89" name="Line 140">
                        <a:extLst>
                          <a:ext uri="{FF2B5EF4-FFF2-40B4-BE49-F238E27FC236}">
                            <a16:creationId xmlns:a16="http://schemas.microsoft.com/office/drawing/2014/main" id="{3C2AB7F2-5D99-4C69-9C88-357F019BB820}"/>
                          </a:ext>
                        </a:extLst>
                      </p:cNvPr>
                      <p:cNvSpPr>
                        <a:spLocks noChangeShapeType="1"/>
                      </p:cNvSpPr>
                      <p:nvPr/>
                    </p:nvSpPr>
                    <p:spPr bwMode="auto">
                      <a:xfrm flipV="1">
                        <a:off x="2496" y="2400"/>
                        <a:ext cx="96" cy="9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sp>
              <p:nvSpPr>
                <p:cNvPr id="9254" name="Line 141">
                  <a:extLst>
                    <a:ext uri="{FF2B5EF4-FFF2-40B4-BE49-F238E27FC236}">
                      <a16:creationId xmlns:a16="http://schemas.microsoft.com/office/drawing/2014/main" id="{E0C6C0A3-A121-473A-9D62-D392E235F331}"/>
                    </a:ext>
                  </a:extLst>
                </p:cNvPr>
                <p:cNvSpPr>
                  <a:spLocks noChangeShapeType="1"/>
                </p:cNvSpPr>
                <p:nvPr/>
              </p:nvSpPr>
              <p:spPr bwMode="auto">
                <a:xfrm flipH="1">
                  <a:off x="1776" y="1200"/>
                  <a:ext cx="1152" cy="288"/>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55" name="Line 142">
                  <a:extLst>
                    <a:ext uri="{FF2B5EF4-FFF2-40B4-BE49-F238E27FC236}">
                      <a16:creationId xmlns:a16="http://schemas.microsoft.com/office/drawing/2014/main" id="{54220D5A-302C-48FA-AD24-257AB33C607A}"/>
                    </a:ext>
                  </a:extLst>
                </p:cNvPr>
                <p:cNvSpPr>
                  <a:spLocks noChangeShapeType="1"/>
                </p:cNvSpPr>
                <p:nvPr/>
              </p:nvSpPr>
              <p:spPr bwMode="auto">
                <a:xfrm>
                  <a:off x="2928" y="1200"/>
                  <a:ext cx="0" cy="288"/>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56" name="Line 143">
                  <a:extLst>
                    <a:ext uri="{FF2B5EF4-FFF2-40B4-BE49-F238E27FC236}">
                      <a16:creationId xmlns:a16="http://schemas.microsoft.com/office/drawing/2014/main" id="{923FC7B7-3EB7-4260-BAAA-8CEE170CB46E}"/>
                    </a:ext>
                  </a:extLst>
                </p:cNvPr>
                <p:cNvSpPr>
                  <a:spLocks noChangeShapeType="1"/>
                </p:cNvSpPr>
                <p:nvPr/>
              </p:nvSpPr>
              <p:spPr bwMode="auto">
                <a:xfrm>
                  <a:off x="2928" y="1200"/>
                  <a:ext cx="1200" cy="288"/>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57" name="Line 144">
                  <a:extLst>
                    <a:ext uri="{FF2B5EF4-FFF2-40B4-BE49-F238E27FC236}">
                      <a16:creationId xmlns:a16="http://schemas.microsoft.com/office/drawing/2014/main" id="{EA6F72E4-E32C-4AC5-B383-F9F321C61833}"/>
                    </a:ext>
                  </a:extLst>
                </p:cNvPr>
                <p:cNvSpPr>
                  <a:spLocks noChangeShapeType="1"/>
                </p:cNvSpPr>
                <p:nvPr/>
              </p:nvSpPr>
              <p:spPr bwMode="auto">
                <a:xfrm flipH="1">
                  <a:off x="2256" y="1776"/>
                  <a:ext cx="672" cy="288"/>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58" name="Line 145">
                  <a:extLst>
                    <a:ext uri="{FF2B5EF4-FFF2-40B4-BE49-F238E27FC236}">
                      <a16:creationId xmlns:a16="http://schemas.microsoft.com/office/drawing/2014/main" id="{170F789E-B631-46DC-8AD6-7D2EB306D512}"/>
                    </a:ext>
                  </a:extLst>
                </p:cNvPr>
                <p:cNvSpPr>
                  <a:spLocks noChangeShapeType="1"/>
                </p:cNvSpPr>
                <p:nvPr/>
              </p:nvSpPr>
              <p:spPr bwMode="auto">
                <a:xfrm flipH="1">
                  <a:off x="2016" y="2352"/>
                  <a:ext cx="240" cy="288"/>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59" name="Line 146">
                  <a:extLst>
                    <a:ext uri="{FF2B5EF4-FFF2-40B4-BE49-F238E27FC236}">
                      <a16:creationId xmlns:a16="http://schemas.microsoft.com/office/drawing/2014/main" id="{FA7C5809-DB8A-4A01-B8CF-5B92E8FF1866}"/>
                    </a:ext>
                  </a:extLst>
                </p:cNvPr>
                <p:cNvSpPr>
                  <a:spLocks noChangeShapeType="1"/>
                </p:cNvSpPr>
                <p:nvPr/>
              </p:nvSpPr>
              <p:spPr bwMode="auto">
                <a:xfrm flipH="1">
                  <a:off x="1536" y="2352"/>
                  <a:ext cx="720" cy="288"/>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60" name="Line 147">
                  <a:extLst>
                    <a:ext uri="{FF2B5EF4-FFF2-40B4-BE49-F238E27FC236}">
                      <a16:creationId xmlns:a16="http://schemas.microsoft.com/office/drawing/2014/main" id="{0C63000B-179B-40C7-94A3-DC9C966D1BDF}"/>
                    </a:ext>
                  </a:extLst>
                </p:cNvPr>
                <p:cNvSpPr>
                  <a:spLocks noChangeShapeType="1"/>
                </p:cNvSpPr>
                <p:nvPr/>
              </p:nvSpPr>
              <p:spPr bwMode="auto">
                <a:xfrm>
                  <a:off x="2256" y="2352"/>
                  <a:ext cx="240" cy="288"/>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61" name="Line 148">
                  <a:extLst>
                    <a:ext uri="{FF2B5EF4-FFF2-40B4-BE49-F238E27FC236}">
                      <a16:creationId xmlns:a16="http://schemas.microsoft.com/office/drawing/2014/main" id="{6DE2C820-AF76-4CA9-AABD-3DA198103991}"/>
                    </a:ext>
                  </a:extLst>
                </p:cNvPr>
                <p:cNvSpPr>
                  <a:spLocks noChangeShapeType="1"/>
                </p:cNvSpPr>
                <p:nvPr/>
              </p:nvSpPr>
              <p:spPr bwMode="auto">
                <a:xfrm>
                  <a:off x="2928" y="1776"/>
                  <a:ext cx="672" cy="288"/>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62" name="Line 149">
                  <a:extLst>
                    <a:ext uri="{FF2B5EF4-FFF2-40B4-BE49-F238E27FC236}">
                      <a16:creationId xmlns:a16="http://schemas.microsoft.com/office/drawing/2014/main" id="{6E76B5AD-00E0-40D5-AC72-7AE2953CDF41}"/>
                    </a:ext>
                  </a:extLst>
                </p:cNvPr>
                <p:cNvSpPr>
                  <a:spLocks noChangeShapeType="1"/>
                </p:cNvSpPr>
                <p:nvPr/>
              </p:nvSpPr>
              <p:spPr bwMode="auto">
                <a:xfrm>
                  <a:off x="2256" y="2352"/>
                  <a:ext cx="720" cy="288"/>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9263" name="Group 150">
                  <a:extLst>
                    <a:ext uri="{FF2B5EF4-FFF2-40B4-BE49-F238E27FC236}">
                      <a16:creationId xmlns:a16="http://schemas.microsoft.com/office/drawing/2014/main" id="{B16370C7-736D-4FEC-BCB4-6D1D1EF928D5}"/>
                    </a:ext>
                  </a:extLst>
                </p:cNvPr>
                <p:cNvGrpSpPr>
                  <a:grpSpLocks/>
                </p:cNvGrpSpPr>
                <p:nvPr/>
              </p:nvGrpSpPr>
              <p:grpSpPr bwMode="auto">
                <a:xfrm>
                  <a:off x="1872" y="3216"/>
                  <a:ext cx="288" cy="288"/>
                  <a:chOff x="4944" y="2640"/>
                  <a:chExt cx="288" cy="288"/>
                </a:xfrm>
              </p:grpSpPr>
              <p:grpSp>
                <p:nvGrpSpPr>
                  <p:cNvPr id="9266" name="Group 151">
                    <a:extLst>
                      <a:ext uri="{FF2B5EF4-FFF2-40B4-BE49-F238E27FC236}">
                        <a16:creationId xmlns:a16="http://schemas.microsoft.com/office/drawing/2014/main" id="{FF17F1A3-0466-48F1-A6D5-4E946DDC0F7A}"/>
                      </a:ext>
                    </a:extLst>
                  </p:cNvPr>
                  <p:cNvGrpSpPr>
                    <a:grpSpLocks/>
                  </p:cNvGrpSpPr>
                  <p:nvPr/>
                </p:nvGrpSpPr>
                <p:grpSpPr bwMode="auto">
                  <a:xfrm>
                    <a:off x="4944" y="2640"/>
                    <a:ext cx="288" cy="288"/>
                    <a:chOff x="2400" y="2592"/>
                    <a:chExt cx="288" cy="288"/>
                  </a:xfrm>
                </p:grpSpPr>
                <p:grpSp>
                  <p:nvGrpSpPr>
                    <p:cNvPr id="9268" name="Group 152">
                      <a:extLst>
                        <a:ext uri="{FF2B5EF4-FFF2-40B4-BE49-F238E27FC236}">
                          <a16:creationId xmlns:a16="http://schemas.microsoft.com/office/drawing/2014/main" id="{22930518-252F-4CB7-ABAF-4BBF1EC68501}"/>
                        </a:ext>
                      </a:extLst>
                    </p:cNvPr>
                    <p:cNvGrpSpPr>
                      <a:grpSpLocks/>
                    </p:cNvGrpSpPr>
                    <p:nvPr/>
                  </p:nvGrpSpPr>
                  <p:grpSpPr bwMode="auto">
                    <a:xfrm>
                      <a:off x="2400" y="2592"/>
                      <a:ext cx="288" cy="288"/>
                      <a:chOff x="2112" y="2064"/>
                      <a:chExt cx="288" cy="288"/>
                    </a:xfrm>
                  </p:grpSpPr>
                  <p:grpSp>
                    <p:nvGrpSpPr>
                      <p:cNvPr id="9272" name="Group 153">
                        <a:extLst>
                          <a:ext uri="{FF2B5EF4-FFF2-40B4-BE49-F238E27FC236}">
                            <a16:creationId xmlns:a16="http://schemas.microsoft.com/office/drawing/2014/main" id="{0BFE6654-2404-4FA6-9AED-93849B9E9993}"/>
                          </a:ext>
                        </a:extLst>
                      </p:cNvPr>
                      <p:cNvGrpSpPr>
                        <a:grpSpLocks/>
                      </p:cNvGrpSpPr>
                      <p:nvPr/>
                    </p:nvGrpSpPr>
                    <p:grpSpPr bwMode="auto">
                      <a:xfrm>
                        <a:off x="2112" y="2064"/>
                        <a:ext cx="288" cy="288"/>
                        <a:chOff x="2304" y="1152"/>
                        <a:chExt cx="288" cy="288"/>
                      </a:xfrm>
                    </p:grpSpPr>
                    <p:sp>
                      <p:nvSpPr>
                        <p:cNvPr id="9277" name="Rectangle 154">
                          <a:extLst>
                            <a:ext uri="{FF2B5EF4-FFF2-40B4-BE49-F238E27FC236}">
                              <a16:creationId xmlns:a16="http://schemas.microsoft.com/office/drawing/2014/main" id="{29989AE8-706F-4066-B0EC-3AE3FEAD6853}"/>
                            </a:ext>
                          </a:extLst>
                        </p:cNvPr>
                        <p:cNvSpPr>
                          <a:spLocks noChangeArrowheads="1"/>
                        </p:cNvSpPr>
                        <p:nvPr/>
                      </p:nvSpPr>
                      <p:spPr bwMode="auto">
                        <a:xfrm>
                          <a:off x="2304" y="1152"/>
                          <a:ext cx="288" cy="288"/>
                        </a:xfrm>
                        <a:prstGeom prst="rect">
                          <a:avLst/>
                        </a:prstGeom>
                        <a:solidFill>
                          <a:srgbClr val="E0FFC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78" name="Line 155">
                          <a:extLst>
                            <a:ext uri="{FF2B5EF4-FFF2-40B4-BE49-F238E27FC236}">
                              <a16:creationId xmlns:a16="http://schemas.microsoft.com/office/drawing/2014/main" id="{D66554B0-3EF0-414F-B878-5C596A7D7776}"/>
                            </a:ext>
                          </a:extLst>
                        </p:cNvPr>
                        <p:cNvSpPr>
                          <a:spLocks noChangeShapeType="1"/>
                        </p:cNvSpPr>
                        <p:nvPr/>
                      </p:nvSpPr>
                      <p:spPr bwMode="auto">
                        <a:xfrm>
                          <a:off x="2304" y="1344"/>
                          <a:ext cx="28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79" name="Line 156">
                          <a:extLst>
                            <a:ext uri="{FF2B5EF4-FFF2-40B4-BE49-F238E27FC236}">
                              <a16:creationId xmlns:a16="http://schemas.microsoft.com/office/drawing/2014/main" id="{2FAB18F2-E634-4A0A-BFE9-816DD5F04876}"/>
                            </a:ext>
                          </a:extLst>
                        </p:cNvPr>
                        <p:cNvSpPr>
                          <a:spLocks noChangeShapeType="1"/>
                        </p:cNvSpPr>
                        <p:nvPr/>
                      </p:nvSpPr>
                      <p:spPr bwMode="auto">
                        <a:xfrm>
                          <a:off x="2304" y="1248"/>
                          <a:ext cx="28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80" name="Line 157">
                          <a:extLst>
                            <a:ext uri="{FF2B5EF4-FFF2-40B4-BE49-F238E27FC236}">
                              <a16:creationId xmlns:a16="http://schemas.microsoft.com/office/drawing/2014/main" id="{CEFDF46A-F939-4D03-985E-EC94171CC244}"/>
                            </a:ext>
                          </a:extLst>
                        </p:cNvPr>
                        <p:cNvSpPr>
                          <a:spLocks noChangeShapeType="1"/>
                        </p:cNvSpPr>
                        <p:nvPr/>
                      </p:nvSpPr>
                      <p:spPr bwMode="auto">
                        <a:xfrm>
                          <a:off x="2400" y="1152"/>
                          <a:ext cx="0" cy="28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81" name="Line 158">
                          <a:extLst>
                            <a:ext uri="{FF2B5EF4-FFF2-40B4-BE49-F238E27FC236}">
                              <a16:creationId xmlns:a16="http://schemas.microsoft.com/office/drawing/2014/main" id="{D224789E-311E-4072-A9B9-E9B8FCD51993}"/>
                            </a:ext>
                          </a:extLst>
                        </p:cNvPr>
                        <p:cNvSpPr>
                          <a:spLocks noChangeShapeType="1"/>
                        </p:cNvSpPr>
                        <p:nvPr/>
                      </p:nvSpPr>
                      <p:spPr bwMode="auto">
                        <a:xfrm>
                          <a:off x="2496" y="1152"/>
                          <a:ext cx="0" cy="28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9273" name="Group 159">
                        <a:extLst>
                          <a:ext uri="{FF2B5EF4-FFF2-40B4-BE49-F238E27FC236}">
                            <a16:creationId xmlns:a16="http://schemas.microsoft.com/office/drawing/2014/main" id="{123E6445-33B1-4D32-AAF9-636B551CA07F}"/>
                          </a:ext>
                        </a:extLst>
                      </p:cNvPr>
                      <p:cNvGrpSpPr>
                        <a:grpSpLocks/>
                      </p:cNvGrpSpPr>
                      <p:nvPr/>
                    </p:nvGrpSpPr>
                    <p:grpSpPr bwMode="auto">
                      <a:xfrm>
                        <a:off x="2208" y="2160"/>
                        <a:ext cx="96" cy="96"/>
                        <a:chOff x="2496" y="2400"/>
                        <a:chExt cx="96" cy="96"/>
                      </a:xfrm>
                    </p:grpSpPr>
                    <p:sp>
                      <p:nvSpPr>
                        <p:cNvPr id="9275" name="Line 160">
                          <a:extLst>
                            <a:ext uri="{FF2B5EF4-FFF2-40B4-BE49-F238E27FC236}">
                              <a16:creationId xmlns:a16="http://schemas.microsoft.com/office/drawing/2014/main" id="{9E0BEA44-3D60-4A2D-A391-17CACCF46143}"/>
                            </a:ext>
                          </a:extLst>
                        </p:cNvPr>
                        <p:cNvSpPr>
                          <a:spLocks noChangeShapeType="1"/>
                        </p:cNvSpPr>
                        <p:nvPr/>
                      </p:nvSpPr>
                      <p:spPr bwMode="auto">
                        <a:xfrm>
                          <a:off x="2496" y="2400"/>
                          <a:ext cx="96" cy="9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76" name="Line 161">
                          <a:extLst>
                            <a:ext uri="{FF2B5EF4-FFF2-40B4-BE49-F238E27FC236}">
                              <a16:creationId xmlns:a16="http://schemas.microsoft.com/office/drawing/2014/main" id="{B5355631-214E-4186-8DFD-9967E0135D5C}"/>
                            </a:ext>
                          </a:extLst>
                        </p:cNvPr>
                        <p:cNvSpPr>
                          <a:spLocks noChangeShapeType="1"/>
                        </p:cNvSpPr>
                        <p:nvPr/>
                      </p:nvSpPr>
                      <p:spPr bwMode="auto">
                        <a:xfrm flipV="1">
                          <a:off x="2496" y="2400"/>
                          <a:ext cx="96" cy="9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9274" name="Oval 162">
                        <a:extLst>
                          <a:ext uri="{FF2B5EF4-FFF2-40B4-BE49-F238E27FC236}">
                            <a16:creationId xmlns:a16="http://schemas.microsoft.com/office/drawing/2014/main" id="{A189439D-D4AB-4C4B-9732-0668B76D77B3}"/>
                          </a:ext>
                        </a:extLst>
                      </p:cNvPr>
                      <p:cNvSpPr>
                        <a:spLocks noChangeArrowheads="1"/>
                      </p:cNvSpPr>
                      <p:nvPr/>
                    </p:nvSpPr>
                    <p:spPr bwMode="auto">
                      <a:xfrm>
                        <a:off x="2112" y="2064"/>
                        <a:ext cx="96" cy="96"/>
                      </a:xfrm>
                      <a:prstGeom prst="ellipse">
                        <a:avLst/>
                      </a:prstGeom>
                      <a:noFill/>
                      <a:ln w="285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9269" name="Group 163">
                      <a:extLst>
                        <a:ext uri="{FF2B5EF4-FFF2-40B4-BE49-F238E27FC236}">
                          <a16:creationId xmlns:a16="http://schemas.microsoft.com/office/drawing/2014/main" id="{8EC59AD8-B100-4A2E-A2E6-07B365B4EEB9}"/>
                        </a:ext>
                      </a:extLst>
                    </p:cNvPr>
                    <p:cNvGrpSpPr>
                      <a:grpSpLocks/>
                    </p:cNvGrpSpPr>
                    <p:nvPr/>
                  </p:nvGrpSpPr>
                  <p:grpSpPr bwMode="auto">
                    <a:xfrm>
                      <a:off x="2592" y="2592"/>
                      <a:ext cx="96" cy="96"/>
                      <a:chOff x="2496" y="2400"/>
                      <a:chExt cx="96" cy="96"/>
                    </a:xfrm>
                  </p:grpSpPr>
                  <p:sp>
                    <p:nvSpPr>
                      <p:cNvPr id="9270" name="Line 164">
                        <a:extLst>
                          <a:ext uri="{FF2B5EF4-FFF2-40B4-BE49-F238E27FC236}">
                            <a16:creationId xmlns:a16="http://schemas.microsoft.com/office/drawing/2014/main" id="{02CD5894-1F58-4458-A8A1-E16B4BD9E8B0}"/>
                          </a:ext>
                        </a:extLst>
                      </p:cNvPr>
                      <p:cNvSpPr>
                        <a:spLocks noChangeShapeType="1"/>
                      </p:cNvSpPr>
                      <p:nvPr/>
                    </p:nvSpPr>
                    <p:spPr bwMode="auto">
                      <a:xfrm>
                        <a:off x="2496" y="2400"/>
                        <a:ext cx="96" cy="9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71" name="Line 165">
                        <a:extLst>
                          <a:ext uri="{FF2B5EF4-FFF2-40B4-BE49-F238E27FC236}">
                            <a16:creationId xmlns:a16="http://schemas.microsoft.com/office/drawing/2014/main" id="{B42429F8-14C7-484A-9995-9D3AF24D4950}"/>
                          </a:ext>
                        </a:extLst>
                      </p:cNvPr>
                      <p:cNvSpPr>
                        <a:spLocks noChangeShapeType="1"/>
                      </p:cNvSpPr>
                      <p:nvPr/>
                    </p:nvSpPr>
                    <p:spPr bwMode="auto">
                      <a:xfrm flipV="1">
                        <a:off x="2496" y="2400"/>
                        <a:ext cx="96" cy="9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sp>
                <p:nvSpPr>
                  <p:cNvPr id="9267" name="Oval 166">
                    <a:extLst>
                      <a:ext uri="{FF2B5EF4-FFF2-40B4-BE49-F238E27FC236}">
                        <a16:creationId xmlns:a16="http://schemas.microsoft.com/office/drawing/2014/main" id="{17DFB6B2-F962-4396-ADF8-4241A446A79B}"/>
                      </a:ext>
                    </a:extLst>
                  </p:cNvPr>
                  <p:cNvSpPr>
                    <a:spLocks noChangeArrowheads="1"/>
                  </p:cNvSpPr>
                  <p:nvPr/>
                </p:nvSpPr>
                <p:spPr bwMode="auto">
                  <a:xfrm>
                    <a:off x="4944" y="2736"/>
                    <a:ext cx="96" cy="96"/>
                  </a:xfrm>
                  <a:prstGeom prst="ellipse">
                    <a:avLst/>
                  </a:prstGeom>
                  <a:noFill/>
                  <a:ln w="285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9264" name="Line 167">
                  <a:extLst>
                    <a:ext uri="{FF2B5EF4-FFF2-40B4-BE49-F238E27FC236}">
                      <a16:creationId xmlns:a16="http://schemas.microsoft.com/office/drawing/2014/main" id="{C5976855-397F-4AE2-B3E7-5CE4DB9F9DCF}"/>
                    </a:ext>
                  </a:extLst>
                </p:cNvPr>
                <p:cNvSpPr>
                  <a:spLocks noChangeShapeType="1"/>
                </p:cNvSpPr>
                <p:nvPr/>
              </p:nvSpPr>
              <p:spPr bwMode="auto">
                <a:xfrm>
                  <a:off x="2016" y="2928"/>
                  <a:ext cx="0" cy="288"/>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65" name="Line 168">
                  <a:extLst>
                    <a:ext uri="{FF2B5EF4-FFF2-40B4-BE49-F238E27FC236}">
                      <a16:creationId xmlns:a16="http://schemas.microsoft.com/office/drawing/2014/main" id="{D3B51E38-AF27-4B3E-8EAA-35D9C68B3C09}"/>
                    </a:ext>
                  </a:extLst>
                </p:cNvPr>
                <p:cNvSpPr>
                  <a:spLocks noChangeShapeType="1"/>
                </p:cNvSpPr>
                <p:nvPr/>
              </p:nvSpPr>
              <p:spPr bwMode="auto">
                <a:xfrm>
                  <a:off x="2016" y="3504"/>
                  <a:ext cx="0" cy="288"/>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9233" name="Text Box 169">
                <a:extLst>
                  <a:ext uri="{FF2B5EF4-FFF2-40B4-BE49-F238E27FC236}">
                    <a16:creationId xmlns:a16="http://schemas.microsoft.com/office/drawing/2014/main" id="{7D705B4D-F9B2-4DD5-A16E-399CAEEFDB29}"/>
                  </a:ext>
                </a:extLst>
              </p:cNvPr>
              <p:cNvSpPr txBox="1">
                <a:spLocks noChangeArrowheads="1"/>
              </p:cNvSpPr>
              <p:nvPr/>
            </p:nvSpPr>
            <p:spPr bwMode="auto">
              <a:xfrm>
                <a:off x="432" y="1200"/>
                <a:ext cx="1041" cy="2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latin typeface="Comic Sans MS" panose="030F0702030302020204" pitchFamily="66" charset="0"/>
                    <a:cs typeface="Arial" panose="020B0604020202020204" pitchFamily="34" charset="0"/>
                  </a:rPr>
                  <a:t>MAX’s play </a:t>
                </a:r>
                <a:r>
                  <a:rPr lang="en-US" altLang="en-US" sz="1800">
                    <a:latin typeface="Comic Sans MS" panose="030F0702030302020204" pitchFamily="66" charset="0"/>
                    <a:cs typeface="Arial" panose="020B0604020202020204" pitchFamily="34" charset="0"/>
                    <a:sym typeface="Symbol" panose="05050102010706020507" pitchFamily="18" charset="2"/>
                  </a:rPr>
                  <a:t></a:t>
                </a:r>
              </a:p>
            </p:txBody>
          </p:sp>
          <p:sp>
            <p:nvSpPr>
              <p:cNvPr id="9234" name="Text Box 170">
                <a:extLst>
                  <a:ext uri="{FF2B5EF4-FFF2-40B4-BE49-F238E27FC236}">
                    <a16:creationId xmlns:a16="http://schemas.microsoft.com/office/drawing/2014/main" id="{5B5AEA0A-F32E-4F7A-88C6-13E385623802}"/>
                  </a:ext>
                </a:extLst>
              </p:cNvPr>
              <p:cNvSpPr txBox="1">
                <a:spLocks noChangeArrowheads="1"/>
              </p:cNvSpPr>
              <p:nvPr/>
            </p:nvSpPr>
            <p:spPr bwMode="auto">
              <a:xfrm>
                <a:off x="432" y="1872"/>
                <a:ext cx="1026" cy="2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latin typeface="Comic Sans MS" panose="030F0702030302020204" pitchFamily="66" charset="0"/>
                    <a:cs typeface="Arial" panose="020B0604020202020204" pitchFamily="34" charset="0"/>
                  </a:rPr>
                  <a:t>MIN’s play </a:t>
                </a:r>
                <a:r>
                  <a:rPr lang="en-US" altLang="en-US" sz="1800">
                    <a:latin typeface="Arial" panose="020B0604020202020204" pitchFamily="34" charset="0"/>
                    <a:cs typeface="Arial" panose="020B0604020202020204" pitchFamily="34" charset="0"/>
                    <a:sym typeface="Symbol" panose="05050102010706020507" pitchFamily="18" charset="2"/>
                  </a:rPr>
                  <a:t></a:t>
                </a:r>
              </a:p>
            </p:txBody>
          </p:sp>
          <p:sp>
            <p:nvSpPr>
              <p:cNvPr id="9235" name="Text Box 171">
                <a:extLst>
                  <a:ext uri="{FF2B5EF4-FFF2-40B4-BE49-F238E27FC236}">
                    <a16:creationId xmlns:a16="http://schemas.microsoft.com/office/drawing/2014/main" id="{BBF29678-A3E1-4B05-9C88-6BC1FE83406B}"/>
                  </a:ext>
                </a:extLst>
              </p:cNvPr>
              <p:cNvSpPr txBox="1">
                <a:spLocks noChangeArrowheads="1"/>
              </p:cNvSpPr>
              <p:nvPr/>
            </p:nvSpPr>
            <p:spPr bwMode="auto">
              <a:xfrm>
                <a:off x="432" y="3744"/>
                <a:ext cx="1261" cy="4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latin typeface="Comic Sans MS" panose="030F0702030302020204" pitchFamily="66" charset="0"/>
                    <a:cs typeface="Arial" panose="020B0604020202020204" pitchFamily="34" charset="0"/>
                  </a:rPr>
                  <a:t>Terminal state</a:t>
                </a:r>
                <a:br>
                  <a:rPr lang="en-US" altLang="en-US" sz="1800">
                    <a:latin typeface="Comic Sans MS" panose="030F0702030302020204" pitchFamily="66" charset="0"/>
                    <a:cs typeface="Arial" panose="020B0604020202020204" pitchFamily="34" charset="0"/>
                  </a:rPr>
                </a:br>
                <a:r>
                  <a:rPr lang="en-US" altLang="en-US" sz="1800">
                    <a:latin typeface="Comic Sans MS" panose="030F0702030302020204" pitchFamily="66" charset="0"/>
                    <a:cs typeface="Arial" panose="020B0604020202020204" pitchFamily="34" charset="0"/>
                  </a:rPr>
                  <a:t>(win for MAX) </a:t>
                </a:r>
                <a:r>
                  <a:rPr lang="en-US" altLang="en-US" sz="1800">
                    <a:latin typeface="Comic Sans MS" panose="030F0702030302020204" pitchFamily="66" charset="0"/>
                    <a:cs typeface="Arial" panose="020B0604020202020204" pitchFamily="34" charset="0"/>
                    <a:sym typeface="Symbol" panose="05050102010706020507" pitchFamily="18" charset="2"/>
                  </a:rPr>
                  <a:t></a:t>
                </a:r>
              </a:p>
            </p:txBody>
          </p:sp>
        </p:grpSp>
        <p:grpSp>
          <p:nvGrpSpPr>
            <p:cNvPr id="9224" name="Group 173">
              <a:extLst>
                <a:ext uri="{FF2B5EF4-FFF2-40B4-BE49-F238E27FC236}">
                  <a16:creationId xmlns:a16="http://schemas.microsoft.com/office/drawing/2014/main" id="{7E5A5CCF-7A79-4B1C-BA09-79554E5C5C8D}"/>
                </a:ext>
              </a:extLst>
            </p:cNvPr>
            <p:cNvGrpSpPr>
              <a:grpSpLocks/>
            </p:cNvGrpSpPr>
            <p:nvPr/>
          </p:nvGrpSpPr>
          <p:grpSpPr bwMode="auto">
            <a:xfrm>
              <a:off x="2904" y="1440"/>
              <a:ext cx="2641" cy="1248"/>
              <a:chOff x="2832" y="1536"/>
              <a:chExt cx="2641" cy="1248"/>
            </a:xfrm>
          </p:grpSpPr>
          <p:sp>
            <p:nvSpPr>
              <p:cNvPr id="9229" name="Text Box 174">
                <a:extLst>
                  <a:ext uri="{FF2B5EF4-FFF2-40B4-BE49-F238E27FC236}">
                    <a16:creationId xmlns:a16="http://schemas.microsoft.com/office/drawing/2014/main" id="{DD1007B4-D26E-4620-A951-BF0A7CF582CC}"/>
                  </a:ext>
                </a:extLst>
              </p:cNvPr>
              <p:cNvSpPr txBox="1">
                <a:spLocks noChangeArrowheads="1"/>
              </p:cNvSpPr>
              <p:nvPr/>
            </p:nvSpPr>
            <p:spPr bwMode="auto">
              <a:xfrm>
                <a:off x="4608" y="1536"/>
                <a:ext cx="865" cy="2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dirty="0">
                    <a:solidFill>
                      <a:srgbClr val="FFC000"/>
                    </a:solidFill>
                    <a:latin typeface="Comic Sans MS" panose="030F0702030302020204" pitchFamily="66" charset="0"/>
                    <a:cs typeface="Arial" panose="020B0604020202020204" pitchFamily="34" charset="0"/>
                  </a:rPr>
                  <a:t>MIN nodes</a:t>
                </a:r>
              </a:p>
            </p:txBody>
          </p:sp>
          <p:sp>
            <p:nvSpPr>
              <p:cNvPr id="9230" name="Freeform 175">
                <a:extLst>
                  <a:ext uri="{FF2B5EF4-FFF2-40B4-BE49-F238E27FC236}">
                    <a16:creationId xmlns:a16="http://schemas.microsoft.com/office/drawing/2014/main" id="{B86EA82E-B6BC-45D0-9B16-A41FCDEA601F}"/>
                  </a:ext>
                </a:extLst>
              </p:cNvPr>
              <p:cNvSpPr>
                <a:spLocks/>
              </p:cNvSpPr>
              <p:nvPr/>
            </p:nvSpPr>
            <p:spPr bwMode="auto">
              <a:xfrm>
                <a:off x="2832" y="1680"/>
                <a:ext cx="1776" cy="1104"/>
              </a:xfrm>
              <a:custGeom>
                <a:avLst/>
                <a:gdLst>
                  <a:gd name="T0" fmla="*/ 0 w 1776"/>
                  <a:gd name="T1" fmla="*/ 1104 h 1104"/>
                  <a:gd name="T2" fmla="*/ 1104 w 1776"/>
                  <a:gd name="T3" fmla="*/ 960 h 1104"/>
                  <a:gd name="T4" fmla="*/ 1536 w 1776"/>
                  <a:gd name="T5" fmla="*/ 528 h 1104"/>
                  <a:gd name="T6" fmla="*/ 1776 w 1776"/>
                  <a:gd name="T7" fmla="*/ 0 h 1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76" h="1104">
                    <a:moveTo>
                      <a:pt x="0" y="1104"/>
                    </a:moveTo>
                    <a:cubicBezTo>
                      <a:pt x="424" y="1080"/>
                      <a:pt x="848" y="1056"/>
                      <a:pt x="1104" y="960"/>
                    </a:cubicBezTo>
                    <a:cubicBezTo>
                      <a:pt x="1360" y="864"/>
                      <a:pt x="1424" y="688"/>
                      <a:pt x="1536" y="528"/>
                    </a:cubicBezTo>
                    <a:cubicBezTo>
                      <a:pt x="1648" y="368"/>
                      <a:pt x="1712" y="184"/>
                      <a:pt x="1776" y="0"/>
                    </a:cubicBezTo>
                  </a:path>
                </a:pathLst>
              </a:custGeom>
              <a:noFill/>
              <a:ln w="9525" cap="flat">
                <a:solidFill>
                  <a:schemeClr val="bg1"/>
                </a:solidFill>
                <a:prstDash val="dash"/>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31" name="Line 176">
                <a:extLst>
                  <a:ext uri="{FF2B5EF4-FFF2-40B4-BE49-F238E27FC236}">
                    <a16:creationId xmlns:a16="http://schemas.microsoft.com/office/drawing/2014/main" id="{FF195BDC-709E-4D2C-BEAC-B2496BF34ADA}"/>
                  </a:ext>
                </a:extLst>
              </p:cNvPr>
              <p:cNvSpPr>
                <a:spLocks noChangeShapeType="1"/>
              </p:cNvSpPr>
              <p:nvPr/>
            </p:nvSpPr>
            <p:spPr bwMode="auto">
              <a:xfrm flipH="1" flipV="1">
                <a:off x="3984" y="1632"/>
                <a:ext cx="624" cy="48"/>
              </a:xfrm>
              <a:prstGeom prst="line">
                <a:avLst/>
              </a:prstGeom>
              <a:noFill/>
              <a:ln w="9525">
                <a:solidFill>
                  <a:schemeClr val="bg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9225" name="Group 177">
              <a:extLst>
                <a:ext uri="{FF2B5EF4-FFF2-40B4-BE49-F238E27FC236}">
                  <a16:creationId xmlns:a16="http://schemas.microsoft.com/office/drawing/2014/main" id="{E296826B-32F6-4FCF-BB92-0D2B1654E0BE}"/>
                </a:ext>
              </a:extLst>
            </p:cNvPr>
            <p:cNvGrpSpPr>
              <a:grpSpLocks/>
            </p:cNvGrpSpPr>
            <p:nvPr/>
          </p:nvGrpSpPr>
          <p:grpSpPr bwMode="auto">
            <a:xfrm>
              <a:off x="2184" y="720"/>
              <a:ext cx="2416" cy="1392"/>
              <a:chOff x="2112" y="816"/>
              <a:chExt cx="2416" cy="1392"/>
            </a:xfrm>
          </p:grpSpPr>
          <p:sp>
            <p:nvSpPr>
              <p:cNvPr id="9226" name="Text Box 178">
                <a:extLst>
                  <a:ext uri="{FF2B5EF4-FFF2-40B4-BE49-F238E27FC236}">
                    <a16:creationId xmlns:a16="http://schemas.microsoft.com/office/drawing/2014/main" id="{31D3992F-0216-45D4-B11D-18A8A9E926EF}"/>
                  </a:ext>
                </a:extLst>
              </p:cNvPr>
              <p:cNvSpPr txBox="1">
                <a:spLocks noChangeArrowheads="1"/>
              </p:cNvSpPr>
              <p:nvPr/>
            </p:nvSpPr>
            <p:spPr bwMode="auto">
              <a:xfrm>
                <a:off x="3648" y="816"/>
                <a:ext cx="880" cy="2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dirty="0">
                    <a:solidFill>
                      <a:srgbClr val="FFC000"/>
                    </a:solidFill>
                    <a:latin typeface="Comic Sans MS" panose="030F0702030302020204" pitchFamily="66" charset="0"/>
                    <a:cs typeface="Arial" panose="020B0604020202020204" pitchFamily="34" charset="0"/>
                  </a:rPr>
                  <a:t>MAX nodes</a:t>
                </a:r>
              </a:p>
            </p:txBody>
          </p:sp>
          <p:sp>
            <p:nvSpPr>
              <p:cNvPr id="9227" name="Freeform 179">
                <a:extLst>
                  <a:ext uri="{FF2B5EF4-FFF2-40B4-BE49-F238E27FC236}">
                    <a16:creationId xmlns:a16="http://schemas.microsoft.com/office/drawing/2014/main" id="{FECFDE78-3BF5-4FBF-BF62-E3DE1E91CE5D}"/>
                  </a:ext>
                </a:extLst>
              </p:cNvPr>
              <p:cNvSpPr>
                <a:spLocks/>
              </p:cNvSpPr>
              <p:nvPr/>
            </p:nvSpPr>
            <p:spPr bwMode="auto">
              <a:xfrm>
                <a:off x="2112" y="960"/>
                <a:ext cx="1536" cy="1248"/>
              </a:xfrm>
              <a:custGeom>
                <a:avLst/>
                <a:gdLst>
                  <a:gd name="T0" fmla="*/ 0 w 1536"/>
                  <a:gd name="T1" fmla="*/ 1248 h 1248"/>
                  <a:gd name="T2" fmla="*/ 1152 w 1536"/>
                  <a:gd name="T3" fmla="*/ 912 h 1248"/>
                  <a:gd name="T4" fmla="*/ 1536 w 1536"/>
                  <a:gd name="T5" fmla="*/ 0 h 1248"/>
                  <a:gd name="T6" fmla="*/ 0 60000 65536"/>
                  <a:gd name="T7" fmla="*/ 0 60000 65536"/>
                  <a:gd name="T8" fmla="*/ 0 60000 65536"/>
                </a:gdLst>
                <a:ahLst/>
                <a:cxnLst>
                  <a:cxn ang="T6">
                    <a:pos x="T0" y="T1"/>
                  </a:cxn>
                  <a:cxn ang="T7">
                    <a:pos x="T2" y="T3"/>
                  </a:cxn>
                  <a:cxn ang="T8">
                    <a:pos x="T4" y="T5"/>
                  </a:cxn>
                </a:cxnLst>
                <a:rect l="0" t="0" r="r" b="b"/>
                <a:pathLst>
                  <a:path w="1536" h="1248">
                    <a:moveTo>
                      <a:pt x="0" y="1248"/>
                    </a:moveTo>
                    <a:cubicBezTo>
                      <a:pt x="448" y="1184"/>
                      <a:pt x="896" y="1120"/>
                      <a:pt x="1152" y="912"/>
                    </a:cubicBezTo>
                    <a:cubicBezTo>
                      <a:pt x="1408" y="704"/>
                      <a:pt x="1472" y="152"/>
                      <a:pt x="1536" y="0"/>
                    </a:cubicBezTo>
                  </a:path>
                </a:pathLst>
              </a:custGeom>
              <a:noFill/>
              <a:ln w="9525" cap="flat">
                <a:solidFill>
                  <a:schemeClr val="bg1"/>
                </a:solidFill>
                <a:prstDash val="dash"/>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28" name="Line 180">
                <a:extLst>
                  <a:ext uri="{FF2B5EF4-FFF2-40B4-BE49-F238E27FC236}">
                    <a16:creationId xmlns:a16="http://schemas.microsoft.com/office/drawing/2014/main" id="{3546080F-D1B4-4944-AF6B-A74B0B8E2B56}"/>
                  </a:ext>
                </a:extLst>
              </p:cNvPr>
              <p:cNvSpPr>
                <a:spLocks noChangeShapeType="1"/>
              </p:cNvSpPr>
              <p:nvPr/>
            </p:nvSpPr>
            <p:spPr bwMode="auto">
              <a:xfrm flipH="1">
                <a:off x="2784" y="960"/>
                <a:ext cx="816" cy="96"/>
              </a:xfrm>
              <a:prstGeom prst="line">
                <a:avLst/>
              </a:prstGeom>
              <a:noFill/>
              <a:ln w="9525">
                <a:solidFill>
                  <a:schemeClr val="bg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228600"/>
            <a:ext cx="12192000" cy="1143000"/>
          </a:xfrm>
        </p:spPr>
        <p:txBody>
          <a:bodyPr/>
          <a:lstStyle/>
          <a:p>
            <a:pPr algn="ctr"/>
            <a:r>
              <a:rPr lang="en-US" altLang="en-US" dirty="0">
                <a:ea typeface="ＭＳ Ｐゴシック" panose="020B0600070205080204" pitchFamily="34" charset="-128"/>
              </a:rPr>
              <a:t>That’s not how people play</a:t>
            </a:r>
          </a:p>
        </p:txBody>
      </p:sp>
      <p:sp>
        <p:nvSpPr>
          <p:cNvPr id="45059" name="Content Placeholder 2"/>
          <p:cNvSpPr>
            <a:spLocks noGrp="1"/>
          </p:cNvSpPr>
          <p:nvPr>
            <p:ph idx="1"/>
          </p:nvPr>
        </p:nvSpPr>
        <p:spPr>
          <a:xfrm>
            <a:off x="2209800" y="1295400"/>
            <a:ext cx="8534400" cy="5257800"/>
          </a:xfrm>
        </p:spPr>
        <p:txBody>
          <a:bodyPr>
            <a:normAutofit fontScale="92500" lnSpcReduction="20000"/>
          </a:bodyPr>
          <a:lstStyle/>
          <a:p>
            <a:r>
              <a:rPr lang="en-US" altLang="en-US" sz="3200" dirty="0">
                <a:ea typeface="ＭＳ Ｐゴシック" panose="020B0600070205080204" pitchFamily="34" charset="-128"/>
              </a:rPr>
              <a:t>People use “look ahead”</a:t>
            </a:r>
          </a:p>
          <a:p>
            <a:r>
              <a:rPr lang="en-US" altLang="en-US" sz="3200" dirty="0">
                <a:ea typeface="ＭＳ Ｐゴシック" panose="020B0600070205080204" pitchFamily="34" charset="-128"/>
              </a:rPr>
              <a:t>i.e. enumerate actions, consider opponent’s possible responses (a few moves ahead), REPEAT</a:t>
            </a:r>
          </a:p>
          <a:p>
            <a:r>
              <a:rPr lang="en-US" altLang="en-US" sz="3200" dirty="0">
                <a:ea typeface="ＭＳ Ｐゴシック" panose="020B0600070205080204" pitchFamily="34" charset="-128"/>
              </a:rPr>
              <a:t>Producing a complete </a:t>
            </a:r>
            <a:r>
              <a:rPr lang="en-US" altLang="en-US" sz="3200" b="1" dirty="0">
                <a:ea typeface="ＭＳ Ｐゴシック" panose="020B0600070205080204" pitchFamily="34" charset="-128"/>
              </a:rPr>
              <a:t>game tree </a:t>
            </a:r>
            <a:r>
              <a:rPr lang="en-US" altLang="en-US" sz="3200" dirty="0">
                <a:ea typeface="ＭＳ Ｐゴシック" panose="020B0600070205080204" pitchFamily="34" charset="-128"/>
              </a:rPr>
              <a:t>is only possible for simple games</a:t>
            </a:r>
          </a:p>
          <a:p>
            <a:r>
              <a:rPr lang="en-US" altLang="en-US" sz="3200" dirty="0">
                <a:ea typeface="ＭＳ Ｐゴシック" panose="020B0600070205080204" pitchFamily="34" charset="-128"/>
              </a:rPr>
              <a:t>So, generate a partial game tree for some number of </a:t>
            </a:r>
            <a:r>
              <a:rPr lang="en-US" altLang="en-US" sz="3200" dirty="0" err="1">
                <a:ea typeface="ＭＳ Ｐゴシック" panose="020B0600070205080204" pitchFamily="34" charset="-128"/>
              </a:rPr>
              <a:t>plys</a:t>
            </a:r>
            <a:endParaRPr lang="en-US" altLang="en-US" sz="3200" dirty="0">
              <a:ea typeface="ＭＳ Ｐゴシック" panose="020B0600070205080204" pitchFamily="34" charset="-128"/>
            </a:endParaRPr>
          </a:p>
          <a:p>
            <a:pPr lvl="1"/>
            <a:r>
              <a:rPr lang="en-US" altLang="en-US" sz="2800" dirty="0">
                <a:ea typeface="ＭＳ Ｐゴシック" panose="020B0600070205080204" pitchFamily="34" charset="-128"/>
              </a:rPr>
              <a:t>Move = each player takes a turn</a:t>
            </a:r>
          </a:p>
          <a:p>
            <a:pPr lvl="1"/>
            <a:r>
              <a:rPr lang="en-US" altLang="en-US" sz="2800" dirty="0">
                <a:ea typeface="ＭＳ Ｐゴシック" panose="020B0600070205080204" pitchFamily="34" charset="-128"/>
              </a:rPr>
              <a:t>Ply = one player’s turn</a:t>
            </a:r>
          </a:p>
          <a:p>
            <a:r>
              <a:rPr lang="en-US" altLang="en-US" sz="3200" dirty="0">
                <a:ea typeface="ＭＳ Ｐゴシック" panose="020B0600070205080204" pitchFamily="34" charset="-128"/>
              </a:rPr>
              <a:t>What do we do with the game tree?</a:t>
            </a:r>
          </a:p>
        </p:txBody>
      </p:sp>
    </p:spTree>
    <p:extLst>
      <p:ext uri="{BB962C8B-B14F-4D97-AF65-F5344CB8AC3E}">
        <p14:creationId xmlns:p14="http://schemas.microsoft.com/office/powerpoint/2010/main" val="3145483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8" name="Rectangle 4"/>
          <p:cNvSpPr>
            <a:spLocks noGrp="1" noChangeArrowheads="1"/>
          </p:cNvSpPr>
          <p:nvPr>
            <p:ph type="title"/>
          </p:nvPr>
        </p:nvSpPr>
        <p:spPr>
          <a:xfrm>
            <a:off x="0" y="0"/>
            <a:ext cx="12192000" cy="1478570"/>
          </a:xfrm>
        </p:spPr>
        <p:txBody>
          <a:bodyPr/>
          <a:lstStyle/>
          <a:p>
            <a:pPr algn="ctr"/>
            <a:r>
              <a:rPr lang="en-US" sz="3200" dirty="0"/>
              <a:t>Choosing an Action: </a:t>
            </a:r>
            <a:r>
              <a:rPr lang="en-US" sz="3200" dirty="0" err="1"/>
              <a:t>Minimax</a:t>
            </a:r>
            <a:r>
              <a:rPr lang="en-US" sz="3200" dirty="0"/>
              <a:t> Algorithm</a:t>
            </a:r>
          </a:p>
        </p:txBody>
      </p:sp>
      <p:sp>
        <p:nvSpPr>
          <p:cNvPr id="313349" name="Rectangle 5"/>
          <p:cNvSpPr>
            <a:spLocks noGrp="1" noChangeArrowheads="1"/>
          </p:cNvSpPr>
          <p:nvPr>
            <p:ph sz="quarter" idx="1"/>
          </p:nvPr>
        </p:nvSpPr>
        <p:spPr>
          <a:xfrm>
            <a:off x="1143000" y="1273087"/>
            <a:ext cx="9905999" cy="5584913"/>
          </a:xfrm>
        </p:spPr>
        <p:txBody>
          <a:bodyPr>
            <a:normAutofit fontScale="92500" lnSpcReduction="10000"/>
          </a:bodyPr>
          <a:lstStyle/>
          <a:p>
            <a:r>
              <a:rPr lang="en-US" dirty="0"/>
              <a:t>In general, the branching factor and the depth of terminal states are too large to be able to enumerate all possible actions</a:t>
            </a:r>
          </a:p>
          <a:p>
            <a:pPr lvl="1"/>
            <a:r>
              <a:rPr lang="en-US" dirty="0"/>
              <a:t>Chess:</a:t>
            </a:r>
          </a:p>
          <a:p>
            <a:pPr lvl="2"/>
            <a:r>
              <a:rPr lang="en-US" b="1" dirty="0"/>
              <a:t> Number of states: ~10</a:t>
            </a:r>
            <a:r>
              <a:rPr lang="en-US" b="1" baseline="30000" dirty="0"/>
              <a:t>40</a:t>
            </a:r>
          </a:p>
          <a:p>
            <a:pPr lvl="2"/>
            <a:r>
              <a:rPr lang="en-US" b="1" dirty="0"/>
              <a:t> Branching factor: ~35</a:t>
            </a:r>
          </a:p>
          <a:p>
            <a:pPr lvl="2"/>
            <a:r>
              <a:rPr lang="en-US" b="1" dirty="0"/>
              <a:t> Number of total moves in a game: ~100</a:t>
            </a:r>
            <a:endParaRPr lang="en-US" sz="700" b="1" dirty="0"/>
          </a:p>
          <a:p>
            <a:r>
              <a:rPr lang="en-US" dirty="0"/>
              <a:t>Solutions</a:t>
            </a:r>
          </a:p>
          <a:p>
            <a:pPr lvl="1"/>
            <a:r>
              <a:rPr lang="en-US" dirty="0"/>
              <a:t>Using the current state as the initial state, build the game tree uniformly to the </a:t>
            </a:r>
            <a:r>
              <a:rPr lang="en-US" dirty="0">
                <a:solidFill>
                  <a:srgbClr val="FFC000"/>
                </a:solidFill>
              </a:rPr>
              <a:t>maximal depth </a:t>
            </a:r>
            <a:r>
              <a:rPr lang="en-US" b="1" i="1" dirty="0">
                <a:solidFill>
                  <a:srgbClr val="FFC000"/>
                </a:solidFill>
              </a:rPr>
              <a:t>h</a:t>
            </a:r>
            <a:r>
              <a:rPr lang="en-US" dirty="0">
                <a:solidFill>
                  <a:srgbClr val="FFC000"/>
                </a:solidFill>
              </a:rPr>
              <a:t> </a:t>
            </a:r>
            <a:r>
              <a:rPr lang="en-US" dirty="0"/>
              <a:t>(called horizon) feasible within the time limit</a:t>
            </a:r>
          </a:p>
          <a:p>
            <a:pPr lvl="1"/>
            <a:r>
              <a:rPr lang="en-US" dirty="0"/>
              <a:t>Evaluate the states of the leaf nodes (</a:t>
            </a:r>
            <a:r>
              <a:rPr lang="en-US" dirty="0">
                <a:solidFill>
                  <a:srgbClr val="FFC000"/>
                </a:solidFill>
              </a:rPr>
              <a:t>this requires an evaluation function the estimate the utilities of these nodes</a:t>
            </a:r>
            <a:r>
              <a:rPr lang="en-US" dirty="0"/>
              <a:t>)</a:t>
            </a:r>
          </a:p>
          <a:p>
            <a:pPr lvl="1"/>
            <a:r>
              <a:rPr lang="en-US" i="1" dirty="0"/>
              <a:t>Back up</a:t>
            </a:r>
            <a:r>
              <a:rPr lang="en-US" dirty="0"/>
              <a:t> the results from the leaves to the root and pick the best action assuming the best play by MIN (and worst for MAX)</a:t>
            </a:r>
            <a:endParaRPr lang="en-US" sz="700" dirty="0"/>
          </a:p>
          <a:p>
            <a:r>
              <a:rPr lang="en-US" dirty="0">
                <a:sym typeface="Symbol" pitchFamily="18" charset="2"/>
              </a:rPr>
              <a:t>This is called the </a:t>
            </a:r>
            <a:r>
              <a:rPr lang="en-US" i="1" dirty="0" err="1"/>
              <a:t>Minimax</a:t>
            </a:r>
            <a:r>
              <a:rPr lang="en-US" i="1" dirty="0"/>
              <a:t> algorithm</a:t>
            </a:r>
            <a:r>
              <a:rPr lang="en-US" dirty="0"/>
              <a:t> </a:t>
            </a:r>
          </a:p>
        </p:txBody>
      </p:sp>
    </p:spTree>
    <p:extLst>
      <p:ext uri="{BB962C8B-B14F-4D97-AF65-F5344CB8AC3E}">
        <p14:creationId xmlns:p14="http://schemas.microsoft.com/office/powerpoint/2010/main" val="347111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76200"/>
            <a:ext cx="12192000" cy="1143000"/>
          </a:xfrm>
        </p:spPr>
        <p:txBody>
          <a:bodyPr/>
          <a:lstStyle/>
          <a:p>
            <a:pPr algn="ctr"/>
            <a:r>
              <a:rPr lang="en-US" altLang="en-US" dirty="0" err="1">
                <a:ea typeface="ＭＳ Ｐゴシック" panose="020B0600070205080204" pitchFamily="34" charset="-128"/>
              </a:rPr>
              <a:t>Minimax</a:t>
            </a:r>
            <a:r>
              <a:rPr lang="en-US" altLang="en-US" dirty="0">
                <a:ea typeface="ＭＳ Ｐゴシック" panose="020B0600070205080204" pitchFamily="34" charset="-128"/>
              </a:rPr>
              <a:t> procedure</a:t>
            </a:r>
          </a:p>
        </p:txBody>
      </p:sp>
      <p:sp>
        <p:nvSpPr>
          <p:cNvPr id="51203" name="Rectangle 3"/>
          <p:cNvSpPr>
            <a:spLocks noGrp="1" noChangeArrowheads="1"/>
          </p:cNvSpPr>
          <p:nvPr>
            <p:ph type="body" idx="1"/>
          </p:nvPr>
        </p:nvSpPr>
        <p:spPr>
          <a:xfrm>
            <a:off x="2286000" y="1066800"/>
            <a:ext cx="7772400" cy="5486400"/>
          </a:xfrm>
        </p:spPr>
        <p:txBody>
          <a:bodyPr>
            <a:normAutofit fontScale="92500" lnSpcReduction="20000"/>
          </a:bodyPr>
          <a:lstStyle/>
          <a:p>
            <a:r>
              <a:rPr lang="en-US" altLang="en-US" sz="2600" dirty="0">
                <a:ea typeface="ＭＳ Ｐゴシック" panose="020B0600070205080204" pitchFamily="34" charset="-128"/>
              </a:rPr>
              <a:t>Create start node as a MAX node with </a:t>
            </a:r>
            <a:r>
              <a:rPr lang="en-US" altLang="en-US" sz="2600" dirty="0">
                <a:solidFill>
                  <a:srgbClr val="FFC000"/>
                </a:solidFill>
                <a:ea typeface="ＭＳ Ｐゴシック" panose="020B0600070205080204" pitchFamily="34" charset="-128"/>
              </a:rPr>
              <a:t>current</a:t>
            </a:r>
            <a:r>
              <a:rPr lang="en-US" altLang="en-US" sz="2600" dirty="0">
                <a:ea typeface="ＭＳ Ｐゴシック" panose="020B0600070205080204" pitchFamily="34" charset="-128"/>
              </a:rPr>
              <a:t> board configuration </a:t>
            </a:r>
          </a:p>
          <a:p>
            <a:r>
              <a:rPr lang="en-US" altLang="en-US" sz="2600" dirty="0">
                <a:ea typeface="ＭＳ Ｐゴシック" panose="020B0600070205080204" pitchFamily="34" charset="-128"/>
              </a:rPr>
              <a:t>Expand nodes down to some </a:t>
            </a:r>
            <a:r>
              <a:rPr lang="en-US" altLang="en-US" sz="2600" b="1" dirty="0">
                <a:solidFill>
                  <a:srgbClr val="FFC000"/>
                </a:solidFill>
                <a:ea typeface="ＭＳ Ｐゴシック" panose="020B0600070205080204" pitchFamily="34" charset="-128"/>
              </a:rPr>
              <a:t>depth</a:t>
            </a:r>
            <a:r>
              <a:rPr lang="en-US" altLang="en-US" sz="2600" dirty="0">
                <a:solidFill>
                  <a:schemeClr val="bg1"/>
                </a:solidFill>
                <a:ea typeface="ＭＳ Ｐゴシック" panose="020B0600070205080204" pitchFamily="34" charset="-128"/>
              </a:rPr>
              <a:t> </a:t>
            </a:r>
            <a:r>
              <a:rPr lang="en-US" altLang="en-US" sz="2600" dirty="0">
                <a:ea typeface="ＭＳ Ｐゴシック" panose="020B0600070205080204" pitchFamily="34" charset="-128"/>
              </a:rPr>
              <a:t>(a.k.a. </a:t>
            </a:r>
            <a:r>
              <a:rPr lang="en-US" altLang="en-US" sz="2600" b="1" dirty="0">
                <a:solidFill>
                  <a:srgbClr val="FFC000"/>
                </a:solidFill>
                <a:ea typeface="ＭＳ Ｐゴシック" panose="020B0600070205080204" pitchFamily="34" charset="-128"/>
              </a:rPr>
              <a:t>ply</a:t>
            </a:r>
            <a:r>
              <a:rPr lang="en-US" altLang="en-US" sz="2600" dirty="0">
                <a:ea typeface="ＭＳ Ｐゴシック" panose="020B0600070205080204" pitchFamily="34" charset="-128"/>
              </a:rPr>
              <a:t>) of look-ahead in the game</a:t>
            </a:r>
          </a:p>
          <a:p>
            <a:r>
              <a:rPr lang="en-US" altLang="en-US" sz="2600" dirty="0">
                <a:ea typeface="ＭＳ Ｐゴシック" panose="020B0600070205080204" pitchFamily="34" charset="-128"/>
              </a:rPr>
              <a:t>Apply the </a:t>
            </a:r>
            <a:r>
              <a:rPr lang="en-US" altLang="en-US" sz="2600" dirty="0">
                <a:solidFill>
                  <a:srgbClr val="FFC000"/>
                </a:solidFill>
                <a:ea typeface="ＭＳ Ｐゴシック" panose="020B0600070205080204" pitchFamily="34" charset="-128"/>
              </a:rPr>
              <a:t>evaluation function </a:t>
            </a:r>
            <a:r>
              <a:rPr lang="en-US" altLang="en-US" sz="2600" dirty="0">
                <a:ea typeface="ＭＳ Ｐゴシック" panose="020B0600070205080204" pitchFamily="34" charset="-128"/>
              </a:rPr>
              <a:t>at each of the leaf nodes </a:t>
            </a:r>
          </a:p>
          <a:p>
            <a:r>
              <a:rPr lang="en-US" altLang="en-US" sz="2600" dirty="0">
                <a:ea typeface="ＭＳ Ｐゴシック" panose="020B0600070205080204" pitchFamily="34" charset="-128"/>
              </a:rPr>
              <a:t>“Back up” values for each of the non-leaf nodes until a value is computed for the root node</a:t>
            </a:r>
          </a:p>
          <a:p>
            <a:pPr lvl="1"/>
            <a:r>
              <a:rPr lang="en-US" altLang="en-US" sz="2400" dirty="0">
                <a:solidFill>
                  <a:srgbClr val="FFC000"/>
                </a:solidFill>
                <a:ea typeface="ＭＳ Ｐゴシック" panose="020B0600070205080204" pitchFamily="34" charset="-128"/>
              </a:rPr>
              <a:t>At MIN nodes</a:t>
            </a:r>
            <a:r>
              <a:rPr lang="en-US" altLang="en-US" sz="2400" dirty="0">
                <a:ea typeface="ＭＳ Ｐゴシック" panose="020B0600070205080204" pitchFamily="34" charset="-128"/>
              </a:rPr>
              <a:t>, the </a:t>
            </a:r>
            <a:r>
              <a:rPr lang="en-US" altLang="en-US" sz="2400" dirty="0">
                <a:solidFill>
                  <a:srgbClr val="FFC000"/>
                </a:solidFill>
                <a:ea typeface="ＭＳ Ｐゴシック" panose="020B0600070205080204" pitchFamily="34" charset="-128"/>
              </a:rPr>
              <a:t>backed-up</a:t>
            </a:r>
            <a:r>
              <a:rPr lang="en-US" altLang="en-US" sz="2400" dirty="0">
                <a:ea typeface="ＭＳ Ｐゴシック" panose="020B0600070205080204" pitchFamily="34" charset="-128"/>
              </a:rPr>
              <a:t> value is the </a:t>
            </a:r>
            <a:r>
              <a:rPr lang="en-US" altLang="en-US" sz="2400" b="1" dirty="0">
                <a:solidFill>
                  <a:srgbClr val="FFC000"/>
                </a:solidFill>
                <a:ea typeface="ＭＳ Ｐゴシック" panose="020B0600070205080204" pitchFamily="34" charset="-128"/>
              </a:rPr>
              <a:t>minimum</a:t>
            </a:r>
            <a:r>
              <a:rPr lang="en-US" altLang="en-US" sz="2400" dirty="0">
                <a:ea typeface="ＭＳ Ｐゴシック" panose="020B0600070205080204" pitchFamily="34" charset="-128"/>
              </a:rPr>
              <a:t> of the values associated with its children. </a:t>
            </a:r>
          </a:p>
          <a:p>
            <a:pPr lvl="1"/>
            <a:r>
              <a:rPr lang="en-US" altLang="en-US" sz="2400" dirty="0">
                <a:solidFill>
                  <a:srgbClr val="FFC000"/>
                </a:solidFill>
                <a:ea typeface="ＭＳ Ｐゴシック" panose="020B0600070205080204" pitchFamily="34" charset="-128"/>
              </a:rPr>
              <a:t>At MAX nodes</a:t>
            </a:r>
            <a:r>
              <a:rPr lang="en-US" altLang="en-US" sz="2400" dirty="0">
                <a:ea typeface="ＭＳ Ｐゴシック" panose="020B0600070205080204" pitchFamily="34" charset="-128"/>
              </a:rPr>
              <a:t>, the </a:t>
            </a:r>
            <a:r>
              <a:rPr lang="en-US" altLang="en-US" sz="2400" dirty="0">
                <a:solidFill>
                  <a:srgbClr val="FFC000"/>
                </a:solidFill>
                <a:ea typeface="ＭＳ Ｐゴシック" panose="020B0600070205080204" pitchFamily="34" charset="-128"/>
              </a:rPr>
              <a:t>backed-up</a:t>
            </a:r>
            <a:r>
              <a:rPr lang="en-US" altLang="en-US" sz="2400" dirty="0">
                <a:ea typeface="ＭＳ Ｐゴシック" panose="020B0600070205080204" pitchFamily="34" charset="-128"/>
              </a:rPr>
              <a:t> value is the </a:t>
            </a:r>
            <a:r>
              <a:rPr lang="en-US" altLang="en-US" sz="2400" b="1" dirty="0">
                <a:solidFill>
                  <a:srgbClr val="FFC000"/>
                </a:solidFill>
                <a:ea typeface="ＭＳ Ｐゴシック" panose="020B0600070205080204" pitchFamily="34" charset="-128"/>
              </a:rPr>
              <a:t>maximum</a:t>
            </a:r>
            <a:r>
              <a:rPr lang="en-US" altLang="en-US" sz="2400" dirty="0">
                <a:ea typeface="ＭＳ Ｐゴシック" panose="020B0600070205080204" pitchFamily="34" charset="-128"/>
              </a:rPr>
              <a:t> of the values associated with its children. </a:t>
            </a:r>
          </a:p>
          <a:p>
            <a:r>
              <a:rPr lang="en-US" altLang="en-US" sz="2600" dirty="0">
                <a:ea typeface="ＭＳ Ｐゴシック" panose="020B0600070205080204" pitchFamily="34" charset="-128"/>
              </a:rPr>
              <a:t>Pick the move associated with the child node whose backed-up value determined the value at the root </a:t>
            </a: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210766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5">
            <a:extLst>
              <a:ext uri="{FF2B5EF4-FFF2-40B4-BE49-F238E27FC236}">
                <a16:creationId xmlns:a16="http://schemas.microsoft.com/office/drawing/2014/main" id="{02AC7486-9BFE-4691-8E0C-70E345FCC02C}"/>
              </a:ext>
            </a:extLst>
          </p:cNvPr>
          <p:cNvSpPr>
            <a:spLocks noGrp="1" noChangeArrowheads="1"/>
          </p:cNvSpPr>
          <p:nvPr>
            <p:ph type="title"/>
          </p:nvPr>
        </p:nvSpPr>
        <p:spPr>
          <a:xfrm>
            <a:off x="1462355" y="154292"/>
            <a:ext cx="8137259" cy="916790"/>
          </a:xfrm>
        </p:spPr>
        <p:txBody>
          <a:bodyPr>
            <a:normAutofit/>
          </a:bodyPr>
          <a:lstStyle/>
          <a:p>
            <a:r>
              <a:rPr lang="en-US" altLang="en-US" sz="4000" dirty="0"/>
              <a:t>Minimax</a:t>
            </a:r>
          </a:p>
        </p:txBody>
      </p:sp>
      <p:sp>
        <p:nvSpPr>
          <p:cNvPr id="11269" name="Rectangle 6">
            <a:extLst>
              <a:ext uri="{FF2B5EF4-FFF2-40B4-BE49-F238E27FC236}">
                <a16:creationId xmlns:a16="http://schemas.microsoft.com/office/drawing/2014/main" id="{E112B25C-AC10-47EA-BBB2-0BD8A740D124}"/>
              </a:ext>
            </a:extLst>
          </p:cNvPr>
          <p:cNvSpPr>
            <a:spLocks noGrp="1" noChangeArrowheads="1"/>
          </p:cNvSpPr>
          <p:nvPr>
            <p:ph type="body" sz="half" idx="1"/>
          </p:nvPr>
        </p:nvSpPr>
        <p:spPr>
          <a:xfrm>
            <a:off x="1981199" y="1091630"/>
            <a:ext cx="8806665" cy="4953000"/>
          </a:xfrm>
        </p:spPr>
        <p:txBody>
          <a:bodyPr>
            <a:normAutofit/>
          </a:bodyPr>
          <a:lstStyle/>
          <a:p>
            <a:r>
              <a:rPr lang="en-US" altLang="en-US" dirty="0"/>
              <a:t>Perfect play for deterministic games</a:t>
            </a:r>
          </a:p>
          <a:p>
            <a:r>
              <a:rPr lang="en-US" altLang="en-US" dirty="0"/>
              <a:t>Idea: choose move to position with highest minimax value </a:t>
            </a:r>
            <a:br>
              <a:rPr lang="en-US" altLang="en-US" dirty="0"/>
            </a:br>
            <a:r>
              <a:rPr lang="en-US" altLang="en-US" dirty="0"/>
              <a:t>	</a:t>
            </a:r>
            <a:r>
              <a:rPr lang="en-US" altLang="en-US" sz="2200" dirty="0"/>
              <a:t>= </a:t>
            </a:r>
            <a:r>
              <a:rPr lang="en-US" sz="2200" dirty="0"/>
              <a:t>the best achievable utility against a rational (optimal) adversary</a:t>
            </a:r>
            <a:endParaRPr lang="en-US" altLang="en-US" sz="2200" dirty="0"/>
          </a:p>
          <a:p>
            <a:r>
              <a:rPr lang="en-US" altLang="en-US" dirty="0"/>
              <a:t>Example:  2-ply game (i.e., look ahead two moves):</a:t>
            </a:r>
          </a:p>
          <a:p>
            <a:endParaRPr lang="en-US" altLang="en-US" dirty="0"/>
          </a:p>
        </p:txBody>
      </p:sp>
      <p:pic>
        <p:nvPicPr>
          <p:cNvPr id="4" name="Picture 3">
            <a:extLst>
              <a:ext uri="{FF2B5EF4-FFF2-40B4-BE49-F238E27FC236}">
                <a16:creationId xmlns:a16="http://schemas.microsoft.com/office/drawing/2014/main" id="{744E5CAC-B7C0-4CCC-B3AB-77DC2D0D7DC6}"/>
              </a:ext>
            </a:extLst>
          </p:cNvPr>
          <p:cNvPicPr>
            <a:picLocks noChangeAspect="1"/>
          </p:cNvPicPr>
          <p:nvPr/>
        </p:nvPicPr>
        <p:blipFill>
          <a:blip r:embed="rId2"/>
          <a:stretch>
            <a:fillRect/>
          </a:stretch>
        </p:blipFill>
        <p:spPr>
          <a:xfrm>
            <a:off x="964057" y="3450883"/>
            <a:ext cx="6568738" cy="2884205"/>
          </a:xfrm>
          <a:prstGeom prst="rect">
            <a:avLst/>
          </a:prstGeom>
        </p:spPr>
      </p:pic>
      <p:sp>
        <p:nvSpPr>
          <p:cNvPr id="5" name="Rectangle 4">
            <a:extLst>
              <a:ext uri="{FF2B5EF4-FFF2-40B4-BE49-F238E27FC236}">
                <a16:creationId xmlns:a16="http://schemas.microsoft.com/office/drawing/2014/main" id="{95194E54-A391-430A-ADEC-66E8BBE2C23C}"/>
              </a:ext>
            </a:extLst>
          </p:cNvPr>
          <p:cNvSpPr/>
          <p:nvPr/>
        </p:nvSpPr>
        <p:spPr>
          <a:xfrm>
            <a:off x="8209052" y="3471431"/>
            <a:ext cx="3595954" cy="2862322"/>
          </a:xfrm>
          <a:prstGeom prst="rect">
            <a:avLst/>
          </a:prstGeom>
          <a:solidFill>
            <a:schemeClr val="bg2">
              <a:lumMod val="75000"/>
            </a:schemeClr>
          </a:solidFill>
        </p:spPr>
        <p:txBody>
          <a:bodyPr wrap="square">
            <a:spAutoFit/>
          </a:bodyPr>
          <a:lstStyle/>
          <a:p>
            <a:pPr marL="285750" indent="-285750">
              <a:buFont typeface="Arial" panose="020B0604020202020204" pitchFamily="34" charset="0"/>
              <a:buChar char="•"/>
            </a:pPr>
            <a:r>
              <a:rPr lang="en-US" dirty="0">
                <a:latin typeface="Times-Roman"/>
              </a:rPr>
              <a:t>The terminal nodes show the utility values for </a:t>
            </a:r>
            <a:r>
              <a:rPr lang="en-US" sz="1400" dirty="0">
                <a:latin typeface="Times-Roman"/>
              </a:rPr>
              <a:t>MAX</a:t>
            </a:r>
            <a:r>
              <a:rPr lang="en-US" dirty="0">
                <a:latin typeface="Times-Roman"/>
              </a:rPr>
              <a:t>; the other nodes are labeled with their minimax values.</a:t>
            </a:r>
          </a:p>
          <a:p>
            <a:pPr marL="285750" indent="-285750">
              <a:buFont typeface="Arial" panose="020B0604020202020204" pitchFamily="34" charset="0"/>
              <a:buChar char="•"/>
            </a:pPr>
            <a:r>
              <a:rPr lang="en-US" sz="1400" dirty="0">
                <a:latin typeface="Times-Roman"/>
              </a:rPr>
              <a:t>MAX</a:t>
            </a:r>
            <a:r>
              <a:rPr lang="en-US" dirty="0">
                <a:latin typeface="Times-Roman"/>
              </a:rPr>
              <a:t>’s best move at the root is </a:t>
            </a:r>
            <a:r>
              <a:rPr lang="en-US" i="1" dirty="0">
                <a:latin typeface="CMMI10"/>
              </a:rPr>
              <a:t>a</a:t>
            </a:r>
            <a:r>
              <a:rPr lang="en-US" sz="1200" dirty="0">
                <a:latin typeface="CMR7"/>
              </a:rPr>
              <a:t>1</a:t>
            </a:r>
            <a:r>
              <a:rPr lang="en-US" dirty="0">
                <a:latin typeface="Times-Roman"/>
              </a:rPr>
              <a:t>, because it leads to the state with the highest minimax value, and </a:t>
            </a:r>
            <a:r>
              <a:rPr lang="en-US" sz="1400" dirty="0">
                <a:latin typeface="Times-Roman"/>
              </a:rPr>
              <a:t>MIN</a:t>
            </a:r>
            <a:r>
              <a:rPr lang="en-US" dirty="0">
                <a:latin typeface="Times-Roman"/>
              </a:rPr>
              <a:t>’s best reply is </a:t>
            </a:r>
            <a:r>
              <a:rPr lang="en-US" i="1" dirty="0">
                <a:latin typeface="CMMI10"/>
              </a:rPr>
              <a:t>b</a:t>
            </a:r>
            <a:r>
              <a:rPr lang="en-US" sz="1400" dirty="0">
                <a:latin typeface="CMR7"/>
              </a:rPr>
              <a:t>1</a:t>
            </a:r>
            <a:r>
              <a:rPr lang="en-US" dirty="0">
                <a:latin typeface="Times-Roman"/>
              </a:rPr>
              <a:t>, because it leads to the state with the lowest minimax value.</a:t>
            </a:r>
            <a:endParaRPr lang="en-US" dirty="0"/>
          </a:p>
        </p:txBody>
      </p:sp>
      <p:sp>
        <p:nvSpPr>
          <p:cNvPr id="6" name="Arrow: Right 5">
            <a:extLst>
              <a:ext uri="{FF2B5EF4-FFF2-40B4-BE49-F238E27FC236}">
                <a16:creationId xmlns:a16="http://schemas.microsoft.com/office/drawing/2014/main" id="{CA1A3D2E-972D-436F-AFE1-DED0798178A6}"/>
              </a:ext>
            </a:extLst>
          </p:cNvPr>
          <p:cNvSpPr/>
          <p:nvPr/>
        </p:nvSpPr>
        <p:spPr>
          <a:xfrm rot="10800000">
            <a:off x="7547288" y="4451196"/>
            <a:ext cx="565079" cy="441789"/>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866" name="Picture 2" descr="http://www.quorrischarmyn.com/wp-content/uploads/2013/01/nod32robo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157"/>
            <a:ext cx="4626591" cy="65408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Grp="1" noChangeArrowheads="1"/>
          </p:cNvSpPr>
          <p:nvPr>
            <p:ph type="title"/>
          </p:nvPr>
        </p:nvSpPr>
        <p:spPr>
          <a:xfrm>
            <a:off x="0" y="0"/>
            <a:ext cx="12192000" cy="1478570"/>
          </a:xfrm>
        </p:spPr>
        <p:txBody>
          <a:bodyPr>
            <a:normAutofit/>
          </a:bodyPr>
          <a:lstStyle/>
          <a:p>
            <a:pPr algn="ctr"/>
            <a:r>
              <a:rPr lang="en-US" b="1" dirty="0">
                <a:solidFill>
                  <a:schemeClr val="bg1"/>
                </a:solidFill>
              </a:rPr>
              <a:t>Games and AI</a:t>
            </a:r>
          </a:p>
        </p:txBody>
      </p:sp>
      <p:sp>
        <p:nvSpPr>
          <p:cNvPr id="5" name="Rectangle 5"/>
          <p:cNvSpPr>
            <a:spLocks noGrp="1" noChangeArrowheads="1"/>
          </p:cNvSpPr>
          <p:nvPr>
            <p:ph sz="quarter" idx="1"/>
          </p:nvPr>
        </p:nvSpPr>
        <p:spPr>
          <a:xfrm>
            <a:off x="4290718" y="1178011"/>
            <a:ext cx="7432095" cy="5362832"/>
          </a:xfrm>
        </p:spPr>
        <p:txBody>
          <a:bodyPr>
            <a:normAutofit lnSpcReduction="10000"/>
          </a:bodyPr>
          <a:lstStyle/>
          <a:p>
            <a:r>
              <a:rPr lang="en-US" dirty="0">
                <a:solidFill>
                  <a:schemeClr val="bg1"/>
                </a:solidFill>
              </a:rPr>
              <a:t>Why games?</a:t>
            </a:r>
          </a:p>
          <a:p>
            <a:pPr lvl="1"/>
            <a:r>
              <a:rPr lang="en-US" dirty="0">
                <a:solidFill>
                  <a:schemeClr val="bg1"/>
                </a:solidFill>
              </a:rPr>
              <a:t>Games like Chess or Go are compact settings that mimic the uncertainty of interacting with the natural world involving other rational agents</a:t>
            </a:r>
          </a:p>
          <a:p>
            <a:pPr lvl="1"/>
            <a:r>
              <a:rPr lang="en-US" dirty="0">
                <a:solidFill>
                  <a:schemeClr val="bg1"/>
                </a:solidFill>
              </a:rPr>
              <a:t>For centuries humans have used them to exert their intelligence</a:t>
            </a:r>
          </a:p>
          <a:p>
            <a:pPr lvl="1"/>
            <a:r>
              <a:rPr lang="en-US" dirty="0">
                <a:solidFill>
                  <a:schemeClr val="bg1"/>
                </a:solidFill>
              </a:rPr>
              <a:t>Recently, there has been great success in building game programs that challenge human supremacy</a:t>
            </a:r>
          </a:p>
          <a:p>
            <a:pPr lvl="1"/>
            <a:r>
              <a:rPr lang="en-US" altLang="en-US" dirty="0">
                <a:solidFill>
                  <a:schemeClr val="bg1"/>
                </a:solidFill>
              </a:rPr>
              <a:t>Interesting, hard problems which require minimal “initial structure”</a:t>
            </a:r>
          </a:p>
          <a:p>
            <a:pPr lvl="1"/>
            <a:r>
              <a:rPr lang="en-US" altLang="en-US" dirty="0">
                <a:solidFill>
                  <a:schemeClr val="bg1"/>
                </a:solidFill>
              </a:rPr>
              <a:t>Clear criteria for success</a:t>
            </a:r>
          </a:p>
          <a:p>
            <a:pPr lvl="1"/>
            <a:r>
              <a:rPr lang="en-US" altLang="en-US" dirty="0">
                <a:solidFill>
                  <a:schemeClr val="bg1"/>
                </a:solidFill>
              </a:rPr>
              <a:t>Offer an opportunity to study problems involving {hostile, adversarial, competing} agents and the uncertainty of interacting with the natural world</a:t>
            </a:r>
          </a:p>
          <a:p>
            <a:pPr lvl="1"/>
            <a:r>
              <a:rPr lang="en-US" altLang="en-US" dirty="0">
                <a:solidFill>
                  <a:schemeClr val="bg1"/>
                </a:solidFill>
              </a:rPr>
              <a:t>Games often involve very large search spaces</a:t>
            </a:r>
          </a:p>
        </p:txBody>
      </p:sp>
    </p:spTree>
    <p:extLst>
      <p:ext uri="{BB962C8B-B14F-4D97-AF65-F5344CB8AC3E}">
        <p14:creationId xmlns:p14="http://schemas.microsoft.com/office/powerpoint/2010/main" val="4189004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152400"/>
            <a:ext cx="12192000" cy="1143000"/>
          </a:xfrm>
        </p:spPr>
        <p:txBody>
          <a:bodyPr/>
          <a:lstStyle/>
          <a:p>
            <a:pPr algn="ctr"/>
            <a:r>
              <a:rPr lang="en-US" altLang="en-US" dirty="0">
                <a:ea typeface="ＭＳ Ｐゴシック" panose="020B0600070205080204" pitchFamily="34" charset="-128"/>
              </a:rPr>
              <a:t>Evaluation function</a:t>
            </a:r>
          </a:p>
        </p:txBody>
      </p:sp>
      <p:sp>
        <p:nvSpPr>
          <p:cNvPr id="40963" name="Rectangle 3"/>
          <p:cNvSpPr>
            <a:spLocks noGrp="1" noChangeArrowheads="1"/>
          </p:cNvSpPr>
          <p:nvPr>
            <p:ph type="body" idx="1"/>
          </p:nvPr>
        </p:nvSpPr>
        <p:spPr>
          <a:xfrm>
            <a:off x="1638300" y="1206500"/>
            <a:ext cx="8940800" cy="5067300"/>
          </a:xfrm>
        </p:spPr>
        <p:txBody>
          <a:bodyPr>
            <a:normAutofit/>
          </a:bodyPr>
          <a:lstStyle/>
          <a:p>
            <a:r>
              <a:rPr lang="en-US" altLang="en-US" sz="2600" b="1" dirty="0">
                <a:ea typeface="ＭＳ Ｐゴシック" panose="020B0600070205080204" pitchFamily="34" charset="-128"/>
              </a:rPr>
              <a:t>Utility values of terminal nodes are determined based on a heuristic evaluation function</a:t>
            </a:r>
          </a:p>
          <a:p>
            <a:pPr lvl="1"/>
            <a:r>
              <a:rPr lang="en-US" sz="2400" dirty="0"/>
              <a:t>An evaluation function returns an </a:t>
            </a:r>
            <a:r>
              <a:rPr lang="en-US" sz="2400" i="1" dirty="0"/>
              <a:t>estimate </a:t>
            </a:r>
            <a:r>
              <a:rPr lang="en-US" sz="2400" dirty="0"/>
              <a:t>of the expected utility of the game from a given position, just as the heuristic functions in search algorithms return an estimate of the distance to (or cost of reaching) the goal.</a:t>
            </a:r>
            <a:endParaRPr lang="en-US" altLang="en-US" sz="2400" dirty="0">
              <a:ea typeface="ＭＳ Ｐゴシック" panose="020B0600070205080204" pitchFamily="34" charset="-128"/>
            </a:endParaRPr>
          </a:p>
          <a:p>
            <a:r>
              <a:rPr lang="en-US" altLang="en-US" sz="2600" dirty="0">
                <a:ea typeface="ＭＳ Ｐゴシック" panose="020B0600070205080204" pitchFamily="34" charset="-128"/>
              </a:rPr>
              <a:t>Zero-sum assumption lets us use a single evaluation function to describe goodness of a board </a:t>
            </a:r>
            <a:r>
              <a:rPr lang="en-US" altLang="en-US" sz="2600" dirty="0" err="1">
                <a:ea typeface="ＭＳ Ｐゴシック" panose="020B0600070205080204" pitchFamily="34" charset="-128"/>
              </a:rPr>
              <a:t>wrt</a:t>
            </a:r>
            <a:r>
              <a:rPr lang="en-US" altLang="en-US" sz="2600" dirty="0">
                <a:ea typeface="ＭＳ Ｐゴシック" panose="020B0600070205080204" pitchFamily="34" charset="-128"/>
              </a:rPr>
              <a:t> both players</a:t>
            </a:r>
          </a:p>
        </p:txBody>
      </p:sp>
    </p:spTree>
    <p:extLst>
      <p:ext uri="{BB962C8B-B14F-4D97-AF65-F5344CB8AC3E}">
        <p14:creationId xmlns:p14="http://schemas.microsoft.com/office/powerpoint/2010/main" val="3944733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4" name="Rectangle 6"/>
          <p:cNvSpPr>
            <a:spLocks noGrp="1" noChangeArrowheads="1"/>
          </p:cNvSpPr>
          <p:nvPr>
            <p:ph type="title"/>
          </p:nvPr>
        </p:nvSpPr>
        <p:spPr>
          <a:xfrm>
            <a:off x="0" y="0"/>
            <a:ext cx="12192000" cy="1478570"/>
          </a:xfrm>
        </p:spPr>
        <p:txBody>
          <a:bodyPr>
            <a:normAutofit/>
          </a:bodyPr>
          <a:lstStyle/>
          <a:p>
            <a:pPr algn="ctr"/>
            <a:r>
              <a:rPr lang="en-US" dirty="0"/>
              <a:t>Evaluation Function</a:t>
            </a:r>
          </a:p>
        </p:txBody>
      </p:sp>
      <p:sp>
        <p:nvSpPr>
          <p:cNvPr id="314375" name="Rectangle 7"/>
          <p:cNvSpPr>
            <a:spLocks noGrp="1" noChangeArrowheads="1"/>
          </p:cNvSpPr>
          <p:nvPr>
            <p:ph sz="quarter" idx="1"/>
          </p:nvPr>
        </p:nvSpPr>
        <p:spPr>
          <a:xfrm>
            <a:off x="1141412" y="1478570"/>
            <a:ext cx="9905999" cy="4685924"/>
          </a:xfrm>
        </p:spPr>
        <p:txBody>
          <a:bodyPr>
            <a:normAutofit lnSpcReduction="10000"/>
          </a:bodyPr>
          <a:lstStyle/>
          <a:p>
            <a:r>
              <a:rPr lang="en-US" dirty="0"/>
              <a:t>Function E: state s </a:t>
            </a:r>
            <a:r>
              <a:rPr lang="en-US" dirty="0">
                <a:sym typeface="Symbol" pitchFamily="18" charset="2"/>
              </a:rPr>
              <a:t> number </a:t>
            </a:r>
            <a:r>
              <a:rPr lang="en-US" dirty="0"/>
              <a:t>E(s)</a:t>
            </a:r>
          </a:p>
          <a:p>
            <a:pPr lvl="1"/>
            <a:r>
              <a:rPr lang="en-US" dirty="0"/>
              <a:t>E(s) is a heuristics: estimates how favorable s is for MAX</a:t>
            </a:r>
          </a:p>
          <a:p>
            <a:pPr lvl="1"/>
            <a:r>
              <a:rPr lang="en-US" dirty="0"/>
              <a:t>E(s) &gt; 0  </a:t>
            </a:r>
            <a:r>
              <a:rPr lang="en-US" dirty="0">
                <a:sym typeface="Wingdings" pitchFamily="2" charset="2"/>
              </a:rPr>
              <a:t>  </a:t>
            </a:r>
            <a:r>
              <a:rPr lang="en-US" dirty="0"/>
              <a:t>s is favorable to MAX (the larger the better)</a:t>
            </a:r>
          </a:p>
          <a:p>
            <a:pPr lvl="1"/>
            <a:r>
              <a:rPr lang="en-US" dirty="0"/>
              <a:t>E(s) &lt; 0  </a:t>
            </a:r>
            <a:r>
              <a:rPr lang="en-US" dirty="0">
                <a:sym typeface="Wingdings" pitchFamily="2" charset="2"/>
              </a:rPr>
              <a:t>  </a:t>
            </a:r>
            <a:r>
              <a:rPr lang="en-US" dirty="0"/>
              <a:t>s is favorable to MIN </a:t>
            </a:r>
          </a:p>
          <a:p>
            <a:pPr lvl="1"/>
            <a:r>
              <a:rPr lang="en-US" dirty="0"/>
              <a:t>E(s) = 0  </a:t>
            </a:r>
            <a:r>
              <a:rPr lang="en-US" dirty="0">
                <a:sym typeface="Wingdings" pitchFamily="2" charset="2"/>
              </a:rPr>
              <a:t>  </a:t>
            </a:r>
            <a:r>
              <a:rPr lang="en-US" dirty="0"/>
              <a:t>s is neutral </a:t>
            </a:r>
          </a:p>
          <a:p>
            <a:pPr lvl="1"/>
            <a:endParaRPr lang="en-US" dirty="0"/>
          </a:p>
          <a:p>
            <a:r>
              <a:rPr lang="en-US" dirty="0"/>
              <a:t>Why using backed-up values?</a:t>
            </a:r>
          </a:p>
          <a:p>
            <a:pPr lvl="1"/>
            <a:r>
              <a:rPr lang="en-US" dirty="0"/>
              <a:t>At each non-leaf node </a:t>
            </a:r>
            <a:r>
              <a:rPr lang="en-US" i="1" dirty="0"/>
              <a:t>n</a:t>
            </a:r>
            <a:r>
              <a:rPr lang="en-US" dirty="0"/>
              <a:t>, the backed-up value is the value of the best state that MAX can reach at depth </a:t>
            </a:r>
            <a:r>
              <a:rPr lang="en-US" i="1" dirty="0"/>
              <a:t>h</a:t>
            </a:r>
            <a:r>
              <a:rPr lang="en-US" dirty="0"/>
              <a:t> if MIN plays well (by the same criterion as MAX applies to itself)</a:t>
            </a:r>
          </a:p>
          <a:p>
            <a:pPr lvl="1"/>
            <a:r>
              <a:rPr lang="en-US" dirty="0"/>
              <a:t>If E is to be trusted in the first place, then the backed-up value is a better estimate of how favorable STATE(</a:t>
            </a:r>
            <a:r>
              <a:rPr lang="en-US" i="1" dirty="0"/>
              <a:t>n</a:t>
            </a:r>
            <a:r>
              <a:rPr lang="en-US" dirty="0"/>
              <a:t>) is than E(STATE(</a:t>
            </a:r>
            <a:r>
              <a:rPr lang="en-US" i="1" dirty="0"/>
              <a:t>n</a:t>
            </a:r>
            <a:r>
              <a:rPr lang="en-US" dirty="0"/>
              <a:t>)) </a:t>
            </a:r>
          </a:p>
          <a:p>
            <a:pPr lvl="1"/>
            <a:endParaRPr lang="en-US" dirty="0"/>
          </a:p>
        </p:txBody>
      </p:sp>
    </p:spTree>
    <p:extLst>
      <p:ext uri="{BB962C8B-B14F-4D97-AF65-F5344CB8AC3E}">
        <p14:creationId xmlns:p14="http://schemas.microsoft.com/office/powerpoint/2010/main" val="29186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09800" y="152400"/>
            <a:ext cx="7772400" cy="1143000"/>
          </a:xfrm>
        </p:spPr>
        <p:txBody>
          <a:bodyPr/>
          <a:lstStyle/>
          <a:p>
            <a:r>
              <a:rPr lang="en-US" altLang="en-US">
                <a:ea typeface="ＭＳ Ｐゴシック" panose="020B0600070205080204" pitchFamily="34" charset="-128"/>
              </a:rPr>
              <a:t>Evaluation function examples</a:t>
            </a:r>
          </a:p>
        </p:txBody>
      </p:sp>
      <p:sp>
        <p:nvSpPr>
          <p:cNvPr id="43011" name="Rectangle 3"/>
          <p:cNvSpPr>
            <a:spLocks noGrp="1" noChangeArrowheads="1"/>
          </p:cNvSpPr>
          <p:nvPr>
            <p:ph type="body" idx="1"/>
          </p:nvPr>
        </p:nvSpPr>
        <p:spPr>
          <a:xfrm>
            <a:off x="2209800" y="1143000"/>
            <a:ext cx="8153400" cy="5105400"/>
          </a:xfrm>
        </p:spPr>
        <p:txBody>
          <a:bodyPr>
            <a:normAutofit fontScale="85000" lnSpcReduction="20000"/>
          </a:bodyPr>
          <a:lstStyle/>
          <a:p>
            <a:r>
              <a:rPr lang="en-US" altLang="en-US" sz="2800" dirty="0">
                <a:ea typeface="ＭＳ Ｐゴシック" panose="020B0600070205080204" pitchFamily="34" charset="-128"/>
              </a:rPr>
              <a:t>Example of an evaluation function for Tic-Tac-Toe </a:t>
            </a:r>
          </a:p>
          <a:p>
            <a:pPr lvl="1">
              <a:buFontTx/>
              <a:buNone/>
            </a:pPr>
            <a:r>
              <a:rPr lang="en-US" altLang="en-US" dirty="0">
                <a:ea typeface="ＭＳ Ｐゴシック" panose="020B0600070205080204" pitchFamily="34" charset="-128"/>
              </a:rPr>
              <a:t>E(n) = [# of 3-lengths open for me] - [# of 3-lengths open for you] </a:t>
            </a:r>
          </a:p>
          <a:p>
            <a:pPr lvl="1">
              <a:buFontTx/>
              <a:buNone/>
            </a:pPr>
            <a:r>
              <a:rPr lang="en-US" altLang="en-US" dirty="0">
                <a:ea typeface="ＭＳ Ｐゴシック" panose="020B0600070205080204" pitchFamily="34" charset="-128"/>
              </a:rPr>
              <a:t>where a 3-length is a complete row, column, or diagonal (a possible wining line)</a:t>
            </a:r>
          </a:p>
          <a:p>
            <a:r>
              <a:rPr lang="en-US" altLang="en-US" sz="2800" dirty="0">
                <a:ea typeface="ＭＳ Ｐゴシック" panose="020B0600070205080204" pitchFamily="34" charset="-128"/>
              </a:rPr>
              <a:t>Alan Turing’s function for chess</a:t>
            </a:r>
          </a:p>
          <a:p>
            <a:pPr lvl="1"/>
            <a:r>
              <a:rPr lang="en-US" altLang="en-US" sz="2400" b="1" dirty="0">
                <a:ea typeface="ＭＳ Ｐゴシック" panose="020B0600070205080204" pitchFamily="34" charset="-128"/>
              </a:rPr>
              <a:t>f(n) = w(n)/b(n)</a:t>
            </a:r>
            <a:r>
              <a:rPr lang="en-US" altLang="en-US" sz="2400" dirty="0">
                <a:ea typeface="ＭＳ Ｐゴシック" panose="020B0600070205080204" pitchFamily="34" charset="-128"/>
              </a:rPr>
              <a:t> where w(n) = sum of the point value of white’s pieces and b(n) = sum of black’s</a:t>
            </a:r>
          </a:p>
          <a:p>
            <a:r>
              <a:rPr lang="en-US" altLang="en-US" sz="2800" dirty="0">
                <a:ea typeface="ＭＳ Ｐゴシック" panose="020B0600070205080204" pitchFamily="34" charset="-128"/>
              </a:rPr>
              <a:t>Most evaluation functions specified as a weighted sum of position features</a:t>
            </a:r>
          </a:p>
          <a:p>
            <a:pPr lvl="1">
              <a:buFontTx/>
              <a:buNone/>
            </a:pPr>
            <a:r>
              <a:rPr lang="en-US" altLang="en-US" sz="2400" dirty="0">
                <a:ea typeface="ＭＳ Ｐゴシック" panose="020B0600070205080204" pitchFamily="34" charset="-128"/>
              </a:rPr>
              <a:t>f(n) = w</a:t>
            </a:r>
            <a:r>
              <a:rPr lang="en-US" altLang="en-US" sz="2400" baseline="-25000" dirty="0">
                <a:ea typeface="ＭＳ Ｐゴシック" panose="020B0600070205080204" pitchFamily="34" charset="-128"/>
              </a:rPr>
              <a:t>1</a:t>
            </a:r>
            <a:r>
              <a:rPr lang="en-US" altLang="en-US" sz="2400" dirty="0">
                <a:ea typeface="ＭＳ Ｐゴシック" panose="020B0600070205080204" pitchFamily="34" charset="-128"/>
              </a:rPr>
              <a:t>*feat</a:t>
            </a:r>
            <a:r>
              <a:rPr lang="en-US" altLang="en-US" sz="2400" baseline="-25000" dirty="0">
                <a:ea typeface="ＭＳ Ｐゴシック" panose="020B0600070205080204" pitchFamily="34" charset="-128"/>
              </a:rPr>
              <a:t>1</a:t>
            </a:r>
            <a:r>
              <a:rPr lang="en-US" altLang="en-US" sz="2400" dirty="0">
                <a:ea typeface="ＭＳ Ｐゴシック" panose="020B0600070205080204" pitchFamily="34" charset="-128"/>
              </a:rPr>
              <a:t>(n) + w</a:t>
            </a:r>
            <a:r>
              <a:rPr lang="en-US" altLang="en-US" sz="2400" baseline="-25000" dirty="0">
                <a:ea typeface="ＭＳ Ｐゴシック" panose="020B0600070205080204" pitchFamily="34" charset="-128"/>
              </a:rPr>
              <a:t>2</a:t>
            </a:r>
            <a:r>
              <a:rPr lang="en-US" altLang="en-US" sz="2400" dirty="0">
                <a:ea typeface="ＭＳ Ｐゴシック" panose="020B0600070205080204" pitchFamily="34" charset="-128"/>
              </a:rPr>
              <a:t>*feat</a:t>
            </a:r>
            <a:r>
              <a:rPr lang="en-US" altLang="en-US" sz="2400" baseline="-25000" dirty="0">
                <a:ea typeface="ＭＳ Ｐゴシック" panose="020B0600070205080204" pitchFamily="34" charset="-128"/>
              </a:rPr>
              <a:t>2</a:t>
            </a:r>
            <a:r>
              <a:rPr lang="en-US" altLang="en-US" sz="2400" dirty="0">
                <a:ea typeface="ＭＳ Ｐゴシック" panose="020B0600070205080204" pitchFamily="34" charset="-128"/>
              </a:rPr>
              <a:t>(n) + ... + </a:t>
            </a:r>
            <a:r>
              <a:rPr lang="en-US" altLang="en-US" sz="2400" dirty="0" err="1">
                <a:ea typeface="ＭＳ Ｐゴシック" panose="020B0600070205080204" pitchFamily="34" charset="-128"/>
              </a:rPr>
              <a:t>w</a:t>
            </a:r>
            <a:r>
              <a:rPr lang="en-US" altLang="en-US" sz="2400" baseline="-25000" dirty="0" err="1">
                <a:ea typeface="ＭＳ Ｐゴシック" panose="020B0600070205080204" pitchFamily="34" charset="-128"/>
              </a:rPr>
              <a:t>n</a:t>
            </a:r>
            <a:r>
              <a:rPr lang="en-US" altLang="en-US" sz="2400" dirty="0">
                <a:ea typeface="ＭＳ Ｐゴシック" panose="020B0600070205080204" pitchFamily="34" charset="-128"/>
              </a:rPr>
              <a:t>*</a:t>
            </a:r>
            <a:r>
              <a:rPr lang="en-US" altLang="en-US" sz="2400" dirty="0" err="1">
                <a:ea typeface="ＭＳ Ｐゴシック" panose="020B0600070205080204" pitchFamily="34" charset="-128"/>
              </a:rPr>
              <a:t>feat</a:t>
            </a:r>
            <a:r>
              <a:rPr lang="en-US" altLang="en-US" sz="2400" baseline="-25000" dirty="0" err="1">
                <a:ea typeface="ＭＳ Ｐゴシック" panose="020B0600070205080204" pitchFamily="34" charset="-128"/>
              </a:rPr>
              <a:t>k</a:t>
            </a:r>
            <a:r>
              <a:rPr lang="en-US" altLang="en-US" sz="2400" dirty="0">
                <a:ea typeface="ＭＳ Ｐゴシック" panose="020B0600070205080204" pitchFamily="34" charset="-128"/>
              </a:rPr>
              <a:t>(n) </a:t>
            </a:r>
          </a:p>
          <a:p>
            <a:r>
              <a:rPr lang="en-US" altLang="en-US" sz="2800" dirty="0">
                <a:ea typeface="ＭＳ Ｐゴシック" panose="020B0600070205080204" pitchFamily="34" charset="-128"/>
              </a:rPr>
              <a:t>Example features for chess are piece count,  piece placement, squares controlled, etc. </a:t>
            </a:r>
          </a:p>
          <a:p>
            <a:r>
              <a:rPr lang="en-US" altLang="en-US" sz="2800" dirty="0">
                <a:ea typeface="ＭＳ Ｐゴシック" panose="020B0600070205080204" pitchFamily="34" charset="-128"/>
              </a:rPr>
              <a:t>Deep Blue had &gt;8K features in its evaluation function</a:t>
            </a:r>
          </a:p>
          <a:p>
            <a:endParaRPr lang="en-US" altLang="en-US" sz="2800" dirty="0">
              <a:ea typeface="ＭＳ Ｐゴシック" panose="020B0600070205080204" pitchFamily="34" charset="-128"/>
            </a:endParaRPr>
          </a:p>
        </p:txBody>
      </p:sp>
    </p:spTree>
    <p:extLst>
      <p:ext uri="{BB962C8B-B14F-4D97-AF65-F5344CB8AC3E}">
        <p14:creationId xmlns:p14="http://schemas.microsoft.com/office/powerpoint/2010/main" val="3912942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362" name="Picture 2"/>
          <p:cNvPicPr>
            <a:picLocks noChangeAspect="1" noChangeArrowheads="1"/>
          </p:cNvPicPr>
          <p:nvPr/>
        </p:nvPicPr>
        <p:blipFill>
          <a:blip r:embed="rId3">
            <a:lum bright="-12000" contrast="30000"/>
          </a:blip>
          <a:srcRect b="21794"/>
          <a:stretch>
            <a:fillRect/>
          </a:stretch>
        </p:blipFill>
        <p:spPr bwMode="auto">
          <a:xfrm>
            <a:off x="5907573" y="1490570"/>
            <a:ext cx="5194300" cy="4849813"/>
          </a:xfrm>
          <a:prstGeom prst="rect">
            <a:avLst/>
          </a:prstGeom>
          <a:noFill/>
          <a:ln w="9525">
            <a:noFill/>
            <a:miter lim="800000"/>
            <a:headEnd/>
            <a:tailEnd/>
          </a:ln>
          <a:effectLst/>
        </p:spPr>
      </p:pic>
      <p:sp>
        <p:nvSpPr>
          <p:cNvPr id="399364" name="Text Box 4"/>
          <p:cNvSpPr txBox="1">
            <a:spLocks noChangeArrowheads="1"/>
          </p:cNvSpPr>
          <p:nvPr/>
        </p:nvSpPr>
        <p:spPr bwMode="auto">
          <a:xfrm>
            <a:off x="1185085" y="2699566"/>
            <a:ext cx="4043328" cy="1769715"/>
          </a:xfrm>
          <a:prstGeom prst="rect">
            <a:avLst/>
          </a:prstGeom>
          <a:solidFill>
            <a:schemeClr val="bg1"/>
          </a:solidFill>
          <a:ln w="9525">
            <a:solidFill>
              <a:schemeClr val="tx1"/>
            </a:solidFill>
            <a:miter lim="800000"/>
            <a:headEnd/>
            <a:tailEnd/>
          </a:ln>
          <a:effectLst/>
        </p:spPr>
        <p:txBody>
          <a:bodyPr wrap="square">
            <a:spAutoFit/>
          </a:bodyPr>
          <a:lstStyle/>
          <a:p>
            <a:r>
              <a:rPr lang="en-US" sz="2000" dirty="0"/>
              <a:t>Heuristic: E(n) = M(n) – O(n)</a:t>
            </a:r>
          </a:p>
          <a:p>
            <a:endParaRPr lang="en-US" sz="900" dirty="0"/>
          </a:p>
          <a:p>
            <a:r>
              <a:rPr lang="en-US" sz="2000" dirty="0"/>
              <a:t>     M(n) = Total possible wining </a:t>
            </a:r>
          </a:p>
          <a:p>
            <a:r>
              <a:rPr lang="en-US" sz="2000" dirty="0"/>
              <a:t>                lines for MAX</a:t>
            </a:r>
          </a:p>
          <a:p>
            <a:r>
              <a:rPr lang="en-US" sz="2000" dirty="0"/>
              <a:t>     O(n)  = Total possible wining </a:t>
            </a:r>
          </a:p>
          <a:p>
            <a:r>
              <a:rPr lang="en-US" sz="2000" dirty="0"/>
              <a:t>                 lines for the opponent</a:t>
            </a:r>
          </a:p>
        </p:txBody>
      </p:sp>
      <p:sp>
        <p:nvSpPr>
          <p:cNvPr id="7" name="Text Box 3"/>
          <p:cNvSpPr txBox="1">
            <a:spLocks noChangeArrowheads="1"/>
          </p:cNvSpPr>
          <p:nvPr/>
        </p:nvSpPr>
        <p:spPr bwMode="auto">
          <a:xfrm>
            <a:off x="0" y="445796"/>
            <a:ext cx="12192000" cy="707886"/>
          </a:xfrm>
          <a:prstGeom prst="rect">
            <a:avLst/>
          </a:prstGeom>
          <a:noFill/>
          <a:ln w="9525">
            <a:noFill/>
            <a:miter lim="800000"/>
            <a:headEnd/>
            <a:tailEnd/>
          </a:ln>
          <a:effectLst/>
        </p:spPr>
        <p:txBody>
          <a:bodyPr wrap="square">
            <a:spAutoFit/>
          </a:bodyPr>
          <a:lstStyle/>
          <a:p>
            <a:pPr algn="ctr">
              <a:spcBef>
                <a:spcPct val="50000"/>
              </a:spcBef>
            </a:pPr>
            <a:r>
              <a:rPr lang="en-US" sz="4000" b="1" dirty="0">
                <a:solidFill>
                  <a:schemeClr val="bg1"/>
                </a:solidFill>
              </a:rPr>
              <a:t>Evaluation Function for </a:t>
            </a:r>
            <a:r>
              <a:rPr lang="en-GB" sz="4000" b="1" dirty="0">
                <a:solidFill>
                  <a:schemeClr val="bg1"/>
                </a:solidFill>
              </a:rPr>
              <a:t>Tic-Tac-Toe</a:t>
            </a:r>
          </a:p>
        </p:txBody>
      </p:sp>
    </p:spTree>
    <p:extLst>
      <p:ext uri="{BB962C8B-B14F-4D97-AF65-F5344CB8AC3E}">
        <p14:creationId xmlns:p14="http://schemas.microsoft.com/office/powerpoint/2010/main" val="3706931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5205" name="Rectangle 5"/>
          <p:cNvSpPr>
            <a:spLocks noGrp="1" noChangeArrowheads="1"/>
          </p:cNvSpPr>
          <p:nvPr>
            <p:ph type="title"/>
          </p:nvPr>
        </p:nvSpPr>
        <p:spPr>
          <a:xfrm>
            <a:off x="0" y="317500"/>
            <a:ext cx="12192000" cy="609600"/>
          </a:xfrm>
        </p:spPr>
        <p:txBody>
          <a:bodyPr/>
          <a:lstStyle/>
          <a:p>
            <a:pPr algn="ctr"/>
            <a:r>
              <a:rPr lang="en-US" sz="3200" b="1" dirty="0">
                <a:solidFill>
                  <a:schemeClr val="bg1"/>
                </a:solidFill>
              </a:rPr>
              <a:t>Evaluation Function for Chess Games</a:t>
            </a:r>
          </a:p>
        </p:txBody>
      </p:sp>
      <p:pic>
        <p:nvPicPr>
          <p:cNvPr id="435204" name="Picture 4"/>
          <p:cNvPicPr>
            <a:picLocks noGrp="1" noChangeAspect="1" noChangeArrowheads="1"/>
          </p:cNvPicPr>
          <p:nvPr>
            <p:ph sz="quarter" idx="1"/>
          </p:nvPr>
        </p:nvPicPr>
        <p:blipFill>
          <a:blip r:embed="rId2">
            <a:lum bright="-6000" contrast="18000"/>
          </a:blip>
          <a:srcRect/>
          <a:stretch>
            <a:fillRect/>
          </a:stretch>
        </p:blipFill>
        <p:spPr>
          <a:xfrm>
            <a:off x="2416969" y="1106042"/>
            <a:ext cx="7358062" cy="5207000"/>
          </a:xfrm>
          <a:noFill/>
          <a:ln/>
        </p:spPr>
      </p:pic>
    </p:spTree>
    <p:extLst>
      <p:ext uri="{BB962C8B-B14F-4D97-AF65-F5344CB8AC3E}">
        <p14:creationId xmlns:p14="http://schemas.microsoft.com/office/powerpoint/2010/main" val="2598244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eft-Right-Up Arrow 8"/>
          <p:cNvSpPr/>
          <p:nvPr/>
        </p:nvSpPr>
        <p:spPr>
          <a:xfrm>
            <a:off x="5029200" y="2515456"/>
            <a:ext cx="2133600" cy="2590800"/>
          </a:xfrm>
          <a:prstGeom prst="leftRightUpArrow">
            <a:avLst>
              <a:gd name="adj1" fmla="val 18522"/>
              <a:gd name="adj2" fmla="val 19062"/>
              <a:gd name="adj3" fmla="val 19062"/>
            </a:avLst>
          </a:prstGeom>
          <a:solidFill>
            <a:schemeClr val="bg2">
              <a:lumMod val="60000"/>
              <a:lumOff val="4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239000" y="3582256"/>
            <a:ext cx="4724400" cy="2209800"/>
          </a:xfrm>
          <a:prstGeom prst="roundRect">
            <a:avLst/>
          </a:prstGeom>
          <a:solidFill>
            <a:schemeClr val="tx1">
              <a:alpha val="16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28600" y="3582256"/>
            <a:ext cx="4724400" cy="2209800"/>
          </a:xfrm>
          <a:prstGeom prst="roundRect">
            <a:avLst/>
          </a:prstGeom>
          <a:solidFill>
            <a:schemeClr val="tx1">
              <a:alpha val="16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286000" y="991456"/>
            <a:ext cx="7620000" cy="2057400"/>
          </a:xfrm>
          <a:prstGeom prst="roundRect">
            <a:avLst/>
          </a:prstGeom>
          <a:solidFill>
            <a:schemeClr val="bg2">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Title 1"/>
          <p:cNvSpPr>
            <a:spLocks noGrp="1"/>
          </p:cNvSpPr>
          <p:nvPr>
            <p:ph type="title"/>
          </p:nvPr>
        </p:nvSpPr>
        <p:spPr>
          <a:xfrm>
            <a:off x="1285251" y="0"/>
            <a:ext cx="9905998" cy="1219200"/>
          </a:xfrm>
        </p:spPr>
        <p:txBody>
          <a:bodyPr/>
          <a:lstStyle/>
          <a:p>
            <a:r>
              <a:rPr lang="en-US" dirty="0"/>
              <a:t>Minimax Implementation</a:t>
            </a:r>
          </a:p>
        </p:txBody>
      </p:sp>
      <p:sp>
        <p:nvSpPr>
          <p:cNvPr id="13315" name="Content Placeholder 2"/>
          <p:cNvSpPr>
            <a:spLocks noGrp="1"/>
          </p:cNvSpPr>
          <p:nvPr>
            <p:ph idx="1"/>
          </p:nvPr>
        </p:nvSpPr>
        <p:spPr>
          <a:xfrm>
            <a:off x="2438400" y="991456"/>
            <a:ext cx="8229600" cy="3810000"/>
          </a:xfrm>
        </p:spPr>
        <p:txBody>
          <a:bodyPr/>
          <a:lstStyle/>
          <a:p>
            <a:pPr>
              <a:lnSpc>
                <a:spcPct val="80000"/>
              </a:lnSpc>
              <a:spcBef>
                <a:spcPts val="1200"/>
              </a:spcBef>
              <a:buFont typeface="Wingdings" pitchFamily="2" charset="2"/>
              <a:buNone/>
            </a:pPr>
            <a:endParaRPr lang="en-US" sz="200" dirty="0"/>
          </a:p>
          <a:p>
            <a:pPr>
              <a:lnSpc>
                <a:spcPct val="80000"/>
              </a:lnSpc>
              <a:spcBef>
                <a:spcPts val="1200"/>
              </a:spcBef>
              <a:buFont typeface="Wingdings" pitchFamily="2" charset="2"/>
              <a:buNone/>
            </a:pPr>
            <a:r>
              <a:rPr lang="en-US" sz="2400" dirty="0">
                <a:solidFill>
                  <a:srgbClr val="7030A0"/>
                </a:solidFill>
              </a:rPr>
              <a:t>def value(state):</a:t>
            </a:r>
          </a:p>
          <a:p>
            <a:pPr lvl="1">
              <a:lnSpc>
                <a:spcPct val="80000"/>
              </a:lnSpc>
              <a:buFont typeface="Wingdings" pitchFamily="2" charset="2"/>
              <a:buNone/>
            </a:pPr>
            <a:r>
              <a:rPr lang="en-US" sz="2400" dirty="0"/>
              <a:t>if the state is a terminal state: return the state’s utility</a:t>
            </a:r>
          </a:p>
          <a:p>
            <a:pPr lvl="1">
              <a:lnSpc>
                <a:spcPct val="80000"/>
              </a:lnSpc>
              <a:buFont typeface="Wingdings" pitchFamily="2" charset="2"/>
              <a:buNone/>
            </a:pPr>
            <a:r>
              <a:rPr lang="en-US" sz="2400" dirty="0"/>
              <a:t>if the next agent is </a:t>
            </a:r>
            <a:r>
              <a:rPr lang="en-US" sz="2400" dirty="0">
                <a:solidFill>
                  <a:srgbClr val="0070C0"/>
                </a:solidFill>
              </a:rPr>
              <a:t>MAX</a:t>
            </a:r>
            <a:r>
              <a:rPr lang="en-US" sz="2400" dirty="0"/>
              <a:t>: return </a:t>
            </a:r>
            <a:r>
              <a:rPr lang="en-US" sz="2400" dirty="0">
                <a:solidFill>
                  <a:srgbClr val="0070C0"/>
                </a:solidFill>
              </a:rPr>
              <a:t>max-value(state)</a:t>
            </a:r>
          </a:p>
          <a:p>
            <a:pPr lvl="1">
              <a:lnSpc>
                <a:spcPct val="80000"/>
              </a:lnSpc>
              <a:buFont typeface="Wingdings" pitchFamily="2" charset="2"/>
              <a:buNone/>
            </a:pPr>
            <a:r>
              <a:rPr lang="en-US" sz="2400" dirty="0"/>
              <a:t>if the next agent is </a:t>
            </a:r>
            <a:r>
              <a:rPr lang="en-US" sz="2400" dirty="0">
                <a:solidFill>
                  <a:srgbClr val="C00000"/>
                </a:solidFill>
              </a:rPr>
              <a:t>MIN</a:t>
            </a:r>
            <a:r>
              <a:rPr lang="en-US" sz="2400" dirty="0"/>
              <a:t>: return </a:t>
            </a:r>
            <a:r>
              <a:rPr lang="en-US" sz="2400" dirty="0">
                <a:solidFill>
                  <a:srgbClr val="C00000"/>
                </a:solidFill>
              </a:rPr>
              <a:t>min-value(state)</a:t>
            </a:r>
          </a:p>
        </p:txBody>
      </p:sp>
      <p:sp>
        <p:nvSpPr>
          <p:cNvPr id="7" name="Content Placeholder 2"/>
          <p:cNvSpPr txBox="1">
            <a:spLocks/>
          </p:cNvSpPr>
          <p:nvPr/>
        </p:nvSpPr>
        <p:spPr bwMode="auto">
          <a:xfrm>
            <a:off x="7365024" y="3734656"/>
            <a:ext cx="4800600" cy="22860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marL="342882" marR="0" lvl="0" indent="-342882" algn="l" defTabSz="914400" rtl="0" eaLnBrk="1" fontAlgn="base" latinLnBrk="0" hangingPunct="1">
              <a:lnSpc>
                <a:spcPct val="80000"/>
              </a:lnSpc>
              <a:spcBef>
                <a:spcPts val="1200"/>
              </a:spcBef>
              <a:spcAft>
                <a:spcPct val="0"/>
              </a:spcAft>
              <a:buClr>
                <a:schemeClr val="accent2"/>
              </a:buClr>
              <a:buSzTx/>
              <a:buFont typeface="Wingdings" pitchFamily="2" charset="2"/>
              <a:buNone/>
              <a:tabLst/>
              <a:defRPr/>
            </a:pPr>
            <a:r>
              <a:rPr kumimoji="0" lang="en-US" sz="2400" b="0" i="0" u="none" strike="noStrike" kern="0" cap="none" spc="0" normalizeH="0" baseline="0" noProof="0" dirty="0">
                <a:ln>
                  <a:noFill/>
                </a:ln>
                <a:solidFill>
                  <a:srgbClr val="C00000"/>
                </a:solidFill>
                <a:effectLst/>
                <a:uLnTx/>
                <a:uFillTx/>
                <a:latin typeface="Calibri" pitchFamily="34" charset="0"/>
                <a:ea typeface="+mn-ea"/>
                <a:cs typeface="+mn-cs"/>
              </a:rPr>
              <a:t>def min-value(state):</a:t>
            </a:r>
          </a:p>
          <a:p>
            <a:pPr marL="742913" lvl="1" indent="-285737">
              <a:lnSpc>
                <a:spcPct val="80000"/>
              </a:lnSpc>
              <a:spcBef>
                <a:spcPct val="20000"/>
              </a:spcBef>
              <a:buClr>
                <a:schemeClr val="tx1"/>
              </a:buClr>
              <a:defRPr/>
            </a:pPr>
            <a:r>
              <a:rPr lang="en-US" sz="2400" kern="0" dirty="0">
                <a:latin typeface="Calibri" pitchFamily="34" charset="0"/>
              </a:rPr>
              <a:t>initialize v = </a:t>
            </a:r>
            <a:r>
              <a:rPr lang="en-US" sz="2400" kern="0" dirty="0">
                <a:latin typeface="Times New Roman" pitchFamily="18" charset="0"/>
                <a:cs typeface="Times New Roman" pitchFamily="18" charset="0"/>
              </a:rPr>
              <a:t>+∞</a:t>
            </a:r>
          </a:p>
          <a:p>
            <a:pPr marL="742913" lvl="1" indent="-285737">
              <a:lnSpc>
                <a:spcPct val="80000"/>
              </a:lnSpc>
              <a:spcBef>
                <a:spcPct val="20000"/>
              </a:spcBef>
              <a:buClr>
                <a:schemeClr val="tx1"/>
              </a:buClr>
              <a:defRPr/>
            </a:pPr>
            <a:r>
              <a:rPr lang="en-US" sz="2400" kern="0" dirty="0">
                <a:latin typeface="Calibri" pitchFamily="34" charset="0"/>
              </a:rPr>
              <a:t>for each successor of state:</a:t>
            </a:r>
          </a:p>
          <a:p>
            <a:pPr marL="1142942" lvl="2" indent="-228589">
              <a:lnSpc>
                <a:spcPct val="80000"/>
              </a:lnSpc>
              <a:spcBef>
                <a:spcPct val="20000"/>
              </a:spcBef>
              <a:buClr>
                <a:schemeClr val="accent2"/>
              </a:buClr>
              <a:defRPr/>
            </a:pPr>
            <a:r>
              <a:rPr lang="en-US" sz="2400" kern="0" dirty="0">
                <a:latin typeface="Calibri" pitchFamily="34" charset="0"/>
              </a:rPr>
              <a:t>v = min(v, </a:t>
            </a:r>
            <a:r>
              <a:rPr lang="en-US" sz="2400" kern="0" dirty="0">
                <a:solidFill>
                  <a:srgbClr val="7030A0"/>
                </a:solidFill>
                <a:latin typeface="Calibri" pitchFamily="34" charset="0"/>
              </a:rPr>
              <a:t>value(successor)</a:t>
            </a:r>
            <a:r>
              <a:rPr lang="en-US" sz="2400" kern="0" dirty="0">
                <a:latin typeface="Calibri" pitchFamily="34" charset="0"/>
              </a:rPr>
              <a:t>)</a:t>
            </a:r>
          </a:p>
          <a:p>
            <a:pPr marL="742913" lvl="1" indent="-285737">
              <a:lnSpc>
                <a:spcPct val="80000"/>
              </a:lnSpc>
              <a:spcBef>
                <a:spcPct val="20000"/>
              </a:spcBef>
              <a:buClr>
                <a:schemeClr val="tx1"/>
              </a:buClr>
              <a:defRPr/>
            </a:pPr>
            <a:r>
              <a:rPr lang="en-US" sz="2400" kern="0" dirty="0">
                <a:latin typeface="Calibri" pitchFamily="34" charset="0"/>
              </a:rPr>
              <a:t>return v</a:t>
            </a:r>
          </a:p>
          <a:p>
            <a:pPr marL="742913" marR="0" lvl="1" indent="-285737" algn="l" defTabSz="914400" rtl="0" eaLnBrk="1" fontAlgn="base" latinLnBrk="0" hangingPunct="1">
              <a:lnSpc>
                <a:spcPct val="80000"/>
              </a:lnSpc>
              <a:spcBef>
                <a:spcPct val="20000"/>
              </a:spcBef>
              <a:spcAft>
                <a:spcPct val="0"/>
              </a:spcAft>
              <a:buClr>
                <a:schemeClr val="tx1"/>
              </a:buClr>
              <a:buSzTx/>
              <a:buFont typeface="Wingdings" pitchFamily="2" charset="2"/>
              <a:buNone/>
              <a:tabLst/>
              <a:defRPr/>
            </a:pPr>
            <a:endParaRPr kumimoji="0" lang="en-US" sz="2400" b="0" i="0" u="none" strike="noStrike" kern="0" cap="none" spc="0" normalizeH="0" baseline="0" noProof="0" dirty="0">
              <a:ln>
                <a:noFill/>
              </a:ln>
              <a:solidFill>
                <a:schemeClr val="tx1"/>
              </a:solidFill>
              <a:effectLst/>
              <a:uLnTx/>
              <a:uFillTx/>
              <a:latin typeface="Calibri" pitchFamily="34" charset="0"/>
            </a:endParaRPr>
          </a:p>
        </p:txBody>
      </p:sp>
      <p:sp>
        <p:nvSpPr>
          <p:cNvPr id="8" name="Content Placeholder 2"/>
          <p:cNvSpPr txBox="1">
            <a:spLocks/>
          </p:cNvSpPr>
          <p:nvPr/>
        </p:nvSpPr>
        <p:spPr bwMode="auto">
          <a:xfrm>
            <a:off x="354624" y="3429856"/>
            <a:ext cx="5410200" cy="22098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marL="342882" marR="0" lvl="0" indent="-342882" algn="l" defTabSz="914400" rtl="0" eaLnBrk="1" fontAlgn="base" latinLnBrk="0" hangingPunct="1">
              <a:lnSpc>
                <a:spcPct val="80000"/>
              </a:lnSpc>
              <a:spcBef>
                <a:spcPts val="1200"/>
              </a:spcBef>
              <a:spcAft>
                <a:spcPct val="0"/>
              </a:spcAft>
              <a:buClr>
                <a:schemeClr val="accent2"/>
              </a:buClr>
              <a:buSzTx/>
              <a:buFont typeface="Wingdings" pitchFamily="2" charset="2"/>
              <a:buNone/>
              <a:tabLst/>
              <a:defRPr/>
            </a:pPr>
            <a:endParaRPr kumimoji="0" lang="en-US" sz="1100" b="0" i="0" u="none" strike="noStrike" kern="0" cap="none" spc="0" normalizeH="0" baseline="0" noProof="0" dirty="0">
              <a:ln>
                <a:noFill/>
              </a:ln>
              <a:solidFill>
                <a:srgbClr val="00B0F0"/>
              </a:solidFill>
              <a:effectLst/>
              <a:uLnTx/>
              <a:uFillTx/>
              <a:latin typeface="Calibri" pitchFamily="34" charset="0"/>
              <a:ea typeface="+mn-ea"/>
              <a:cs typeface="+mn-cs"/>
            </a:endParaRPr>
          </a:p>
          <a:p>
            <a:pPr marL="342882" marR="0" lvl="0" indent="-342882" algn="l" defTabSz="914400" rtl="0" eaLnBrk="1" fontAlgn="base" latinLnBrk="0" hangingPunct="1">
              <a:lnSpc>
                <a:spcPct val="80000"/>
              </a:lnSpc>
              <a:spcBef>
                <a:spcPts val="1200"/>
              </a:spcBef>
              <a:spcAft>
                <a:spcPct val="0"/>
              </a:spcAft>
              <a:buClr>
                <a:schemeClr val="accent2"/>
              </a:buClr>
              <a:buSzTx/>
              <a:buFont typeface="Wingdings" pitchFamily="2" charset="2"/>
              <a:buNone/>
              <a:tabLst/>
              <a:defRPr/>
            </a:pPr>
            <a:r>
              <a:rPr kumimoji="0" lang="en-US" sz="2400" b="0" i="0" u="none" strike="noStrike" kern="0" cap="none" spc="0" normalizeH="0" baseline="0" noProof="0" dirty="0">
                <a:ln>
                  <a:noFill/>
                </a:ln>
                <a:solidFill>
                  <a:srgbClr val="0070C0"/>
                </a:solidFill>
                <a:effectLst/>
                <a:uLnTx/>
                <a:uFillTx/>
                <a:latin typeface="Calibri" pitchFamily="34" charset="0"/>
                <a:ea typeface="+mn-ea"/>
                <a:cs typeface="+mn-cs"/>
              </a:rPr>
              <a:t>def max-value(state):</a:t>
            </a:r>
          </a:p>
          <a:p>
            <a:pPr marL="742913" lvl="1" indent="-285737">
              <a:lnSpc>
                <a:spcPct val="80000"/>
              </a:lnSpc>
              <a:spcBef>
                <a:spcPct val="20000"/>
              </a:spcBef>
              <a:buClr>
                <a:schemeClr val="tx1"/>
              </a:buClr>
              <a:defRPr/>
            </a:pPr>
            <a:r>
              <a:rPr lang="en-US" sz="2400" kern="0" dirty="0">
                <a:latin typeface="Calibri" pitchFamily="34" charset="0"/>
              </a:rPr>
              <a:t>initialize v = </a:t>
            </a:r>
            <a:r>
              <a:rPr lang="en-US" sz="2400" kern="0" dirty="0">
                <a:latin typeface="Times New Roman" pitchFamily="18" charset="0"/>
                <a:cs typeface="Times New Roman" pitchFamily="18" charset="0"/>
              </a:rPr>
              <a:t>-∞</a:t>
            </a:r>
          </a:p>
          <a:p>
            <a:pPr marL="742913" lvl="1" indent="-285737">
              <a:lnSpc>
                <a:spcPct val="80000"/>
              </a:lnSpc>
              <a:spcBef>
                <a:spcPct val="20000"/>
              </a:spcBef>
              <a:buClr>
                <a:schemeClr val="tx1"/>
              </a:buClr>
              <a:defRPr/>
            </a:pPr>
            <a:r>
              <a:rPr lang="en-US" sz="2400" kern="0" dirty="0">
                <a:latin typeface="Calibri" pitchFamily="34" charset="0"/>
              </a:rPr>
              <a:t>for each successor of state:</a:t>
            </a:r>
          </a:p>
          <a:p>
            <a:pPr marL="1142942" lvl="2" indent="-228589">
              <a:lnSpc>
                <a:spcPct val="80000"/>
              </a:lnSpc>
              <a:spcBef>
                <a:spcPct val="20000"/>
              </a:spcBef>
              <a:buClr>
                <a:schemeClr val="accent2"/>
              </a:buClr>
              <a:defRPr/>
            </a:pPr>
            <a:r>
              <a:rPr lang="en-US" sz="2400" kern="0" dirty="0">
                <a:latin typeface="Calibri" pitchFamily="34" charset="0"/>
              </a:rPr>
              <a:t>v = max(v, </a:t>
            </a:r>
            <a:r>
              <a:rPr lang="en-US" sz="2400" kern="0" dirty="0">
                <a:solidFill>
                  <a:srgbClr val="7030A0"/>
                </a:solidFill>
                <a:latin typeface="Calibri" pitchFamily="34" charset="0"/>
              </a:rPr>
              <a:t>value(successor)</a:t>
            </a:r>
            <a:r>
              <a:rPr lang="en-US" sz="2400" kern="0" dirty="0">
                <a:latin typeface="Calibri" pitchFamily="34" charset="0"/>
              </a:rPr>
              <a:t>)</a:t>
            </a:r>
          </a:p>
          <a:p>
            <a:pPr marL="742913" lvl="1" indent="-285737">
              <a:lnSpc>
                <a:spcPct val="80000"/>
              </a:lnSpc>
              <a:spcBef>
                <a:spcPct val="20000"/>
              </a:spcBef>
              <a:buClr>
                <a:schemeClr val="tx1"/>
              </a:buClr>
              <a:defRPr/>
            </a:pPr>
            <a:r>
              <a:rPr lang="en-US" sz="2400" kern="0" dirty="0">
                <a:latin typeface="Calibri" pitchFamily="34" charset="0"/>
              </a:rPr>
              <a:t>return v</a:t>
            </a:r>
          </a:p>
        </p:txBody>
      </p:sp>
      <p:pic>
        <p:nvPicPr>
          <p:cNvPr id="13" name="Picture 12" descr="TP_tmp.png">
            <a:extLst>
              <a:ext uri="{FF2B5EF4-FFF2-40B4-BE49-F238E27FC236}">
                <a16:creationId xmlns:a16="http://schemas.microsoft.com/office/drawing/2014/main" id="{D574C576-5C86-43BB-B4D7-BCD99E219D4D}"/>
              </a:ext>
            </a:extLst>
          </p:cNvPr>
          <p:cNvPicPr>
            <a:picLocks noChangeAspect="1"/>
          </p:cNvPicPr>
          <p:nvPr>
            <p:custDataLst>
              <p:tags r:id="rId1"/>
            </p:custDataLst>
          </p:nvPr>
        </p:nvPicPr>
        <p:blipFill>
          <a:blip r:embed="rId5" cstate="print"/>
          <a:stretch>
            <a:fillRect/>
          </a:stretch>
        </p:blipFill>
        <p:spPr bwMode="auto">
          <a:xfrm>
            <a:off x="886864" y="5866347"/>
            <a:ext cx="3407872" cy="533312"/>
          </a:xfrm>
          <a:prstGeom prst="rect">
            <a:avLst/>
          </a:prstGeom>
          <a:noFill/>
          <a:ln/>
          <a:effectLst/>
        </p:spPr>
      </p:pic>
      <p:pic>
        <p:nvPicPr>
          <p:cNvPr id="14" name="Picture 13" descr="TP_tmp.png">
            <a:extLst>
              <a:ext uri="{FF2B5EF4-FFF2-40B4-BE49-F238E27FC236}">
                <a16:creationId xmlns:a16="http://schemas.microsoft.com/office/drawing/2014/main" id="{B2DBF08A-77CD-43BA-9DF5-A9FB5D980D52}"/>
              </a:ext>
            </a:extLst>
          </p:cNvPr>
          <p:cNvPicPr>
            <a:picLocks noChangeAspect="1"/>
          </p:cNvPicPr>
          <p:nvPr>
            <p:custDataLst>
              <p:tags r:id="rId2"/>
            </p:custDataLst>
          </p:nvPr>
        </p:nvPicPr>
        <p:blipFill>
          <a:blip r:embed="rId6" cstate="print"/>
          <a:stretch>
            <a:fillRect/>
          </a:stretch>
        </p:blipFill>
        <p:spPr bwMode="auto">
          <a:xfrm>
            <a:off x="7916453" y="5866544"/>
            <a:ext cx="3406613" cy="533115"/>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1" grpId="0" animBg="1"/>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4418" name="Picture 2"/>
          <p:cNvPicPr>
            <a:picLocks noChangeAspect="1" noChangeArrowheads="1"/>
          </p:cNvPicPr>
          <p:nvPr/>
        </p:nvPicPr>
        <p:blipFill>
          <a:blip r:embed="rId3">
            <a:lum bright="-6000" contrast="12000"/>
          </a:blip>
          <a:srcRect/>
          <a:stretch>
            <a:fillRect/>
          </a:stretch>
        </p:blipFill>
        <p:spPr bwMode="auto">
          <a:xfrm>
            <a:off x="2438401" y="2235200"/>
            <a:ext cx="7305675" cy="3765550"/>
          </a:xfrm>
          <a:prstGeom prst="rect">
            <a:avLst/>
          </a:prstGeom>
          <a:noFill/>
          <a:ln w="9525">
            <a:noFill/>
            <a:miter lim="800000"/>
            <a:headEnd/>
            <a:tailEnd/>
          </a:ln>
          <a:effectLst/>
        </p:spPr>
      </p:pic>
      <p:sp>
        <p:nvSpPr>
          <p:cNvPr id="444419" name="Text Box 3"/>
          <p:cNvSpPr txBox="1">
            <a:spLocks noChangeArrowheads="1"/>
          </p:cNvSpPr>
          <p:nvPr/>
        </p:nvSpPr>
        <p:spPr bwMode="auto">
          <a:xfrm>
            <a:off x="1876389" y="1306582"/>
            <a:ext cx="8591621" cy="707886"/>
          </a:xfrm>
          <a:prstGeom prst="rect">
            <a:avLst/>
          </a:prstGeom>
          <a:solidFill>
            <a:schemeClr val="bg1">
              <a:lumMod val="95000"/>
              <a:lumOff val="5000"/>
            </a:schemeClr>
          </a:solidFill>
          <a:ln w="9525">
            <a:solidFill>
              <a:schemeClr val="tx1"/>
            </a:solidFill>
            <a:miter lim="800000"/>
            <a:headEnd/>
            <a:tailEnd/>
          </a:ln>
          <a:effectLst/>
        </p:spPr>
        <p:txBody>
          <a:bodyPr wrap="square">
            <a:spAutoFit/>
          </a:bodyPr>
          <a:lstStyle/>
          <a:p>
            <a:pPr eaLnBrk="1" hangingPunct="1">
              <a:spcBef>
                <a:spcPct val="50000"/>
              </a:spcBef>
            </a:pPr>
            <a:r>
              <a:rPr lang="en-GB" sz="2000" dirty="0"/>
              <a:t>Example: </a:t>
            </a:r>
            <a:r>
              <a:rPr lang="en-GB" sz="2000" dirty="0" err="1"/>
              <a:t>Minimax</a:t>
            </a:r>
            <a:r>
              <a:rPr lang="en-GB" sz="2000" dirty="0"/>
              <a:t> in a 3-ply game. Leaf states show heuristic values determined by an </a:t>
            </a:r>
            <a:r>
              <a:rPr lang="en-GB" sz="2000" b="1" i="1" dirty="0">
                <a:solidFill>
                  <a:srgbClr val="FFC000"/>
                </a:solidFill>
              </a:rPr>
              <a:t>evaluation function</a:t>
            </a:r>
            <a:r>
              <a:rPr lang="en-GB" sz="2000" dirty="0"/>
              <a:t>; internal states show backed-up values.</a:t>
            </a:r>
          </a:p>
        </p:txBody>
      </p:sp>
      <p:sp>
        <p:nvSpPr>
          <p:cNvPr id="444420" name="Rectangle 4"/>
          <p:cNvSpPr>
            <a:spLocks noChangeArrowheads="1"/>
          </p:cNvSpPr>
          <p:nvPr/>
        </p:nvSpPr>
        <p:spPr bwMode="auto">
          <a:xfrm>
            <a:off x="0" y="381000"/>
            <a:ext cx="12192000" cy="609600"/>
          </a:xfrm>
          <a:prstGeom prst="rect">
            <a:avLst/>
          </a:prstGeom>
          <a:noFill/>
          <a:ln w="9525">
            <a:noFill/>
            <a:miter lim="800000"/>
            <a:headEnd/>
            <a:tailEnd/>
          </a:ln>
          <a:effectLst/>
        </p:spPr>
        <p:txBody>
          <a:bodyPr anchor="ctr"/>
          <a:lstStyle/>
          <a:p>
            <a:pPr algn="ctr"/>
            <a:r>
              <a:rPr lang="en-US" sz="4000" b="1" dirty="0">
                <a:solidFill>
                  <a:schemeClr val="bg1"/>
                </a:solidFill>
                <a:latin typeface="Arial" charset="0"/>
              </a:rPr>
              <a:t>Minimax Example</a:t>
            </a:r>
          </a:p>
        </p:txBody>
      </p:sp>
      <p:sp>
        <p:nvSpPr>
          <p:cNvPr id="444422" name="Oval 6"/>
          <p:cNvSpPr>
            <a:spLocks noChangeArrowheads="1"/>
          </p:cNvSpPr>
          <p:nvPr/>
        </p:nvSpPr>
        <p:spPr bwMode="auto">
          <a:xfrm>
            <a:off x="6400800" y="2451100"/>
            <a:ext cx="266700" cy="292100"/>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444423" name="Oval 7"/>
          <p:cNvSpPr>
            <a:spLocks noChangeArrowheads="1"/>
          </p:cNvSpPr>
          <p:nvPr/>
        </p:nvSpPr>
        <p:spPr bwMode="auto">
          <a:xfrm>
            <a:off x="4787900" y="3492500"/>
            <a:ext cx="266700" cy="292100"/>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444424" name="Oval 8"/>
          <p:cNvSpPr>
            <a:spLocks noChangeArrowheads="1"/>
          </p:cNvSpPr>
          <p:nvPr/>
        </p:nvSpPr>
        <p:spPr bwMode="auto">
          <a:xfrm>
            <a:off x="6172200" y="3505200"/>
            <a:ext cx="266700" cy="292100"/>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444425" name="Oval 9"/>
          <p:cNvSpPr>
            <a:spLocks noChangeArrowheads="1"/>
          </p:cNvSpPr>
          <p:nvPr/>
        </p:nvSpPr>
        <p:spPr bwMode="auto">
          <a:xfrm>
            <a:off x="7505700" y="3568700"/>
            <a:ext cx="266700" cy="292100"/>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444426" name="Oval 10"/>
          <p:cNvSpPr>
            <a:spLocks noChangeArrowheads="1"/>
          </p:cNvSpPr>
          <p:nvPr/>
        </p:nvSpPr>
        <p:spPr bwMode="auto">
          <a:xfrm>
            <a:off x="4102100" y="4368800"/>
            <a:ext cx="266700" cy="292100"/>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444427" name="Oval 11"/>
          <p:cNvSpPr>
            <a:spLocks noChangeArrowheads="1"/>
          </p:cNvSpPr>
          <p:nvPr/>
        </p:nvSpPr>
        <p:spPr bwMode="auto">
          <a:xfrm>
            <a:off x="4953000" y="4381500"/>
            <a:ext cx="266700" cy="292100"/>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444428" name="Oval 12"/>
          <p:cNvSpPr>
            <a:spLocks noChangeArrowheads="1"/>
          </p:cNvSpPr>
          <p:nvPr/>
        </p:nvSpPr>
        <p:spPr bwMode="auto">
          <a:xfrm>
            <a:off x="5791200" y="4330700"/>
            <a:ext cx="266700" cy="292100"/>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444429" name="Oval 13"/>
          <p:cNvSpPr>
            <a:spLocks noChangeArrowheads="1"/>
          </p:cNvSpPr>
          <p:nvPr/>
        </p:nvSpPr>
        <p:spPr bwMode="auto">
          <a:xfrm>
            <a:off x="6642100" y="4368800"/>
            <a:ext cx="266700" cy="292100"/>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444430" name="Oval 14"/>
          <p:cNvSpPr>
            <a:spLocks noChangeArrowheads="1"/>
          </p:cNvSpPr>
          <p:nvPr/>
        </p:nvSpPr>
        <p:spPr bwMode="auto">
          <a:xfrm>
            <a:off x="7505700" y="4368800"/>
            <a:ext cx="266700" cy="292100"/>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444431" name="Oval 15"/>
          <p:cNvSpPr>
            <a:spLocks noChangeArrowheads="1"/>
          </p:cNvSpPr>
          <p:nvPr/>
        </p:nvSpPr>
        <p:spPr bwMode="auto">
          <a:xfrm>
            <a:off x="8153400" y="4381500"/>
            <a:ext cx="266700" cy="292100"/>
          </a:xfrm>
          <a:prstGeom prst="ellipse">
            <a:avLst/>
          </a:prstGeom>
          <a:solidFill>
            <a:schemeClr val="bg1"/>
          </a:solidFill>
          <a:ln w="9525">
            <a:solidFill>
              <a:schemeClr val="bg1"/>
            </a:solidFill>
            <a:round/>
            <a:headEnd/>
            <a:tailEnd/>
          </a:ln>
          <a:effectLst/>
        </p:spPr>
        <p:txBody>
          <a:bodyPr wrap="none" anchor="ctr"/>
          <a:lstStyle/>
          <a:p>
            <a:endParaRPr lang="en-US"/>
          </a:p>
        </p:txBody>
      </p:sp>
    </p:spTree>
    <p:extLst>
      <p:ext uri="{BB962C8B-B14F-4D97-AF65-F5344CB8AC3E}">
        <p14:creationId xmlns:p14="http://schemas.microsoft.com/office/powerpoint/2010/main" val="867516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6466" name="Picture 2"/>
          <p:cNvPicPr>
            <a:picLocks noChangeAspect="1" noChangeArrowheads="1"/>
          </p:cNvPicPr>
          <p:nvPr/>
        </p:nvPicPr>
        <p:blipFill>
          <a:blip r:embed="rId3">
            <a:lum bright="-6000" contrast="12000"/>
          </a:blip>
          <a:srcRect/>
          <a:stretch>
            <a:fillRect/>
          </a:stretch>
        </p:blipFill>
        <p:spPr bwMode="auto">
          <a:xfrm>
            <a:off x="2438401" y="2235200"/>
            <a:ext cx="7305675" cy="3765550"/>
          </a:xfrm>
          <a:prstGeom prst="rect">
            <a:avLst/>
          </a:prstGeom>
          <a:noFill/>
          <a:ln w="9525">
            <a:noFill/>
            <a:miter lim="800000"/>
            <a:headEnd/>
            <a:tailEnd/>
          </a:ln>
          <a:effectLst/>
        </p:spPr>
      </p:pic>
      <p:sp>
        <p:nvSpPr>
          <p:cNvPr id="446469" name="Oval 5"/>
          <p:cNvSpPr>
            <a:spLocks noChangeArrowheads="1"/>
          </p:cNvSpPr>
          <p:nvPr/>
        </p:nvSpPr>
        <p:spPr bwMode="auto">
          <a:xfrm>
            <a:off x="6400800" y="2451100"/>
            <a:ext cx="266700" cy="292100"/>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446470" name="Oval 6"/>
          <p:cNvSpPr>
            <a:spLocks noChangeArrowheads="1"/>
          </p:cNvSpPr>
          <p:nvPr/>
        </p:nvSpPr>
        <p:spPr bwMode="auto">
          <a:xfrm>
            <a:off x="4787900" y="3492500"/>
            <a:ext cx="266700" cy="292100"/>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446471" name="Oval 7"/>
          <p:cNvSpPr>
            <a:spLocks noChangeArrowheads="1"/>
          </p:cNvSpPr>
          <p:nvPr/>
        </p:nvSpPr>
        <p:spPr bwMode="auto">
          <a:xfrm>
            <a:off x="6172200" y="3505200"/>
            <a:ext cx="266700" cy="292100"/>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446472" name="Oval 8"/>
          <p:cNvSpPr>
            <a:spLocks noChangeArrowheads="1"/>
          </p:cNvSpPr>
          <p:nvPr/>
        </p:nvSpPr>
        <p:spPr bwMode="auto">
          <a:xfrm>
            <a:off x="7505700" y="3568700"/>
            <a:ext cx="266700" cy="292100"/>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11" name="Text Box 3">
            <a:extLst>
              <a:ext uri="{FF2B5EF4-FFF2-40B4-BE49-F238E27FC236}">
                <a16:creationId xmlns:a16="http://schemas.microsoft.com/office/drawing/2014/main" id="{E82BB2B7-5DD1-4F02-998F-B8EE8660EFA2}"/>
              </a:ext>
            </a:extLst>
          </p:cNvPr>
          <p:cNvSpPr txBox="1">
            <a:spLocks noChangeArrowheads="1"/>
          </p:cNvSpPr>
          <p:nvPr/>
        </p:nvSpPr>
        <p:spPr bwMode="auto">
          <a:xfrm>
            <a:off x="1876389" y="1306582"/>
            <a:ext cx="8591621" cy="707886"/>
          </a:xfrm>
          <a:prstGeom prst="rect">
            <a:avLst/>
          </a:prstGeom>
          <a:solidFill>
            <a:schemeClr val="bg1">
              <a:lumMod val="95000"/>
              <a:lumOff val="5000"/>
            </a:schemeClr>
          </a:solidFill>
          <a:ln w="9525">
            <a:solidFill>
              <a:schemeClr val="tx1"/>
            </a:solidFill>
            <a:miter lim="800000"/>
            <a:headEnd/>
            <a:tailEnd/>
          </a:ln>
          <a:effectLst/>
        </p:spPr>
        <p:txBody>
          <a:bodyPr wrap="square">
            <a:spAutoFit/>
          </a:bodyPr>
          <a:lstStyle/>
          <a:p>
            <a:pPr eaLnBrk="1" hangingPunct="1">
              <a:spcBef>
                <a:spcPct val="50000"/>
              </a:spcBef>
            </a:pPr>
            <a:r>
              <a:rPr lang="en-GB" sz="2000" dirty="0"/>
              <a:t>Example: </a:t>
            </a:r>
            <a:r>
              <a:rPr lang="en-GB" sz="2000" dirty="0" err="1"/>
              <a:t>Minimax</a:t>
            </a:r>
            <a:r>
              <a:rPr lang="en-GB" sz="2000" dirty="0"/>
              <a:t> in a 3-ply game. Leaf states show heuristic values determined by an </a:t>
            </a:r>
            <a:r>
              <a:rPr lang="en-GB" sz="2000" b="1" i="1" dirty="0">
                <a:solidFill>
                  <a:srgbClr val="FFC000"/>
                </a:solidFill>
              </a:rPr>
              <a:t>evaluation function</a:t>
            </a:r>
            <a:r>
              <a:rPr lang="en-GB" sz="2000" dirty="0"/>
              <a:t>; internal states show backed-up values.</a:t>
            </a:r>
          </a:p>
        </p:txBody>
      </p:sp>
      <p:sp>
        <p:nvSpPr>
          <p:cNvPr id="12" name="Rectangle 4">
            <a:extLst>
              <a:ext uri="{FF2B5EF4-FFF2-40B4-BE49-F238E27FC236}">
                <a16:creationId xmlns:a16="http://schemas.microsoft.com/office/drawing/2014/main" id="{5FDE1E22-2B2C-4ADD-A112-E35B8D171F90}"/>
              </a:ext>
            </a:extLst>
          </p:cNvPr>
          <p:cNvSpPr>
            <a:spLocks noChangeArrowheads="1"/>
          </p:cNvSpPr>
          <p:nvPr/>
        </p:nvSpPr>
        <p:spPr bwMode="auto">
          <a:xfrm>
            <a:off x="0" y="381000"/>
            <a:ext cx="12192000" cy="609600"/>
          </a:xfrm>
          <a:prstGeom prst="rect">
            <a:avLst/>
          </a:prstGeom>
          <a:noFill/>
          <a:ln w="9525">
            <a:noFill/>
            <a:miter lim="800000"/>
            <a:headEnd/>
            <a:tailEnd/>
          </a:ln>
          <a:effectLst/>
        </p:spPr>
        <p:txBody>
          <a:bodyPr anchor="ctr"/>
          <a:lstStyle/>
          <a:p>
            <a:pPr algn="ctr"/>
            <a:r>
              <a:rPr lang="en-US" sz="4000" b="1" dirty="0">
                <a:solidFill>
                  <a:schemeClr val="bg1"/>
                </a:solidFill>
                <a:latin typeface="Arial" charset="0"/>
              </a:rPr>
              <a:t>Minimax Example</a:t>
            </a:r>
          </a:p>
        </p:txBody>
      </p:sp>
    </p:spTree>
    <p:extLst>
      <p:ext uri="{BB962C8B-B14F-4D97-AF65-F5344CB8AC3E}">
        <p14:creationId xmlns:p14="http://schemas.microsoft.com/office/powerpoint/2010/main" val="1471397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8514" name="Picture 2"/>
          <p:cNvPicPr>
            <a:picLocks noChangeAspect="1" noChangeArrowheads="1"/>
          </p:cNvPicPr>
          <p:nvPr/>
        </p:nvPicPr>
        <p:blipFill>
          <a:blip r:embed="rId3">
            <a:lum bright="-6000" contrast="12000"/>
          </a:blip>
          <a:srcRect/>
          <a:stretch>
            <a:fillRect/>
          </a:stretch>
        </p:blipFill>
        <p:spPr bwMode="auto">
          <a:xfrm>
            <a:off x="2438401" y="2235200"/>
            <a:ext cx="7305675" cy="3765550"/>
          </a:xfrm>
          <a:prstGeom prst="rect">
            <a:avLst/>
          </a:prstGeom>
          <a:noFill/>
          <a:ln w="9525">
            <a:noFill/>
            <a:miter lim="800000"/>
            <a:headEnd/>
            <a:tailEnd/>
          </a:ln>
          <a:effectLst/>
        </p:spPr>
      </p:pic>
      <p:sp>
        <p:nvSpPr>
          <p:cNvPr id="448517" name="Oval 5"/>
          <p:cNvSpPr>
            <a:spLocks noChangeArrowheads="1"/>
          </p:cNvSpPr>
          <p:nvPr/>
        </p:nvSpPr>
        <p:spPr bwMode="auto">
          <a:xfrm>
            <a:off x="6400800" y="2451100"/>
            <a:ext cx="266700" cy="292100"/>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14" name="Text Box 3">
            <a:extLst>
              <a:ext uri="{FF2B5EF4-FFF2-40B4-BE49-F238E27FC236}">
                <a16:creationId xmlns:a16="http://schemas.microsoft.com/office/drawing/2014/main" id="{1AF86F44-9615-4EC0-A18D-C397A49C0FDB}"/>
              </a:ext>
            </a:extLst>
          </p:cNvPr>
          <p:cNvSpPr txBox="1">
            <a:spLocks noChangeArrowheads="1"/>
          </p:cNvSpPr>
          <p:nvPr/>
        </p:nvSpPr>
        <p:spPr bwMode="auto">
          <a:xfrm>
            <a:off x="1876389" y="1306582"/>
            <a:ext cx="8591621" cy="707886"/>
          </a:xfrm>
          <a:prstGeom prst="rect">
            <a:avLst/>
          </a:prstGeom>
          <a:solidFill>
            <a:schemeClr val="bg1">
              <a:lumMod val="95000"/>
              <a:lumOff val="5000"/>
            </a:schemeClr>
          </a:solidFill>
          <a:ln w="9525">
            <a:solidFill>
              <a:schemeClr val="tx1"/>
            </a:solidFill>
            <a:miter lim="800000"/>
            <a:headEnd/>
            <a:tailEnd/>
          </a:ln>
          <a:effectLst/>
        </p:spPr>
        <p:txBody>
          <a:bodyPr wrap="square">
            <a:spAutoFit/>
          </a:bodyPr>
          <a:lstStyle/>
          <a:p>
            <a:pPr eaLnBrk="1" hangingPunct="1">
              <a:spcBef>
                <a:spcPct val="50000"/>
              </a:spcBef>
            </a:pPr>
            <a:r>
              <a:rPr lang="en-GB" sz="2000" dirty="0"/>
              <a:t>Example: </a:t>
            </a:r>
            <a:r>
              <a:rPr lang="en-GB" sz="2000" dirty="0" err="1"/>
              <a:t>Minimax</a:t>
            </a:r>
            <a:r>
              <a:rPr lang="en-GB" sz="2000" dirty="0"/>
              <a:t> in a 3-ply game. Leaf states show heuristic values determined by an </a:t>
            </a:r>
            <a:r>
              <a:rPr lang="en-GB" sz="2000" b="1" i="1" dirty="0">
                <a:solidFill>
                  <a:srgbClr val="FFC000"/>
                </a:solidFill>
              </a:rPr>
              <a:t>evaluation function</a:t>
            </a:r>
            <a:r>
              <a:rPr lang="en-GB" sz="2000" dirty="0"/>
              <a:t>; internal states show backed-up values.</a:t>
            </a:r>
          </a:p>
        </p:txBody>
      </p:sp>
      <p:sp>
        <p:nvSpPr>
          <p:cNvPr id="15" name="Rectangle 4">
            <a:extLst>
              <a:ext uri="{FF2B5EF4-FFF2-40B4-BE49-F238E27FC236}">
                <a16:creationId xmlns:a16="http://schemas.microsoft.com/office/drawing/2014/main" id="{B5BF1267-4614-41E1-90F3-9CDFAECBF42E}"/>
              </a:ext>
            </a:extLst>
          </p:cNvPr>
          <p:cNvSpPr>
            <a:spLocks noChangeArrowheads="1"/>
          </p:cNvSpPr>
          <p:nvPr/>
        </p:nvSpPr>
        <p:spPr bwMode="auto">
          <a:xfrm>
            <a:off x="0" y="381000"/>
            <a:ext cx="12192000" cy="609600"/>
          </a:xfrm>
          <a:prstGeom prst="rect">
            <a:avLst/>
          </a:prstGeom>
          <a:noFill/>
          <a:ln w="9525">
            <a:noFill/>
            <a:miter lim="800000"/>
            <a:headEnd/>
            <a:tailEnd/>
          </a:ln>
          <a:effectLst/>
        </p:spPr>
        <p:txBody>
          <a:bodyPr anchor="ctr"/>
          <a:lstStyle/>
          <a:p>
            <a:pPr algn="ctr"/>
            <a:r>
              <a:rPr lang="en-US" sz="4000" b="1" dirty="0">
                <a:solidFill>
                  <a:schemeClr val="bg1"/>
                </a:solidFill>
                <a:latin typeface="Arial" charset="0"/>
              </a:rPr>
              <a:t>Minimax Example</a:t>
            </a:r>
          </a:p>
        </p:txBody>
      </p:sp>
    </p:spTree>
    <p:extLst>
      <p:ext uri="{BB962C8B-B14F-4D97-AF65-F5344CB8AC3E}">
        <p14:creationId xmlns:p14="http://schemas.microsoft.com/office/powerpoint/2010/main" val="744916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7314" name="Picture 2"/>
          <p:cNvPicPr>
            <a:picLocks noChangeAspect="1" noChangeArrowheads="1"/>
          </p:cNvPicPr>
          <p:nvPr/>
        </p:nvPicPr>
        <p:blipFill>
          <a:blip r:embed="rId3">
            <a:lum bright="-6000" contrast="12000"/>
          </a:blip>
          <a:srcRect/>
          <a:stretch>
            <a:fillRect/>
          </a:stretch>
        </p:blipFill>
        <p:spPr bwMode="auto">
          <a:xfrm>
            <a:off x="2438401" y="2235200"/>
            <a:ext cx="7305675" cy="3765550"/>
          </a:xfrm>
          <a:prstGeom prst="rect">
            <a:avLst/>
          </a:prstGeom>
          <a:noFill/>
          <a:ln w="9525">
            <a:noFill/>
            <a:miter lim="800000"/>
            <a:headEnd/>
            <a:tailEnd/>
          </a:ln>
          <a:effectLst/>
        </p:spPr>
      </p:pic>
      <p:sp>
        <p:nvSpPr>
          <p:cNvPr id="7" name="Text Box 3">
            <a:extLst>
              <a:ext uri="{FF2B5EF4-FFF2-40B4-BE49-F238E27FC236}">
                <a16:creationId xmlns:a16="http://schemas.microsoft.com/office/drawing/2014/main" id="{E0B70D87-7699-4363-9578-2416E36F5C21}"/>
              </a:ext>
            </a:extLst>
          </p:cNvPr>
          <p:cNvSpPr txBox="1">
            <a:spLocks noChangeArrowheads="1"/>
          </p:cNvSpPr>
          <p:nvPr/>
        </p:nvSpPr>
        <p:spPr bwMode="auto">
          <a:xfrm>
            <a:off x="1876389" y="1306582"/>
            <a:ext cx="8591621" cy="707886"/>
          </a:xfrm>
          <a:prstGeom prst="rect">
            <a:avLst/>
          </a:prstGeom>
          <a:solidFill>
            <a:schemeClr val="bg1">
              <a:lumMod val="95000"/>
              <a:lumOff val="5000"/>
            </a:schemeClr>
          </a:solidFill>
          <a:ln w="9525">
            <a:solidFill>
              <a:schemeClr val="tx1"/>
            </a:solidFill>
            <a:miter lim="800000"/>
            <a:headEnd/>
            <a:tailEnd/>
          </a:ln>
          <a:effectLst/>
        </p:spPr>
        <p:txBody>
          <a:bodyPr wrap="square">
            <a:spAutoFit/>
          </a:bodyPr>
          <a:lstStyle/>
          <a:p>
            <a:pPr eaLnBrk="1" hangingPunct="1">
              <a:spcBef>
                <a:spcPct val="50000"/>
              </a:spcBef>
            </a:pPr>
            <a:r>
              <a:rPr lang="en-GB" sz="2000" dirty="0"/>
              <a:t>Example: </a:t>
            </a:r>
            <a:r>
              <a:rPr lang="en-GB" sz="2000" dirty="0" err="1"/>
              <a:t>Minimax</a:t>
            </a:r>
            <a:r>
              <a:rPr lang="en-GB" sz="2000" dirty="0"/>
              <a:t> in a 3-ply game. Leaf states show heuristic values determined by an </a:t>
            </a:r>
            <a:r>
              <a:rPr lang="en-GB" sz="2000" b="1" i="1" dirty="0">
                <a:solidFill>
                  <a:srgbClr val="FFC000"/>
                </a:solidFill>
              </a:rPr>
              <a:t>evaluation function</a:t>
            </a:r>
            <a:r>
              <a:rPr lang="en-GB" sz="2000" dirty="0"/>
              <a:t>; internal states show backed-up values.</a:t>
            </a:r>
          </a:p>
        </p:txBody>
      </p:sp>
      <p:sp>
        <p:nvSpPr>
          <p:cNvPr id="8" name="Rectangle 4">
            <a:extLst>
              <a:ext uri="{FF2B5EF4-FFF2-40B4-BE49-F238E27FC236}">
                <a16:creationId xmlns:a16="http://schemas.microsoft.com/office/drawing/2014/main" id="{36AF653A-18DC-432B-924D-81A62F71A034}"/>
              </a:ext>
            </a:extLst>
          </p:cNvPr>
          <p:cNvSpPr>
            <a:spLocks noChangeArrowheads="1"/>
          </p:cNvSpPr>
          <p:nvPr/>
        </p:nvSpPr>
        <p:spPr bwMode="auto">
          <a:xfrm>
            <a:off x="0" y="381000"/>
            <a:ext cx="12192000" cy="609600"/>
          </a:xfrm>
          <a:prstGeom prst="rect">
            <a:avLst/>
          </a:prstGeom>
          <a:noFill/>
          <a:ln w="9525">
            <a:noFill/>
            <a:miter lim="800000"/>
            <a:headEnd/>
            <a:tailEnd/>
          </a:ln>
          <a:effectLst/>
        </p:spPr>
        <p:txBody>
          <a:bodyPr anchor="ctr"/>
          <a:lstStyle/>
          <a:p>
            <a:pPr algn="ctr"/>
            <a:r>
              <a:rPr lang="en-US" sz="4000" b="1" dirty="0">
                <a:solidFill>
                  <a:schemeClr val="bg1"/>
                </a:solidFill>
                <a:latin typeface="Arial" charset="0"/>
              </a:rPr>
              <a:t>Minimax Example</a:t>
            </a:r>
          </a:p>
        </p:txBody>
      </p:sp>
    </p:spTree>
    <p:extLst>
      <p:ext uri="{BB962C8B-B14F-4D97-AF65-F5344CB8AC3E}">
        <p14:creationId xmlns:p14="http://schemas.microsoft.com/office/powerpoint/2010/main" val="2011113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748" name="Picture 4" descr="-Artificial Intelligenc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369276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Grp="1" noChangeArrowheads="1"/>
          </p:cNvSpPr>
          <p:nvPr>
            <p:ph type="title"/>
          </p:nvPr>
        </p:nvSpPr>
        <p:spPr>
          <a:xfrm>
            <a:off x="0" y="0"/>
            <a:ext cx="12192000" cy="1478570"/>
          </a:xfrm>
        </p:spPr>
        <p:txBody>
          <a:bodyPr>
            <a:normAutofit/>
          </a:bodyPr>
          <a:lstStyle/>
          <a:p>
            <a:pPr algn="ctr"/>
            <a:r>
              <a:rPr lang="en-US" sz="4000" b="1" dirty="0">
                <a:solidFill>
                  <a:schemeClr val="bg1"/>
                </a:solidFill>
              </a:rPr>
              <a:t>Games vs. Standard Search</a:t>
            </a:r>
          </a:p>
        </p:txBody>
      </p:sp>
      <p:sp>
        <p:nvSpPr>
          <p:cNvPr id="6" name="Rectangle 5"/>
          <p:cNvSpPr/>
          <p:nvPr/>
        </p:nvSpPr>
        <p:spPr>
          <a:xfrm>
            <a:off x="3263303" y="1741164"/>
            <a:ext cx="7976625" cy="3970318"/>
          </a:xfrm>
          <a:prstGeom prst="rect">
            <a:avLst/>
          </a:prstGeom>
        </p:spPr>
        <p:txBody>
          <a:bodyPr wrap="square">
            <a:spAutoFit/>
          </a:bodyPr>
          <a:lstStyle/>
          <a:p>
            <a:pPr marL="914400" lvl="1" indent="-457200">
              <a:buFont typeface="Arial" panose="020B0604020202020204" pitchFamily="34" charset="0"/>
              <a:buChar char="•"/>
            </a:pPr>
            <a:r>
              <a:rPr lang="en-US" sz="2800" dirty="0">
                <a:solidFill>
                  <a:schemeClr val="bg1"/>
                </a:solidFill>
              </a:rPr>
              <a:t>"Unpredictable" opponent</a:t>
            </a:r>
          </a:p>
          <a:p>
            <a:pPr marL="1371600" lvl="2" indent="-457200">
              <a:buFont typeface="Arial" panose="020B0604020202020204" pitchFamily="34" charset="0"/>
              <a:buChar char="•"/>
            </a:pPr>
            <a:r>
              <a:rPr lang="en-US" sz="2800" dirty="0">
                <a:solidFill>
                  <a:schemeClr val="bg1"/>
                </a:solidFill>
              </a:rPr>
              <a:t>Solution is a strategy</a:t>
            </a:r>
          </a:p>
          <a:p>
            <a:pPr marL="1371600" lvl="2" indent="-457200">
              <a:buFont typeface="Arial" panose="020B0604020202020204" pitchFamily="34" charset="0"/>
              <a:buChar char="•"/>
            </a:pPr>
            <a:r>
              <a:rPr lang="en-US" sz="2800" dirty="0">
                <a:solidFill>
                  <a:schemeClr val="bg1"/>
                </a:solidFill>
              </a:rPr>
              <a:t>Must specify a move for every possible opponent reply</a:t>
            </a:r>
          </a:p>
          <a:p>
            <a:pPr marL="914400" lvl="1" indent="-457200">
              <a:buFont typeface="Arial" panose="020B0604020202020204" pitchFamily="34" charset="0"/>
              <a:buChar char="•"/>
            </a:pPr>
            <a:r>
              <a:rPr lang="en-US" sz="2800" dirty="0">
                <a:solidFill>
                  <a:schemeClr val="bg1"/>
                </a:solidFill>
              </a:rPr>
              <a:t>Time limits</a:t>
            </a:r>
          </a:p>
          <a:p>
            <a:pPr marL="1371600" lvl="2" indent="-457200">
              <a:buFont typeface="Arial" panose="020B0604020202020204" pitchFamily="34" charset="0"/>
              <a:buChar char="•"/>
            </a:pPr>
            <a:r>
              <a:rPr lang="en-US" sz="2800" dirty="0">
                <a:solidFill>
                  <a:schemeClr val="bg1"/>
                </a:solidFill>
              </a:rPr>
              <a:t>Generally intractable search space, so agents cannot enumerate all possible winning moves</a:t>
            </a:r>
          </a:p>
          <a:p>
            <a:pPr marL="1371600" lvl="2" indent="-457200">
              <a:buFont typeface="Arial" panose="020B0604020202020204" pitchFamily="34" charset="0"/>
              <a:buChar char="•"/>
            </a:pPr>
            <a:r>
              <a:rPr lang="en-US" sz="2800" dirty="0">
                <a:solidFill>
                  <a:schemeClr val="bg1"/>
                </a:solidFill>
              </a:rPr>
              <a:t>Unlikely to find goal, must approximate</a:t>
            </a:r>
          </a:p>
        </p:txBody>
      </p:sp>
    </p:spTree>
    <p:extLst>
      <p:ext uri="{BB962C8B-B14F-4D97-AF65-F5344CB8AC3E}">
        <p14:creationId xmlns:p14="http://schemas.microsoft.com/office/powerpoint/2010/main" val="2055574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7314" name="Picture 2"/>
          <p:cNvPicPr>
            <a:picLocks noChangeAspect="1" noChangeArrowheads="1"/>
          </p:cNvPicPr>
          <p:nvPr/>
        </p:nvPicPr>
        <p:blipFill>
          <a:blip r:embed="rId3">
            <a:lum bright="-6000" contrast="12000"/>
          </a:blip>
          <a:srcRect/>
          <a:stretch>
            <a:fillRect/>
          </a:stretch>
        </p:blipFill>
        <p:spPr bwMode="auto">
          <a:xfrm>
            <a:off x="2438401" y="2235200"/>
            <a:ext cx="7305675" cy="3765550"/>
          </a:xfrm>
          <a:prstGeom prst="rect">
            <a:avLst/>
          </a:prstGeom>
          <a:noFill/>
          <a:ln w="9525">
            <a:noFill/>
            <a:miter lim="800000"/>
            <a:headEnd/>
            <a:tailEnd/>
          </a:ln>
          <a:effectLst/>
        </p:spPr>
      </p:pic>
      <p:sp>
        <p:nvSpPr>
          <p:cNvPr id="7" name="Text Box 3">
            <a:extLst>
              <a:ext uri="{FF2B5EF4-FFF2-40B4-BE49-F238E27FC236}">
                <a16:creationId xmlns:a16="http://schemas.microsoft.com/office/drawing/2014/main" id="{E0B70D87-7699-4363-9578-2416E36F5C21}"/>
              </a:ext>
            </a:extLst>
          </p:cNvPr>
          <p:cNvSpPr txBox="1">
            <a:spLocks noChangeArrowheads="1"/>
          </p:cNvSpPr>
          <p:nvPr/>
        </p:nvSpPr>
        <p:spPr bwMode="auto">
          <a:xfrm>
            <a:off x="1876389" y="1306582"/>
            <a:ext cx="8591621" cy="707886"/>
          </a:xfrm>
          <a:prstGeom prst="rect">
            <a:avLst/>
          </a:prstGeom>
          <a:solidFill>
            <a:schemeClr val="bg1">
              <a:lumMod val="95000"/>
              <a:lumOff val="5000"/>
            </a:schemeClr>
          </a:solidFill>
          <a:ln w="9525">
            <a:solidFill>
              <a:schemeClr val="tx1"/>
            </a:solidFill>
            <a:miter lim="800000"/>
            <a:headEnd/>
            <a:tailEnd/>
          </a:ln>
          <a:effectLst/>
        </p:spPr>
        <p:txBody>
          <a:bodyPr wrap="square">
            <a:spAutoFit/>
          </a:bodyPr>
          <a:lstStyle/>
          <a:p>
            <a:pPr eaLnBrk="1" hangingPunct="1">
              <a:spcBef>
                <a:spcPct val="50000"/>
              </a:spcBef>
            </a:pPr>
            <a:r>
              <a:rPr lang="en-GB" sz="2000" dirty="0"/>
              <a:t>Example: </a:t>
            </a:r>
            <a:r>
              <a:rPr lang="en-GB" sz="2000" dirty="0" err="1"/>
              <a:t>Minimax</a:t>
            </a:r>
            <a:r>
              <a:rPr lang="en-GB" sz="2000" dirty="0"/>
              <a:t> in a 3-ply game. Leaf states show heuristic values determined by an </a:t>
            </a:r>
            <a:r>
              <a:rPr lang="en-GB" sz="2000" b="1" i="1" dirty="0">
                <a:solidFill>
                  <a:srgbClr val="FFC000"/>
                </a:solidFill>
              </a:rPr>
              <a:t>evaluation function</a:t>
            </a:r>
            <a:r>
              <a:rPr lang="en-GB" sz="2000" dirty="0"/>
              <a:t>; internal states show backed-up values.</a:t>
            </a:r>
          </a:p>
        </p:txBody>
      </p:sp>
      <p:sp>
        <p:nvSpPr>
          <p:cNvPr id="8" name="Rectangle 4">
            <a:extLst>
              <a:ext uri="{FF2B5EF4-FFF2-40B4-BE49-F238E27FC236}">
                <a16:creationId xmlns:a16="http://schemas.microsoft.com/office/drawing/2014/main" id="{36AF653A-18DC-432B-924D-81A62F71A034}"/>
              </a:ext>
            </a:extLst>
          </p:cNvPr>
          <p:cNvSpPr>
            <a:spLocks noChangeArrowheads="1"/>
          </p:cNvSpPr>
          <p:nvPr/>
        </p:nvSpPr>
        <p:spPr bwMode="auto">
          <a:xfrm>
            <a:off x="0" y="381000"/>
            <a:ext cx="12192000" cy="609600"/>
          </a:xfrm>
          <a:prstGeom prst="rect">
            <a:avLst/>
          </a:prstGeom>
          <a:noFill/>
          <a:ln w="9525">
            <a:noFill/>
            <a:miter lim="800000"/>
            <a:headEnd/>
            <a:tailEnd/>
          </a:ln>
          <a:effectLst/>
        </p:spPr>
        <p:txBody>
          <a:bodyPr anchor="ctr"/>
          <a:lstStyle/>
          <a:p>
            <a:pPr algn="ctr"/>
            <a:r>
              <a:rPr lang="en-US" sz="4000" b="1" dirty="0">
                <a:solidFill>
                  <a:schemeClr val="bg1"/>
                </a:solidFill>
                <a:latin typeface="Arial" charset="0"/>
              </a:rPr>
              <a:t>Minimax Example</a:t>
            </a:r>
          </a:p>
        </p:txBody>
      </p:sp>
      <p:cxnSp>
        <p:nvCxnSpPr>
          <p:cNvPr id="3" name="Straight Arrow Connector 2">
            <a:extLst>
              <a:ext uri="{FF2B5EF4-FFF2-40B4-BE49-F238E27FC236}">
                <a16:creationId xmlns:a16="http://schemas.microsoft.com/office/drawing/2014/main" id="{F3A6A1A4-EFE5-4647-8302-3A0EC276F4F6}"/>
              </a:ext>
            </a:extLst>
          </p:cNvPr>
          <p:cNvCxnSpPr>
            <a:cxnSpLocks/>
          </p:cNvCxnSpPr>
          <p:nvPr/>
        </p:nvCxnSpPr>
        <p:spPr>
          <a:xfrm flipH="1">
            <a:off x="5157627" y="2782669"/>
            <a:ext cx="1119883" cy="64633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EEEF644-D042-4F7D-BD37-767250F18AD4}"/>
              </a:ext>
            </a:extLst>
          </p:cNvPr>
          <p:cNvSpPr txBox="1"/>
          <p:nvPr/>
        </p:nvSpPr>
        <p:spPr>
          <a:xfrm>
            <a:off x="4869949" y="2442869"/>
            <a:ext cx="1313755" cy="646331"/>
          </a:xfrm>
          <a:prstGeom prst="rect">
            <a:avLst/>
          </a:prstGeom>
          <a:noFill/>
        </p:spPr>
        <p:txBody>
          <a:bodyPr wrap="square" rtlCol="0">
            <a:spAutoFit/>
          </a:bodyPr>
          <a:lstStyle/>
          <a:p>
            <a:r>
              <a:rPr lang="en-US" b="1" dirty="0">
                <a:solidFill>
                  <a:srgbClr val="C00000"/>
                </a:solidFill>
              </a:rPr>
              <a:t>Next move for max</a:t>
            </a:r>
          </a:p>
        </p:txBody>
      </p:sp>
    </p:spTree>
    <p:extLst>
      <p:ext uri="{BB962C8B-B14F-4D97-AF65-F5344CB8AC3E}">
        <p14:creationId xmlns:p14="http://schemas.microsoft.com/office/powerpoint/2010/main" val="524364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5">
            <a:extLst>
              <a:ext uri="{FF2B5EF4-FFF2-40B4-BE49-F238E27FC236}">
                <a16:creationId xmlns:a16="http://schemas.microsoft.com/office/drawing/2014/main" id="{37019869-06E2-4C9C-8E11-65A11000E30F}"/>
              </a:ext>
            </a:extLst>
          </p:cNvPr>
          <p:cNvSpPr>
            <a:spLocks noGrp="1" noChangeArrowheads="1"/>
          </p:cNvSpPr>
          <p:nvPr>
            <p:ph type="title"/>
          </p:nvPr>
        </p:nvSpPr>
        <p:spPr>
          <a:xfrm>
            <a:off x="1449638" y="0"/>
            <a:ext cx="9905998" cy="1478570"/>
          </a:xfrm>
        </p:spPr>
        <p:txBody>
          <a:bodyPr/>
          <a:lstStyle/>
          <a:p>
            <a:r>
              <a:rPr lang="en-US" altLang="en-US" sz="3200" dirty="0"/>
              <a:t>Game Playing (for MAX)</a:t>
            </a:r>
          </a:p>
        </p:txBody>
      </p:sp>
      <p:sp>
        <p:nvSpPr>
          <p:cNvPr id="32773" name="Rectangle 6">
            <a:extLst>
              <a:ext uri="{FF2B5EF4-FFF2-40B4-BE49-F238E27FC236}">
                <a16:creationId xmlns:a16="http://schemas.microsoft.com/office/drawing/2014/main" id="{0757480F-272D-48AF-B3CC-1268951C9F2C}"/>
              </a:ext>
            </a:extLst>
          </p:cNvPr>
          <p:cNvSpPr>
            <a:spLocks noGrp="1" noChangeArrowheads="1"/>
          </p:cNvSpPr>
          <p:nvPr>
            <p:ph type="body" idx="1"/>
          </p:nvPr>
        </p:nvSpPr>
        <p:spPr>
          <a:xfrm>
            <a:off x="1981200" y="1337781"/>
            <a:ext cx="8229600" cy="1803400"/>
          </a:xfrm>
        </p:spPr>
        <p:txBody>
          <a:bodyPr/>
          <a:lstStyle/>
          <a:p>
            <a:r>
              <a:rPr lang="en-US" altLang="en-US" dirty="0"/>
              <a:t>Repeat until a terminal state is reached</a:t>
            </a:r>
          </a:p>
          <a:p>
            <a:pPr lvl="1"/>
            <a:r>
              <a:rPr lang="en-US" altLang="en-US" dirty="0"/>
              <a:t>Select move using Minimax (with a specified depth </a:t>
            </a:r>
            <a:r>
              <a:rPr lang="en-US" altLang="en-US" i="1" dirty="0"/>
              <a:t>h</a:t>
            </a:r>
            <a:r>
              <a:rPr lang="en-US" altLang="en-US" dirty="0"/>
              <a:t>)</a:t>
            </a:r>
          </a:p>
          <a:p>
            <a:pPr lvl="1"/>
            <a:r>
              <a:rPr lang="en-US" altLang="en-US" dirty="0"/>
              <a:t>Execute move</a:t>
            </a:r>
          </a:p>
          <a:p>
            <a:pPr lvl="1"/>
            <a:r>
              <a:rPr lang="en-US" altLang="en-US" dirty="0"/>
              <a:t>Observe MIN’s move</a:t>
            </a:r>
          </a:p>
        </p:txBody>
      </p:sp>
      <p:sp>
        <p:nvSpPr>
          <p:cNvPr id="32774" name="Text Box 4">
            <a:extLst>
              <a:ext uri="{FF2B5EF4-FFF2-40B4-BE49-F238E27FC236}">
                <a16:creationId xmlns:a16="http://schemas.microsoft.com/office/drawing/2014/main" id="{5AC06390-33A3-450B-B71F-F96B3E4DFF51}"/>
              </a:ext>
            </a:extLst>
          </p:cNvPr>
          <p:cNvSpPr txBox="1">
            <a:spLocks noChangeArrowheads="1"/>
          </p:cNvSpPr>
          <p:nvPr/>
        </p:nvSpPr>
        <p:spPr bwMode="auto">
          <a:xfrm>
            <a:off x="2174983" y="3742362"/>
            <a:ext cx="6438900" cy="14732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dirty="0">
                <a:solidFill>
                  <a:srgbClr val="660066"/>
                </a:solidFill>
                <a:latin typeface="Comic Sans MS" panose="030F0702030302020204" pitchFamily="66" charset="0"/>
                <a:cs typeface="Arial" panose="020B0604020202020204" pitchFamily="34" charset="0"/>
              </a:rPr>
              <a:t>Note that at each cycle the large game tree built to horizon h is used to select only one move for Max</a:t>
            </a:r>
            <a:br>
              <a:rPr lang="en-US" altLang="en-US" sz="2000" dirty="0">
                <a:solidFill>
                  <a:srgbClr val="660066"/>
                </a:solidFill>
                <a:latin typeface="Comic Sans MS" panose="030F0702030302020204" pitchFamily="66" charset="0"/>
                <a:cs typeface="Arial" panose="020B0604020202020204" pitchFamily="34" charset="0"/>
              </a:rPr>
            </a:br>
            <a:endParaRPr lang="en-US" altLang="en-US" sz="1000" dirty="0">
              <a:solidFill>
                <a:srgbClr val="660066"/>
              </a:solidFill>
              <a:latin typeface="Comic Sans MS" panose="030F0702030302020204" pitchFamily="66" charset="0"/>
              <a:cs typeface="Arial" panose="020B0604020202020204" pitchFamily="34" charset="0"/>
            </a:endParaRPr>
          </a:p>
          <a:p>
            <a:pPr eaLnBrk="1" hangingPunct="1"/>
            <a:r>
              <a:rPr lang="en-US" altLang="en-US" sz="2000" dirty="0">
                <a:solidFill>
                  <a:srgbClr val="660066"/>
                </a:solidFill>
                <a:latin typeface="Comic Sans MS" panose="030F0702030302020204" pitchFamily="66" charset="0"/>
                <a:cs typeface="Arial" panose="020B0604020202020204" pitchFamily="34" charset="0"/>
              </a:rPr>
              <a:t>All is repeated again at the next cycle </a:t>
            </a:r>
          </a:p>
          <a:p>
            <a:pPr eaLnBrk="1" hangingPunct="1"/>
            <a:r>
              <a:rPr lang="en-US" altLang="en-US" sz="2000" dirty="0">
                <a:solidFill>
                  <a:srgbClr val="660066"/>
                </a:solidFill>
                <a:latin typeface="Comic Sans MS" panose="030F0702030302020204" pitchFamily="66" charset="0"/>
                <a:cs typeface="Arial" panose="020B0604020202020204" pitchFamily="34" charset="0"/>
              </a:rPr>
              <a:t>(a sub-tree of depth h-2 can be re-used)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362" name="Picture 2"/>
          <p:cNvPicPr>
            <a:picLocks noChangeAspect="1" noChangeArrowheads="1"/>
          </p:cNvPicPr>
          <p:nvPr/>
        </p:nvPicPr>
        <p:blipFill>
          <a:blip r:embed="rId3">
            <a:lum bright="-12000" contrast="30000"/>
          </a:blip>
          <a:srcRect b="21794"/>
          <a:stretch>
            <a:fillRect/>
          </a:stretch>
        </p:blipFill>
        <p:spPr bwMode="auto">
          <a:xfrm>
            <a:off x="5907573" y="1490570"/>
            <a:ext cx="5194300" cy="4849813"/>
          </a:xfrm>
          <a:prstGeom prst="rect">
            <a:avLst/>
          </a:prstGeom>
          <a:noFill/>
          <a:ln w="9525">
            <a:noFill/>
            <a:miter lim="800000"/>
            <a:headEnd/>
            <a:tailEnd/>
          </a:ln>
          <a:effectLst/>
        </p:spPr>
      </p:pic>
      <p:sp>
        <p:nvSpPr>
          <p:cNvPr id="399364" name="Text Box 4"/>
          <p:cNvSpPr txBox="1">
            <a:spLocks noChangeArrowheads="1"/>
          </p:cNvSpPr>
          <p:nvPr/>
        </p:nvSpPr>
        <p:spPr bwMode="auto">
          <a:xfrm>
            <a:off x="1411117" y="2761211"/>
            <a:ext cx="3869800" cy="1769715"/>
          </a:xfrm>
          <a:prstGeom prst="rect">
            <a:avLst/>
          </a:prstGeom>
          <a:solidFill>
            <a:schemeClr val="bg1"/>
          </a:solidFill>
          <a:ln w="9525">
            <a:solidFill>
              <a:schemeClr val="tx1"/>
            </a:solidFill>
            <a:miter lim="800000"/>
            <a:headEnd/>
            <a:tailEnd/>
          </a:ln>
          <a:effectLst/>
        </p:spPr>
        <p:txBody>
          <a:bodyPr wrap="square">
            <a:spAutoFit/>
          </a:bodyPr>
          <a:lstStyle/>
          <a:p>
            <a:r>
              <a:rPr lang="en-US" sz="2000" dirty="0"/>
              <a:t>Heuristic: E(n) = M(n) – O(n)</a:t>
            </a:r>
          </a:p>
          <a:p>
            <a:endParaRPr lang="en-US" sz="900" dirty="0"/>
          </a:p>
          <a:p>
            <a:r>
              <a:rPr lang="en-US" sz="2000" dirty="0"/>
              <a:t>     M(n) = Total possible wining </a:t>
            </a:r>
          </a:p>
          <a:p>
            <a:r>
              <a:rPr lang="en-US" sz="2000" dirty="0"/>
              <a:t>                  lines for MAX</a:t>
            </a:r>
          </a:p>
          <a:p>
            <a:r>
              <a:rPr lang="en-US" sz="2000" dirty="0"/>
              <a:t>     O(n)  = Total possible wining </a:t>
            </a:r>
          </a:p>
          <a:p>
            <a:r>
              <a:rPr lang="en-US" sz="2000" dirty="0"/>
              <a:t>                  lines for the opponent</a:t>
            </a:r>
          </a:p>
        </p:txBody>
      </p:sp>
      <p:sp>
        <p:nvSpPr>
          <p:cNvPr id="7" name="Text Box 3"/>
          <p:cNvSpPr txBox="1">
            <a:spLocks noChangeArrowheads="1"/>
          </p:cNvSpPr>
          <p:nvPr/>
        </p:nvSpPr>
        <p:spPr bwMode="auto">
          <a:xfrm>
            <a:off x="0" y="384152"/>
            <a:ext cx="12192000" cy="707886"/>
          </a:xfrm>
          <a:prstGeom prst="rect">
            <a:avLst/>
          </a:prstGeom>
          <a:noFill/>
          <a:ln w="9525">
            <a:noFill/>
            <a:miter lim="800000"/>
            <a:headEnd/>
            <a:tailEnd/>
          </a:ln>
          <a:effectLst/>
        </p:spPr>
        <p:txBody>
          <a:bodyPr wrap="square">
            <a:spAutoFit/>
          </a:bodyPr>
          <a:lstStyle/>
          <a:p>
            <a:pPr algn="ctr" eaLnBrk="1" hangingPunct="1">
              <a:spcBef>
                <a:spcPct val="50000"/>
              </a:spcBef>
            </a:pPr>
            <a:r>
              <a:rPr lang="en-GB" sz="4000" b="1" dirty="0">
                <a:solidFill>
                  <a:schemeClr val="bg1"/>
                </a:solidFill>
              </a:rPr>
              <a:t>Tic-Tac-Toe Revisited</a:t>
            </a:r>
          </a:p>
        </p:txBody>
      </p:sp>
    </p:spTree>
    <p:extLst>
      <p:ext uri="{BB962C8B-B14F-4D97-AF65-F5344CB8AC3E}">
        <p14:creationId xmlns:p14="http://schemas.microsoft.com/office/powerpoint/2010/main" val="809070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1410" name="Picture 2"/>
          <p:cNvPicPr>
            <a:picLocks noChangeAspect="1" noChangeArrowheads="1"/>
          </p:cNvPicPr>
          <p:nvPr/>
        </p:nvPicPr>
        <p:blipFill>
          <a:blip r:embed="rId3">
            <a:lum bright="-12000" contrast="30000"/>
          </a:blip>
          <a:srcRect/>
          <a:stretch>
            <a:fillRect/>
          </a:stretch>
        </p:blipFill>
        <p:spPr bwMode="auto">
          <a:xfrm>
            <a:off x="1650833" y="1571738"/>
            <a:ext cx="8001000" cy="4813300"/>
          </a:xfrm>
          <a:prstGeom prst="rect">
            <a:avLst/>
          </a:prstGeom>
          <a:noFill/>
          <a:ln w="9525">
            <a:noFill/>
            <a:miter lim="800000"/>
            <a:headEnd/>
            <a:tailEnd/>
          </a:ln>
          <a:effectLst/>
        </p:spPr>
      </p:pic>
      <p:sp>
        <p:nvSpPr>
          <p:cNvPr id="401411" name="Text Box 3"/>
          <p:cNvSpPr txBox="1">
            <a:spLocks noChangeArrowheads="1"/>
          </p:cNvSpPr>
          <p:nvPr/>
        </p:nvSpPr>
        <p:spPr bwMode="auto">
          <a:xfrm>
            <a:off x="575353" y="190476"/>
            <a:ext cx="10397447" cy="1077218"/>
          </a:xfrm>
          <a:prstGeom prst="rect">
            <a:avLst/>
          </a:prstGeom>
          <a:noFill/>
          <a:ln w="9525">
            <a:noFill/>
            <a:miter lim="800000"/>
            <a:headEnd/>
            <a:tailEnd/>
          </a:ln>
          <a:effectLst/>
        </p:spPr>
        <p:txBody>
          <a:bodyPr wrap="square">
            <a:spAutoFit/>
          </a:bodyPr>
          <a:lstStyle/>
          <a:p>
            <a:pPr algn="ctr" eaLnBrk="1" hangingPunct="1">
              <a:spcBef>
                <a:spcPct val="50000"/>
              </a:spcBef>
            </a:pPr>
            <a:r>
              <a:rPr lang="en-GB" sz="3200" b="1" dirty="0">
                <a:solidFill>
                  <a:schemeClr val="bg1"/>
                </a:solidFill>
              </a:rPr>
              <a:t>Tic-Tac-Toe Tree at horizon 2 </a:t>
            </a:r>
            <a:br>
              <a:rPr lang="en-GB" sz="3200" b="1" dirty="0">
                <a:solidFill>
                  <a:schemeClr val="bg1"/>
                </a:solidFill>
              </a:rPr>
            </a:br>
            <a:r>
              <a:rPr lang="en-GB" sz="3200" b="1" dirty="0">
                <a:solidFill>
                  <a:schemeClr val="bg1"/>
                </a:solidFill>
              </a:rPr>
              <a:t>shows the backed up Minimax values</a:t>
            </a:r>
          </a:p>
        </p:txBody>
      </p:sp>
    </p:spTree>
    <p:extLst>
      <p:ext uri="{BB962C8B-B14F-4D97-AF65-F5344CB8AC3E}">
        <p14:creationId xmlns:p14="http://schemas.microsoft.com/office/powerpoint/2010/main" val="4286854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5750" name="Picture 6"/>
          <p:cNvPicPr>
            <a:picLocks noGrp="1" noChangeAspect="1" noChangeArrowheads="1"/>
          </p:cNvPicPr>
          <p:nvPr>
            <p:ph sz="quarter" idx="1"/>
          </p:nvPr>
        </p:nvPicPr>
        <p:blipFill>
          <a:blip r:embed="rId3">
            <a:lum bright="-12000" contrast="24000"/>
          </a:blip>
          <a:srcRect/>
          <a:stretch>
            <a:fillRect/>
          </a:stretch>
        </p:blipFill>
        <p:spPr>
          <a:xfrm>
            <a:off x="2462083" y="1288266"/>
            <a:ext cx="7002462" cy="5537200"/>
          </a:xfrm>
          <a:noFill/>
          <a:ln/>
        </p:spPr>
      </p:pic>
      <p:sp>
        <p:nvSpPr>
          <p:cNvPr id="7" name="Text Box 3"/>
          <p:cNvSpPr txBox="1">
            <a:spLocks noChangeArrowheads="1"/>
          </p:cNvSpPr>
          <p:nvPr/>
        </p:nvSpPr>
        <p:spPr bwMode="auto">
          <a:xfrm>
            <a:off x="0" y="74392"/>
            <a:ext cx="12192000" cy="1077218"/>
          </a:xfrm>
          <a:prstGeom prst="rect">
            <a:avLst/>
          </a:prstGeom>
          <a:noFill/>
          <a:ln w="9525">
            <a:noFill/>
            <a:miter lim="800000"/>
            <a:headEnd/>
            <a:tailEnd/>
          </a:ln>
          <a:effectLst/>
        </p:spPr>
        <p:txBody>
          <a:bodyPr wrap="square">
            <a:spAutoFit/>
          </a:bodyPr>
          <a:lstStyle/>
          <a:p>
            <a:pPr algn="ctr">
              <a:spcBef>
                <a:spcPct val="50000"/>
              </a:spcBef>
            </a:pPr>
            <a:r>
              <a:rPr lang="en-GB" sz="3200" b="1" dirty="0">
                <a:solidFill>
                  <a:schemeClr val="bg1"/>
                </a:solidFill>
              </a:rPr>
              <a:t>2-ply Minimax applied to one of two </a:t>
            </a:r>
            <a:br>
              <a:rPr lang="en-GB" sz="3200" b="1" dirty="0">
                <a:solidFill>
                  <a:schemeClr val="bg1"/>
                </a:solidFill>
              </a:rPr>
            </a:br>
            <a:r>
              <a:rPr lang="en-GB" sz="3200" b="1" dirty="0">
                <a:solidFill>
                  <a:schemeClr val="bg1"/>
                </a:solidFill>
              </a:rPr>
              <a:t>possible MAX second moves</a:t>
            </a:r>
          </a:p>
        </p:txBody>
      </p:sp>
    </p:spTree>
    <p:extLst>
      <p:ext uri="{BB962C8B-B14F-4D97-AF65-F5344CB8AC3E}">
        <p14:creationId xmlns:p14="http://schemas.microsoft.com/office/powerpoint/2010/main" val="3191041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8822" name="Picture 6"/>
          <p:cNvPicPr>
            <a:picLocks noGrp="1" noChangeAspect="1" noChangeArrowheads="1"/>
          </p:cNvPicPr>
          <p:nvPr>
            <p:ph sz="quarter" idx="1"/>
          </p:nvPr>
        </p:nvPicPr>
        <p:blipFill>
          <a:blip r:embed="rId3">
            <a:lum bright="-12000" contrast="24000"/>
          </a:blip>
          <a:srcRect l="4982" t="2077" r="1660"/>
          <a:stretch>
            <a:fillRect/>
          </a:stretch>
        </p:blipFill>
        <p:spPr>
          <a:xfrm>
            <a:off x="2260216" y="1132374"/>
            <a:ext cx="7240924" cy="5398921"/>
          </a:xfrm>
          <a:noFill/>
          <a:ln/>
        </p:spPr>
      </p:pic>
      <p:sp>
        <p:nvSpPr>
          <p:cNvPr id="6" name="Text Box 3"/>
          <p:cNvSpPr txBox="1">
            <a:spLocks noChangeArrowheads="1"/>
          </p:cNvSpPr>
          <p:nvPr/>
        </p:nvSpPr>
        <p:spPr bwMode="auto">
          <a:xfrm>
            <a:off x="0" y="326705"/>
            <a:ext cx="12192000" cy="584775"/>
          </a:xfrm>
          <a:prstGeom prst="rect">
            <a:avLst/>
          </a:prstGeom>
          <a:noFill/>
          <a:ln w="9525">
            <a:noFill/>
            <a:miter lim="800000"/>
            <a:headEnd/>
            <a:tailEnd/>
          </a:ln>
          <a:effectLst/>
        </p:spPr>
        <p:txBody>
          <a:bodyPr wrap="square">
            <a:spAutoFit/>
          </a:bodyPr>
          <a:lstStyle/>
          <a:p>
            <a:pPr algn="ctr">
              <a:spcBef>
                <a:spcPct val="50000"/>
              </a:spcBef>
            </a:pPr>
            <a:r>
              <a:rPr lang="en-GB" sz="3200" b="1" dirty="0">
                <a:solidFill>
                  <a:schemeClr val="bg1"/>
                </a:solidFill>
              </a:rPr>
              <a:t>2-ply </a:t>
            </a:r>
            <a:r>
              <a:rPr lang="en-GB" sz="3200" b="1" dirty="0" err="1">
                <a:solidFill>
                  <a:schemeClr val="bg1"/>
                </a:solidFill>
              </a:rPr>
              <a:t>Minimax</a:t>
            </a:r>
            <a:r>
              <a:rPr lang="en-GB" sz="3200" b="1" dirty="0">
                <a:solidFill>
                  <a:schemeClr val="bg1"/>
                </a:solidFill>
              </a:rPr>
              <a:t> applied to X’s move near the end of the game</a:t>
            </a:r>
          </a:p>
        </p:txBody>
      </p:sp>
    </p:spTree>
    <p:extLst>
      <p:ext uri="{BB962C8B-B14F-4D97-AF65-F5344CB8AC3E}">
        <p14:creationId xmlns:p14="http://schemas.microsoft.com/office/powerpoint/2010/main" val="1060189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324665" name="Rectangle 57"/>
          <p:cNvSpPr>
            <a:spLocks noGrp="1" noChangeArrowheads="1"/>
          </p:cNvSpPr>
          <p:nvPr>
            <p:ph type="title"/>
          </p:nvPr>
        </p:nvSpPr>
        <p:spPr>
          <a:xfrm>
            <a:off x="14289" y="24489"/>
            <a:ext cx="12012870" cy="1478570"/>
          </a:xfrm>
        </p:spPr>
        <p:txBody>
          <a:bodyPr/>
          <a:lstStyle/>
          <a:p>
            <a:pPr algn="ctr"/>
            <a:r>
              <a:rPr lang="en-US" sz="3200" dirty="0"/>
              <a:t>Can we do better?</a:t>
            </a:r>
          </a:p>
        </p:txBody>
      </p:sp>
      <p:sp>
        <p:nvSpPr>
          <p:cNvPr id="324666" name="Rectangle 58"/>
          <p:cNvSpPr>
            <a:spLocks noGrp="1" noChangeArrowheads="1"/>
          </p:cNvSpPr>
          <p:nvPr>
            <p:ph sz="quarter" idx="1"/>
          </p:nvPr>
        </p:nvSpPr>
        <p:spPr>
          <a:xfrm>
            <a:off x="1159361" y="1360486"/>
            <a:ext cx="9905999" cy="3541714"/>
          </a:xfrm>
        </p:spPr>
        <p:txBody>
          <a:bodyPr/>
          <a:lstStyle/>
          <a:p>
            <a:r>
              <a:rPr lang="en-US" dirty="0"/>
              <a:t>Yes ! Much better !</a:t>
            </a:r>
          </a:p>
        </p:txBody>
      </p:sp>
      <p:grpSp>
        <p:nvGrpSpPr>
          <p:cNvPr id="2" name="Group 59"/>
          <p:cNvGrpSpPr>
            <a:grpSpLocks/>
          </p:cNvGrpSpPr>
          <p:nvPr/>
        </p:nvGrpSpPr>
        <p:grpSpPr bwMode="auto">
          <a:xfrm>
            <a:off x="2514600" y="2235200"/>
            <a:ext cx="7315200" cy="4114801"/>
            <a:chOff x="688" y="1200"/>
            <a:chExt cx="4608" cy="2592"/>
          </a:xfrm>
        </p:grpSpPr>
        <p:grpSp>
          <p:nvGrpSpPr>
            <p:cNvPr id="3" name="Group 4"/>
            <p:cNvGrpSpPr>
              <a:grpSpLocks/>
            </p:cNvGrpSpPr>
            <p:nvPr/>
          </p:nvGrpSpPr>
          <p:grpSpPr bwMode="auto">
            <a:xfrm>
              <a:off x="976" y="1200"/>
              <a:ext cx="2400" cy="2352"/>
              <a:chOff x="1248" y="1584"/>
              <a:chExt cx="2400" cy="2352"/>
            </a:xfrm>
          </p:grpSpPr>
          <p:grpSp>
            <p:nvGrpSpPr>
              <p:cNvPr id="4" name="Group 5"/>
              <p:cNvGrpSpPr>
                <a:grpSpLocks/>
              </p:cNvGrpSpPr>
              <p:nvPr/>
            </p:nvGrpSpPr>
            <p:grpSpPr bwMode="auto">
              <a:xfrm>
                <a:off x="1248" y="2688"/>
                <a:ext cx="192" cy="336"/>
                <a:chOff x="1248" y="2688"/>
                <a:chExt cx="192" cy="336"/>
              </a:xfrm>
            </p:grpSpPr>
            <p:sp>
              <p:nvSpPr>
                <p:cNvPr id="324614" name="Line 6"/>
                <p:cNvSpPr>
                  <a:spLocks noChangeShapeType="1"/>
                </p:cNvSpPr>
                <p:nvPr/>
              </p:nvSpPr>
              <p:spPr bwMode="auto">
                <a:xfrm flipH="1">
                  <a:off x="1248" y="2688"/>
                  <a:ext cx="96" cy="336"/>
                </a:xfrm>
                <a:prstGeom prst="line">
                  <a:avLst/>
                </a:prstGeom>
                <a:noFill/>
                <a:ln w="9525">
                  <a:solidFill>
                    <a:schemeClr val="tx1"/>
                  </a:solidFill>
                  <a:prstDash val="dash"/>
                  <a:round/>
                  <a:headEnd/>
                  <a:tailEnd type="triangle" w="med" len="med"/>
                </a:ln>
                <a:effectLst/>
              </p:spPr>
              <p:txBody>
                <a:bodyPr wrap="none"/>
                <a:lstStyle/>
                <a:p>
                  <a:endParaRPr lang="en-US"/>
                </a:p>
              </p:txBody>
            </p:sp>
            <p:sp>
              <p:nvSpPr>
                <p:cNvPr id="324615" name="Line 7"/>
                <p:cNvSpPr>
                  <a:spLocks noChangeShapeType="1"/>
                </p:cNvSpPr>
                <p:nvPr/>
              </p:nvSpPr>
              <p:spPr bwMode="auto">
                <a:xfrm>
                  <a:off x="1344" y="2688"/>
                  <a:ext cx="96" cy="336"/>
                </a:xfrm>
                <a:prstGeom prst="line">
                  <a:avLst/>
                </a:prstGeom>
                <a:noFill/>
                <a:ln w="9525">
                  <a:solidFill>
                    <a:schemeClr val="tx1"/>
                  </a:solidFill>
                  <a:prstDash val="dash"/>
                  <a:round/>
                  <a:headEnd/>
                  <a:tailEnd type="triangle" w="med" len="med"/>
                </a:ln>
                <a:effectLst/>
              </p:spPr>
              <p:txBody>
                <a:bodyPr wrap="none"/>
                <a:lstStyle/>
                <a:p>
                  <a:endParaRPr lang="en-US"/>
                </a:p>
              </p:txBody>
            </p:sp>
          </p:grpSp>
          <p:grpSp>
            <p:nvGrpSpPr>
              <p:cNvPr id="5" name="Group 8"/>
              <p:cNvGrpSpPr>
                <a:grpSpLocks/>
              </p:cNvGrpSpPr>
              <p:nvPr/>
            </p:nvGrpSpPr>
            <p:grpSpPr bwMode="auto">
              <a:xfrm>
                <a:off x="1248" y="1584"/>
                <a:ext cx="2400" cy="2352"/>
                <a:chOff x="1248" y="1584"/>
                <a:chExt cx="2400" cy="2352"/>
              </a:xfrm>
            </p:grpSpPr>
            <p:grpSp>
              <p:nvGrpSpPr>
                <p:cNvPr id="6" name="Group 9"/>
                <p:cNvGrpSpPr>
                  <a:grpSpLocks/>
                </p:cNvGrpSpPr>
                <p:nvPr/>
              </p:nvGrpSpPr>
              <p:grpSpPr bwMode="auto">
                <a:xfrm>
                  <a:off x="1248" y="1584"/>
                  <a:ext cx="2400" cy="2352"/>
                  <a:chOff x="1248" y="1584"/>
                  <a:chExt cx="2400" cy="2352"/>
                </a:xfrm>
              </p:grpSpPr>
              <p:sp>
                <p:nvSpPr>
                  <p:cNvPr id="324618" name="Rectangle 10"/>
                  <p:cNvSpPr>
                    <a:spLocks noChangeArrowheads="1"/>
                  </p:cNvSpPr>
                  <p:nvPr/>
                </p:nvSpPr>
                <p:spPr bwMode="auto">
                  <a:xfrm>
                    <a:off x="2400" y="1584"/>
                    <a:ext cx="192" cy="192"/>
                  </a:xfrm>
                  <a:prstGeom prst="rect">
                    <a:avLst/>
                  </a:prstGeom>
                  <a:solidFill>
                    <a:srgbClr val="DCFFB9"/>
                  </a:solidFill>
                  <a:ln w="9525">
                    <a:solidFill>
                      <a:schemeClr val="tx1"/>
                    </a:solidFill>
                    <a:miter lim="800000"/>
                    <a:headEnd/>
                    <a:tailEnd/>
                  </a:ln>
                  <a:effectLst/>
                </p:spPr>
                <p:txBody>
                  <a:bodyPr wrap="none" anchor="ctr"/>
                  <a:lstStyle/>
                  <a:p>
                    <a:endParaRPr lang="en-US"/>
                  </a:p>
                </p:txBody>
              </p:sp>
              <p:grpSp>
                <p:nvGrpSpPr>
                  <p:cNvPr id="7" name="Group 11"/>
                  <p:cNvGrpSpPr>
                    <a:grpSpLocks/>
                  </p:cNvGrpSpPr>
                  <p:nvPr/>
                </p:nvGrpSpPr>
                <p:grpSpPr bwMode="auto">
                  <a:xfrm>
                    <a:off x="1248" y="2496"/>
                    <a:ext cx="2400" cy="192"/>
                    <a:chOff x="1248" y="2304"/>
                    <a:chExt cx="2400" cy="192"/>
                  </a:xfrm>
                </p:grpSpPr>
                <p:grpSp>
                  <p:nvGrpSpPr>
                    <p:cNvPr id="8" name="Group 12"/>
                    <p:cNvGrpSpPr>
                      <a:grpSpLocks/>
                    </p:cNvGrpSpPr>
                    <p:nvPr/>
                  </p:nvGrpSpPr>
                  <p:grpSpPr bwMode="auto">
                    <a:xfrm>
                      <a:off x="1248" y="2304"/>
                      <a:ext cx="1680" cy="192"/>
                      <a:chOff x="1584" y="2688"/>
                      <a:chExt cx="1680" cy="192"/>
                    </a:xfrm>
                  </p:grpSpPr>
                  <p:sp>
                    <p:nvSpPr>
                      <p:cNvPr id="324621" name="Rectangle 13"/>
                      <p:cNvSpPr>
                        <a:spLocks noChangeArrowheads="1"/>
                      </p:cNvSpPr>
                      <p:nvPr/>
                    </p:nvSpPr>
                    <p:spPr bwMode="auto">
                      <a:xfrm>
                        <a:off x="1584" y="2688"/>
                        <a:ext cx="192" cy="192"/>
                      </a:xfrm>
                      <a:prstGeom prst="rect">
                        <a:avLst/>
                      </a:prstGeom>
                      <a:solidFill>
                        <a:srgbClr val="F0E09A"/>
                      </a:solidFill>
                      <a:ln w="9525">
                        <a:solidFill>
                          <a:schemeClr val="tx1"/>
                        </a:solidFill>
                        <a:miter lim="800000"/>
                        <a:headEnd/>
                        <a:tailEnd/>
                      </a:ln>
                      <a:effectLst/>
                    </p:spPr>
                    <p:txBody>
                      <a:bodyPr wrap="none" anchor="ctr"/>
                      <a:lstStyle/>
                      <a:p>
                        <a:endParaRPr lang="en-US"/>
                      </a:p>
                    </p:txBody>
                  </p:sp>
                  <p:sp>
                    <p:nvSpPr>
                      <p:cNvPr id="324622" name="Rectangle 14"/>
                      <p:cNvSpPr>
                        <a:spLocks noChangeArrowheads="1"/>
                      </p:cNvSpPr>
                      <p:nvPr/>
                    </p:nvSpPr>
                    <p:spPr bwMode="auto">
                      <a:xfrm>
                        <a:off x="2352" y="2688"/>
                        <a:ext cx="192" cy="192"/>
                      </a:xfrm>
                      <a:prstGeom prst="rect">
                        <a:avLst/>
                      </a:prstGeom>
                      <a:solidFill>
                        <a:srgbClr val="F0E09A"/>
                      </a:solidFill>
                      <a:ln w="9525">
                        <a:solidFill>
                          <a:schemeClr val="tx1"/>
                        </a:solidFill>
                        <a:miter lim="800000"/>
                        <a:headEnd/>
                        <a:tailEnd/>
                      </a:ln>
                      <a:effectLst/>
                    </p:spPr>
                    <p:txBody>
                      <a:bodyPr wrap="none" anchor="ctr"/>
                      <a:lstStyle/>
                      <a:p>
                        <a:endParaRPr lang="en-US"/>
                      </a:p>
                    </p:txBody>
                  </p:sp>
                  <p:sp>
                    <p:nvSpPr>
                      <p:cNvPr id="324623" name="Rectangle 15"/>
                      <p:cNvSpPr>
                        <a:spLocks noChangeArrowheads="1"/>
                      </p:cNvSpPr>
                      <p:nvPr/>
                    </p:nvSpPr>
                    <p:spPr bwMode="auto">
                      <a:xfrm>
                        <a:off x="3072" y="2688"/>
                        <a:ext cx="192" cy="192"/>
                      </a:xfrm>
                      <a:prstGeom prst="rect">
                        <a:avLst/>
                      </a:prstGeom>
                      <a:solidFill>
                        <a:srgbClr val="F0E09A"/>
                      </a:solidFill>
                      <a:ln w="9525">
                        <a:solidFill>
                          <a:schemeClr val="tx1"/>
                        </a:solidFill>
                        <a:miter lim="800000"/>
                        <a:headEnd/>
                        <a:tailEnd/>
                      </a:ln>
                      <a:effectLst/>
                    </p:spPr>
                    <p:txBody>
                      <a:bodyPr wrap="none" anchor="ctr"/>
                      <a:lstStyle/>
                      <a:p>
                        <a:endParaRPr lang="en-US"/>
                      </a:p>
                    </p:txBody>
                  </p:sp>
                </p:grpSp>
                <p:sp>
                  <p:nvSpPr>
                    <p:cNvPr id="324624" name="Rectangle 16"/>
                    <p:cNvSpPr>
                      <a:spLocks noChangeArrowheads="1"/>
                    </p:cNvSpPr>
                    <p:nvPr/>
                  </p:nvSpPr>
                  <p:spPr bwMode="auto">
                    <a:xfrm>
                      <a:off x="3456" y="2304"/>
                      <a:ext cx="192" cy="192"/>
                    </a:xfrm>
                    <a:prstGeom prst="rect">
                      <a:avLst/>
                    </a:prstGeom>
                    <a:solidFill>
                      <a:srgbClr val="F0E09A"/>
                    </a:solidFill>
                    <a:ln w="9525">
                      <a:solidFill>
                        <a:schemeClr val="tx1"/>
                      </a:solidFill>
                      <a:miter lim="800000"/>
                      <a:headEnd/>
                      <a:tailEnd/>
                    </a:ln>
                    <a:effectLst/>
                  </p:spPr>
                  <p:txBody>
                    <a:bodyPr wrap="none" anchor="ctr"/>
                    <a:lstStyle/>
                    <a:p>
                      <a:endParaRPr lang="en-US"/>
                    </a:p>
                  </p:txBody>
                </p:sp>
              </p:grpSp>
              <p:grpSp>
                <p:nvGrpSpPr>
                  <p:cNvPr id="9" name="Group 17"/>
                  <p:cNvGrpSpPr>
                    <a:grpSpLocks/>
                  </p:cNvGrpSpPr>
                  <p:nvPr/>
                </p:nvGrpSpPr>
                <p:grpSpPr bwMode="auto">
                  <a:xfrm>
                    <a:off x="1536" y="3408"/>
                    <a:ext cx="1152" cy="192"/>
                    <a:chOff x="2064" y="3312"/>
                    <a:chExt cx="1152" cy="192"/>
                  </a:xfrm>
                </p:grpSpPr>
                <p:sp>
                  <p:nvSpPr>
                    <p:cNvPr id="324626" name="Rectangle 18"/>
                    <p:cNvSpPr>
                      <a:spLocks noChangeArrowheads="1"/>
                    </p:cNvSpPr>
                    <p:nvPr/>
                  </p:nvSpPr>
                  <p:spPr bwMode="auto">
                    <a:xfrm>
                      <a:off x="2064" y="3312"/>
                      <a:ext cx="192" cy="192"/>
                    </a:xfrm>
                    <a:prstGeom prst="rect">
                      <a:avLst/>
                    </a:prstGeom>
                    <a:solidFill>
                      <a:srgbClr val="DCFFB9"/>
                    </a:solidFill>
                    <a:ln w="9525">
                      <a:solidFill>
                        <a:schemeClr val="tx1"/>
                      </a:solidFill>
                      <a:miter lim="800000"/>
                      <a:headEnd/>
                      <a:tailEnd/>
                    </a:ln>
                    <a:effectLst/>
                  </p:spPr>
                  <p:txBody>
                    <a:bodyPr wrap="none" anchor="ctr"/>
                    <a:lstStyle/>
                    <a:p>
                      <a:endParaRPr lang="en-US"/>
                    </a:p>
                  </p:txBody>
                </p:sp>
                <p:sp>
                  <p:nvSpPr>
                    <p:cNvPr id="324627" name="Rectangle 19"/>
                    <p:cNvSpPr>
                      <a:spLocks noChangeArrowheads="1"/>
                    </p:cNvSpPr>
                    <p:nvPr/>
                  </p:nvSpPr>
                  <p:spPr bwMode="auto">
                    <a:xfrm>
                      <a:off x="2544" y="3312"/>
                      <a:ext cx="192" cy="192"/>
                    </a:xfrm>
                    <a:prstGeom prst="rect">
                      <a:avLst/>
                    </a:prstGeom>
                    <a:solidFill>
                      <a:srgbClr val="DCFFB9"/>
                    </a:solidFill>
                    <a:ln w="9525">
                      <a:solidFill>
                        <a:schemeClr val="tx1"/>
                      </a:solidFill>
                      <a:miter lim="800000"/>
                      <a:headEnd/>
                      <a:tailEnd/>
                    </a:ln>
                    <a:effectLst/>
                  </p:spPr>
                  <p:txBody>
                    <a:bodyPr wrap="none" anchor="ctr"/>
                    <a:lstStyle/>
                    <a:p>
                      <a:endParaRPr lang="en-US"/>
                    </a:p>
                  </p:txBody>
                </p:sp>
                <p:sp>
                  <p:nvSpPr>
                    <p:cNvPr id="324628" name="Rectangle 20"/>
                    <p:cNvSpPr>
                      <a:spLocks noChangeArrowheads="1"/>
                    </p:cNvSpPr>
                    <p:nvPr/>
                  </p:nvSpPr>
                  <p:spPr bwMode="auto">
                    <a:xfrm>
                      <a:off x="3024" y="3312"/>
                      <a:ext cx="192" cy="192"/>
                    </a:xfrm>
                    <a:prstGeom prst="rect">
                      <a:avLst/>
                    </a:prstGeom>
                    <a:solidFill>
                      <a:srgbClr val="DCFFB9"/>
                    </a:solidFill>
                    <a:ln w="9525">
                      <a:solidFill>
                        <a:schemeClr val="tx1"/>
                      </a:solidFill>
                      <a:miter lim="800000"/>
                      <a:headEnd/>
                      <a:tailEnd/>
                    </a:ln>
                    <a:effectLst/>
                  </p:spPr>
                  <p:txBody>
                    <a:bodyPr wrap="none" anchor="ctr"/>
                    <a:lstStyle/>
                    <a:p>
                      <a:endParaRPr lang="en-US"/>
                    </a:p>
                  </p:txBody>
                </p:sp>
              </p:grpSp>
              <p:sp>
                <p:nvSpPr>
                  <p:cNvPr id="324629" name="Line 21"/>
                  <p:cNvSpPr>
                    <a:spLocks noChangeShapeType="1"/>
                  </p:cNvSpPr>
                  <p:nvPr/>
                </p:nvSpPr>
                <p:spPr bwMode="auto">
                  <a:xfrm flipH="1">
                    <a:off x="1344" y="1776"/>
                    <a:ext cx="1152" cy="720"/>
                  </a:xfrm>
                  <a:prstGeom prst="line">
                    <a:avLst/>
                  </a:prstGeom>
                  <a:noFill/>
                  <a:ln w="9525">
                    <a:solidFill>
                      <a:schemeClr val="tx1"/>
                    </a:solidFill>
                    <a:round/>
                    <a:headEnd/>
                    <a:tailEnd type="triangle" w="med" len="med"/>
                  </a:ln>
                  <a:effectLst/>
                </p:spPr>
                <p:txBody>
                  <a:bodyPr wrap="none"/>
                  <a:lstStyle/>
                  <a:p>
                    <a:endParaRPr lang="en-US"/>
                  </a:p>
                </p:txBody>
              </p:sp>
              <p:sp>
                <p:nvSpPr>
                  <p:cNvPr id="324630" name="Line 22"/>
                  <p:cNvSpPr>
                    <a:spLocks noChangeShapeType="1"/>
                  </p:cNvSpPr>
                  <p:nvPr/>
                </p:nvSpPr>
                <p:spPr bwMode="auto">
                  <a:xfrm flipH="1">
                    <a:off x="2112" y="1776"/>
                    <a:ext cx="384" cy="720"/>
                  </a:xfrm>
                  <a:prstGeom prst="line">
                    <a:avLst/>
                  </a:prstGeom>
                  <a:noFill/>
                  <a:ln w="9525">
                    <a:solidFill>
                      <a:schemeClr val="tx1"/>
                    </a:solidFill>
                    <a:round/>
                    <a:headEnd/>
                    <a:tailEnd type="triangle" w="med" len="med"/>
                  </a:ln>
                  <a:effectLst/>
                </p:spPr>
                <p:txBody>
                  <a:bodyPr wrap="none"/>
                  <a:lstStyle/>
                  <a:p>
                    <a:endParaRPr lang="en-US"/>
                  </a:p>
                </p:txBody>
              </p:sp>
              <p:sp>
                <p:nvSpPr>
                  <p:cNvPr id="324631" name="Line 23"/>
                  <p:cNvSpPr>
                    <a:spLocks noChangeShapeType="1"/>
                  </p:cNvSpPr>
                  <p:nvPr/>
                </p:nvSpPr>
                <p:spPr bwMode="auto">
                  <a:xfrm>
                    <a:off x="2496" y="1776"/>
                    <a:ext cx="336" cy="720"/>
                  </a:xfrm>
                  <a:prstGeom prst="line">
                    <a:avLst/>
                  </a:prstGeom>
                  <a:noFill/>
                  <a:ln w="9525">
                    <a:solidFill>
                      <a:schemeClr val="tx1"/>
                    </a:solidFill>
                    <a:round/>
                    <a:headEnd/>
                    <a:tailEnd type="triangle" w="med" len="med"/>
                  </a:ln>
                  <a:effectLst/>
                </p:spPr>
                <p:txBody>
                  <a:bodyPr wrap="none"/>
                  <a:lstStyle/>
                  <a:p>
                    <a:endParaRPr lang="en-US"/>
                  </a:p>
                </p:txBody>
              </p:sp>
              <p:sp>
                <p:nvSpPr>
                  <p:cNvPr id="324632" name="Line 24"/>
                  <p:cNvSpPr>
                    <a:spLocks noChangeShapeType="1"/>
                  </p:cNvSpPr>
                  <p:nvPr/>
                </p:nvSpPr>
                <p:spPr bwMode="auto">
                  <a:xfrm>
                    <a:off x="2496" y="1776"/>
                    <a:ext cx="1056" cy="720"/>
                  </a:xfrm>
                  <a:prstGeom prst="line">
                    <a:avLst/>
                  </a:prstGeom>
                  <a:noFill/>
                  <a:ln w="9525">
                    <a:solidFill>
                      <a:schemeClr val="tx1"/>
                    </a:solidFill>
                    <a:round/>
                    <a:headEnd/>
                    <a:tailEnd type="triangle" w="med" len="med"/>
                  </a:ln>
                  <a:effectLst/>
                </p:spPr>
                <p:txBody>
                  <a:bodyPr wrap="none"/>
                  <a:lstStyle/>
                  <a:p>
                    <a:endParaRPr lang="en-US"/>
                  </a:p>
                </p:txBody>
              </p:sp>
              <p:sp>
                <p:nvSpPr>
                  <p:cNvPr id="324633" name="Line 25"/>
                  <p:cNvSpPr>
                    <a:spLocks noChangeShapeType="1"/>
                  </p:cNvSpPr>
                  <p:nvPr/>
                </p:nvSpPr>
                <p:spPr bwMode="auto">
                  <a:xfrm flipH="1">
                    <a:off x="1632" y="2688"/>
                    <a:ext cx="480" cy="720"/>
                  </a:xfrm>
                  <a:prstGeom prst="line">
                    <a:avLst/>
                  </a:prstGeom>
                  <a:noFill/>
                  <a:ln w="9525">
                    <a:solidFill>
                      <a:schemeClr val="tx1"/>
                    </a:solidFill>
                    <a:round/>
                    <a:headEnd/>
                    <a:tailEnd type="triangle" w="med" len="med"/>
                  </a:ln>
                  <a:effectLst/>
                </p:spPr>
                <p:txBody>
                  <a:bodyPr wrap="none"/>
                  <a:lstStyle/>
                  <a:p>
                    <a:endParaRPr lang="en-US"/>
                  </a:p>
                </p:txBody>
              </p:sp>
              <p:sp>
                <p:nvSpPr>
                  <p:cNvPr id="324634" name="Line 26"/>
                  <p:cNvSpPr>
                    <a:spLocks noChangeShapeType="1"/>
                  </p:cNvSpPr>
                  <p:nvPr/>
                </p:nvSpPr>
                <p:spPr bwMode="auto">
                  <a:xfrm>
                    <a:off x="2112" y="2688"/>
                    <a:ext cx="0" cy="720"/>
                  </a:xfrm>
                  <a:prstGeom prst="line">
                    <a:avLst/>
                  </a:prstGeom>
                  <a:noFill/>
                  <a:ln w="9525">
                    <a:solidFill>
                      <a:schemeClr val="tx1"/>
                    </a:solidFill>
                    <a:round/>
                    <a:headEnd/>
                    <a:tailEnd type="triangle" w="med" len="med"/>
                  </a:ln>
                  <a:effectLst/>
                </p:spPr>
                <p:txBody>
                  <a:bodyPr wrap="none"/>
                  <a:lstStyle/>
                  <a:p>
                    <a:endParaRPr lang="en-US"/>
                  </a:p>
                </p:txBody>
              </p:sp>
              <p:sp>
                <p:nvSpPr>
                  <p:cNvPr id="324635" name="Line 27"/>
                  <p:cNvSpPr>
                    <a:spLocks noChangeShapeType="1"/>
                  </p:cNvSpPr>
                  <p:nvPr/>
                </p:nvSpPr>
                <p:spPr bwMode="auto">
                  <a:xfrm>
                    <a:off x="2112" y="2688"/>
                    <a:ext cx="480" cy="720"/>
                  </a:xfrm>
                  <a:prstGeom prst="line">
                    <a:avLst/>
                  </a:prstGeom>
                  <a:noFill/>
                  <a:ln w="9525">
                    <a:solidFill>
                      <a:schemeClr val="tx1"/>
                    </a:solidFill>
                    <a:round/>
                    <a:headEnd/>
                    <a:tailEnd type="triangle" w="med" len="med"/>
                  </a:ln>
                  <a:effectLst/>
                </p:spPr>
                <p:txBody>
                  <a:bodyPr wrap="none"/>
                  <a:lstStyle/>
                  <a:p>
                    <a:endParaRPr lang="en-US"/>
                  </a:p>
                </p:txBody>
              </p:sp>
              <p:grpSp>
                <p:nvGrpSpPr>
                  <p:cNvPr id="10" name="Group 28"/>
                  <p:cNvGrpSpPr>
                    <a:grpSpLocks/>
                  </p:cNvGrpSpPr>
                  <p:nvPr/>
                </p:nvGrpSpPr>
                <p:grpSpPr bwMode="auto">
                  <a:xfrm>
                    <a:off x="1536" y="3600"/>
                    <a:ext cx="192" cy="336"/>
                    <a:chOff x="1248" y="2688"/>
                    <a:chExt cx="192" cy="336"/>
                  </a:xfrm>
                </p:grpSpPr>
                <p:sp>
                  <p:nvSpPr>
                    <p:cNvPr id="324637" name="Line 29"/>
                    <p:cNvSpPr>
                      <a:spLocks noChangeShapeType="1"/>
                    </p:cNvSpPr>
                    <p:nvPr/>
                  </p:nvSpPr>
                  <p:spPr bwMode="auto">
                    <a:xfrm flipH="1">
                      <a:off x="1248" y="2688"/>
                      <a:ext cx="96" cy="336"/>
                    </a:xfrm>
                    <a:prstGeom prst="line">
                      <a:avLst/>
                    </a:prstGeom>
                    <a:noFill/>
                    <a:ln w="9525">
                      <a:solidFill>
                        <a:schemeClr val="tx1"/>
                      </a:solidFill>
                      <a:prstDash val="dash"/>
                      <a:round/>
                      <a:headEnd/>
                      <a:tailEnd type="triangle" w="med" len="med"/>
                    </a:ln>
                    <a:effectLst/>
                  </p:spPr>
                  <p:txBody>
                    <a:bodyPr wrap="none"/>
                    <a:lstStyle/>
                    <a:p>
                      <a:endParaRPr lang="en-US"/>
                    </a:p>
                  </p:txBody>
                </p:sp>
                <p:sp>
                  <p:nvSpPr>
                    <p:cNvPr id="324638" name="Line 30"/>
                    <p:cNvSpPr>
                      <a:spLocks noChangeShapeType="1"/>
                    </p:cNvSpPr>
                    <p:nvPr/>
                  </p:nvSpPr>
                  <p:spPr bwMode="auto">
                    <a:xfrm>
                      <a:off x="1344" y="2688"/>
                      <a:ext cx="96" cy="336"/>
                    </a:xfrm>
                    <a:prstGeom prst="line">
                      <a:avLst/>
                    </a:prstGeom>
                    <a:noFill/>
                    <a:ln w="9525">
                      <a:solidFill>
                        <a:schemeClr val="tx1"/>
                      </a:solidFill>
                      <a:prstDash val="dash"/>
                      <a:round/>
                      <a:headEnd/>
                      <a:tailEnd type="triangle" w="med" len="med"/>
                    </a:ln>
                    <a:effectLst/>
                  </p:spPr>
                  <p:txBody>
                    <a:bodyPr wrap="none"/>
                    <a:lstStyle/>
                    <a:p>
                      <a:endParaRPr lang="en-US"/>
                    </a:p>
                  </p:txBody>
                </p:sp>
              </p:grpSp>
            </p:grpSp>
            <p:grpSp>
              <p:nvGrpSpPr>
                <p:cNvPr id="11" name="Group 31"/>
                <p:cNvGrpSpPr>
                  <a:grpSpLocks/>
                </p:cNvGrpSpPr>
                <p:nvPr/>
              </p:nvGrpSpPr>
              <p:grpSpPr bwMode="auto">
                <a:xfrm>
                  <a:off x="2496" y="3600"/>
                  <a:ext cx="192" cy="336"/>
                  <a:chOff x="1248" y="2688"/>
                  <a:chExt cx="192" cy="336"/>
                </a:xfrm>
              </p:grpSpPr>
              <p:sp>
                <p:nvSpPr>
                  <p:cNvPr id="324640" name="Line 32"/>
                  <p:cNvSpPr>
                    <a:spLocks noChangeShapeType="1"/>
                  </p:cNvSpPr>
                  <p:nvPr/>
                </p:nvSpPr>
                <p:spPr bwMode="auto">
                  <a:xfrm flipH="1">
                    <a:off x="1248" y="2688"/>
                    <a:ext cx="96" cy="336"/>
                  </a:xfrm>
                  <a:prstGeom prst="line">
                    <a:avLst/>
                  </a:prstGeom>
                  <a:noFill/>
                  <a:ln w="9525">
                    <a:solidFill>
                      <a:schemeClr val="tx1"/>
                    </a:solidFill>
                    <a:prstDash val="dash"/>
                    <a:round/>
                    <a:headEnd/>
                    <a:tailEnd type="triangle" w="med" len="med"/>
                  </a:ln>
                  <a:effectLst/>
                </p:spPr>
                <p:txBody>
                  <a:bodyPr wrap="none"/>
                  <a:lstStyle/>
                  <a:p>
                    <a:endParaRPr lang="en-US"/>
                  </a:p>
                </p:txBody>
              </p:sp>
              <p:sp>
                <p:nvSpPr>
                  <p:cNvPr id="324641" name="Line 33"/>
                  <p:cNvSpPr>
                    <a:spLocks noChangeShapeType="1"/>
                  </p:cNvSpPr>
                  <p:nvPr/>
                </p:nvSpPr>
                <p:spPr bwMode="auto">
                  <a:xfrm>
                    <a:off x="1344" y="2688"/>
                    <a:ext cx="96" cy="336"/>
                  </a:xfrm>
                  <a:prstGeom prst="line">
                    <a:avLst/>
                  </a:prstGeom>
                  <a:noFill/>
                  <a:ln w="9525">
                    <a:solidFill>
                      <a:schemeClr val="tx1"/>
                    </a:solidFill>
                    <a:prstDash val="dash"/>
                    <a:round/>
                    <a:headEnd/>
                    <a:tailEnd type="triangle" w="med" len="med"/>
                  </a:ln>
                  <a:effectLst/>
                </p:spPr>
                <p:txBody>
                  <a:bodyPr wrap="none"/>
                  <a:lstStyle/>
                  <a:p>
                    <a:endParaRPr lang="en-US"/>
                  </a:p>
                </p:txBody>
              </p:sp>
            </p:grpSp>
            <p:grpSp>
              <p:nvGrpSpPr>
                <p:cNvPr id="12" name="Group 34"/>
                <p:cNvGrpSpPr>
                  <a:grpSpLocks/>
                </p:cNvGrpSpPr>
                <p:nvPr/>
              </p:nvGrpSpPr>
              <p:grpSpPr bwMode="auto">
                <a:xfrm>
                  <a:off x="2016" y="3600"/>
                  <a:ext cx="192" cy="336"/>
                  <a:chOff x="1248" y="2688"/>
                  <a:chExt cx="192" cy="336"/>
                </a:xfrm>
              </p:grpSpPr>
              <p:sp>
                <p:nvSpPr>
                  <p:cNvPr id="324643" name="Line 35"/>
                  <p:cNvSpPr>
                    <a:spLocks noChangeShapeType="1"/>
                  </p:cNvSpPr>
                  <p:nvPr/>
                </p:nvSpPr>
                <p:spPr bwMode="auto">
                  <a:xfrm flipH="1">
                    <a:off x="1248" y="2688"/>
                    <a:ext cx="96" cy="336"/>
                  </a:xfrm>
                  <a:prstGeom prst="line">
                    <a:avLst/>
                  </a:prstGeom>
                  <a:noFill/>
                  <a:ln w="9525">
                    <a:solidFill>
                      <a:schemeClr val="tx1"/>
                    </a:solidFill>
                    <a:prstDash val="dash"/>
                    <a:round/>
                    <a:headEnd/>
                    <a:tailEnd type="triangle" w="med" len="med"/>
                  </a:ln>
                  <a:effectLst/>
                </p:spPr>
                <p:txBody>
                  <a:bodyPr wrap="none"/>
                  <a:lstStyle/>
                  <a:p>
                    <a:endParaRPr lang="en-US"/>
                  </a:p>
                </p:txBody>
              </p:sp>
              <p:sp>
                <p:nvSpPr>
                  <p:cNvPr id="324644" name="Line 36"/>
                  <p:cNvSpPr>
                    <a:spLocks noChangeShapeType="1"/>
                  </p:cNvSpPr>
                  <p:nvPr/>
                </p:nvSpPr>
                <p:spPr bwMode="auto">
                  <a:xfrm>
                    <a:off x="1344" y="2688"/>
                    <a:ext cx="96" cy="336"/>
                  </a:xfrm>
                  <a:prstGeom prst="line">
                    <a:avLst/>
                  </a:prstGeom>
                  <a:noFill/>
                  <a:ln w="9525">
                    <a:solidFill>
                      <a:schemeClr val="tx1"/>
                    </a:solidFill>
                    <a:prstDash val="dash"/>
                    <a:round/>
                    <a:headEnd/>
                    <a:tailEnd type="triangle" w="med" len="med"/>
                  </a:ln>
                  <a:effectLst/>
                </p:spPr>
                <p:txBody>
                  <a:bodyPr wrap="none"/>
                  <a:lstStyle/>
                  <a:p>
                    <a:endParaRPr lang="en-US"/>
                  </a:p>
                </p:txBody>
              </p:sp>
            </p:grpSp>
          </p:grpSp>
        </p:grpSp>
        <p:sp>
          <p:nvSpPr>
            <p:cNvPr id="324645" name="Text Box 37"/>
            <p:cNvSpPr txBox="1">
              <a:spLocks noChangeArrowheads="1"/>
            </p:cNvSpPr>
            <p:nvPr/>
          </p:nvSpPr>
          <p:spPr bwMode="auto">
            <a:xfrm>
              <a:off x="688" y="2112"/>
              <a:ext cx="214" cy="250"/>
            </a:xfrm>
            <a:prstGeom prst="rect">
              <a:avLst/>
            </a:prstGeom>
            <a:noFill/>
            <a:ln w="9525">
              <a:noFill/>
              <a:miter lim="800000"/>
              <a:headEnd/>
              <a:tailEnd/>
            </a:ln>
            <a:effectLst/>
          </p:spPr>
          <p:txBody>
            <a:bodyPr wrap="none">
              <a:spAutoFit/>
            </a:bodyPr>
            <a:lstStyle/>
            <a:p>
              <a:pPr eaLnBrk="1" hangingPunct="1"/>
              <a:r>
                <a:rPr lang="en-US" sz="2000">
                  <a:solidFill>
                    <a:srgbClr val="FF3300"/>
                  </a:solidFill>
                  <a:latin typeface="Comic Sans MS" pitchFamily="66" charset="0"/>
                  <a:cs typeface="Arial" charset="0"/>
                </a:rPr>
                <a:t>3</a:t>
              </a:r>
            </a:p>
          </p:txBody>
        </p:sp>
        <p:sp>
          <p:nvSpPr>
            <p:cNvPr id="324646" name="Text Box 38"/>
            <p:cNvSpPr txBox="1">
              <a:spLocks noChangeArrowheads="1"/>
            </p:cNvSpPr>
            <p:nvPr/>
          </p:nvSpPr>
          <p:spPr bwMode="auto">
            <a:xfrm>
              <a:off x="1024" y="2976"/>
              <a:ext cx="255" cy="250"/>
            </a:xfrm>
            <a:prstGeom prst="rect">
              <a:avLst/>
            </a:prstGeom>
            <a:noFill/>
            <a:ln w="9525">
              <a:noFill/>
              <a:miter lim="800000"/>
              <a:headEnd/>
              <a:tailEnd/>
            </a:ln>
            <a:effectLst/>
          </p:spPr>
          <p:txBody>
            <a:bodyPr wrap="none">
              <a:spAutoFit/>
            </a:bodyPr>
            <a:lstStyle/>
            <a:p>
              <a:pPr eaLnBrk="1" hangingPunct="1"/>
              <a:r>
                <a:rPr lang="en-US" sz="2000" dirty="0">
                  <a:solidFill>
                    <a:schemeClr val="accent6">
                      <a:lumMod val="40000"/>
                      <a:lumOff val="60000"/>
                    </a:schemeClr>
                  </a:solidFill>
                  <a:latin typeface="Comic Sans MS" pitchFamily="66" charset="0"/>
                  <a:cs typeface="Arial" charset="0"/>
                </a:rPr>
                <a:t>-1</a:t>
              </a:r>
            </a:p>
          </p:txBody>
        </p:sp>
        <p:grpSp>
          <p:nvGrpSpPr>
            <p:cNvPr id="13" name="Group 39"/>
            <p:cNvGrpSpPr>
              <a:grpSpLocks/>
            </p:cNvGrpSpPr>
            <p:nvPr/>
          </p:nvGrpSpPr>
          <p:grpSpPr bwMode="auto">
            <a:xfrm>
              <a:off x="1744" y="2626"/>
              <a:ext cx="1369" cy="233"/>
              <a:chOff x="2016" y="3010"/>
              <a:chExt cx="1369" cy="233"/>
            </a:xfrm>
          </p:grpSpPr>
          <p:grpSp>
            <p:nvGrpSpPr>
              <p:cNvPr id="14" name="Group 40"/>
              <p:cNvGrpSpPr>
                <a:grpSpLocks/>
              </p:cNvGrpSpPr>
              <p:nvPr/>
            </p:nvGrpSpPr>
            <p:grpSpPr bwMode="auto">
              <a:xfrm>
                <a:off x="2016" y="3072"/>
                <a:ext cx="192" cy="144"/>
                <a:chOff x="3936" y="3216"/>
                <a:chExt cx="192" cy="144"/>
              </a:xfrm>
            </p:grpSpPr>
            <p:sp>
              <p:nvSpPr>
                <p:cNvPr id="324649" name="Line 41"/>
                <p:cNvSpPr>
                  <a:spLocks noChangeShapeType="1"/>
                </p:cNvSpPr>
                <p:nvPr/>
              </p:nvSpPr>
              <p:spPr bwMode="auto">
                <a:xfrm>
                  <a:off x="3936" y="3216"/>
                  <a:ext cx="192" cy="144"/>
                </a:xfrm>
                <a:prstGeom prst="line">
                  <a:avLst/>
                </a:prstGeom>
                <a:noFill/>
                <a:ln w="38100">
                  <a:solidFill>
                    <a:srgbClr val="D60093"/>
                  </a:solidFill>
                  <a:round/>
                  <a:headEnd/>
                  <a:tailEnd/>
                </a:ln>
                <a:effectLst/>
              </p:spPr>
              <p:txBody>
                <a:bodyPr wrap="none"/>
                <a:lstStyle/>
                <a:p>
                  <a:endParaRPr lang="en-US"/>
                </a:p>
              </p:txBody>
            </p:sp>
            <p:sp>
              <p:nvSpPr>
                <p:cNvPr id="324650" name="Line 42"/>
                <p:cNvSpPr>
                  <a:spLocks noChangeShapeType="1"/>
                </p:cNvSpPr>
                <p:nvPr/>
              </p:nvSpPr>
              <p:spPr bwMode="auto">
                <a:xfrm flipH="1">
                  <a:off x="3936" y="3216"/>
                  <a:ext cx="192" cy="144"/>
                </a:xfrm>
                <a:prstGeom prst="line">
                  <a:avLst/>
                </a:prstGeom>
                <a:noFill/>
                <a:ln w="38100">
                  <a:solidFill>
                    <a:srgbClr val="D60093"/>
                  </a:solidFill>
                  <a:round/>
                  <a:headEnd/>
                  <a:tailEnd/>
                </a:ln>
                <a:effectLst/>
              </p:spPr>
              <p:txBody>
                <a:bodyPr wrap="none"/>
                <a:lstStyle/>
                <a:p>
                  <a:endParaRPr lang="en-US"/>
                </a:p>
              </p:txBody>
            </p:sp>
          </p:grpSp>
          <p:grpSp>
            <p:nvGrpSpPr>
              <p:cNvPr id="15" name="Group 43"/>
              <p:cNvGrpSpPr>
                <a:grpSpLocks/>
              </p:cNvGrpSpPr>
              <p:nvPr/>
            </p:nvGrpSpPr>
            <p:grpSpPr bwMode="auto">
              <a:xfrm>
                <a:off x="2313" y="3069"/>
                <a:ext cx="192" cy="144"/>
                <a:chOff x="3936" y="3216"/>
                <a:chExt cx="192" cy="144"/>
              </a:xfrm>
            </p:grpSpPr>
            <p:sp>
              <p:nvSpPr>
                <p:cNvPr id="324652" name="Line 44"/>
                <p:cNvSpPr>
                  <a:spLocks noChangeShapeType="1"/>
                </p:cNvSpPr>
                <p:nvPr/>
              </p:nvSpPr>
              <p:spPr bwMode="auto">
                <a:xfrm>
                  <a:off x="3936" y="3216"/>
                  <a:ext cx="192" cy="144"/>
                </a:xfrm>
                <a:prstGeom prst="line">
                  <a:avLst/>
                </a:prstGeom>
                <a:noFill/>
                <a:ln w="38100">
                  <a:solidFill>
                    <a:srgbClr val="D60093"/>
                  </a:solidFill>
                  <a:round/>
                  <a:headEnd/>
                  <a:tailEnd/>
                </a:ln>
                <a:effectLst/>
              </p:spPr>
              <p:txBody>
                <a:bodyPr wrap="none"/>
                <a:lstStyle/>
                <a:p>
                  <a:endParaRPr lang="en-US"/>
                </a:p>
              </p:txBody>
            </p:sp>
            <p:sp>
              <p:nvSpPr>
                <p:cNvPr id="324653" name="Line 45"/>
                <p:cNvSpPr>
                  <a:spLocks noChangeShapeType="1"/>
                </p:cNvSpPr>
                <p:nvPr/>
              </p:nvSpPr>
              <p:spPr bwMode="auto">
                <a:xfrm flipH="1">
                  <a:off x="3936" y="3216"/>
                  <a:ext cx="192" cy="144"/>
                </a:xfrm>
                <a:prstGeom prst="line">
                  <a:avLst/>
                </a:prstGeom>
                <a:noFill/>
                <a:ln w="38100">
                  <a:solidFill>
                    <a:srgbClr val="D60093"/>
                  </a:solidFill>
                  <a:round/>
                  <a:headEnd/>
                  <a:tailEnd/>
                </a:ln>
                <a:effectLst/>
              </p:spPr>
              <p:txBody>
                <a:bodyPr wrap="none"/>
                <a:lstStyle/>
                <a:p>
                  <a:endParaRPr lang="en-US"/>
                </a:p>
              </p:txBody>
            </p:sp>
          </p:grpSp>
          <p:sp>
            <p:nvSpPr>
              <p:cNvPr id="324654" name="Text Box 46"/>
              <p:cNvSpPr txBox="1">
                <a:spLocks noChangeArrowheads="1"/>
              </p:cNvSpPr>
              <p:nvPr/>
            </p:nvSpPr>
            <p:spPr bwMode="auto">
              <a:xfrm>
                <a:off x="2592" y="3010"/>
                <a:ext cx="793" cy="233"/>
              </a:xfrm>
              <a:prstGeom prst="rect">
                <a:avLst/>
              </a:prstGeom>
              <a:noFill/>
              <a:ln w="9525">
                <a:noFill/>
                <a:miter lim="800000"/>
                <a:headEnd/>
                <a:tailEnd/>
              </a:ln>
              <a:effectLst/>
            </p:spPr>
            <p:txBody>
              <a:bodyPr wrap="none">
                <a:spAutoFit/>
              </a:bodyPr>
              <a:lstStyle/>
              <a:p>
                <a:pPr eaLnBrk="1" hangingPunct="1"/>
                <a:r>
                  <a:rPr lang="en-US" dirty="0">
                    <a:solidFill>
                      <a:srgbClr val="FFC000"/>
                    </a:solidFill>
                    <a:latin typeface="Comic Sans MS" pitchFamily="66" charset="0"/>
                    <a:cs typeface="Arial" charset="0"/>
                    <a:sym typeface="Symbol" pitchFamily="18" charset="2"/>
                  </a:rPr>
                  <a:t> </a:t>
                </a:r>
                <a:r>
                  <a:rPr lang="en-US" dirty="0">
                    <a:solidFill>
                      <a:srgbClr val="FFC000"/>
                    </a:solidFill>
                    <a:latin typeface="Comic Sans MS" pitchFamily="66" charset="0"/>
                    <a:cs typeface="Arial" charset="0"/>
                  </a:rPr>
                  <a:t>Pruning</a:t>
                </a:r>
              </a:p>
            </p:txBody>
          </p:sp>
        </p:grpSp>
        <p:grpSp>
          <p:nvGrpSpPr>
            <p:cNvPr id="16" name="Group 47"/>
            <p:cNvGrpSpPr>
              <a:grpSpLocks/>
            </p:cNvGrpSpPr>
            <p:nvPr/>
          </p:nvGrpSpPr>
          <p:grpSpPr bwMode="auto">
            <a:xfrm>
              <a:off x="1168" y="2112"/>
              <a:ext cx="583" cy="864"/>
              <a:chOff x="1440" y="2496"/>
              <a:chExt cx="583" cy="864"/>
            </a:xfrm>
          </p:grpSpPr>
          <p:sp>
            <p:nvSpPr>
              <p:cNvPr id="324656" name="Text Box 48"/>
              <p:cNvSpPr txBox="1">
                <a:spLocks noChangeArrowheads="1"/>
              </p:cNvSpPr>
              <p:nvPr/>
            </p:nvSpPr>
            <p:spPr bwMode="auto">
              <a:xfrm>
                <a:off x="1632" y="2496"/>
                <a:ext cx="391" cy="250"/>
              </a:xfrm>
              <a:prstGeom prst="rect">
                <a:avLst/>
              </a:prstGeom>
              <a:noFill/>
              <a:ln w="9525">
                <a:noFill/>
                <a:miter lim="800000"/>
                <a:headEnd/>
                <a:tailEnd/>
              </a:ln>
              <a:effectLst/>
            </p:spPr>
            <p:txBody>
              <a:bodyPr wrap="none">
                <a:spAutoFit/>
              </a:bodyPr>
              <a:lstStyle/>
              <a:p>
                <a:pPr eaLnBrk="1" hangingPunct="1"/>
                <a:r>
                  <a:rPr lang="en-US" sz="2000" b="1">
                    <a:solidFill>
                      <a:srgbClr val="FF3300"/>
                    </a:solidFill>
                    <a:latin typeface="Comic Sans MS" pitchFamily="66" charset="0"/>
                    <a:cs typeface="Arial" charset="0"/>
                    <a:sym typeface="Symbol" pitchFamily="18" charset="2"/>
                  </a:rPr>
                  <a:t></a:t>
                </a:r>
                <a:r>
                  <a:rPr lang="en-US" sz="2000">
                    <a:solidFill>
                      <a:srgbClr val="FF3300"/>
                    </a:solidFill>
                    <a:latin typeface="Comic Sans MS" pitchFamily="66" charset="0"/>
                    <a:cs typeface="Arial" charset="0"/>
                    <a:sym typeface="Symbol" pitchFamily="18" charset="2"/>
                  </a:rPr>
                  <a:t> </a:t>
                </a:r>
                <a:r>
                  <a:rPr lang="en-US" sz="2000">
                    <a:solidFill>
                      <a:srgbClr val="FF3300"/>
                    </a:solidFill>
                    <a:latin typeface="Comic Sans MS" pitchFamily="66" charset="0"/>
                    <a:cs typeface="Arial" charset="0"/>
                  </a:rPr>
                  <a:t>-1</a:t>
                </a:r>
              </a:p>
            </p:txBody>
          </p:sp>
          <p:sp>
            <p:nvSpPr>
              <p:cNvPr id="324657" name="Line 49"/>
              <p:cNvSpPr>
                <a:spLocks noChangeShapeType="1"/>
              </p:cNvSpPr>
              <p:nvPr/>
            </p:nvSpPr>
            <p:spPr bwMode="auto">
              <a:xfrm flipV="1">
                <a:off x="1440" y="2736"/>
                <a:ext cx="384" cy="624"/>
              </a:xfrm>
              <a:prstGeom prst="line">
                <a:avLst/>
              </a:prstGeom>
              <a:noFill/>
              <a:ln w="28575">
                <a:solidFill>
                  <a:schemeClr val="accent6">
                    <a:lumMod val="60000"/>
                    <a:lumOff val="40000"/>
                  </a:schemeClr>
                </a:solidFill>
                <a:prstDash val="sysDot"/>
                <a:round/>
                <a:headEnd/>
                <a:tailEnd type="triangle" w="med" len="med"/>
              </a:ln>
              <a:effectLst/>
            </p:spPr>
            <p:txBody>
              <a:bodyPr wrap="none"/>
              <a:lstStyle/>
              <a:p>
                <a:endParaRPr lang="en-US"/>
              </a:p>
            </p:txBody>
          </p:sp>
        </p:grpSp>
        <p:grpSp>
          <p:nvGrpSpPr>
            <p:cNvPr id="17" name="Group 50"/>
            <p:cNvGrpSpPr>
              <a:grpSpLocks/>
            </p:cNvGrpSpPr>
            <p:nvPr/>
          </p:nvGrpSpPr>
          <p:grpSpPr bwMode="auto">
            <a:xfrm>
              <a:off x="880" y="1200"/>
              <a:ext cx="1235" cy="912"/>
              <a:chOff x="1152" y="1584"/>
              <a:chExt cx="1235" cy="912"/>
            </a:xfrm>
          </p:grpSpPr>
          <p:sp>
            <p:nvSpPr>
              <p:cNvPr id="324659" name="Text Box 51"/>
              <p:cNvSpPr txBox="1">
                <a:spLocks noChangeArrowheads="1"/>
              </p:cNvSpPr>
              <p:nvPr/>
            </p:nvSpPr>
            <p:spPr bwMode="auto">
              <a:xfrm>
                <a:off x="2016" y="1584"/>
                <a:ext cx="371" cy="250"/>
              </a:xfrm>
              <a:prstGeom prst="rect">
                <a:avLst/>
              </a:prstGeom>
              <a:noFill/>
              <a:ln w="9525">
                <a:noFill/>
                <a:miter lim="800000"/>
                <a:headEnd/>
                <a:tailEnd/>
              </a:ln>
              <a:effectLst/>
            </p:spPr>
            <p:txBody>
              <a:bodyPr wrap="none">
                <a:spAutoFit/>
              </a:bodyPr>
              <a:lstStyle/>
              <a:p>
                <a:pPr eaLnBrk="1" hangingPunct="1"/>
                <a:r>
                  <a:rPr lang="en-US" sz="2000" b="1" dirty="0">
                    <a:solidFill>
                      <a:schemeClr val="accent6">
                        <a:lumMod val="40000"/>
                        <a:lumOff val="60000"/>
                      </a:schemeClr>
                    </a:solidFill>
                    <a:latin typeface="Comic Sans MS" pitchFamily="66" charset="0"/>
                    <a:cs typeface="Arial" charset="0"/>
                    <a:sym typeface="Symbol" pitchFamily="18" charset="2"/>
                  </a:rPr>
                  <a:t> </a:t>
                </a:r>
                <a:r>
                  <a:rPr lang="en-US" sz="2000" dirty="0">
                    <a:solidFill>
                      <a:schemeClr val="accent6">
                        <a:lumMod val="40000"/>
                        <a:lumOff val="60000"/>
                      </a:schemeClr>
                    </a:solidFill>
                    <a:latin typeface="Comic Sans MS" pitchFamily="66" charset="0"/>
                    <a:cs typeface="Arial" charset="0"/>
                  </a:rPr>
                  <a:t>3</a:t>
                </a:r>
              </a:p>
            </p:txBody>
          </p:sp>
          <p:sp>
            <p:nvSpPr>
              <p:cNvPr id="324660" name="Line 52"/>
              <p:cNvSpPr>
                <a:spLocks noChangeShapeType="1"/>
              </p:cNvSpPr>
              <p:nvPr/>
            </p:nvSpPr>
            <p:spPr bwMode="auto">
              <a:xfrm flipV="1">
                <a:off x="1152" y="1862"/>
                <a:ext cx="978" cy="634"/>
              </a:xfrm>
              <a:prstGeom prst="line">
                <a:avLst/>
              </a:prstGeom>
              <a:noFill/>
              <a:ln w="28575">
                <a:solidFill>
                  <a:srgbClr val="FF3300"/>
                </a:solidFill>
                <a:prstDash val="sysDot"/>
                <a:round/>
                <a:headEnd/>
                <a:tailEnd type="triangle" w="med" len="med"/>
              </a:ln>
              <a:effectLst/>
            </p:spPr>
            <p:txBody>
              <a:bodyPr wrap="none"/>
              <a:lstStyle/>
              <a:p>
                <a:endParaRPr lang="en-US"/>
              </a:p>
            </p:txBody>
          </p:sp>
        </p:grpSp>
        <p:grpSp>
          <p:nvGrpSpPr>
            <p:cNvPr id="18" name="Group 53"/>
            <p:cNvGrpSpPr>
              <a:grpSpLocks/>
            </p:cNvGrpSpPr>
            <p:nvPr/>
          </p:nvGrpSpPr>
          <p:grpSpPr bwMode="auto">
            <a:xfrm>
              <a:off x="1600" y="2448"/>
              <a:ext cx="3696" cy="1344"/>
              <a:chOff x="1872" y="2832"/>
              <a:chExt cx="3696" cy="1344"/>
            </a:xfrm>
          </p:grpSpPr>
          <p:sp>
            <p:nvSpPr>
              <p:cNvPr id="324662" name="Oval 54"/>
              <p:cNvSpPr>
                <a:spLocks noChangeArrowheads="1"/>
              </p:cNvSpPr>
              <p:nvPr/>
            </p:nvSpPr>
            <p:spPr bwMode="auto">
              <a:xfrm>
                <a:off x="1872" y="2832"/>
                <a:ext cx="960" cy="1344"/>
              </a:xfrm>
              <a:prstGeom prst="ellipse">
                <a:avLst/>
              </a:prstGeom>
              <a:gradFill rotWithShape="1">
                <a:gsLst>
                  <a:gs pos="0">
                    <a:srgbClr val="5F5F5F">
                      <a:alpha val="25999"/>
                    </a:srgbClr>
                  </a:gs>
                  <a:gs pos="100000">
                    <a:srgbClr val="5F5F5F">
                      <a:alpha val="25000"/>
                    </a:srgbClr>
                  </a:gs>
                </a:gsLst>
                <a:lin ang="5400000" scaled="1"/>
              </a:gradFill>
              <a:ln w="9525">
                <a:solidFill>
                  <a:schemeClr val="tx1"/>
                </a:solidFill>
                <a:prstDash val="sysDot"/>
                <a:round/>
                <a:headEnd/>
                <a:tailEnd/>
              </a:ln>
              <a:effectLst/>
            </p:spPr>
            <p:txBody>
              <a:bodyPr wrap="none" anchor="ctr"/>
              <a:lstStyle/>
              <a:p>
                <a:endParaRPr lang="en-US"/>
              </a:p>
            </p:txBody>
          </p:sp>
          <p:sp>
            <p:nvSpPr>
              <p:cNvPr id="324663" name="Text Box 55"/>
              <p:cNvSpPr txBox="1">
                <a:spLocks noChangeArrowheads="1"/>
              </p:cNvSpPr>
              <p:nvPr/>
            </p:nvSpPr>
            <p:spPr bwMode="auto">
              <a:xfrm>
                <a:off x="3120" y="3264"/>
                <a:ext cx="2448" cy="826"/>
              </a:xfrm>
              <a:prstGeom prst="rect">
                <a:avLst/>
              </a:prstGeom>
              <a:noFill/>
              <a:ln w="9525">
                <a:noFill/>
                <a:miter lim="800000"/>
                <a:headEnd/>
                <a:tailEnd/>
              </a:ln>
              <a:effectLst/>
            </p:spPr>
            <p:txBody>
              <a:bodyPr>
                <a:spAutoFit/>
              </a:bodyPr>
              <a:lstStyle/>
              <a:p>
                <a:pPr eaLnBrk="1" hangingPunct="1"/>
                <a:r>
                  <a:rPr lang="en-US" sz="2000" dirty="0">
                    <a:latin typeface="Comic Sans MS" pitchFamily="66" charset="0"/>
                    <a:cs typeface="Arial" charset="0"/>
                  </a:rPr>
                  <a:t>This part of the tree can’t have any effect on the value that will be backed up to the root</a:t>
                </a:r>
              </a:p>
            </p:txBody>
          </p:sp>
          <p:sp>
            <p:nvSpPr>
              <p:cNvPr id="324664" name="Line 56"/>
              <p:cNvSpPr>
                <a:spLocks noChangeShapeType="1"/>
              </p:cNvSpPr>
              <p:nvPr/>
            </p:nvSpPr>
            <p:spPr bwMode="auto">
              <a:xfrm flipH="1">
                <a:off x="2832" y="3360"/>
                <a:ext cx="336" cy="0"/>
              </a:xfrm>
              <a:prstGeom prst="line">
                <a:avLst/>
              </a:prstGeom>
              <a:noFill/>
              <a:ln w="9525">
                <a:solidFill>
                  <a:schemeClr val="tx1"/>
                </a:solidFill>
                <a:round/>
                <a:headEnd/>
                <a:tailEnd type="triangle" w="med" len="med"/>
              </a:ln>
              <a:effectLst/>
            </p:spPr>
            <p:txBody>
              <a:bodyPr wrap="none"/>
              <a:lstStyle/>
              <a:p>
                <a:endParaRPr lang="en-US"/>
              </a:p>
            </p:txBody>
          </p:sp>
        </p:grpSp>
      </p:grpSp>
    </p:spTree>
    <p:extLst>
      <p:ext uri="{BB962C8B-B14F-4D97-AF65-F5344CB8AC3E}">
        <p14:creationId xmlns:p14="http://schemas.microsoft.com/office/powerpoint/2010/main" val="464807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114299"/>
            <a:ext cx="12192000" cy="1143000"/>
          </a:xfrm>
        </p:spPr>
        <p:txBody>
          <a:bodyPr>
            <a:normAutofit/>
          </a:bodyPr>
          <a:lstStyle/>
          <a:p>
            <a:pPr algn="ctr"/>
            <a:r>
              <a:rPr lang="en-US" altLang="en-US" sz="4000" dirty="0">
                <a:ea typeface="ＭＳ Ｐゴシック" panose="020B0600070205080204" pitchFamily="34" charset="-128"/>
              </a:rPr>
              <a:t>Alpha-beta pruning</a:t>
            </a:r>
          </a:p>
        </p:txBody>
      </p:sp>
      <p:sp>
        <p:nvSpPr>
          <p:cNvPr id="62467" name="Rectangle 3"/>
          <p:cNvSpPr>
            <a:spLocks noGrp="1" noChangeArrowheads="1"/>
          </p:cNvSpPr>
          <p:nvPr>
            <p:ph type="body" idx="1"/>
          </p:nvPr>
        </p:nvSpPr>
        <p:spPr>
          <a:xfrm>
            <a:off x="1180322" y="1371599"/>
            <a:ext cx="9182878" cy="4114800"/>
          </a:xfrm>
        </p:spPr>
        <p:txBody>
          <a:bodyPr/>
          <a:lstStyle/>
          <a:p>
            <a:r>
              <a:rPr lang="en-US" altLang="en-US" sz="2800" dirty="0">
                <a:ea typeface="ＭＳ Ｐゴシック" panose="020B0600070205080204" pitchFamily="34" charset="-128"/>
              </a:rPr>
              <a:t>We can improve on the performance of the </a:t>
            </a:r>
            <a:r>
              <a:rPr lang="en-US" altLang="en-US" sz="2800" dirty="0" err="1">
                <a:ea typeface="ＭＳ Ｐゴシック" panose="020B0600070205080204" pitchFamily="34" charset="-128"/>
              </a:rPr>
              <a:t>minimax</a:t>
            </a:r>
            <a:r>
              <a:rPr lang="en-US" altLang="en-US" sz="2800" dirty="0">
                <a:ea typeface="ＭＳ Ｐゴシック" panose="020B0600070205080204" pitchFamily="34" charset="-128"/>
              </a:rPr>
              <a:t> algorithm through </a:t>
            </a:r>
            <a:r>
              <a:rPr lang="en-US" altLang="en-US" sz="2800" b="1" dirty="0">
                <a:solidFill>
                  <a:srgbClr val="FFC000"/>
                </a:solidFill>
                <a:ea typeface="ＭＳ Ｐゴシック" panose="020B0600070205080204" pitchFamily="34" charset="-128"/>
              </a:rPr>
              <a:t>alpha-beta pruning</a:t>
            </a:r>
            <a:endParaRPr lang="en-US" altLang="en-US" sz="2800" dirty="0">
              <a:solidFill>
                <a:srgbClr val="FFC000"/>
              </a:solidFill>
              <a:ea typeface="ＭＳ Ｐゴシック" panose="020B0600070205080204" pitchFamily="34" charset="-128"/>
            </a:endParaRPr>
          </a:p>
          <a:p>
            <a:r>
              <a:rPr lang="en-US" altLang="en-US" sz="2800" dirty="0">
                <a:ea typeface="ＭＳ Ｐゴシック" panose="020B0600070205080204" pitchFamily="34" charset="-128"/>
              </a:rPr>
              <a:t>Basic idea: </a:t>
            </a:r>
            <a:r>
              <a:rPr lang="en-US" altLang="en-US" sz="2800" i="1" dirty="0">
                <a:ea typeface="ＭＳ Ｐゴシック" panose="020B0600070205080204" pitchFamily="34" charset="-128"/>
              </a:rPr>
              <a:t>“If you have an idea that is surely bad, don't take the time to see how truly awful it is.”</a:t>
            </a:r>
            <a:r>
              <a:rPr lang="en-US" altLang="en-US" sz="2800" dirty="0">
                <a:ea typeface="ＭＳ Ｐゴシック" panose="020B0600070205080204" pitchFamily="34" charset="-128"/>
              </a:rPr>
              <a:t> -- Pat Winston (MIT)</a:t>
            </a:r>
          </a:p>
        </p:txBody>
      </p:sp>
      <p:sp>
        <p:nvSpPr>
          <p:cNvPr id="62468" name="AutoShape 6"/>
          <p:cNvSpPr>
            <a:spLocks noChangeArrowheads="1"/>
          </p:cNvSpPr>
          <p:nvPr/>
        </p:nvSpPr>
        <p:spPr bwMode="auto">
          <a:xfrm>
            <a:off x="3581401" y="3962400"/>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62469" name="AutoShape 7"/>
          <p:cNvSpPr>
            <a:spLocks noChangeArrowheads="1"/>
          </p:cNvSpPr>
          <p:nvPr/>
        </p:nvSpPr>
        <p:spPr bwMode="auto">
          <a:xfrm flipV="1">
            <a:off x="4267201" y="4800600"/>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62470" name="AutoShape 8"/>
          <p:cNvSpPr>
            <a:spLocks noChangeArrowheads="1"/>
          </p:cNvSpPr>
          <p:nvPr/>
        </p:nvSpPr>
        <p:spPr bwMode="auto">
          <a:xfrm flipV="1">
            <a:off x="2971801" y="4800600"/>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62471" name="AutoShape 9"/>
          <p:cNvSpPr>
            <a:spLocks noChangeArrowheads="1"/>
          </p:cNvSpPr>
          <p:nvPr/>
        </p:nvSpPr>
        <p:spPr bwMode="auto">
          <a:xfrm>
            <a:off x="3276601" y="5867400"/>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62472" name="AutoShape 10"/>
          <p:cNvSpPr>
            <a:spLocks noChangeArrowheads="1"/>
          </p:cNvSpPr>
          <p:nvPr/>
        </p:nvSpPr>
        <p:spPr bwMode="auto">
          <a:xfrm>
            <a:off x="2667001" y="5867400"/>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62473" name="AutoShape 11"/>
          <p:cNvSpPr>
            <a:spLocks noChangeArrowheads="1"/>
          </p:cNvSpPr>
          <p:nvPr/>
        </p:nvSpPr>
        <p:spPr bwMode="auto">
          <a:xfrm>
            <a:off x="4648201" y="5867400"/>
            <a:ext cx="327025" cy="381000"/>
          </a:xfrm>
          <a:prstGeom prst="triangle">
            <a:avLst>
              <a:gd name="adj" fmla="val 50000"/>
            </a:avLst>
          </a:prstGeom>
          <a:solidFill>
            <a:schemeClr val="folHlink"/>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62474" name="AutoShape 12"/>
          <p:cNvSpPr>
            <a:spLocks noChangeArrowheads="1"/>
          </p:cNvSpPr>
          <p:nvPr/>
        </p:nvSpPr>
        <p:spPr bwMode="auto">
          <a:xfrm>
            <a:off x="4038601" y="5867400"/>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62475" name="Line 13"/>
          <p:cNvSpPr>
            <a:spLocks noChangeShapeType="1"/>
          </p:cNvSpPr>
          <p:nvPr/>
        </p:nvSpPr>
        <p:spPr bwMode="auto">
          <a:xfrm flipV="1">
            <a:off x="3124200" y="4343400"/>
            <a:ext cx="6096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76" name="Line 14"/>
          <p:cNvSpPr>
            <a:spLocks noChangeShapeType="1"/>
          </p:cNvSpPr>
          <p:nvPr/>
        </p:nvSpPr>
        <p:spPr bwMode="auto">
          <a:xfrm flipH="1" flipV="1">
            <a:off x="3733800" y="4343400"/>
            <a:ext cx="685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77" name="Line 15"/>
          <p:cNvSpPr>
            <a:spLocks noChangeShapeType="1"/>
          </p:cNvSpPr>
          <p:nvPr/>
        </p:nvSpPr>
        <p:spPr bwMode="auto">
          <a:xfrm flipV="1">
            <a:off x="2819400" y="5181600"/>
            <a:ext cx="3048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78" name="Line 16"/>
          <p:cNvSpPr>
            <a:spLocks noChangeShapeType="1"/>
          </p:cNvSpPr>
          <p:nvPr/>
        </p:nvSpPr>
        <p:spPr bwMode="auto">
          <a:xfrm flipH="1" flipV="1">
            <a:off x="3124200" y="5181600"/>
            <a:ext cx="3048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79" name="Line 17"/>
          <p:cNvSpPr>
            <a:spLocks noChangeShapeType="1"/>
          </p:cNvSpPr>
          <p:nvPr/>
        </p:nvSpPr>
        <p:spPr bwMode="auto">
          <a:xfrm flipV="1">
            <a:off x="4191000" y="5181600"/>
            <a:ext cx="2286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80" name="Line 18"/>
          <p:cNvSpPr>
            <a:spLocks noChangeShapeType="1"/>
          </p:cNvSpPr>
          <p:nvPr/>
        </p:nvSpPr>
        <p:spPr bwMode="auto">
          <a:xfrm flipH="1" flipV="1">
            <a:off x="4419600" y="5181600"/>
            <a:ext cx="3810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81" name="Text Box 19"/>
          <p:cNvSpPr txBox="1">
            <a:spLocks noChangeArrowheads="1"/>
          </p:cNvSpPr>
          <p:nvPr/>
        </p:nvSpPr>
        <p:spPr bwMode="auto">
          <a:xfrm>
            <a:off x="2667000" y="6248401"/>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en-US" altLang="en-US" b="1"/>
              <a:t>2</a:t>
            </a:r>
          </a:p>
        </p:txBody>
      </p:sp>
      <p:sp>
        <p:nvSpPr>
          <p:cNvPr id="62482" name="Text Box 21"/>
          <p:cNvSpPr txBox="1">
            <a:spLocks noChangeArrowheads="1"/>
          </p:cNvSpPr>
          <p:nvPr/>
        </p:nvSpPr>
        <p:spPr bwMode="auto">
          <a:xfrm>
            <a:off x="3276600" y="6248401"/>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en-US" altLang="en-US" b="1"/>
              <a:t>7</a:t>
            </a:r>
          </a:p>
        </p:txBody>
      </p:sp>
      <p:sp>
        <p:nvSpPr>
          <p:cNvPr id="62483" name="Text Box 22"/>
          <p:cNvSpPr txBox="1">
            <a:spLocks noChangeArrowheads="1"/>
          </p:cNvSpPr>
          <p:nvPr/>
        </p:nvSpPr>
        <p:spPr bwMode="auto">
          <a:xfrm>
            <a:off x="4038600" y="6248401"/>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en-US" altLang="en-US" b="1"/>
              <a:t>1</a:t>
            </a:r>
          </a:p>
        </p:txBody>
      </p:sp>
      <p:sp>
        <p:nvSpPr>
          <p:cNvPr id="62484" name="Text Box 23"/>
          <p:cNvSpPr txBox="1">
            <a:spLocks noChangeArrowheads="1"/>
          </p:cNvSpPr>
          <p:nvPr/>
        </p:nvSpPr>
        <p:spPr bwMode="auto">
          <a:xfrm>
            <a:off x="2590801" y="4800601"/>
            <a:ext cx="4556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en-US" altLang="en-US" b="1"/>
              <a:t>=2</a:t>
            </a:r>
          </a:p>
        </p:txBody>
      </p:sp>
      <p:sp>
        <p:nvSpPr>
          <p:cNvPr id="62485" name="Text Box 24"/>
          <p:cNvSpPr txBox="1">
            <a:spLocks noChangeArrowheads="1"/>
          </p:cNvSpPr>
          <p:nvPr/>
        </p:nvSpPr>
        <p:spPr bwMode="auto">
          <a:xfrm>
            <a:off x="3962401" y="3962401"/>
            <a:ext cx="600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en-US" altLang="en-US" b="1"/>
              <a:t>&gt;=2</a:t>
            </a:r>
          </a:p>
        </p:txBody>
      </p:sp>
      <p:sp>
        <p:nvSpPr>
          <p:cNvPr id="62486" name="Text Box 25"/>
          <p:cNvSpPr txBox="1">
            <a:spLocks noChangeArrowheads="1"/>
          </p:cNvSpPr>
          <p:nvPr/>
        </p:nvSpPr>
        <p:spPr bwMode="auto">
          <a:xfrm>
            <a:off x="4648201" y="4800601"/>
            <a:ext cx="600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en-US" altLang="en-US" b="1"/>
              <a:t>&lt;=1</a:t>
            </a:r>
          </a:p>
        </p:txBody>
      </p:sp>
      <p:sp>
        <p:nvSpPr>
          <p:cNvPr id="62487" name="Text Box 26"/>
          <p:cNvSpPr txBox="1">
            <a:spLocks noChangeArrowheads="1"/>
          </p:cNvSpPr>
          <p:nvPr/>
        </p:nvSpPr>
        <p:spPr bwMode="auto">
          <a:xfrm>
            <a:off x="4648200" y="6248401"/>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en-US" altLang="en-US" b="1"/>
              <a:t>?</a:t>
            </a:r>
          </a:p>
        </p:txBody>
      </p:sp>
      <p:sp>
        <p:nvSpPr>
          <p:cNvPr id="62488" name="Text Box 27"/>
          <p:cNvSpPr txBox="1">
            <a:spLocks noChangeArrowheads="1"/>
          </p:cNvSpPr>
          <p:nvPr/>
        </p:nvSpPr>
        <p:spPr bwMode="auto">
          <a:xfrm>
            <a:off x="6324600" y="4038600"/>
            <a:ext cx="40386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4950" indent="-234950">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Char char="•"/>
            </a:pPr>
            <a:r>
              <a:rPr lang="en-US" altLang="en-US" sz="2400" dirty="0">
                <a:solidFill>
                  <a:srgbClr val="FFC000"/>
                </a:solidFill>
              </a:rPr>
              <a:t>We don’t need to compute the value at this node</a:t>
            </a:r>
            <a:r>
              <a:rPr lang="en-US" altLang="en-US" sz="2400" dirty="0">
                <a:solidFill>
                  <a:srgbClr val="FF0000"/>
                </a:solidFill>
              </a:rPr>
              <a:t>.</a:t>
            </a:r>
            <a:endParaRPr lang="en-US" altLang="en-US" sz="2400" dirty="0"/>
          </a:p>
          <a:p>
            <a:pPr>
              <a:spcBef>
                <a:spcPct val="50000"/>
              </a:spcBef>
              <a:buFontTx/>
              <a:buChar char="•"/>
            </a:pPr>
            <a:r>
              <a:rPr lang="en-US" altLang="en-US" sz="2400" dirty="0"/>
              <a:t>No matter what it is, it can’t affect the value of the root node.</a:t>
            </a:r>
          </a:p>
        </p:txBody>
      </p:sp>
      <p:sp>
        <p:nvSpPr>
          <p:cNvPr id="62489" name="Line 28"/>
          <p:cNvSpPr>
            <a:spLocks noChangeShapeType="1"/>
          </p:cNvSpPr>
          <p:nvPr/>
        </p:nvSpPr>
        <p:spPr bwMode="auto">
          <a:xfrm flipH="1">
            <a:off x="5029200" y="4419600"/>
            <a:ext cx="1371600" cy="1600200"/>
          </a:xfrm>
          <a:prstGeom prst="line">
            <a:avLst/>
          </a:prstGeom>
          <a:noFill/>
          <a:ln w="38100">
            <a:solidFill>
              <a:srgbClr val="FFC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490" name="Text Box 29"/>
          <p:cNvSpPr txBox="1">
            <a:spLocks noChangeArrowheads="1"/>
          </p:cNvSpPr>
          <p:nvPr/>
        </p:nvSpPr>
        <p:spPr bwMode="auto">
          <a:xfrm>
            <a:off x="2270126" y="3900489"/>
            <a:ext cx="777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en-US" altLang="en-US"/>
              <a:t>MAX</a:t>
            </a:r>
          </a:p>
        </p:txBody>
      </p:sp>
      <p:sp>
        <p:nvSpPr>
          <p:cNvPr id="62491" name="Text Box 30"/>
          <p:cNvSpPr txBox="1">
            <a:spLocks noChangeArrowheads="1"/>
          </p:cNvSpPr>
          <p:nvPr/>
        </p:nvSpPr>
        <p:spPr bwMode="auto">
          <a:xfrm>
            <a:off x="1828801" y="5775326"/>
            <a:ext cx="777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en-US" altLang="en-US"/>
              <a:t>MAX</a:t>
            </a:r>
          </a:p>
        </p:txBody>
      </p:sp>
      <p:sp>
        <p:nvSpPr>
          <p:cNvPr id="62492" name="Text Box 31"/>
          <p:cNvSpPr txBox="1">
            <a:spLocks noChangeArrowheads="1"/>
          </p:cNvSpPr>
          <p:nvPr/>
        </p:nvSpPr>
        <p:spPr bwMode="auto">
          <a:xfrm>
            <a:off x="1752601" y="4800601"/>
            <a:ext cx="677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en-US" altLang="en-US"/>
              <a:t>MIN</a:t>
            </a:r>
          </a:p>
        </p:txBody>
      </p:sp>
    </p:spTree>
    <p:extLst>
      <p:ext uri="{BB962C8B-B14F-4D97-AF65-F5344CB8AC3E}">
        <p14:creationId xmlns:p14="http://schemas.microsoft.com/office/powerpoint/2010/main" val="1791378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209800" y="76200"/>
            <a:ext cx="7772400" cy="1143000"/>
          </a:xfrm>
        </p:spPr>
        <p:txBody>
          <a:bodyPr/>
          <a:lstStyle/>
          <a:p>
            <a:r>
              <a:rPr lang="en-US" altLang="en-US" dirty="0">
                <a:ea typeface="ＭＳ Ｐゴシック" panose="020B0600070205080204" pitchFamily="34" charset="-128"/>
              </a:rPr>
              <a:t>Alpha-beta pruning</a:t>
            </a:r>
          </a:p>
        </p:txBody>
      </p:sp>
      <p:sp>
        <p:nvSpPr>
          <p:cNvPr id="64515" name="Rectangle 3"/>
          <p:cNvSpPr>
            <a:spLocks noGrp="1" noChangeArrowheads="1"/>
          </p:cNvSpPr>
          <p:nvPr>
            <p:ph type="body" idx="1"/>
          </p:nvPr>
        </p:nvSpPr>
        <p:spPr>
          <a:xfrm>
            <a:off x="1574800" y="1181100"/>
            <a:ext cx="9448800" cy="5410200"/>
          </a:xfrm>
        </p:spPr>
        <p:txBody>
          <a:bodyPr>
            <a:normAutofit lnSpcReduction="10000"/>
          </a:bodyPr>
          <a:lstStyle/>
          <a:p>
            <a:r>
              <a:rPr lang="en-US" altLang="en-US" sz="2600" dirty="0">
                <a:ea typeface="ＭＳ Ｐゴシック" panose="020B0600070205080204" pitchFamily="34" charset="-128"/>
              </a:rPr>
              <a:t>Traverse the search tree in depth-first order </a:t>
            </a:r>
          </a:p>
          <a:p>
            <a:r>
              <a:rPr lang="en-US" altLang="en-US" sz="2600" dirty="0">
                <a:ea typeface="ＭＳ Ｐゴシック" panose="020B0600070205080204" pitchFamily="34" charset="-128"/>
              </a:rPr>
              <a:t>At each </a:t>
            </a:r>
            <a:r>
              <a:rPr lang="en-US" altLang="en-US" sz="2600" b="1" dirty="0">
                <a:ea typeface="ＭＳ Ｐゴシック" panose="020B0600070205080204" pitchFamily="34" charset="-128"/>
              </a:rPr>
              <a:t>MAX</a:t>
            </a:r>
            <a:r>
              <a:rPr lang="en-US" altLang="en-US" sz="2600" dirty="0">
                <a:ea typeface="ＭＳ Ｐゴシック" panose="020B0600070205080204" pitchFamily="34" charset="-128"/>
              </a:rPr>
              <a:t> node n, </a:t>
            </a:r>
            <a:r>
              <a:rPr lang="en-US" altLang="en-US" sz="2600" b="1" dirty="0">
                <a:ea typeface="ＭＳ Ｐゴシック" panose="020B0600070205080204" pitchFamily="34" charset="-128"/>
              </a:rPr>
              <a:t>alpha(n)</a:t>
            </a:r>
            <a:r>
              <a:rPr lang="en-US" altLang="en-US" sz="2600" dirty="0">
                <a:ea typeface="ＭＳ Ｐゴシック" panose="020B0600070205080204" pitchFamily="34" charset="-128"/>
              </a:rPr>
              <a:t> =  maximum value found so far</a:t>
            </a:r>
          </a:p>
          <a:p>
            <a:r>
              <a:rPr lang="en-US" altLang="en-US" sz="2600" dirty="0">
                <a:ea typeface="ＭＳ Ｐゴシック" panose="020B0600070205080204" pitchFamily="34" charset="-128"/>
              </a:rPr>
              <a:t>At each </a:t>
            </a:r>
            <a:r>
              <a:rPr lang="en-US" altLang="en-US" sz="2600" b="1" dirty="0">
                <a:ea typeface="ＭＳ Ｐゴシック" panose="020B0600070205080204" pitchFamily="34" charset="-128"/>
              </a:rPr>
              <a:t>MIN</a:t>
            </a:r>
            <a:r>
              <a:rPr lang="en-US" altLang="en-US" sz="2600" dirty="0">
                <a:ea typeface="ＭＳ Ｐゴシック" panose="020B0600070205080204" pitchFamily="34" charset="-128"/>
              </a:rPr>
              <a:t> node n, </a:t>
            </a:r>
            <a:r>
              <a:rPr lang="en-US" altLang="en-US" sz="2600" b="1" dirty="0">
                <a:ea typeface="ＭＳ Ｐゴシック" panose="020B0600070205080204" pitchFamily="34" charset="-128"/>
              </a:rPr>
              <a:t>beta(n)</a:t>
            </a:r>
            <a:r>
              <a:rPr lang="en-US" altLang="en-US" sz="2600" dirty="0">
                <a:ea typeface="ＭＳ Ｐゴシック" panose="020B0600070205080204" pitchFamily="34" charset="-128"/>
              </a:rPr>
              <a:t> =  minimum value found so far</a:t>
            </a:r>
          </a:p>
          <a:p>
            <a:r>
              <a:rPr lang="en-US" altLang="en-US" sz="2800" dirty="0">
                <a:ea typeface="ＭＳ Ｐゴシック" panose="020B0600070205080204" pitchFamily="34" charset="-128"/>
              </a:rPr>
              <a:t>The alpha values start at -∞ and only increase, while beta values start at +∞ and only decrease</a:t>
            </a:r>
          </a:p>
          <a:p>
            <a:r>
              <a:rPr lang="en-US" altLang="en-US" sz="2600" b="1" dirty="0">
                <a:ea typeface="ＭＳ Ｐゴシック" panose="020B0600070205080204" pitchFamily="34" charset="-128"/>
              </a:rPr>
              <a:t>Beta cutoff</a:t>
            </a:r>
            <a:r>
              <a:rPr lang="en-US" altLang="en-US" sz="2600" dirty="0">
                <a:ea typeface="ＭＳ Ｐゴシック" panose="020B0600070205080204" pitchFamily="34" charset="-128"/>
              </a:rPr>
              <a:t>: Given MAX node n, cut off search below n (i.e., don’t generate/examine any more of n’s children) if alpha(n) &gt;= beta(</a:t>
            </a:r>
            <a:r>
              <a:rPr lang="en-US" altLang="en-US" sz="2600" dirty="0" err="1">
                <a:ea typeface="ＭＳ Ｐゴシック" panose="020B0600070205080204" pitchFamily="34" charset="-128"/>
              </a:rPr>
              <a:t>i</a:t>
            </a:r>
            <a:r>
              <a:rPr lang="en-US" altLang="en-US" sz="2600" dirty="0">
                <a:ea typeface="ＭＳ Ｐゴシック" panose="020B0600070205080204" pitchFamily="34" charset="-128"/>
              </a:rPr>
              <a:t>) for some MIN node ancestor </a:t>
            </a:r>
            <a:r>
              <a:rPr lang="en-US" altLang="en-US" sz="2600" dirty="0" err="1">
                <a:ea typeface="ＭＳ Ｐゴシック" panose="020B0600070205080204" pitchFamily="34" charset="-128"/>
              </a:rPr>
              <a:t>i</a:t>
            </a:r>
            <a:r>
              <a:rPr lang="en-US" altLang="en-US" sz="2600" dirty="0">
                <a:ea typeface="ＭＳ Ｐゴシック" panose="020B0600070205080204" pitchFamily="34" charset="-128"/>
              </a:rPr>
              <a:t> of n. </a:t>
            </a:r>
          </a:p>
          <a:p>
            <a:r>
              <a:rPr lang="en-US" altLang="en-US" sz="2600" b="1" dirty="0">
                <a:ea typeface="ＭＳ Ｐゴシック" panose="020B0600070205080204" pitchFamily="34" charset="-128"/>
              </a:rPr>
              <a:t>Alpha cutoff:</a:t>
            </a:r>
            <a:r>
              <a:rPr lang="en-US" altLang="en-US" sz="2600" dirty="0">
                <a:ea typeface="ＭＳ Ｐゴシック" panose="020B0600070205080204" pitchFamily="34" charset="-128"/>
              </a:rPr>
              <a:t> stop searching below MIN node n if beta(n) &lt;= alpha(</a:t>
            </a:r>
            <a:r>
              <a:rPr lang="en-US" altLang="en-US" sz="2600" dirty="0" err="1">
                <a:ea typeface="ＭＳ Ｐゴシック" panose="020B0600070205080204" pitchFamily="34" charset="-128"/>
              </a:rPr>
              <a:t>i</a:t>
            </a:r>
            <a:r>
              <a:rPr lang="en-US" altLang="en-US" sz="2600" dirty="0">
                <a:ea typeface="ＭＳ Ｐゴシック" panose="020B0600070205080204" pitchFamily="34" charset="-128"/>
              </a:rPr>
              <a:t>) for some MAX node ancestor </a:t>
            </a:r>
            <a:r>
              <a:rPr lang="en-US" altLang="en-US" sz="2600" dirty="0" err="1">
                <a:ea typeface="ＭＳ Ｐゴシック" panose="020B0600070205080204" pitchFamily="34" charset="-128"/>
              </a:rPr>
              <a:t>i</a:t>
            </a:r>
            <a:r>
              <a:rPr lang="en-US" altLang="en-US" sz="2600" dirty="0">
                <a:ea typeface="ＭＳ Ｐゴシック" panose="020B0600070205080204" pitchFamily="34" charset="-128"/>
              </a:rPr>
              <a:t> of n. </a:t>
            </a:r>
          </a:p>
        </p:txBody>
      </p:sp>
    </p:spTree>
    <p:extLst>
      <p:ext uri="{BB962C8B-B14F-4D97-AF65-F5344CB8AC3E}">
        <p14:creationId xmlns:p14="http://schemas.microsoft.com/office/powerpoint/2010/main" val="2986688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p:cNvGrpSpPr>
          <p:nvPr/>
        </p:nvGrpSpPr>
        <p:grpSpPr bwMode="auto">
          <a:xfrm>
            <a:off x="6248400" y="1524000"/>
            <a:ext cx="914400" cy="914400"/>
            <a:chOff x="2112" y="1152"/>
            <a:chExt cx="576" cy="576"/>
          </a:xfrm>
        </p:grpSpPr>
        <p:sp>
          <p:nvSpPr>
            <p:cNvPr id="325637" name="Rectangle 5"/>
            <p:cNvSpPr>
              <a:spLocks noChangeArrowheads="1"/>
            </p:cNvSpPr>
            <p:nvPr/>
          </p:nvSpPr>
          <p:spPr bwMode="auto">
            <a:xfrm>
              <a:off x="2112" y="1152"/>
              <a:ext cx="576" cy="576"/>
            </a:xfrm>
            <a:prstGeom prst="rect">
              <a:avLst/>
            </a:prstGeom>
            <a:solidFill>
              <a:srgbClr val="DCFFB9"/>
            </a:solidFill>
            <a:ln w="9525">
              <a:solidFill>
                <a:schemeClr val="bg1"/>
              </a:solidFill>
              <a:miter lim="800000"/>
              <a:headEnd/>
              <a:tailEnd/>
            </a:ln>
            <a:effectLst/>
          </p:spPr>
          <p:txBody>
            <a:bodyPr wrap="none" anchor="ctr"/>
            <a:lstStyle/>
            <a:p>
              <a:endParaRPr lang="en-US"/>
            </a:p>
          </p:txBody>
        </p:sp>
        <p:sp>
          <p:nvSpPr>
            <p:cNvPr id="325638" name="Line 6"/>
            <p:cNvSpPr>
              <a:spLocks noChangeShapeType="1"/>
            </p:cNvSpPr>
            <p:nvPr/>
          </p:nvSpPr>
          <p:spPr bwMode="auto">
            <a:xfrm>
              <a:off x="2304" y="1152"/>
              <a:ext cx="0" cy="576"/>
            </a:xfrm>
            <a:prstGeom prst="line">
              <a:avLst/>
            </a:prstGeom>
            <a:noFill/>
            <a:ln w="9525">
              <a:solidFill>
                <a:schemeClr val="bg1"/>
              </a:solidFill>
              <a:round/>
              <a:headEnd/>
              <a:tailEnd/>
            </a:ln>
            <a:effectLst/>
          </p:spPr>
          <p:txBody>
            <a:bodyPr wrap="none"/>
            <a:lstStyle/>
            <a:p>
              <a:endParaRPr lang="en-US"/>
            </a:p>
          </p:txBody>
        </p:sp>
        <p:sp>
          <p:nvSpPr>
            <p:cNvPr id="325639" name="Line 7"/>
            <p:cNvSpPr>
              <a:spLocks noChangeShapeType="1"/>
            </p:cNvSpPr>
            <p:nvPr/>
          </p:nvSpPr>
          <p:spPr bwMode="auto">
            <a:xfrm>
              <a:off x="2496" y="1152"/>
              <a:ext cx="0" cy="576"/>
            </a:xfrm>
            <a:prstGeom prst="line">
              <a:avLst/>
            </a:prstGeom>
            <a:noFill/>
            <a:ln w="9525">
              <a:solidFill>
                <a:schemeClr val="bg1"/>
              </a:solidFill>
              <a:round/>
              <a:headEnd/>
              <a:tailEnd/>
            </a:ln>
            <a:effectLst/>
          </p:spPr>
          <p:txBody>
            <a:bodyPr wrap="none"/>
            <a:lstStyle/>
            <a:p>
              <a:endParaRPr lang="en-US"/>
            </a:p>
          </p:txBody>
        </p:sp>
        <p:sp>
          <p:nvSpPr>
            <p:cNvPr id="325640" name="Line 8"/>
            <p:cNvSpPr>
              <a:spLocks noChangeShapeType="1"/>
            </p:cNvSpPr>
            <p:nvPr/>
          </p:nvSpPr>
          <p:spPr bwMode="auto">
            <a:xfrm>
              <a:off x="2112" y="1344"/>
              <a:ext cx="576" cy="0"/>
            </a:xfrm>
            <a:prstGeom prst="line">
              <a:avLst/>
            </a:prstGeom>
            <a:noFill/>
            <a:ln w="9525">
              <a:solidFill>
                <a:schemeClr val="bg1"/>
              </a:solidFill>
              <a:round/>
              <a:headEnd/>
              <a:tailEnd/>
            </a:ln>
            <a:effectLst/>
          </p:spPr>
          <p:txBody>
            <a:bodyPr wrap="none"/>
            <a:lstStyle/>
            <a:p>
              <a:endParaRPr lang="en-US"/>
            </a:p>
          </p:txBody>
        </p:sp>
        <p:sp>
          <p:nvSpPr>
            <p:cNvPr id="325641" name="Line 9"/>
            <p:cNvSpPr>
              <a:spLocks noChangeShapeType="1"/>
            </p:cNvSpPr>
            <p:nvPr/>
          </p:nvSpPr>
          <p:spPr bwMode="auto">
            <a:xfrm>
              <a:off x="2112" y="1536"/>
              <a:ext cx="576" cy="0"/>
            </a:xfrm>
            <a:prstGeom prst="line">
              <a:avLst/>
            </a:prstGeom>
            <a:noFill/>
            <a:ln w="9525">
              <a:solidFill>
                <a:schemeClr val="bg1"/>
              </a:solidFill>
              <a:round/>
              <a:headEnd/>
              <a:tailEnd/>
            </a:ln>
            <a:effectLst/>
          </p:spPr>
          <p:txBody>
            <a:bodyPr wrap="none"/>
            <a:lstStyle/>
            <a:p>
              <a:endParaRPr lang="en-US"/>
            </a:p>
          </p:txBody>
        </p:sp>
      </p:grpSp>
      <p:grpSp>
        <p:nvGrpSpPr>
          <p:cNvPr id="4" name="Group 11"/>
          <p:cNvGrpSpPr>
            <a:grpSpLocks/>
          </p:cNvGrpSpPr>
          <p:nvPr/>
        </p:nvGrpSpPr>
        <p:grpSpPr bwMode="auto">
          <a:xfrm>
            <a:off x="3962400" y="2438400"/>
            <a:ext cx="2743200" cy="1524000"/>
            <a:chOff x="1536" y="1536"/>
            <a:chExt cx="1728" cy="960"/>
          </a:xfrm>
        </p:grpSpPr>
        <p:sp>
          <p:nvSpPr>
            <p:cNvPr id="325644" name="Line 12"/>
            <p:cNvSpPr>
              <a:spLocks noChangeShapeType="1"/>
            </p:cNvSpPr>
            <p:nvPr/>
          </p:nvSpPr>
          <p:spPr bwMode="auto">
            <a:xfrm flipH="1">
              <a:off x="1824" y="1536"/>
              <a:ext cx="1440" cy="384"/>
            </a:xfrm>
            <a:prstGeom prst="line">
              <a:avLst/>
            </a:prstGeom>
            <a:noFill/>
            <a:ln w="9525">
              <a:solidFill>
                <a:schemeClr val="bg1"/>
              </a:solidFill>
              <a:round/>
              <a:headEnd/>
              <a:tailEnd type="triangle" w="med" len="med"/>
            </a:ln>
            <a:effectLst/>
          </p:spPr>
          <p:txBody>
            <a:bodyPr wrap="none"/>
            <a:lstStyle/>
            <a:p>
              <a:endParaRPr lang="en-US"/>
            </a:p>
          </p:txBody>
        </p:sp>
        <p:grpSp>
          <p:nvGrpSpPr>
            <p:cNvPr id="5" name="Group 13"/>
            <p:cNvGrpSpPr>
              <a:grpSpLocks/>
            </p:cNvGrpSpPr>
            <p:nvPr/>
          </p:nvGrpSpPr>
          <p:grpSpPr bwMode="auto">
            <a:xfrm>
              <a:off x="1536" y="1920"/>
              <a:ext cx="576" cy="576"/>
              <a:chOff x="1536" y="1920"/>
              <a:chExt cx="576" cy="576"/>
            </a:xfrm>
          </p:grpSpPr>
          <p:grpSp>
            <p:nvGrpSpPr>
              <p:cNvPr id="6" name="Group 14"/>
              <p:cNvGrpSpPr>
                <a:grpSpLocks/>
              </p:cNvGrpSpPr>
              <p:nvPr/>
            </p:nvGrpSpPr>
            <p:grpSpPr bwMode="auto">
              <a:xfrm>
                <a:off x="1536" y="1920"/>
                <a:ext cx="576" cy="576"/>
                <a:chOff x="2112" y="1152"/>
                <a:chExt cx="576" cy="576"/>
              </a:xfrm>
            </p:grpSpPr>
            <p:sp>
              <p:nvSpPr>
                <p:cNvPr id="325647" name="Rectangle 15"/>
                <p:cNvSpPr>
                  <a:spLocks noChangeArrowheads="1"/>
                </p:cNvSpPr>
                <p:nvPr/>
              </p:nvSpPr>
              <p:spPr bwMode="auto">
                <a:xfrm>
                  <a:off x="2112" y="1152"/>
                  <a:ext cx="576" cy="576"/>
                </a:xfrm>
                <a:prstGeom prst="rect">
                  <a:avLst/>
                </a:prstGeom>
                <a:solidFill>
                  <a:srgbClr val="F0E09A"/>
                </a:solidFill>
                <a:ln w="9525">
                  <a:solidFill>
                    <a:schemeClr val="bg1"/>
                  </a:solidFill>
                  <a:miter lim="800000"/>
                  <a:headEnd/>
                  <a:tailEnd/>
                </a:ln>
                <a:effectLst/>
              </p:spPr>
              <p:txBody>
                <a:bodyPr wrap="none" anchor="ctr"/>
                <a:lstStyle/>
                <a:p>
                  <a:endParaRPr lang="en-US"/>
                </a:p>
              </p:txBody>
            </p:sp>
            <p:sp>
              <p:nvSpPr>
                <p:cNvPr id="325648" name="Line 16"/>
                <p:cNvSpPr>
                  <a:spLocks noChangeShapeType="1"/>
                </p:cNvSpPr>
                <p:nvPr/>
              </p:nvSpPr>
              <p:spPr bwMode="auto">
                <a:xfrm>
                  <a:off x="2304" y="1152"/>
                  <a:ext cx="0" cy="576"/>
                </a:xfrm>
                <a:prstGeom prst="line">
                  <a:avLst/>
                </a:prstGeom>
                <a:noFill/>
                <a:ln w="9525">
                  <a:solidFill>
                    <a:schemeClr val="bg1"/>
                  </a:solidFill>
                  <a:round/>
                  <a:headEnd/>
                  <a:tailEnd/>
                </a:ln>
                <a:effectLst/>
              </p:spPr>
              <p:txBody>
                <a:bodyPr wrap="none"/>
                <a:lstStyle/>
                <a:p>
                  <a:endParaRPr lang="en-US"/>
                </a:p>
              </p:txBody>
            </p:sp>
            <p:sp>
              <p:nvSpPr>
                <p:cNvPr id="325649" name="Line 17"/>
                <p:cNvSpPr>
                  <a:spLocks noChangeShapeType="1"/>
                </p:cNvSpPr>
                <p:nvPr/>
              </p:nvSpPr>
              <p:spPr bwMode="auto">
                <a:xfrm>
                  <a:off x="2496" y="1152"/>
                  <a:ext cx="0" cy="576"/>
                </a:xfrm>
                <a:prstGeom prst="line">
                  <a:avLst/>
                </a:prstGeom>
                <a:noFill/>
                <a:ln w="9525">
                  <a:solidFill>
                    <a:schemeClr val="bg1"/>
                  </a:solidFill>
                  <a:round/>
                  <a:headEnd/>
                  <a:tailEnd/>
                </a:ln>
                <a:effectLst/>
              </p:spPr>
              <p:txBody>
                <a:bodyPr wrap="none"/>
                <a:lstStyle/>
                <a:p>
                  <a:endParaRPr lang="en-US"/>
                </a:p>
              </p:txBody>
            </p:sp>
            <p:sp>
              <p:nvSpPr>
                <p:cNvPr id="325650" name="Line 18"/>
                <p:cNvSpPr>
                  <a:spLocks noChangeShapeType="1"/>
                </p:cNvSpPr>
                <p:nvPr/>
              </p:nvSpPr>
              <p:spPr bwMode="auto">
                <a:xfrm>
                  <a:off x="2112" y="1344"/>
                  <a:ext cx="576" cy="0"/>
                </a:xfrm>
                <a:prstGeom prst="line">
                  <a:avLst/>
                </a:prstGeom>
                <a:noFill/>
                <a:ln w="9525">
                  <a:solidFill>
                    <a:schemeClr val="bg1"/>
                  </a:solidFill>
                  <a:round/>
                  <a:headEnd/>
                  <a:tailEnd/>
                </a:ln>
                <a:effectLst/>
              </p:spPr>
              <p:txBody>
                <a:bodyPr wrap="none"/>
                <a:lstStyle/>
                <a:p>
                  <a:endParaRPr lang="en-US"/>
                </a:p>
              </p:txBody>
            </p:sp>
            <p:sp>
              <p:nvSpPr>
                <p:cNvPr id="325651" name="Line 19"/>
                <p:cNvSpPr>
                  <a:spLocks noChangeShapeType="1"/>
                </p:cNvSpPr>
                <p:nvPr/>
              </p:nvSpPr>
              <p:spPr bwMode="auto">
                <a:xfrm>
                  <a:off x="2112" y="1536"/>
                  <a:ext cx="576" cy="0"/>
                </a:xfrm>
                <a:prstGeom prst="line">
                  <a:avLst/>
                </a:prstGeom>
                <a:noFill/>
                <a:ln w="9525">
                  <a:solidFill>
                    <a:schemeClr val="bg1"/>
                  </a:solidFill>
                  <a:round/>
                  <a:headEnd/>
                  <a:tailEnd/>
                </a:ln>
                <a:effectLst/>
              </p:spPr>
              <p:txBody>
                <a:bodyPr wrap="none"/>
                <a:lstStyle/>
                <a:p>
                  <a:endParaRPr lang="en-US"/>
                </a:p>
              </p:txBody>
            </p:sp>
          </p:grpSp>
          <p:grpSp>
            <p:nvGrpSpPr>
              <p:cNvPr id="7" name="Group 20"/>
              <p:cNvGrpSpPr>
                <a:grpSpLocks/>
              </p:cNvGrpSpPr>
              <p:nvPr/>
            </p:nvGrpSpPr>
            <p:grpSpPr bwMode="auto">
              <a:xfrm>
                <a:off x="1728" y="2112"/>
                <a:ext cx="192" cy="192"/>
                <a:chOff x="576" y="2112"/>
                <a:chExt cx="192" cy="192"/>
              </a:xfrm>
            </p:grpSpPr>
            <p:sp>
              <p:nvSpPr>
                <p:cNvPr id="325653" name="Line 21"/>
                <p:cNvSpPr>
                  <a:spLocks noChangeShapeType="1"/>
                </p:cNvSpPr>
                <p:nvPr/>
              </p:nvSpPr>
              <p:spPr bwMode="auto">
                <a:xfrm>
                  <a:off x="576" y="2112"/>
                  <a:ext cx="192" cy="192"/>
                </a:xfrm>
                <a:prstGeom prst="line">
                  <a:avLst/>
                </a:prstGeom>
                <a:noFill/>
                <a:ln w="28575">
                  <a:solidFill>
                    <a:schemeClr val="bg1"/>
                  </a:solidFill>
                  <a:round/>
                  <a:headEnd/>
                  <a:tailEnd/>
                </a:ln>
                <a:effectLst/>
              </p:spPr>
              <p:txBody>
                <a:bodyPr wrap="none"/>
                <a:lstStyle/>
                <a:p>
                  <a:endParaRPr lang="en-US"/>
                </a:p>
              </p:txBody>
            </p:sp>
            <p:sp>
              <p:nvSpPr>
                <p:cNvPr id="325654" name="Line 22"/>
                <p:cNvSpPr>
                  <a:spLocks noChangeShapeType="1"/>
                </p:cNvSpPr>
                <p:nvPr/>
              </p:nvSpPr>
              <p:spPr bwMode="auto">
                <a:xfrm flipV="1">
                  <a:off x="576" y="2112"/>
                  <a:ext cx="192" cy="192"/>
                </a:xfrm>
                <a:prstGeom prst="line">
                  <a:avLst/>
                </a:prstGeom>
                <a:noFill/>
                <a:ln w="28575">
                  <a:solidFill>
                    <a:schemeClr val="bg1"/>
                  </a:solidFill>
                  <a:round/>
                  <a:headEnd/>
                  <a:tailEnd/>
                </a:ln>
                <a:effectLst/>
              </p:spPr>
              <p:txBody>
                <a:bodyPr wrap="none"/>
                <a:lstStyle/>
                <a:p>
                  <a:endParaRPr lang="en-US"/>
                </a:p>
              </p:txBody>
            </p:sp>
          </p:grpSp>
        </p:grpSp>
      </p:grpSp>
    </p:spTree>
    <p:extLst>
      <p:ext uri="{BB962C8B-B14F-4D97-AF65-F5344CB8AC3E}">
        <p14:creationId xmlns:p14="http://schemas.microsoft.com/office/powerpoint/2010/main" val="81701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458633" y="0"/>
            <a:ext cx="9905998" cy="1478570"/>
          </a:xfrm>
        </p:spPr>
        <p:txBody>
          <a:bodyPr/>
          <a:lstStyle/>
          <a:p>
            <a:pPr eaLnBrk="1" hangingPunct="1"/>
            <a:r>
              <a:rPr lang="en-US" dirty="0"/>
              <a:t>Game Playing State-of-the-Art</a:t>
            </a:r>
          </a:p>
        </p:txBody>
      </p:sp>
      <p:sp>
        <p:nvSpPr>
          <p:cNvPr id="1098755" name="Rectangle 3"/>
          <p:cNvSpPr>
            <a:spLocks noGrp="1" noChangeArrowheads="1"/>
          </p:cNvSpPr>
          <p:nvPr>
            <p:ph idx="1"/>
          </p:nvPr>
        </p:nvSpPr>
        <p:spPr>
          <a:xfrm>
            <a:off x="827368" y="1443238"/>
            <a:ext cx="5954432" cy="5249662"/>
          </a:xfrm>
        </p:spPr>
        <p:txBody>
          <a:bodyPr>
            <a:normAutofit fontScale="92500" lnSpcReduction="10000"/>
          </a:bodyPr>
          <a:lstStyle/>
          <a:p>
            <a:pPr eaLnBrk="1" hangingPunct="1">
              <a:lnSpc>
                <a:spcPct val="80000"/>
              </a:lnSpc>
            </a:pPr>
            <a:r>
              <a:rPr lang="en-US" b="1" dirty="0"/>
              <a:t>Checkers:</a:t>
            </a:r>
            <a:r>
              <a:rPr lang="en-US" dirty="0"/>
              <a:t> 1950: First computer player.  1994: First computer champion: Chinook ended 40-year-reign of human champion Marion Tinsley using complete 8-piece endgame. 2007: Checkers solved!</a:t>
            </a:r>
          </a:p>
          <a:p>
            <a:pPr eaLnBrk="1" hangingPunct="1">
              <a:lnSpc>
                <a:spcPct val="80000"/>
              </a:lnSpc>
            </a:pPr>
            <a:endParaRPr lang="en-US" sz="1400" b="1" dirty="0"/>
          </a:p>
          <a:p>
            <a:pPr eaLnBrk="1" hangingPunct="1">
              <a:lnSpc>
                <a:spcPct val="80000"/>
              </a:lnSpc>
            </a:pPr>
            <a:r>
              <a:rPr lang="en-US" b="1" dirty="0"/>
              <a:t>Chess:</a:t>
            </a:r>
            <a:r>
              <a:rPr lang="en-US" dirty="0"/>
              <a:t> 1997: Deep Blue defeats human champion Gary Kasparov in a six-game match.  Deep Blue examined 200M positions per second, used very sophisticated evaluation and undisclosed methods for extending some lines of search up to 40 ply.  Current programs are even better, if less historic.</a:t>
            </a:r>
          </a:p>
          <a:p>
            <a:pPr eaLnBrk="1" hangingPunct="1">
              <a:lnSpc>
                <a:spcPct val="80000"/>
              </a:lnSpc>
            </a:pPr>
            <a:endParaRPr lang="en-US" sz="1400" b="1" dirty="0"/>
          </a:p>
          <a:p>
            <a:pPr>
              <a:lnSpc>
                <a:spcPct val="80000"/>
              </a:lnSpc>
            </a:pPr>
            <a:r>
              <a:rPr lang="en-US" b="1" dirty="0"/>
              <a:t>Go: </a:t>
            </a:r>
            <a:r>
              <a:rPr lang="en-US" dirty="0"/>
              <a:t>In go, b &gt; 300!  Classic programs use pattern knowledge bases. </a:t>
            </a:r>
            <a:r>
              <a:rPr lang="en-US" b="1" dirty="0"/>
              <a:t>2016: Alpha GO defeats human champion. Uses Monte Carlo Tree Search, learned evaluation function using deep learning.</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0732"/>
          <a:stretch/>
        </p:blipFill>
        <p:spPr bwMode="auto">
          <a:xfrm>
            <a:off x="7098798" y="1478570"/>
            <a:ext cx="4392833" cy="4334933"/>
          </a:xfrm>
          <a:prstGeom prst="rect">
            <a:avLst/>
          </a:prstGeom>
          <a:noFill/>
        </p:spPr>
      </p:pic>
    </p:spTree>
    <p:extLst>
      <p:ext uri="{BB962C8B-B14F-4D97-AF65-F5344CB8AC3E}">
        <p14:creationId xmlns:p14="http://schemas.microsoft.com/office/powerpoint/2010/main" val="1040610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p:cNvGrpSpPr>
          <p:nvPr/>
        </p:nvGrpSpPr>
        <p:grpSpPr bwMode="auto">
          <a:xfrm>
            <a:off x="6248400" y="1524000"/>
            <a:ext cx="914400" cy="914400"/>
            <a:chOff x="2112" y="1152"/>
            <a:chExt cx="576" cy="576"/>
          </a:xfrm>
        </p:grpSpPr>
        <p:sp>
          <p:nvSpPr>
            <p:cNvPr id="326661" name="Rectangle 5"/>
            <p:cNvSpPr>
              <a:spLocks noChangeArrowheads="1"/>
            </p:cNvSpPr>
            <p:nvPr/>
          </p:nvSpPr>
          <p:spPr bwMode="auto">
            <a:xfrm>
              <a:off x="2112" y="1152"/>
              <a:ext cx="576" cy="576"/>
            </a:xfrm>
            <a:prstGeom prst="rect">
              <a:avLst/>
            </a:prstGeom>
            <a:solidFill>
              <a:srgbClr val="DCFFB9"/>
            </a:solidFill>
            <a:ln w="9525">
              <a:solidFill>
                <a:schemeClr val="bg1"/>
              </a:solidFill>
              <a:miter lim="800000"/>
              <a:headEnd/>
              <a:tailEnd/>
            </a:ln>
            <a:effectLst/>
          </p:spPr>
          <p:txBody>
            <a:bodyPr wrap="none" anchor="ctr"/>
            <a:lstStyle/>
            <a:p>
              <a:endParaRPr lang="en-US"/>
            </a:p>
          </p:txBody>
        </p:sp>
        <p:sp>
          <p:nvSpPr>
            <p:cNvPr id="326662" name="Line 6"/>
            <p:cNvSpPr>
              <a:spLocks noChangeShapeType="1"/>
            </p:cNvSpPr>
            <p:nvPr/>
          </p:nvSpPr>
          <p:spPr bwMode="auto">
            <a:xfrm>
              <a:off x="2304" y="1152"/>
              <a:ext cx="0" cy="576"/>
            </a:xfrm>
            <a:prstGeom prst="line">
              <a:avLst/>
            </a:prstGeom>
            <a:noFill/>
            <a:ln w="9525">
              <a:solidFill>
                <a:schemeClr val="bg1"/>
              </a:solidFill>
              <a:round/>
              <a:headEnd/>
              <a:tailEnd/>
            </a:ln>
            <a:effectLst/>
          </p:spPr>
          <p:txBody>
            <a:bodyPr wrap="none"/>
            <a:lstStyle/>
            <a:p>
              <a:endParaRPr lang="en-US"/>
            </a:p>
          </p:txBody>
        </p:sp>
        <p:sp>
          <p:nvSpPr>
            <p:cNvPr id="326663" name="Line 7"/>
            <p:cNvSpPr>
              <a:spLocks noChangeShapeType="1"/>
            </p:cNvSpPr>
            <p:nvPr/>
          </p:nvSpPr>
          <p:spPr bwMode="auto">
            <a:xfrm>
              <a:off x="2496" y="1152"/>
              <a:ext cx="0" cy="576"/>
            </a:xfrm>
            <a:prstGeom prst="line">
              <a:avLst/>
            </a:prstGeom>
            <a:noFill/>
            <a:ln w="9525">
              <a:solidFill>
                <a:schemeClr val="bg1"/>
              </a:solidFill>
              <a:round/>
              <a:headEnd/>
              <a:tailEnd/>
            </a:ln>
            <a:effectLst/>
          </p:spPr>
          <p:txBody>
            <a:bodyPr wrap="none"/>
            <a:lstStyle/>
            <a:p>
              <a:endParaRPr lang="en-US"/>
            </a:p>
          </p:txBody>
        </p:sp>
        <p:sp>
          <p:nvSpPr>
            <p:cNvPr id="326664" name="Line 8"/>
            <p:cNvSpPr>
              <a:spLocks noChangeShapeType="1"/>
            </p:cNvSpPr>
            <p:nvPr/>
          </p:nvSpPr>
          <p:spPr bwMode="auto">
            <a:xfrm>
              <a:off x="2112" y="1344"/>
              <a:ext cx="576" cy="0"/>
            </a:xfrm>
            <a:prstGeom prst="line">
              <a:avLst/>
            </a:prstGeom>
            <a:noFill/>
            <a:ln w="9525">
              <a:solidFill>
                <a:schemeClr val="bg1"/>
              </a:solidFill>
              <a:round/>
              <a:headEnd/>
              <a:tailEnd/>
            </a:ln>
            <a:effectLst/>
          </p:spPr>
          <p:txBody>
            <a:bodyPr wrap="none"/>
            <a:lstStyle/>
            <a:p>
              <a:endParaRPr lang="en-US"/>
            </a:p>
          </p:txBody>
        </p:sp>
        <p:sp>
          <p:nvSpPr>
            <p:cNvPr id="326665" name="Line 9"/>
            <p:cNvSpPr>
              <a:spLocks noChangeShapeType="1"/>
            </p:cNvSpPr>
            <p:nvPr/>
          </p:nvSpPr>
          <p:spPr bwMode="auto">
            <a:xfrm>
              <a:off x="2112" y="1536"/>
              <a:ext cx="576" cy="0"/>
            </a:xfrm>
            <a:prstGeom prst="line">
              <a:avLst/>
            </a:prstGeom>
            <a:noFill/>
            <a:ln w="9525">
              <a:solidFill>
                <a:schemeClr val="bg1"/>
              </a:solidFill>
              <a:round/>
              <a:headEnd/>
              <a:tailEnd/>
            </a:ln>
            <a:effectLst/>
          </p:spPr>
          <p:txBody>
            <a:bodyPr wrap="none"/>
            <a:lstStyle/>
            <a:p>
              <a:endParaRPr lang="en-US"/>
            </a:p>
          </p:txBody>
        </p:sp>
      </p:grpSp>
      <p:sp>
        <p:nvSpPr>
          <p:cNvPr id="326667" name="Text Box 11"/>
          <p:cNvSpPr txBox="1">
            <a:spLocks noChangeArrowheads="1"/>
          </p:cNvSpPr>
          <p:nvPr/>
        </p:nvSpPr>
        <p:spPr bwMode="auto">
          <a:xfrm>
            <a:off x="4953001" y="3363913"/>
            <a:ext cx="707245" cy="369332"/>
          </a:xfrm>
          <a:prstGeom prst="rect">
            <a:avLst/>
          </a:prstGeom>
          <a:noFill/>
          <a:ln w="9525">
            <a:solidFill>
              <a:schemeClr val="bg1"/>
            </a:solidFill>
            <a:miter lim="800000"/>
            <a:headEnd/>
            <a:tailEnd/>
          </a:ln>
          <a:effectLst/>
        </p:spPr>
        <p:txBody>
          <a:bodyPr wrap="none">
            <a:spAutoFit/>
          </a:bodyPr>
          <a:lstStyle/>
          <a:p>
            <a:pPr eaLnBrk="1" hangingPunct="1"/>
            <a:r>
              <a:rPr lang="en-US">
                <a:solidFill>
                  <a:srgbClr val="FFC000"/>
                </a:solidFill>
                <a:latin typeface="Symbol" pitchFamily="18" charset="2"/>
              </a:rPr>
              <a:t>b</a:t>
            </a:r>
            <a:r>
              <a:rPr lang="en-US">
                <a:solidFill>
                  <a:srgbClr val="FFC000"/>
                </a:solidFill>
                <a:latin typeface="Comic Sans MS" pitchFamily="66" charset="0"/>
              </a:rPr>
              <a:t> = 2</a:t>
            </a:r>
            <a:endParaRPr lang="en-US" sz="3600">
              <a:solidFill>
                <a:srgbClr val="FFC000"/>
              </a:solidFill>
              <a:latin typeface="Comic Sans MS" pitchFamily="66" charset="0"/>
              <a:cs typeface="Times New Roman" charset="0"/>
              <a:sym typeface="Symbol" pitchFamily="18" charset="2"/>
            </a:endParaRPr>
          </a:p>
        </p:txBody>
      </p:sp>
      <p:grpSp>
        <p:nvGrpSpPr>
          <p:cNvPr id="4" name="Group 12"/>
          <p:cNvGrpSpPr>
            <a:grpSpLocks/>
          </p:cNvGrpSpPr>
          <p:nvPr/>
        </p:nvGrpSpPr>
        <p:grpSpPr bwMode="auto">
          <a:xfrm>
            <a:off x="2438400" y="3962401"/>
            <a:ext cx="1981200" cy="1906588"/>
            <a:chOff x="576" y="2496"/>
            <a:chExt cx="1248" cy="1201"/>
          </a:xfrm>
        </p:grpSpPr>
        <p:grpSp>
          <p:nvGrpSpPr>
            <p:cNvPr id="5" name="Group 13"/>
            <p:cNvGrpSpPr>
              <a:grpSpLocks/>
            </p:cNvGrpSpPr>
            <p:nvPr/>
          </p:nvGrpSpPr>
          <p:grpSpPr bwMode="auto">
            <a:xfrm>
              <a:off x="576" y="2880"/>
              <a:ext cx="576" cy="576"/>
              <a:chOff x="576" y="2880"/>
              <a:chExt cx="576" cy="576"/>
            </a:xfrm>
          </p:grpSpPr>
          <p:grpSp>
            <p:nvGrpSpPr>
              <p:cNvPr id="6" name="Group 14"/>
              <p:cNvGrpSpPr>
                <a:grpSpLocks/>
              </p:cNvGrpSpPr>
              <p:nvPr/>
            </p:nvGrpSpPr>
            <p:grpSpPr bwMode="auto">
              <a:xfrm>
                <a:off x="576" y="2880"/>
                <a:ext cx="576" cy="576"/>
                <a:chOff x="2112" y="1152"/>
                <a:chExt cx="576" cy="576"/>
              </a:xfrm>
            </p:grpSpPr>
            <p:sp>
              <p:nvSpPr>
                <p:cNvPr id="326671" name="Rectangle 15"/>
                <p:cNvSpPr>
                  <a:spLocks noChangeArrowheads="1"/>
                </p:cNvSpPr>
                <p:nvPr/>
              </p:nvSpPr>
              <p:spPr bwMode="auto">
                <a:xfrm>
                  <a:off x="2112" y="1152"/>
                  <a:ext cx="576" cy="576"/>
                </a:xfrm>
                <a:prstGeom prst="rect">
                  <a:avLst/>
                </a:prstGeom>
                <a:solidFill>
                  <a:srgbClr val="DCFFB9"/>
                </a:solidFill>
                <a:ln w="9525">
                  <a:solidFill>
                    <a:schemeClr val="bg1"/>
                  </a:solidFill>
                  <a:miter lim="800000"/>
                  <a:headEnd/>
                  <a:tailEnd/>
                </a:ln>
                <a:effectLst/>
              </p:spPr>
              <p:txBody>
                <a:bodyPr wrap="none" anchor="ctr"/>
                <a:lstStyle/>
                <a:p>
                  <a:endParaRPr lang="en-US"/>
                </a:p>
              </p:txBody>
            </p:sp>
            <p:sp>
              <p:nvSpPr>
                <p:cNvPr id="326672" name="Line 16"/>
                <p:cNvSpPr>
                  <a:spLocks noChangeShapeType="1"/>
                </p:cNvSpPr>
                <p:nvPr/>
              </p:nvSpPr>
              <p:spPr bwMode="auto">
                <a:xfrm>
                  <a:off x="2304" y="1152"/>
                  <a:ext cx="0" cy="576"/>
                </a:xfrm>
                <a:prstGeom prst="line">
                  <a:avLst/>
                </a:prstGeom>
                <a:noFill/>
                <a:ln w="9525">
                  <a:solidFill>
                    <a:schemeClr val="bg1"/>
                  </a:solidFill>
                  <a:round/>
                  <a:headEnd/>
                  <a:tailEnd/>
                </a:ln>
                <a:effectLst/>
              </p:spPr>
              <p:txBody>
                <a:bodyPr wrap="none"/>
                <a:lstStyle/>
                <a:p>
                  <a:endParaRPr lang="en-US"/>
                </a:p>
              </p:txBody>
            </p:sp>
            <p:sp>
              <p:nvSpPr>
                <p:cNvPr id="326673" name="Line 17"/>
                <p:cNvSpPr>
                  <a:spLocks noChangeShapeType="1"/>
                </p:cNvSpPr>
                <p:nvPr/>
              </p:nvSpPr>
              <p:spPr bwMode="auto">
                <a:xfrm>
                  <a:off x="2496" y="1152"/>
                  <a:ext cx="0" cy="576"/>
                </a:xfrm>
                <a:prstGeom prst="line">
                  <a:avLst/>
                </a:prstGeom>
                <a:noFill/>
                <a:ln w="9525">
                  <a:solidFill>
                    <a:schemeClr val="bg1"/>
                  </a:solidFill>
                  <a:round/>
                  <a:headEnd/>
                  <a:tailEnd/>
                </a:ln>
                <a:effectLst/>
              </p:spPr>
              <p:txBody>
                <a:bodyPr wrap="none"/>
                <a:lstStyle/>
                <a:p>
                  <a:endParaRPr lang="en-US"/>
                </a:p>
              </p:txBody>
            </p:sp>
            <p:sp>
              <p:nvSpPr>
                <p:cNvPr id="326674" name="Line 18"/>
                <p:cNvSpPr>
                  <a:spLocks noChangeShapeType="1"/>
                </p:cNvSpPr>
                <p:nvPr/>
              </p:nvSpPr>
              <p:spPr bwMode="auto">
                <a:xfrm>
                  <a:off x="2112" y="1344"/>
                  <a:ext cx="576" cy="0"/>
                </a:xfrm>
                <a:prstGeom prst="line">
                  <a:avLst/>
                </a:prstGeom>
                <a:noFill/>
                <a:ln w="9525">
                  <a:solidFill>
                    <a:schemeClr val="bg1"/>
                  </a:solidFill>
                  <a:round/>
                  <a:headEnd/>
                  <a:tailEnd/>
                </a:ln>
                <a:effectLst/>
              </p:spPr>
              <p:txBody>
                <a:bodyPr wrap="none"/>
                <a:lstStyle/>
                <a:p>
                  <a:endParaRPr lang="en-US"/>
                </a:p>
              </p:txBody>
            </p:sp>
            <p:sp>
              <p:nvSpPr>
                <p:cNvPr id="326675" name="Line 19"/>
                <p:cNvSpPr>
                  <a:spLocks noChangeShapeType="1"/>
                </p:cNvSpPr>
                <p:nvPr/>
              </p:nvSpPr>
              <p:spPr bwMode="auto">
                <a:xfrm>
                  <a:off x="2112" y="1536"/>
                  <a:ext cx="576" cy="0"/>
                </a:xfrm>
                <a:prstGeom prst="line">
                  <a:avLst/>
                </a:prstGeom>
                <a:noFill/>
                <a:ln w="9525">
                  <a:solidFill>
                    <a:schemeClr val="bg1"/>
                  </a:solidFill>
                  <a:round/>
                  <a:headEnd/>
                  <a:tailEnd/>
                </a:ln>
                <a:effectLst/>
              </p:spPr>
              <p:txBody>
                <a:bodyPr wrap="none"/>
                <a:lstStyle/>
                <a:p>
                  <a:endParaRPr lang="en-US"/>
                </a:p>
              </p:txBody>
            </p:sp>
          </p:grpSp>
          <p:grpSp>
            <p:nvGrpSpPr>
              <p:cNvPr id="7" name="Group 20"/>
              <p:cNvGrpSpPr>
                <a:grpSpLocks/>
              </p:cNvGrpSpPr>
              <p:nvPr/>
            </p:nvGrpSpPr>
            <p:grpSpPr bwMode="auto">
              <a:xfrm>
                <a:off x="768" y="3072"/>
                <a:ext cx="192" cy="192"/>
                <a:chOff x="576" y="2112"/>
                <a:chExt cx="192" cy="192"/>
              </a:xfrm>
            </p:grpSpPr>
            <p:sp>
              <p:nvSpPr>
                <p:cNvPr id="326677" name="Line 21"/>
                <p:cNvSpPr>
                  <a:spLocks noChangeShapeType="1"/>
                </p:cNvSpPr>
                <p:nvPr/>
              </p:nvSpPr>
              <p:spPr bwMode="auto">
                <a:xfrm>
                  <a:off x="576" y="2112"/>
                  <a:ext cx="192" cy="192"/>
                </a:xfrm>
                <a:prstGeom prst="line">
                  <a:avLst/>
                </a:prstGeom>
                <a:noFill/>
                <a:ln w="28575">
                  <a:solidFill>
                    <a:schemeClr val="bg1"/>
                  </a:solidFill>
                  <a:round/>
                  <a:headEnd/>
                  <a:tailEnd/>
                </a:ln>
                <a:effectLst/>
              </p:spPr>
              <p:txBody>
                <a:bodyPr wrap="none"/>
                <a:lstStyle/>
                <a:p>
                  <a:endParaRPr lang="en-US"/>
                </a:p>
              </p:txBody>
            </p:sp>
            <p:sp>
              <p:nvSpPr>
                <p:cNvPr id="326678" name="Line 22"/>
                <p:cNvSpPr>
                  <a:spLocks noChangeShapeType="1"/>
                </p:cNvSpPr>
                <p:nvPr/>
              </p:nvSpPr>
              <p:spPr bwMode="auto">
                <a:xfrm flipV="1">
                  <a:off x="576" y="2112"/>
                  <a:ext cx="192" cy="192"/>
                </a:xfrm>
                <a:prstGeom prst="line">
                  <a:avLst/>
                </a:prstGeom>
                <a:noFill/>
                <a:ln w="28575">
                  <a:solidFill>
                    <a:schemeClr val="bg1"/>
                  </a:solidFill>
                  <a:round/>
                  <a:headEnd/>
                  <a:tailEnd/>
                </a:ln>
                <a:effectLst/>
              </p:spPr>
              <p:txBody>
                <a:bodyPr wrap="none"/>
                <a:lstStyle/>
                <a:p>
                  <a:endParaRPr lang="en-US"/>
                </a:p>
              </p:txBody>
            </p:sp>
          </p:grpSp>
          <p:sp>
            <p:nvSpPr>
              <p:cNvPr id="326679" name="Oval 23"/>
              <p:cNvSpPr>
                <a:spLocks noChangeArrowheads="1"/>
              </p:cNvSpPr>
              <p:nvPr/>
            </p:nvSpPr>
            <p:spPr bwMode="auto">
              <a:xfrm>
                <a:off x="576" y="3072"/>
                <a:ext cx="192" cy="192"/>
              </a:xfrm>
              <a:prstGeom prst="ellipse">
                <a:avLst/>
              </a:prstGeom>
              <a:noFill/>
              <a:ln w="28575">
                <a:solidFill>
                  <a:schemeClr val="bg1"/>
                </a:solidFill>
                <a:round/>
                <a:headEnd/>
                <a:tailEnd/>
              </a:ln>
              <a:effectLst/>
            </p:spPr>
            <p:txBody>
              <a:bodyPr wrap="none" anchor="ctr"/>
              <a:lstStyle/>
              <a:p>
                <a:endParaRPr lang="en-US"/>
              </a:p>
            </p:txBody>
          </p:sp>
        </p:grpSp>
        <p:sp>
          <p:nvSpPr>
            <p:cNvPr id="326680" name="Line 24"/>
            <p:cNvSpPr>
              <a:spLocks noChangeShapeType="1"/>
            </p:cNvSpPr>
            <p:nvPr/>
          </p:nvSpPr>
          <p:spPr bwMode="auto">
            <a:xfrm flipH="1">
              <a:off x="864" y="2496"/>
              <a:ext cx="960" cy="384"/>
            </a:xfrm>
            <a:prstGeom prst="line">
              <a:avLst/>
            </a:prstGeom>
            <a:noFill/>
            <a:ln w="9525">
              <a:solidFill>
                <a:schemeClr val="bg1"/>
              </a:solidFill>
              <a:round/>
              <a:headEnd/>
              <a:tailEnd type="triangle" w="med" len="med"/>
            </a:ln>
            <a:effectLst/>
          </p:spPr>
          <p:txBody>
            <a:bodyPr wrap="none"/>
            <a:lstStyle/>
            <a:p>
              <a:endParaRPr lang="en-US"/>
            </a:p>
          </p:txBody>
        </p:sp>
        <p:sp>
          <p:nvSpPr>
            <p:cNvPr id="326681" name="Text Box 25"/>
            <p:cNvSpPr txBox="1">
              <a:spLocks noChangeArrowheads="1"/>
            </p:cNvSpPr>
            <p:nvPr/>
          </p:nvSpPr>
          <p:spPr bwMode="auto">
            <a:xfrm>
              <a:off x="768" y="3464"/>
              <a:ext cx="205" cy="233"/>
            </a:xfrm>
            <a:prstGeom prst="rect">
              <a:avLst/>
            </a:prstGeom>
            <a:noFill/>
            <a:ln w="9525">
              <a:solidFill>
                <a:schemeClr val="bg1"/>
              </a:solidFill>
              <a:miter lim="800000"/>
              <a:headEnd/>
              <a:tailEnd/>
            </a:ln>
            <a:effectLst/>
          </p:spPr>
          <p:txBody>
            <a:bodyPr wrap="none">
              <a:spAutoFit/>
            </a:bodyPr>
            <a:lstStyle/>
            <a:p>
              <a:pPr eaLnBrk="1" hangingPunct="1"/>
              <a:r>
                <a:rPr lang="en-US">
                  <a:solidFill>
                    <a:srgbClr val="FFC000"/>
                  </a:solidFill>
                  <a:latin typeface="Comic Sans MS" pitchFamily="66" charset="0"/>
                </a:rPr>
                <a:t>2</a:t>
              </a:r>
            </a:p>
          </p:txBody>
        </p:sp>
      </p:grpSp>
      <p:sp>
        <p:nvSpPr>
          <p:cNvPr id="326682" name="Text Box 26"/>
          <p:cNvSpPr txBox="1">
            <a:spLocks noChangeArrowheads="1"/>
          </p:cNvSpPr>
          <p:nvPr/>
        </p:nvSpPr>
        <p:spPr bwMode="auto">
          <a:xfrm>
            <a:off x="7162800" y="3251201"/>
            <a:ext cx="3230563" cy="1320800"/>
          </a:xfrm>
          <a:prstGeom prst="rect">
            <a:avLst/>
          </a:prstGeom>
          <a:solidFill>
            <a:srgbClr val="F6EDC6"/>
          </a:solidFill>
          <a:ln w="9525">
            <a:solidFill>
              <a:srgbClr val="990000"/>
            </a:solidFill>
            <a:miter lim="800000"/>
            <a:headEnd/>
            <a:tailEnd/>
          </a:ln>
          <a:effectLst/>
        </p:spPr>
        <p:txBody>
          <a:bodyPr wrap="none">
            <a:spAutoFit/>
          </a:bodyPr>
          <a:lstStyle/>
          <a:p>
            <a:pPr eaLnBrk="1" hangingPunct="1"/>
            <a:r>
              <a:rPr lang="en-US" sz="2000" dirty="0">
                <a:solidFill>
                  <a:srgbClr val="990000"/>
                </a:solidFill>
                <a:latin typeface="Comic Sans MS" pitchFamily="66" charset="0"/>
              </a:rPr>
              <a:t>The beta value of a MIN</a:t>
            </a:r>
          </a:p>
          <a:p>
            <a:pPr eaLnBrk="1" hangingPunct="1"/>
            <a:r>
              <a:rPr lang="en-US" sz="2000" dirty="0">
                <a:solidFill>
                  <a:srgbClr val="990000"/>
                </a:solidFill>
                <a:latin typeface="Comic Sans MS" pitchFamily="66" charset="0"/>
              </a:rPr>
              <a:t>node is an upper bound on</a:t>
            </a:r>
          </a:p>
          <a:p>
            <a:pPr eaLnBrk="1" hangingPunct="1"/>
            <a:r>
              <a:rPr lang="en-US" sz="2000" dirty="0">
                <a:solidFill>
                  <a:srgbClr val="990000"/>
                </a:solidFill>
                <a:latin typeface="Comic Sans MS" pitchFamily="66" charset="0"/>
              </a:rPr>
              <a:t>the final backed-up value.</a:t>
            </a:r>
          </a:p>
          <a:p>
            <a:pPr eaLnBrk="1" hangingPunct="1"/>
            <a:r>
              <a:rPr lang="en-US" sz="2000" dirty="0">
                <a:solidFill>
                  <a:srgbClr val="990000"/>
                </a:solidFill>
                <a:latin typeface="Comic Sans MS" pitchFamily="66" charset="0"/>
              </a:rPr>
              <a:t>It can never increase</a:t>
            </a:r>
          </a:p>
        </p:txBody>
      </p:sp>
      <p:grpSp>
        <p:nvGrpSpPr>
          <p:cNvPr id="8" name="Group 27"/>
          <p:cNvGrpSpPr>
            <a:grpSpLocks/>
          </p:cNvGrpSpPr>
          <p:nvPr/>
        </p:nvGrpSpPr>
        <p:grpSpPr bwMode="auto">
          <a:xfrm>
            <a:off x="3962400" y="2438400"/>
            <a:ext cx="2743200" cy="1524000"/>
            <a:chOff x="1536" y="1536"/>
            <a:chExt cx="1728" cy="960"/>
          </a:xfrm>
        </p:grpSpPr>
        <p:sp>
          <p:nvSpPr>
            <p:cNvPr id="326684" name="Line 28"/>
            <p:cNvSpPr>
              <a:spLocks noChangeShapeType="1"/>
            </p:cNvSpPr>
            <p:nvPr/>
          </p:nvSpPr>
          <p:spPr bwMode="auto">
            <a:xfrm flipH="1">
              <a:off x="1824" y="1536"/>
              <a:ext cx="1440" cy="384"/>
            </a:xfrm>
            <a:prstGeom prst="line">
              <a:avLst/>
            </a:prstGeom>
            <a:noFill/>
            <a:ln w="9525">
              <a:solidFill>
                <a:schemeClr val="bg1"/>
              </a:solidFill>
              <a:round/>
              <a:headEnd/>
              <a:tailEnd type="triangle" w="med" len="med"/>
            </a:ln>
            <a:effectLst/>
          </p:spPr>
          <p:txBody>
            <a:bodyPr wrap="none"/>
            <a:lstStyle/>
            <a:p>
              <a:endParaRPr lang="en-US"/>
            </a:p>
          </p:txBody>
        </p:sp>
        <p:grpSp>
          <p:nvGrpSpPr>
            <p:cNvPr id="9" name="Group 29"/>
            <p:cNvGrpSpPr>
              <a:grpSpLocks/>
            </p:cNvGrpSpPr>
            <p:nvPr/>
          </p:nvGrpSpPr>
          <p:grpSpPr bwMode="auto">
            <a:xfrm>
              <a:off x="1536" y="1920"/>
              <a:ext cx="576" cy="576"/>
              <a:chOff x="1536" y="1920"/>
              <a:chExt cx="576" cy="576"/>
            </a:xfrm>
          </p:grpSpPr>
          <p:grpSp>
            <p:nvGrpSpPr>
              <p:cNvPr id="10" name="Group 30"/>
              <p:cNvGrpSpPr>
                <a:grpSpLocks/>
              </p:cNvGrpSpPr>
              <p:nvPr/>
            </p:nvGrpSpPr>
            <p:grpSpPr bwMode="auto">
              <a:xfrm>
                <a:off x="1536" y="1920"/>
                <a:ext cx="576" cy="576"/>
                <a:chOff x="2112" y="1152"/>
                <a:chExt cx="576" cy="576"/>
              </a:xfrm>
            </p:grpSpPr>
            <p:sp>
              <p:nvSpPr>
                <p:cNvPr id="326687" name="Rectangle 31"/>
                <p:cNvSpPr>
                  <a:spLocks noChangeArrowheads="1"/>
                </p:cNvSpPr>
                <p:nvPr/>
              </p:nvSpPr>
              <p:spPr bwMode="auto">
                <a:xfrm>
                  <a:off x="2112" y="1152"/>
                  <a:ext cx="576" cy="576"/>
                </a:xfrm>
                <a:prstGeom prst="rect">
                  <a:avLst/>
                </a:prstGeom>
                <a:solidFill>
                  <a:srgbClr val="F0E09A"/>
                </a:solidFill>
                <a:ln w="9525">
                  <a:solidFill>
                    <a:schemeClr val="bg1"/>
                  </a:solidFill>
                  <a:miter lim="800000"/>
                  <a:headEnd/>
                  <a:tailEnd/>
                </a:ln>
                <a:effectLst/>
              </p:spPr>
              <p:txBody>
                <a:bodyPr wrap="none" anchor="ctr"/>
                <a:lstStyle/>
                <a:p>
                  <a:endParaRPr lang="en-US"/>
                </a:p>
              </p:txBody>
            </p:sp>
            <p:sp>
              <p:nvSpPr>
                <p:cNvPr id="326688" name="Line 32"/>
                <p:cNvSpPr>
                  <a:spLocks noChangeShapeType="1"/>
                </p:cNvSpPr>
                <p:nvPr/>
              </p:nvSpPr>
              <p:spPr bwMode="auto">
                <a:xfrm>
                  <a:off x="2304" y="1152"/>
                  <a:ext cx="0" cy="576"/>
                </a:xfrm>
                <a:prstGeom prst="line">
                  <a:avLst/>
                </a:prstGeom>
                <a:noFill/>
                <a:ln w="9525">
                  <a:solidFill>
                    <a:schemeClr val="bg1"/>
                  </a:solidFill>
                  <a:round/>
                  <a:headEnd/>
                  <a:tailEnd/>
                </a:ln>
                <a:effectLst/>
              </p:spPr>
              <p:txBody>
                <a:bodyPr wrap="none"/>
                <a:lstStyle/>
                <a:p>
                  <a:endParaRPr lang="en-US"/>
                </a:p>
              </p:txBody>
            </p:sp>
            <p:sp>
              <p:nvSpPr>
                <p:cNvPr id="326689" name="Line 33"/>
                <p:cNvSpPr>
                  <a:spLocks noChangeShapeType="1"/>
                </p:cNvSpPr>
                <p:nvPr/>
              </p:nvSpPr>
              <p:spPr bwMode="auto">
                <a:xfrm>
                  <a:off x="2496" y="1152"/>
                  <a:ext cx="0" cy="576"/>
                </a:xfrm>
                <a:prstGeom prst="line">
                  <a:avLst/>
                </a:prstGeom>
                <a:noFill/>
                <a:ln w="9525">
                  <a:solidFill>
                    <a:schemeClr val="bg1"/>
                  </a:solidFill>
                  <a:round/>
                  <a:headEnd/>
                  <a:tailEnd/>
                </a:ln>
                <a:effectLst/>
              </p:spPr>
              <p:txBody>
                <a:bodyPr wrap="none"/>
                <a:lstStyle/>
                <a:p>
                  <a:endParaRPr lang="en-US"/>
                </a:p>
              </p:txBody>
            </p:sp>
            <p:sp>
              <p:nvSpPr>
                <p:cNvPr id="326690" name="Line 34"/>
                <p:cNvSpPr>
                  <a:spLocks noChangeShapeType="1"/>
                </p:cNvSpPr>
                <p:nvPr/>
              </p:nvSpPr>
              <p:spPr bwMode="auto">
                <a:xfrm>
                  <a:off x="2112" y="1344"/>
                  <a:ext cx="576" cy="0"/>
                </a:xfrm>
                <a:prstGeom prst="line">
                  <a:avLst/>
                </a:prstGeom>
                <a:noFill/>
                <a:ln w="9525">
                  <a:solidFill>
                    <a:schemeClr val="bg1"/>
                  </a:solidFill>
                  <a:round/>
                  <a:headEnd/>
                  <a:tailEnd/>
                </a:ln>
                <a:effectLst/>
              </p:spPr>
              <p:txBody>
                <a:bodyPr wrap="none"/>
                <a:lstStyle/>
                <a:p>
                  <a:endParaRPr lang="en-US"/>
                </a:p>
              </p:txBody>
            </p:sp>
            <p:sp>
              <p:nvSpPr>
                <p:cNvPr id="326691" name="Line 35"/>
                <p:cNvSpPr>
                  <a:spLocks noChangeShapeType="1"/>
                </p:cNvSpPr>
                <p:nvPr/>
              </p:nvSpPr>
              <p:spPr bwMode="auto">
                <a:xfrm>
                  <a:off x="2112" y="1536"/>
                  <a:ext cx="576" cy="0"/>
                </a:xfrm>
                <a:prstGeom prst="line">
                  <a:avLst/>
                </a:prstGeom>
                <a:noFill/>
                <a:ln w="9525">
                  <a:solidFill>
                    <a:schemeClr val="bg1"/>
                  </a:solidFill>
                  <a:round/>
                  <a:headEnd/>
                  <a:tailEnd/>
                </a:ln>
                <a:effectLst/>
              </p:spPr>
              <p:txBody>
                <a:bodyPr wrap="none"/>
                <a:lstStyle/>
                <a:p>
                  <a:endParaRPr lang="en-US"/>
                </a:p>
              </p:txBody>
            </p:sp>
          </p:grpSp>
          <p:grpSp>
            <p:nvGrpSpPr>
              <p:cNvPr id="11" name="Group 36"/>
              <p:cNvGrpSpPr>
                <a:grpSpLocks/>
              </p:cNvGrpSpPr>
              <p:nvPr/>
            </p:nvGrpSpPr>
            <p:grpSpPr bwMode="auto">
              <a:xfrm>
                <a:off x="1728" y="2112"/>
                <a:ext cx="192" cy="192"/>
                <a:chOff x="576" y="2112"/>
                <a:chExt cx="192" cy="192"/>
              </a:xfrm>
            </p:grpSpPr>
            <p:sp>
              <p:nvSpPr>
                <p:cNvPr id="326693" name="Line 37"/>
                <p:cNvSpPr>
                  <a:spLocks noChangeShapeType="1"/>
                </p:cNvSpPr>
                <p:nvPr/>
              </p:nvSpPr>
              <p:spPr bwMode="auto">
                <a:xfrm>
                  <a:off x="576" y="2112"/>
                  <a:ext cx="192" cy="192"/>
                </a:xfrm>
                <a:prstGeom prst="line">
                  <a:avLst/>
                </a:prstGeom>
                <a:noFill/>
                <a:ln w="28575">
                  <a:solidFill>
                    <a:schemeClr val="bg1"/>
                  </a:solidFill>
                  <a:round/>
                  <a:headEnd/>
                  <a:tailEnd/>
                </a:ln>
                <a:effectLst/>
              </p:spPr>
              <p:txBody>
                <a:bodyPr wrap="none"/>
                <a:lstStyle/>
                <a:p>
                  <a:endParaRPr lang="en-US"/>
                </a:p>
              </p:txBody>
            </p:sp>
            <p:sp>
              <p:nvSpPr>
                <p:cNvPr id="326694" name="Line 38"/>
                <p:cNvSpPr>
                  <a:spLocks noChangeShapeType="1"/>
                </p:cNvSpPr>
                <p:nvPr/>
              </p:nvSpPr>
              <p:spPr bwMode="auto">
                <a:xfrm flipV="1">
                  <a:off x="576" y="2112"/>
                  <a:ext cx="192" cy="192"/>
                </a:xfrm>
                <a:prstGeom prst="line">
                  <a:avLst/>
                </a:prstGeom>
                <a:noFill/>
                <a:ln w="28575">
                  <a:solidFill>
                    <a:schemeClr val="bg1"/>
                  </a:solidFill>
                  <a:round/>
                  <a:headEnd/>
                  <a:tailEnd/>
                </a:ln>
                <a:effectLst/>
              </p:spPr>
              <p:txBody>
                <a:bodyPr wrap="none"/>
                <a:lstStyle/>
                <a:p>
                  <a:endParaRPr lang="en-US"/>
                </a:p>
              </p:txBody>
            </p:sp>
          </p:grpSp>
        </p:grpSp>
      </p:grpSp>
    </p:spTree>
    <p:extLst>
      <p:ext uri="{BB962C8B-B14F-4D97-AF65-F5344CB8AC3E}">
        <p14:creationId xmlns:p14="http://schemas.microsoft.com/office/powerpoint/2010/main" val="139296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66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66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7" grpId="0" autoUpdateAnimBg="0"/>
      <p:bldP spid="326682"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3" name="Text Box 3"/>
          <p:cNvSpPr txBox="1">
            <a:spLocks noChangeArrowheads="1"/>
          </p:cNvSpPr>
          <p:nvPr/>
        </p:nvSpPr>
        <p:spPr bwMode="auto">
          <a:xfrm>
            <a:off x="8138318" y="3251200"/>
            <a:ext cx="3230563" cy="1320800"/>
          </a:xfrm>
          <a:prstGeom prst="rect">
            <a:avLst/>
          </a:prstGeom>
          <a:solidFill>
            <a:srgbClr val="F6EDC6"/>
          </a:solidFill>
          <a:ln w="9525">
            <a:solidFill>
              <a:srgbClr val="990000"/>
            </a:solidFill>
            <a:miter lim="800000"/>
            <a:headEnd/>
            <a:tailEnd/>
          </a:ln>
          <a:effectLst/>
        </p:spPr>
        <p:txBody>
          <a:bodyPr wrap="none">
            <a:spAutoFit/>
          </a:bodyPr>
          <a:lstStyle/>
          <a:p>
            <a:pPr eaLnBrk="1" hangingPunct="1"/>
            <a:r>
              <a:rPr lang="en-US" sz="2000">
                <a:solidFill>
                  <a:srgbClr val="990000"/>
                </a:solidFill>
                <a:latin typeface="Comic Sans MS" pitchFamily="66" charset="0"/>
              </a:rPr>
              <a:t>The beta value of a MIN</a:t>
            </a:r>
          </a:p>
          <a:p>
            <a:pPr eaLnBrk="1" hangingPunct="1"/>
            <a:r>
              <a:rPr lang="en-US" sz="2000">
                <a:solidFill>
                  <a:srgbClr val="990000"/>
                </a:solidFill>
                <a:latin typeface="Comic Sans MS" pitchFamily="66" charset="0"/>
              </a:rPr>
              <a:t>node is an upper bound on</a:t>
            </a:r>
          </a:p>
          <a:p>
            <a:pPr eaLnBrk="1" hangingPunct="1"/>
            <a:r>
              <a:rPr lang="en-US" sz="2000">
                <a:solidFill>
                  <a:srgbClr val="990000"/>
                </a:solidFill>
                <a:latin typeface="Comic Sans MS" pitchFamily="66" charset="0"/>
              </a:rPr>
              <a:t>the final backed-up value.</a:t>
            </a:r>
          </a:p>
          <a:p>
            <a:pPr eaLnBrk="1" hangingPunct="1"/>
            <a:r>
              <a:rPr lang="en-US" sz="2000">
                <a:solidFill>
                  <a:srgbClr val="990000"/>
                </a:solidFill>
                <a:latin typeface="Comic Sans MS" pitchFamily="66" charset="0"/>
              </a:rPr>
              <a:t>It can never increase</a:t>
            </a:r>
          </a:p>
        </p:txBody>
      </p:sp>
      <p:grpSp>
        <p:nvGrpSpPr>
          <p:cNvPr id="2" name="Group 4"/>
          <p:cNvGrpSpPr>
            <a:grpSpLocks/>
          </p:cNvGrpSpPr>
          <p:nvPr/>
        </p:nvGrpSpPr>
        <p:grpSpPr bwMode="auto">
          <a:xfrm>
            <a:off x="2438400" y="1524000"/>
            <a:ext cx="4724400" cy="4344988"/>
            <a:chOff x="576" y="960"/>
            <a:chExt cx="2976" cy="2737"/>
          </a:xfrm>
        </p:grpSpPr>
        <p:grpSp>
          <p:nvGrpSpPr>
            <p:cNvPr id="4" name="Group 6"/>
            <p:cNvGrpSpPr>
              <a:grpSpLocks/>
            </p:cNvGrpSpPr>
            <p:nvPr/>
          </p:nvGrpSpPr>
          <p:grpSpPr bwMode="auto">
            <a:xfrm>
              <a:off x="2976" y="960"/>
              <a:ext cx="576" cy="576"/>
              <a:chOff x="2112" y="1152"/>
              <a:chExt cx="576" cy="576"/>
            </a:xfrm>
          </p:grpSpPr>
          <p:sp>
            <p:nvSpPr>
              <p:cNvPr id="327687" name="Rectangle 7"/>
              <p:cNvSpPr>
                <a:spLocks noChangeArrowheads="1"/>
              </p:cNvSpPr>
              <p:nvPr/>
            </p:nvSpPr>
            <p:spPr bwMode="auto">
              <a:xfrm>
                <a:off x="2112" y="1152"/>
                <a:ext cx="576" cy="576"/>
              </a:xfrm>
              <a:prstGeom prst="rect">
                <a:avLst/>
              </a:prstGeom>
              <a:solidFill>
                <a:srgbClr val="DCFFB9"/>
              </a:solidFill>
              <a:ln w="9525">
                <a:solidFill>
                  <a:schemeClr val="bg1"/>
                </a:solidFill>
                <a:miter lim="800000"/>
                <a:headEnd/>
                <a:tailEnd/>
              </a:ln>
              <a:effectLst/>
            </p:spPr>
            <p:txBody>
              <a:bodyPr wrap="none" anchor="ctr"/>
              <a:lstStyle/>
              <a:p>
                <a:endParaRPr lang="en-US"/>
              </a:p>
            </p:txBody>
          </p:sp>
          <p:sp>
            <p:nvSpPr>
              <p:cNvPr id="327688" name="Line 8"/>
              <p:cNvSpPr>
                <a:spLocks noChangeShapeType="1"/>
              </p:cNvSpPr>
              <p:nvPr/>
            </p:nvSpPr>
            <p:spPr bwMode="auto">
              <a:xfrm>
                <a:off x="2304" y="1152"/>
                <a:ext cx="0" cy="576"/>
              </a:xfrm>
              <a:prstGeom prst="line">
                <a:avLst/>
              </a:prstGeom>
              <a:noFill/>
              <a:ln w="9525">
                <a:solidFill>
                  <a:schemeClr val="bg1"/>
                </a:solidFill>
                <a:round/>
                <a:headEnd/>
                <a:tailEnd/>
              </a:ln>
              <a:effectLst/>
            </p:spPr>
            <p:txBody>
              <a:bodyPr wrap="none"/>
              <a:lstStyle/>
              <a:p>
                <a:endParaRPr lang="en-US"/>
              </a:p>
            </p:txBody>
          </p:sp>
          <p:sp>
            <p:nvSpPr>
              <p:cNvPr id="327689" name="Line 9"/>
              <p:cNvSpPr>
                <a:spLocks noChangeShapeType="1"/>
              </p:cNvSpPr>
              <p:nvPr/>
            </p:nvSpPr>
            <p:spPr bwMode="auto">
              <a:xfrm>
                <a:off x="2496" y="1152"/>
                <a:ext cx="0" cy="576"/>
              </a:xfrm>
              <a:prstGeom prst="line">
                <a:avLst/>
              </a:prstGeom>
              <a:noFill/>
              <a:ln w="9525">
                <a:solidFill>
                  <a:schemeClr val="bg1"/>
                </a:solidFill>
                <a:round/>
                <a:headEnd/>
                <a:tailEnd/>
              </a:ln>
              <a:effectLst/>
            </p:spPr>
            <p:txBody>
              <a:bodyPr wrap="none"/>
              <a:lstStyle/>
              <a:p>
                <a:endParaRPr lang="en-US"/>
              </a:p>
            </p:txBody>
          </p:sp>
          <p:sp>
            <p:nvSpPr>
              <p:cNvPr id="327690" name="Line 10"/>
              <p:cNvSpPr>
                <a:spLocks noChangeShapeType="1"/>
              </p:cNvSpPr>
              <p:nvPr/>
            </p:nvSpPr>
            <p:spPr bwMode="auto">
              <a:xfrm>
                <a:off x="2112" y="1344"/>
                <a:ext cx="576" cy="0"/>
              </a:xfrm>
              <a:prstGeom prst="line">
                <a:avLst/>
              </a:prstGeom>
              <a:noFill/>
              <a:ln w="9525">
                <a:solidFill>
                  <a:schemeClr val="bg1"/>
                </a:solidFill>
                <a:round/>
                <a:headEnd/>
                <a:tailEnd/>
              </a:ln>
              <a:effectLst/>
            </p:spPr>
            <p:txBody>
              <a:bodyPr wrap="none"/>
              <a:lstStyle/>
              <a:p>
                <a:endParaRPr lang="en-US"/>
              </a:p>
            </p:txBody>
          </p:sp>
          <p:sp>
            <p:nvSpPr>
              <p:cNvPr id="327691" name="Line 11"/>
              <p:cNvSpPr>
                <a:spLocks noChangeShapeType="1"/>
              </p:cNvSpPr>
              <p:nvPr/>
            </p:nvSpPr>
            <p:spPr bwMode="auto">
              <a:xfrm>
                <a:off x="2112" y="1536"/>
                <a:ext cx="576" cy="0"/>
              </a:xfrm>
              <a:prstGeom prst="line">
                <a:avLst/>
              </a:prstGeom>
              <a:noFill/>
              <a:ln w="9525">
                <a:solidFill>
                  <a:schemeClr val="bg1"/>
                </a:solidFill>
                <a:round/>
                <a:headEnd/>
                <a:tailEnd/>
              </a:ln>
              <a:effectLst/>
            </p:spPr>
            <p:txBody>
              <a:bodyPr wrap="none"/>
              <a:lstStyle/>
              <a:p>
                <a:endParaRPr lang="en-US"/>
              </a:p>
            </p:txBody>
          </p:sp>
        </p:grpSp>
        <p:grpSp>
          <p:nvGrpSpPr>
            <p:cNvPr id="5" name="Group 13"/>
            <p:cNvGrpSpPr>
              <a:grpSpLocks/>
            </p:cNvGrpSpPr>
            <p:nvPr/>
          </p:nvGrpSpPr>
          <p:grpSpPr bwMode="auto">
            <a:xfrm>
              <a:off x="1824" y="2496"/>
              <a:ext cx="1344" cy="1201"/>
              <a:chOff x="1824" y="2496"/>
              <a:chExt cx="1344" cy="1201"/>
            </a:xfrm>
          </p:grpSpPr>
          <p:grpSp>
            <p:nvGrpSpPr>
              <p:cNvPr id="6" name="Group 14"/>
              <p:cNvGrpSpPr>
                <a:grpSpLocks/>
              </p:cNvGrpSpPr>
              <p:nvPr/>
            </p:nvGrpSpPr>
            <p:grpSpPr bwMode="auto">
              <a:xfrm>
                <a:off x="2592" y="2880"/>
                <a:ext cx="576" cy="576"/>
                <a:chOff x="2592" y="2880"/>
                <a:chExt cx="576" cy="576"/>
              </a:xfrm>
            </p:grpSpPr>
            <p:grpSp>
              <p:nvGrpSpPr>
                <p:cNvPr id="7" name="Group 15"/>
                <p:cNvGrpSpPr>
                  <a:grpSpLocks/>
                </p:cNvGrpSpPr>
                <p:nvPr/>
              </p:nvGrpSpPr>
              <p:grpSpPr bwMode="auto">
                <a:xfrm>
                  <a:off x="2592" y="2880"/>
                  <a:ext cx="576" cy="576"/>
                  <a:chOff x="2112" y="1152"/>
                  <a:chExt cx="576" cy="576"/>
                </a:xfrm>
              </p:grpSpPr>
              <p:sp>
                <p:nvSpPr>
                  <p:cNvPr id="327696" name="Rectangle 16"/>
                  <p:cNvSpPr>
                    <a:spLocks noChangeArrowheads="1"/>
                  </p:cNvSpPr>
                  <p:nvPr/>
                </p:nvSpPr>
                <p:spPr bwMode="auto">
                  <a:xfrm>
                    <a:off x="2112" y="1152"/>
                    <a:ext cx="576" cy="576"/>
                  </a:xfrm>
                  <a:prstGeom prst="rect">
                    <a:avLst/>
                  </a:prstGeom>
                  <a:solidFill>
                    <a:srgbClr val="DCFFB9"/>
                  </a:solidFill>
                  <a:ln w="9525">
                    <a:solidFill>
                      <a:schemeClr val="bg1"/>
                    </a:solidFill>
                    <a:miter lim="800000"/>
                    <a:headEnd/>
                    <a:tailEnd/>
                  </a:ln>
                  <a:effectLst/>
                </p:spPr>
                <p:txBody>
                  <a:bodyPr wrap="none" anchor="ctr"/>
                  <a:lstStyle/>
                  <a:p>
                    <a:endParaRPr lang="en-US"/>
                  </a:p>
                </p:txBody>
              </p:sp>
              <p:sp>
                <p:nvSpPr>
                  <p:cNvPr id="327697" name="Line 17"/>
                  <p:cNvSpPr>
                    <a:spLocks noChangeShapeType="1"/>
                  </p:cNvSpPr>
                  <p:nvPr/>
                </p:nvSpPr>
                <p:spPr bwMode="auto">
                  <a:xfrm>
                    <a:off x="2304" y="1152"/>
                    <a:ext cx="0" cy="576"/>
                  </a:xfrm>
                  <a:prstGeom prst="line">
                    <a:avLst/>
                  </a:prstGeom>
                  <a:noFill/>
                  <a:ln w="9525">
                    <a:solidFill>
                      <a:schemeClr val="bg1"/>
                    </a:solidFill>
                    <a:round/>
                    <a:headEnd/>
                    <a:tailEnd/>
                  </a:ln>
                  <a:effectLst/>
                </p:spPr>
                <p:txBody>
                  <a:bodyPr wrap="none"/>
                  <a:lstStyle/>
                  <a:p>
                    <a:endParaRPr lang="en-US"/>
                  </a:p>
                </p:txBody>
              </p:sp>
              <p:sp>
                <p:nvSpPr>
                  <p:cNvPr id="327698" name="Line 18"/>
                  <p:cNvSpPr>
                    <a:spLocks noChangeShapeType="1"/>
                  </p:cNvSpPr>
                  <p:nvPr/>
                </p:nvSpPr>
                <p:spPr bwMode="auto">
                  <a:xfrm>
                    <a:off x="2496" y="1152"/>
                    <a:ext cx="0" cy="576"/>
                  </a:xfrm>
                  <a:prstGeom prst="line">
                    <a:avLst/>
                  </a:prstGeom>
                  <a:noFill/>
                  <a:ln w="9525">
                    <a:solidFill>
                      <a:schemeClr val="bg1"/>
                    </a:solidFill>
                    <a:round/>
                    <a:headEnd/>
                    <a:tailEnd/>
                  </a:ln>
                  <a:effectLst/>
                </p:spPr>
                <p:txBody>
                  <a:bodyPr wrap="none"/>
                  <a:lstStyle/>
                  <a:p>
                    <a:endParaRPr lang="en-US"/>
                  </a:p>
                </p:txBody>
              </p:sp>
              <p:sp>
                <p:nvSpPr>
                  <p:cNvPr id="327699" name="Line 19"/>
                  <p:cNvSpPr>
                    <a:spLocks noChangeShapeType="1"/>
                  </p:cNvSpPr>
                  <p:nvPr/>
                </p:nvSpPr>
                <p:spPr bwMode="auto">
                  <a:xfrm>
                    <a:off x="2112" y="1344"/>
                    <a:ext cx="576" cy="0"/>
                  </a:xfrm>
                  <a:prstGeom prst="line">
                    <a:avLst/>
                  </a:prstGeom>
                  <a:noFill/>
                  <a:ln w="9525">
                    <a:solidFill>
                      <a:schemeClr val="bg1"/>
                    </a:solidFill>
                    <a:round/>
                    <a:headEnd/>
                    <a:tailEnd/>
                  </a:ln>
                  <a:effectLst/>
                </p:spPr>
                <p:txBody>
                  <a:bodyPr wrap="none"/>
                  <a:lstStyle/>
                  <a:p>
                    <a:endParaRPr lang="en-US"/>
                  </a:p>
                </p:txBody>
              </p:sp>
              <p:sp>
                <p:nvSpPr>
                  <p:cNvPr id="327700" name="Line 20"/>
                  <p:cNvSpPr>
                    <a:spLocks noChangeShapeType="1"/>
                  </p:cNvSpPr>
                  <p:nvPr/>
                </p:nvSpPr>
                <p:spPr bwMode="auto">
                  <a:xfrm>
                    <a:off x="2112" y="1536"/>
                    <a:ext cx="576" cy="0"/>
                  </a:xfrm>
                  <a:prstGeom prst="line">
                    <a:avLst/>
                  </a:prstGeom>
                  <a:noFill/>
                  <a:ln w="9525">
                    <a:solidFill>
                      <a:schemeClr val="bg1"/>
                    </a:solidFill>
                    <a:round/>
                    <a:headEnd/>
                    <a:tailEnd/>
                  </a:ln>
                  <a:effectLst/>
                </p:spPr>
                <p:txBody>
                  <a:bodyPr wrap="none"/>
                  <a:lstStyle/>
                  <a:p>
                    <a:endParaRPr lang="en-US"/>
                  </a:p>
                </p:txBody>
              </p:sp>
            </p:grpSp>
            <p:grpSp>
              <p:nvGrpSpPr>
                <p:cNvPr id="8" name="Group 21"/>
                <p:cNvGrpSpPr>
                  <a:grpSpLocks/>
                </p:cNvGrpSpPr>
                <p:nvPr/>
              </p:nvGrpSpPr>
              <p:grpSpPr bwMode="auto">
                <a:xfrm>
                  <a:off x="2784" y="3072"/>
                  <a:ext cx="192" cy="192"/>
                  <a:chOff x="576" y="2112"/>
                  <a:chExt cx="192" cy="192"/>
                </a:xfrm>
              </p:grpSpPr>
              <p:sp>
                <p:nvSpPr>
                  <p:cNvPr id="327702" name="Line 22"/>
                  <p:cNvSpPr>
                    <a:spLocks noChangeShapeType="1"/>
                  </p:cNvSpPr>
                  <p:nvPr/>
                </p:nvSpPr>
                <p:spPr bwMode="auto">
                  <a:xfrm>
                    <a:off x="576" y="2112"/>
                    <a:ext cx="192" cy="192"/>
                  </a:xfrm>
                  <a:prstGeom prst="line">
                    <a:avLst/>
                  </a:prstGeom>
                  <a:noFill/>
                  <a:ln w="28575">
                    <a:solidFill>
                      <a:schemeClr val="bg1"/>
                    </a:solidFill>
                    <a:round/>
                    <a:headEnd/>
                    <a:tailEnd/>
                  </a:ln>
                  <a:effectLst/>
                </p:spPr>
                <p:txBody>
                  <a:bodyPr wrap="none"/>
                  <a:lstStyle/>
                  <a:p>
                    <a:endParaRPr lang="en-US"/>
                  </a:p>
                </p:txBody>
              </p:sp>
              <p:sp>
                <p:nvSpPr>
                  <p:cNvPr id="327703" name="Line 23"/>
                  <p:cNvSpPr>
                    <a:spLocks noChangeShapeType="1"/>
                  </p:cNvSpPr>
                  <p:nvPr/>
                </p:nvSpPr>
                <p:spPr bwMode="auto">
                  <a:xfrm flipV="1">
                    <a:off x="576" y="2112"/>
                    <a:ext cx="192" cy="192"/>
                  </a:xfrm>
                  <a:prstGeom prst="line">
                    <a:avLst/>
                  </a:prstGeom>
                  <a:noFill/>
                  <a:ln w="28575">
                    <a:solidFill>
                      <a:schemeClr val="bg1"/>
                    </a:solidFill>
                    <a:round/>
                    <a:headEnd/>
                    <a:tailEnd/>
                  </a:ln>
                  <a:effectLst/>
                </p:spPr>
                <p:txBody>
                  <a:bodyPr wrap="none"/>
                  <a:lstStyle/>
                  <a:p>
                    <a:endParaRPr lang="en-US"/>
                  </a:p>
                </p:txBody>
              </p:sp>
            </p:grpSp>
            <p:sp>
              <p:nvSpPr>
                <p:cNvPr id="327704" name="Oval 24"/>
                <p:cNvSpPr>
                  <a:spLocks noChangeArrowheads="1"/>
                </p:cNvSpPr>
                <p:nvPr/>
              </p:nvSpPr>
              <p:spPr bwMode="auto">
                <a:xfrm>
                  <a:off x="2592" y="2880"/>
                  <a:ext cx="192" cy="192"/>
                </a:xfrm>
                <a:prstGeom prst="ellipse">
                  <a:avLst/>
                </a:prstGeom>
                <a:noFill/>
                <a:ln w="28575">
                  <a:solidFill>
                    <a:schemeClr val="bg1"/>
                  </a:solidFill>
                  <a:round/>
                  <a:headEnd/>
                  <a:tailEnd/>
                </a:ln>
                <a:effectLst/>
              </p:spPr>
              <p:txBody>
                <a:bodyPr wrap="none" anchor="ctr"/>
                <a:lstStyle/>
                <a:p>
                  <a:endParaRPr lang="en-US"/>
                </a:p>
              </p:txBody>
            </p:sp>
          </p:grpSp>
          <p:sp>
            <p:nvSpPr>
              <p:cNvPr id="327705" name="Line 25"/>
              <p:cNvSpPr>
                <a:spLocks noChangeShapeType="1"/>
              </p:cNvSpPr>
              <p:nvPr/>
            </p:nvSpPr>
            <p:spPr bwMode="auto">
              <a:xfrm>
                <a:off x="1824" y="2496"/>
                <a:ext cx="1056" cy="384"/>
              </a:xfrm>
              <a:prstGeom prst="line">
                <a:avLst/>
              </a:prstGeom>
              <a:noFill/>
              <a:ln w="9525">
                <a:solidFill>
                  <a:schemeClr val="bg1"/>
                </a:solidFill>
                <a:round/>
                <a:headEnd/>
                <a:tailEnd type="triangle" w="med" len="med"/>
              </a:ln>
              <a:effectLst/>
            </p:spPr>
            <p:txBody>
              <a:bodyPr wrap="none"/>
              <a:lstStyle/>
              <a:p>
                <a:endParaRPr lang="en-US"/>
              </a:p>
            </p:txBody>
          </p:sp>
          <p:sp>
            <p:nvSpPr>
              <p:cNvPr id="327706" name="Text Box 26"/>
              <p:cNvSpPr txBox="1">
                <a:spLocks noChangeArrowheads="1"/>
              </p:cNvSpPr>
              <p:nvPr/>
            </p:nvSpPr>
            <p:spPr bwMode="auto">
              <a:xfrm>
                <a:off x="2784" y="3464"/>
                <a:ext cx="182" cy="233"/>
              </a:xfrm>
              <a:prstGeom prst="rect">
                <a:avLst/>
              </a:prstGeom>
              <a:noFill/>
              <a:ln w="9525">
                <a:noFill/>
                <a:miter lim="800000"/>
                <a:headEnd/>
                <a:tailEnd/>
              </a:ln>
              <a:effectLst/>
            </p:spPr>
            <p:txBody>
              <a:bodyPr wrap="none">
                <a:spAutoFit/>
              </a:bodyPr>
              <a:lstStyle/>
              <a:p>
                <a:pPr eaLnBrk="1" hangingPunct="1"/>
                <a:r>
                  <a:rPr lang="en-US">
                    <a:solidFill>
                      <a:srgbClr val="FFC000"/>
                    </a:solidFill>
                    <a:latin typeface="Comic Sans MS" pitchFamily="66" charset="0"/>
                  </a:rPr>
                  <a:t>1</a:t>
                </a:r>
              </a:p>
            </p:txBody>
          </p:sp>
        </p:grpSp>
        <p:sp>
          <p:nvSpPr>
            <p:cNvPr id="327707" name="Text Box 27"/>
            <p:cNvSpPr txBox="1">
              <a:spLocks noChangeArrowheads="1"/>
            </p:cNvSpPr>
            <p:nvPr/>
          </p:nvSpPr>
          <p:spPr bwMode="auto">
            <a:xfrm>
              <a:off x="2160" y="2119"/>
              <a:ext cx="422" cy="233"/>
            </a:xfrm>
            <a:prstGeom prst="rect">
              <a:avLst/>
            </a:prstGeom>
            <a:noFill/>
            <a:ln w="9525">
              <a:noFill/>
              <a:miter lim="800000"/>
              <a:headEnd/>
              <a:tailEnd/>
            </a:ln>
            <a:effectLst/>
          </p:spPr>
          <p:txBody>
            <a:bodyPr wrap="none">
              <a:spAutoFit/>
            </a:bodyPr>
            <a:lstStyle/>
            <a:p>
              <a:pPr eaLnBrk="1" hangingPunct="1"/>
              <a:r>
                <a:rPr lang="en-US" dirty="0">
                  <a:solidFill>
                    <a:srgbClr val="FFC000"/>
                  </a:solidFill>
                  <a:latin typeface="Symbol" pitchFamily="18" charset="2"/>
                </a:rPr>
                <a:t>b</a:t>
              </a:r>
              <a:r>
                <a:rPr lang="en-US" dirty="0">
                  <a:solidFill>
                    <a:srgbClr val="FFC000"/>
                  </a:solidFill>
                  <a:latin typeface="Comic Sans MS" pitchFamily="66" charset="0"/>
                </a:rPr>
                <a:t> = 1</a:t>
              </a:r>
              <a:endParaRPr lang="en-US" sz="3600" dirty="0">
                <a:solidFill>
                  <a:srgbClr val="FFC000"/>
                </a:solidFill>
                <a:latin typeface="Comic Sans MS" pitchFamily="66" charset="0"/>
                <a:cs typeface="Times New Roman" charset="0"/>
                <a:sym typeface="Symbol" pitchFamily="18" charset="2"/>
              </a:endParaRPr>
            </a:p>
          </p:txBody>
        </p:sp>
        <p:grpSp>
          <p:nvGrpSpPr>
            <p:cNvPr id="9" name="Group 28"/>
            <p:cNvGrpSpPr>
              <a:grpSpLocks/>
            </p:cNvGrpSpPr>
            <p:nvPr/>
          </p:nvGrpSpPr>
          <p:grpSpPr bwMode="auto">
            <a:xfrm>
              <a:off x="576" y="2496"/>
              <a:ext cx="1248" cy="1201"/>
              <a:chOff x="576" y="2496"/>
              <a:chExt cx="1248" cy="1201"/>
            </a:xfrm>
          </p:grpSpPr>
          <p:grpSp>
            <p:nvGrpSpPr>
              <p:cNvPr id="10" name="Group 29"/>
              <p:cNvGrpSpPr>
                <a:grpSpLocks/>
              </p:cNvGrpSpPr>
              <p:nvPr/>
            </p:nvGrpSpPr>
            <p:grpSpPr bwMode="auto">
              <a:xfrm>
                <a:off x="576" y="2880"/>
                <a:ext cx="576" cy="576"/>
                <a:chOff x="576" y="2880"/>
                <a:chExt cx="576" cy="576"/>
              </a:xfrm>
            </p:grpSpPr>
            <p:grpSp>
              <p:nvGrpSpPr>
                <p:cNvPr id="11" name="Group 30"/>
                <p:cNvGrpSpPr>
                  <a:grpSpLocks/>
                </p:cNvGrpSpPr>
                <p:nvPr/>
              </p:nvGrpSpPr>
              <p:grpSpPr bwMode="auto">
                <a:xfrm>
                  <a:off x="576" y="2880"/>
                  <a:ext cx="576" cy="576"/>
                  <a:chOff x="2112" y="1152"/>
                  <a:chExt cx="576" cy="576"/>
                </a:xfrm>
              </p:grpSpPr>
              <p:sp>
                <p:nvSpPr>
                  <p:cNvPr id="327711" name="Rectangle 31"/>
                  <p:cNvSpPr>
                    <a:spLocks noChangeArrowheads="1"/>
                  </p:cNvSpPr>
                  <p:nvPr/>
                </p:nvSpPr>
                <p:spPr bwMode="auto">
                  <a:xfrm>
                    <a:off x="2112" y="1152"/>
                    <a:ext cx="576" cy="576"/>
                  </a:xfrm>
                  <a:prstGeom prst="rect">
                    <a:avLst/>
                  </a:prstGeom>
                  <a:solidFill>
                    <a:srgbClr val="DCFFB9"/>
                  </a:solidFill>
                  <a:ln w="9525">
                    <a:solidFill>
                      <a:schemeClr val="bg1"/>
                    </a:solidFill>
                    <a:miter lim="800000"/>
                    <a:headEnd/>
                    <a:tailEnd/>
                  </a:ln>
                  <a:effectLst/>
                </p:spPr>
                <p:txBody>
                  <a:bodyPr wrap="none" anchor="ctr"/>
                  <a:lstStyle/>
                  <a:p>
                    <a:endParaRPr lang="en-US"/>
                  </a:p>
                </p:txBody>
              </p:sp>
              <p:sp>
                <p:nvSpPr>
                  <p:cNvPr id="327712" name="Line 32"/>
                  <p:cNvSpPr>
                    <a:spLocks noChangeShapeType="1"/>
                  </p:cNvSpPr>
                  <p:nvPr/>
                </p:nvSpPr>
                <p:spPr bwMode="auto">
                  <a:xfrm>
                    <a:off x="2304" y="1152"/>
                    <a:ext cx="0" cy="576"/>
                  </a:xfrm>
                  <a:prstGeom prst="line">
                    <a:avLst/>
                  </a:prstGeom>
                  <a:noFill/>
                  <a:ln w="9525">
                    <a:solidFill>
                      <a:schemeClr val="bg1"/>
                    </a:solidFill>
                    <a:round/>
                    <a:headEnd/>
                    <a:tailEnd/>
                  </a:ln>
                  <a:effectLst/>
                </p:spPr>
                <p:txBody>
                  <a:bodyPr wrap="none"/>
                  <a:lstStyle/>
                  <a:p>
                    <a:endParaRPr lang="en-US"/>
                  </a:p>
                </p:txBody>
              </p:sp>
              <p:sp>
                <p:nvSpPr>
                  <p:cNvPr id="327713" name="Line 33"/>
                  <p:cNvSpPr>
                    <a:spLocks noChangeShapeType="1"/>
                  </p:cNvSpPr>
                  <p:nvPr/>
                </p:nvSpPr>
                <p:spPr bwMode="auto">
                  <a:xfrm>
                    <a:off x="2496" y="1152"/>
                    <a:ext cx="0" cy="576"/>
                  </a:xfrm>
                  <a:prstGeom prst="line">
                    <a:avLst/>
                  </a:prstGeom>
                  <a:noFill/>
                  <a:ln w="9525">
                    <a:solidFill>
                      <a:schemeClr val="bg1"/>
                    </a:solidFill>
                    <a:round/>
                    <a:headEnd/>
                    <a:tailEnd/>
                  </a:ln>
                  <a:effectLst/>
                </p:spPr>
                <p:txBody>
                  <a:bodyPr wrap="none"/>
                  <a:lstStyle/>
                  <a:p>
                    <a:endParaRPr lang="en-US"/>
                  </a:p>
                </p:txBody>
              </p:sp>
              <p:sp>
                <p:nvSpPr>
                  <p:cNvPr id="327714" name="Line 34"/>
                  <p:cNvSpPr>
                    <a:spLocks noChangeShapeType="1"/>
                  </p:cNvSpPr>
                  <p:nvPr/>
                </p:nvSpPr>
                <p:spPr bwMode="auto">
                  <a:xfrm>
                    <a:off x="2112" y="1344"/>
                    <a:ext cx="576" cy="0"/>
                  </a:xfrm>
                  <a:prstGeom prst="line">
                    <a:avLst/>
                  </a:prstGeom>
                  <a:noFill/>
                  <a:ln w="9525">
                    <a:solidFill>
                      <a:schemeClr val="bg1"/>
                    </a:solidFill>
                    <a:round/>
                    <a:headEnd/>
                    <a:tailEnd/>
                  </a:ln>
                  <a:effectLst/>
                </p:spPr>
                <p:txBody>
                  <a:bodyPr wrap="none"/>
                  <a:lstStyle/>
                  <a:p>
                    <a:endParaRPr lang="en-US"/>
                  </a:p>
                </p:txBody>
              </p:sp>
              <p:sp>
                <p:nvSpPr>
                  <p:cNvPr id="327715" name="Line 35"/>
                  <p:cNvSpPr>
                    <a:spLocks noChangeShapeType="1"/>
                  </p:cNvSpPr>
                  <p:nvPr/>
                </p:nvSpPr>
                <p:spPr bwMode="auto">
                  <a:xfrm>
                    <a:off x="2112" y="1536"/>
                    <a:ext cx="576" cy="0"/>
                  </a:xfrm>
                  <a:prstGeom prst="line">
                    <a:avLst/>
                  </a:prstGeom>
                  <a:noFill/>
                  <a:ln w="9525">
                    <a:solidFill>
                      <a:schemeClr val="bg1"/>
                    </a:solidFill>
                    <a:round/>
                    <a:headEnd/>
                    <a:tailEnd/>
                  </a:ln>
                  <a:effectLst/>
                </p:spPr>
                <p:txBody>
                  <a:bodyPr wrap="none"/>
                  <a:lstStyle/>
                  <a:p>
                    <a:endParaRPr lang="en-US"/>
                  </a:p>
                </p:txBody>
              </p:sp>
            </p:grpSp>
            <p:grpSp>
              <p:nvGrpSpPr>
                <p:cNvPr id="12" name="Group 36"/>
                <p:cNvGrpSpPr>
                  <a:grpSpLocks/>
                </p:cNvGrpSpPr>
                <p:nvPr/>
              </p:nvGrpSpPr>
              <p:grpSpPr bwMode="auto">
                <a:xfrm>
                  <a:off x="768" y="3072"/>
                  <a:ext cx="192" cy="192"/>
                  <a:chOff x="576" y="2112"/>
                  <a:chExt cx="192" cy="192"/>
                </a:xfrm>
              </p:grpSpPr>
              <p:sp>
                <p:nvSpPr>
                  <p:cNvPr id="327717" name="Line 37"/>
                  <p:cNvSpPr>
                    <a:spLocks noChangeShapeType="1"/>
                  </p:cNvSpPr>
                  <p:nvPr/>
                </p:nvSpPr>
                <p:spPr bwMode="auto">
                  <a:xfrm>
                    <a:off x="576" y="2112"/>
                    <a:ext cx="192" cy="192"/>
                  </a:xfrm>
                  <a:prstGeom prst="line">
                    <a:avLst/>
                  </a:prstGeom>
                  <a:noFill/>
                  <a:ln w="28575">
                    <a:solidFill>
                      <a:schemeClr val="bg1"/>
                    </a:solidFill>
                    <a:round/>
                    <a:headEnd/>
                    <a:tailEnd/>
                  </a:ln>
                  <a:effectLst/>
                </p:spPr>
                <p:txBody>
                  <a:bodyPr wrap="none"/>
                  <a:lstStyle/>
                  <a:p>
                    <a:endParaRPr lang="en-US"/>
                  </a:p>
                </p:txBody>
              </p:sp>
              <p:sp>
                <p:nvSpPr>
                  <p:cNvPr id="327718" name="Line 38"/>
                  <p:cNvSpPr>
                    <a:spLocks noChangeShapeType="1"/>
                  </p:cNvSpPr>
                  <p:nvPr/>
                </p:nvSpPr>
                <p:spPr bwMode="auto">
                  <a:xfrm flipV="1">
                    <a:off x="576" y="2112"/>
                    <a:ext cx="192" cy="192"/>
                  </a:xfrm>
                  <a:prstGeom prst="line">
                    <a:avLst/>
                  </a:prstGeom>
                  <a:noFill/>
                  <a:ln w="28575">
                    <a:solidFill>
                      <a:schemeClr val="bg1"/>
                    </a:solidFill>
                    <a:round/>
                    <a:headEnd/>
                    <a:tailEnd/>
                  </a:ln>
                  <a:effectLst/>
                </p:spPr>
                <p:txBody>
                  <a:bodyPr wrap="none"/>
                  <a:lstStyle/>
                  <a:p>
                    <a:endParaRPr lang="en-US"/>
                  </a:p>
                </p:txBody>
              </p:sp>
            </p:grpSp>
            <p:sp>
              <p:nvSpPr>
                <p:cNvPr id="327719" name="Oval 39"/>
                <p:cNvSpPr>
                  <a:spLocks noChangeArrowheads="1"/>
                </p:cNvSpPr>
                <p:nvPr/>
              </p:nvSpPr>
              <p:spPr bwMode="auto">
                <a:xfrm>
                  <a:off x="576" y="3072"/>
                  <a:ext cx="192" cy="192"/>
                </a:xfrm>
                <a:prstGeom prst="ellipse">
                  <a:avLst/>
                </a:prstGeom>
                <a:noFill/>
                <a:ln w="28575">
                  <a:solidFill>
                    <a:schemeClr val="bg1"/>
                  </a:solidFill>
                  <a:round/>
                  <a:headEnd/>
                  <a:tailEnd/>
                </a:ln>
                <a:effectLst/>
              </p:spPr>
              <p:txBody>
                <a:bodyPr wrap="none" anchor="ctr"/>
                <a:lstStyle/>
                <a:p>
                  <a:endParaRPr lang="en-US"/>
                </a:p>
              </p:txBody>
            </p:sp>
          </p:grpSp>
          <p:sp>
            <p:nvSpPr>
              <p:cNvPr id="327720" name="Line 40"/>
              <p:cNvSpPr>
                <a:spLocks noChangeShapeType="1"/>
              </p:cNvSpPr>
              <p:nvPr/>
            </p:nvSpPr>
            <p:spPr bwMode="auto">
              <a:xfrm flipH="1">
                <a:off x="864" y="2496"/>
                <a:ext cx="960" cy="384"/>
              </a:xfrm>
              <a:prstGeom prst="line">
                <a:avLst/>
              </a:prstGeom>
              <a:noFill/>
              <a:ln w="9525">
                <a:solidFill>
                  <a:schemeClr val="bg1"/>
                </a:solidFill>
                <a:round/>
                <a:headEnd/>
                <a:tailEnd type="triangle" w="med" len="med"/>
              </a:ln>
              <a:effectLst/>
            </p:spPr>
            <p:txBody>
              <a:bodyPr wrap="none"/>
              <a:lstStyle/>
              <a:p>
                <a:endParaRPr lang="en-US"/>
              </a:p>
            </p:txBody>
          </p:sp>
          <p:sp>
            <p:nvSpPr>
              <p:cNvPr id="327721" name="Text Box 41"/>
              <p:cNvSpPr txBox="1">
                <a:spLocks noChangeArrowheads="1"/>
              </p:cNvSpPr>
              <p:nvPr/>
            </p:nvSpPr>
            <p:spPr bwMode="auto">
              <a:xfrm>
                <a:off x="768" y="3464"/>
                <a:ext cx="205" cy="233"/>
              </a:xfrm>
              <a:prstGeom prst="rect">
                <a:avLst/>
              </a:prstGeom>
              <a:noFill/>
              <a:ln w="9525">
                <a:noFill/>
                <a:miter lim="800000"/>
                <a:headEnd/>
                <a:tailEnd/>
              </a:ln>
              <a:effectLst/>
            </p:spPr>
            <p:txBody>
              <a:bodyPr wrap="none">
                <a:spAutoFit/>
              </a:bodyPr>
              <a:lstStyle/>
              <a:p>
                <a:pPr eaLnBrk="1" hangingPunct="1"/>
                <a:r>
                  <a:rPr lang="en-US">
                    <a:solidFill>
                      <a:srgbClr val="FFC000"/>
                    </a:solidFill>
                    <a:latin typeface="Comic Sans MS" pitchFamily="66" charset="0"/>
                  </a:rPr>
                  <a:t>2</a:t>
                </a:r>
              </a:p>
            </p:txBody>
          </p:sp>
        </p:grpSp>
        <p:grpSp>
          <p:nvGrpSpPr>
            <p:cNvPr id="13" name="Group 42"/>
            <p:cNvGrpSpPr>
              <a:grpSpLocks/>
            </p:cNvGrpSpPr>
            <p:nvPr/>
          </p:nvGrpSpPr>
          <p:grpSpPr bwMode="auto">
            <a:xfrm>
              <a:off x="1536" y="1536"/>
              <a:ext cx="1728" cy="960"/>
              <a:chOff x="1536" y="1536"/>
              <a:chExt cx="1728" cy="960"/>
            </a:xfrm>
          </p:grpSpPr>
          <p:sp>
            <p:nvSpPr>
              <p:cNvPr id="327723" name="Line 43"/>
              <p:cNvSpPr>
                <a:spLocks noChangeShapeType="1"/>
              </p:cNvSpPr>
              <p:nvPr/>
            </p:nvSpPr>
            <p:spPr bwMode="auto">
              <a:xfrm flipH="1">
                <a:off x="1824" y="1536"/>
                <a:ext cx="1440" cy="384"/>
              </a:xfrm>
              <a:prstGeom prst="line">
                <a:avLst/>
              </a:prstGeom>
              <a:noFill/>
              <a:ln w="9525">
                <a:solidFill>
                  <a:schemeClr val="bg1"/>
                </a:solidFill>
                <a:round/>
                <a:headEnd/>
                <a:tailEnd type="triangle" w="med" len="med"/>
              </a:ln>
              <a:effectLst/>
            </p:spPr>
            <p:txBody>
              <a:bodyPr wrap="none"/>
              <a:lstStyle/>
              <a:p>
                <a:endParaRPr lang="en-US"/>
              </a:p>
            </p:txBody>
          </p:sp>
          <p:grpSp>
            <p:nvGrpSpPr>
              <p:cNvPr id="14" name="Group 44"/>
              <p:cNvGrpSpPr>
                <a:grpSpLocks/>
              </p:cNvGrpSpPr>
              <p:nvPr/>
            </p:nvGrpSpPr>
            <p:grpSpPr bwMode="auto">
              <a:xfrm>
                <a:off x="1536" y="1920"/>
                <a:ext cx="576" cy="576"/>
                <a:chOff x="1536" y="1920"/>
                <a:chExt cx="576" cy="576"/>
              </a:xfrm>
            </p:grpSpPr>
            <p:grpSp>
              <p:nvGrpSpPr>
                <p:cNvPr id="15" name="Group 45"/>
                <p:cNvGrpSpPr>
                  <a:grpSpLocks/>
                </p:cNvGrpSpPr>
                <p:nvPr/>
              </p:nvGrpSpPr>
              <p:grpSpPr bwMode="auto">
                <a:xfrm>
                  <a:off x="1536" y="1920"/>
                  <a:ext cx="576" cy="576"/>
                  <a:chOff x="2112" y="1152"/>
                  <a:chExt cx="576" cy="576"/>
                </a:xfrm>
              </p:grpSpPr>
              <p:sp>
                <p:nvSpPr>
                  <p:cNvPr id="327726" name="Rectangle 46"/>
                  <p:cNvSpPr>
                    <a:spLocks noChangeArrowheads="1"/>
                  </p:cNvSpPr>
                  <p:nvPr/>
                </p:nvSpPr>
                <p:spPr bwMode="auto">
                  <a:xfrm>
                    <a:off x="2112" y="1152"/>
                    <a:ext cx="576" cy="576"/>
                  </a:xfrm>
                  <a:prstGeom prst="rect">
                    <a:avLst/>
                  </a:prstGeom>
                  <a:solidFill>
                    <a:srgbClr val="F0E09A"/>
                  </a:solidFill>
                  <a:ln w="9525">
                    <a:solidFill>
                      <a:schemeClr val="bg1"/>
                    </a:solidFill>
                    <a:miter lim="800000"/>
                    <a:headEnd/>
                    <a:tailEnd/>
                  </a:ln>
                  <a:effectLst/>
                </p:spPr>
                <p:txBody>
                  <a:bodyPr wrap="none" anchor="ctr"/>
                  <a:lstStyle/>
                  <a:p>
                    <a:endParaRPr lang="en-US"/>
                  </a:p>
                </p:txBody>
              </p:sp>
              <p:sp>
                <p:nvSpPr>
                  <p:cNvPr id="327727" name="Line 47"/>
                  <p:cNvSpPr>
                    <a:spLocks noChangeShapeType="1"/>
                  </p:cNvSpPr>
                  <p:nvPr/>
                </p:nvSpPr>
                <p:spPr bwMode="auto">
                  <a:xfrm>
                    <a:off x="2304" y="1152"/>
                    <a:ext cx="0" cy="576"/>
                  </a:xfrm>
                  <a:prstGeom prst="line">
                    <a:avLst/>
                  </a:prstGeom>
                  <a:noFill/>
                  <a:ln w="9525">
                    <a:solidFill>
                      <a:schemeClr val="bg1"/>
                    </a:solidFill>
                    <a:round/>
                    <a:headEnd/>
                    <a:tailEnd/>
                  </a:ln>
                  <a:effectLst/>
                </p:spPr>
                <p:txBody>
                  <a:bodyPr wrap="none"/>
                  <a:lstStyle/>
                  <a:p>
                    <a:endParaRPr lang="en-US"/>
                  </a:p>
                </p:txBody>
              </p:sp>
              <p:sp>
                <p:nvSpPr>
                  <p:cNvPr id="327728" name="Line 48"/>
                  <p:cNvSpPr>
                    <a:spLocks noChangeShapeType="1"/>
                  </p:cNvSpPr>
                  <p:nvPr/>
                </p:nvSpPr>
                <p:spPr bwMode="auto">
                  <a:xfrm>
                    <a:off x="2496" y="1152"/>
                    <a:ext cx="0" cy="576"/>
                  </a:xfrm>
                  <a:prstGeom prst="line">
                    <a:avLst/>
                  </a:prstGeom>
                  <a:noFill/>
                  <a:ln w="9525">
                    <a:solidFill>
                      <a:schemeClr val="bg1"/>
                    </a:solidFill>
                    <a:round/>
                    <a:headEnd/>
                    <a:tailEnd/>
                  </a:ln>
                  <a:effectLst/>
                </p:spPr>
                <p:txBody>
                  <a:bodyPr wrap="none"/>
                  <a:lstStyle/>
                  <a:p>
                    <a:endParaRPr lang="en-US"/>
                  </a:p>
                </p:txBody>
              </p:sp>
              <p:sp>
                <p:nvSpPr>
                  <p:cNvPr id="327729" name="Line 49"/>
                  <p:cNvSpPr>
                    <a:spLocks noChangeShapeType="1"/>
                  </p:cNvSpPr>
                  <p:nvPr/>
                </p:nvSpPr>
                <p:spPr bwMode="auto">
                  <a:xfrm>
                    <a:off x="2112" y="1344"/>
                    <a:ext cx="576" cy="0"/>
                  </a:xfrm>
                  <a:prstGeom prst="line">
                    <a:avLst/>
                  </a:prstGeom>
                  <a:noFill/>
                  <a:ln w="9525">
                    <a:solidFill>
                      <a:schemeClr val="bg1"/>
                    </a:solidFill>
                    <a:round/>
                    <a:headEnd/>
                    <a:tailEnd/>
                  </a:ln>
                  <a:effectLst/>
                </p:spPr>
                <p:txBody>
                  <a:bodyPr wrap="none"/>
                  <a:lstStyle/>
                  <a:p>
                    <a:endParaRPr lang="en-US"/>
                  </a:p>
                </p:txBody>
              </p:sp>
              <p:sp>
                <p:nvSpPr>
                  <p:cNvPr id="327730" name="Line 50"/>
                  <p:cNvSpPr>
                    <a:spLocks noChangeShapeType="1"/>
                  </p:cNvSpPr>
                  <p:nvPr/>
                </p:nvSpPr>
                <p:spPr bwMode="auto">
                  <a:xfrm>
                    <a:off x="2112" y="1536"/>
                    <a:ext cx="576" cy="0"/>
                  </a:xfrm>
                  <a:prstGeom prst="line">
                    <a:avLst/>
                  </a:prstGeom>
                  <a:noFill/>
                  <a:ln w="9525">
                    <a:solidFill>
                      <a:schemeClr val="bg1"/>
                    </a:solidFill>
                    <a:round/>
                    <a:headEnd/>
                    <a:tailEnd/>
                  </a:ln>
                  <a:effectLst/>
                </p:spPr>
                <p:txBody>
                  <a:bodyPr wrap="none"/>
                  <a:lstStyle/>
                  <a:p>
                    <a:endParaRPr lang="en-US"/>
                  </a:p>
                </p:txBody>
              </p:sp>
            </p:grpSp>
            <p:grpSp>
              <p:nvGrpSpPr>
                <p:cNvPr id="16" name="Group 51"/>
                <p:cNvGrpSpPr>
                  <a:grpSpLocks/>
                </p:cNvGrpSpPr>
                <p:nvPr/>
              </p:nvGrpSpPr>
              <p:grpSpPr bwMode="auto">
                <a:xfrm>
                  <a:off x="1728" y="2112"/>
                  <a:ext cx="192" cy="192"/>
                  <a:chOff x="576" y="2112"/>
                  <a:chExt cx="192" cy="192"/>
                </a:xfrm>
              </p:grpSpPr>
              <p:sp>
                <p:nvSpPr>
                  <p:cNvPr id="327732" name="Line 52"/>
                  <p:cNvSpPr>
                    <a:spLocks noChangeShapeType="1"/>
                  </p:cNvSpPr>
                  <p:nvPr/>
                </p:nvSpPr>
                <p:spPr bwMode="auto">
                  <a:xfrm>
                    <a:off x="576" y="2112"/>
                    <a:ext cx="192" cy="192"/>
                  </a:xfrm>
                  <a:prstGeom prst="line">
                    <a:avLst/>
                  </a:prstGeom>
                  <a:noFill/>
                  <a:ln w="28575">
                    <a:solidFill>
                      <a:schemeClr val="bg1"/>
                    </a:solidFill>
                    <a:round/>
                    <a:headEnd/>
                    <a:tailEnd/>
                  </a:ln>
                  <a:effectLst/>
                </p:spPr>
                <p:txBody>
                  <a:bodyPr wrap="none"/>
                  <a:lstStyle/>
                  <a:p>
                    <a:endParaRPr lang="en-US"/>
                  </a:p>
                </p:txBody>
              </p:sp>
              <p:sp>
                <p:nvSpPr>
                  <p:cNvPr id="327733" name="Line 53"/>
                  <p:cNvSpPr>
                    <a:spLocks noChangeShapeType="1"/>
                  </p:cNvSpPr>
                  <p:nvPr/>
                </p:nvSpPr>
                <p:spPr bwMode="auto">
                  <a:xfrm flipV="1">
                    <a:off x="576" y="2112"/>
                    <a:ext cx="192" cy="192"/>
                  </a:xfrm>
                  <a:prstGeom prst="line">
                    <a:avLst/>
                  </a:prstGeom>
                  <a:noFill/>
                  <a:ln w="28575">
                    <a:solidFill>
                      <a:schemeClr val="bg1"/>
                    </a:solidFill>
                    <a:round/>
                    <a:headEnd/>
                    <a:tailEnd/>
                  </a:ln>
                  <a:effectLst/>
                </p:spPr>
                <p:txBody>
                  <a:bodyPr wrap="none"/>
                  <a:lstStyle/>
                  <a:p>
                    <a:endParaRPr lang="en-US"/>
                  </a:p>
                </p:txBody>
              </p:sp>
            </p:grpSp>
          </p:grpSp>
        </p:grpSp>
      </p:grpSp>
    </p:spTree>
    <p:extLst>
      <p:ext uri="{BB962C8B-B14F-4D97-AF65-F5344CB8AC3E}">
        <p14:creationId xmlns:p14="http://schemas.microsoft.com/office/powerpoint/2010/main" val="2773165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7" name="Text Box 3"/>
          <p:cNvSpPr txBox="1">
            <a:spLocks noChangeArrowheads="1"/>
          </p:cNvSpPr>
          <p:nvPr/>
        </p:nvSpPr>
        <p:spPr bwMode="auto">
          <a:xfrm>
            <a:off x="7162800" y="1839913"/>
            <a:ext cx="689612" cy="369332"/>
          </a:xfrm>
          <a:prstGeom prst="rect">
            <a:avLst/>
          </a:prstGeom>
          <a:noFill/>
          <a:ln w="9525">
            <a:solidFill>
              <a:schemeClr val="bg1"/>
            </a:solidFill>
            <a:miter lim="800000"/>
            <a:headEnd/>
            <a:tailEnd/>
          </a:ln>
          <a:effectLst/>
        </p:spPr>
        <p:txBody>
          <a:bodyPr wrap="none">
            <a:spAutoFit/>
          </a:bodyPr>
          <a:lstStyle/>
          <a:p>
            <a:pPr eaLnBrk="1" hangingPunct="1"/>
            <a:r>
              <a:rPr lang="en-US">
                <a:solidFill>
                  <a:schemeClr val="accent6">
                    <a:lumMod val="20000"/>
                    <a:lumOff val="80000"/>
                  </a:schemeClr>
                </a:solidFill>
                <a:latin typeface="Symbol" pitchFamily="18" charset="2"/>
              </a:rPr>
              <a:t>a</a:t>
            </a:r>
            <a:r>
              <a:rPr lang="en-US">
                <a:solidFill>
                  <a:schemeClr val="accent6">
                    <a:lumMod val="20000"/>
                    <a:lumOff val="80000"/>
                  </a:schemeClr>
                </a:solidFill>
                <a:latin typeface="Comic Sans MS" pitchFamily="66" charset="0"/>
              </a:rPr>
              <a:t> = 1</a:t>
            </a:r>
            <a:endParaRPr lang="en-US">
              <a:solidFill>
                <a:schemeClr val="accent6">
                  <a:lumMod val="20000"/>
                  <a:lumOff val="80000"/>
                </a:schemeClr>
              </a:solidFill>
              <a:latin typeface="Comic Sans MS" pitchFamily="66" charset="0"/>
              <a:cs typeface="Times New Roman" charset="0"/>
              <a:sym typeface="Symbol" pitchFamily="18" charset="2"/>
            </a:endParaRPr>
          </a:p>
        </p:txBody>
      </p:sp>
      <p:sp>
        <p:nvSpPr>
          <p:cNvPr id="328708" name="Text Box 4"/>
          <p:cNvSpPr txBox="1">
            <a:spLocks noChangeArrowheads="1"/>
          </p:cNvSpPr>
          <p:nvPr/>
        </p:nvSpPr>
        <p:spPr bwMode="auto">
          <a:xfrm>
            <a:off x="8284212" y="3022600"/>
            <a:ext cx="3230563" cy="1320800"/>
          </a:xfrm>
          <a:prstGeom prst="rect">
            <a:avLst/>
          </a:prstGeom>
          <a:solidFill>
            <a:srgbClr val="ECFFD9"/>
          </a:solidFill>
          <a:ln w="9525">
            <a:solidFill>
              <a:srgbClr val="009900"/>
            </a:solidFill>
            <a:miter lim="800000"/>
            <a:headEnd/>
            <a:tailEnd/>
          </a:ln>
          <a:effectLst/>
        </p:spPr>
        <p:txBody>
          <a:bodyPr wrap="none">
            <a:spAutoFit/>
          </a:bodyPr>
          <a:lstStyle/>
          <a:p>
            <a:pPr eaLnBrk="1" hangingPunct="1"/>
            <a:r>
              <a:rPr lang="en-US" sz="2000">
                <a:solidFill>
                  <a:srgbClr val="008000"/>
                </a:solidFill>
                <a:latin typeface="Comic Sans MS" pitchFamily="66" charset="0"/>
              </a:rPr>
              <a:t>The alpha value of a MAX</a:t>
            </a:r>
          </a:p>
          <a:p>
            <a:pPr eaLnBrk="1" hangingPunct="1"/>
            <a:r>
              <a:rPr lang="en-US" sz="2000">
                <a:solidFill>
                  <a:srgbClr val="008000"/>
                </a:solidFill>
                <a:latin typeface="Comic Sans MS" pitchFamily="66" charset="0"/>
              </a:rPr>
              <a:t>node is a lower bound on</a:t>
            </a:r>
          </a:p>
          <a:p>
            <a:pPr eaLnBrk="1" hangingPunct="1"/>
            <a:r>
              <a:rPr lang="en-US" sz="2000">
                <a:solidFill>
                  <a:srgbClr val="008000"/>
                </a:solidFill>
                <a:latin typeface="Comic Sans MS" pitchFamily="66" charset="0"/>
              </a:rPr>
              <a:t>the final backed-up value.</a:t>
            </a:r>
          </a:p>
          <a:p>
            <a:pPr eaLnBrk="1" hangingPunct="1"/>
            <a:r>
              <a:rPr lang="en-US" sz="2000">
                <a:solidFill>
                  <a:srgbClr val="008000"/>
                </a:solidFill>
                <a:latin typeface="Comic Sans MS" pitchFamily="66" charset="0"/>
              </a:rPr>
              <a:t>It can never decrease</a:t>
            </a:r>
          </a:p>
        </p:txBody>
      </p:sp>
      <p:grpSp>
        <p:nvGrpSpPr>
          <p:cNvPr id="2" name="Group 5"/>
          <p:cNvGrpSpPr>
            <a:grpSpLocks/>
          </p:cNvGrpSpPr>
          <p:nvPr/>
        </p:nvGrpSpPr>
        <p:grpSpPr bwMode="auto">
          <a:xfrm>
            <a:off x="2438400" y="1524000"/>
            <a:ext cx="4724400" cy="4344988"/>
            <a:chOff x="576" y="960"/>
            <a:chExt cx="2976" cy="2737"/>
          </a:xfrm>
        </p:grpSpPr>
        <p:grpSp>
          <p:nvGrpSpPr>
            <p:cNvPr id="4" name="Group 7"/>
            <p:cNvGrpSpPr>
              <a:grpSpLocks/>
            </p:cNvGrpSpPr>
            <p:nvPr/>
          </p:nvGrpSpPr>
          <p:grpSpPr bwMode="auto">
            <a:xfrm>
              <a:off x="2976" y="960"/>
              <a:ext cx="576" cy="576"/>
              <a:chOff x="2112" y="1152"/>
              <a:chExt cx="576" cy="576"/>
            </a:xfrm>
          </p:grpSpPr>
          <p:sp>
            <p:nvSpPr>
              <p:cNvPr id="328712" name="Rectangle 8"/>
              <p:cNvSpPr>
                <a:spLocks noChangeArrowheads="1"/>
              </p:cNvSpPr>
              <p:nvPr/>
            </p:nvSpPr>
            <p:spPr bwMode="auto">
              <a:xfrm>
                <a:off x="2112" y="1152"/>
                <a:ext cx="576" cy="576"/>
              </a:xfrm>
              <a:prstGeom prst="rect">
                <a:avLst/>
              </a:prstGeom>
              <a:solidFill>
                <a:srgbClr val="DCFFB9"/>
              </a:solidFill>
              <a:ln w="9525">
                <a:solidFill>
                  <a:schemeClr val="bg1"/>
                </a:solidFill>
                <a:miter lim="800000"/>
                <a:headEnd/>
                <a:tailEnd/>
              </a:ln>
              <a:effectLst/>
            </p:spPr>
            <p:txBody>
              <a:bodyPr wrap="none" anchor="ctr"/>
              <a:lstStyle/>
              <a:p>
                <a:endParaRPr lang="en-US"/>
              </a:p>
            </p:txBody>
          </p:sp>
          <p:sp>
            <p:nvSpPr>
              <p:cNvPr id="328713" name="Line 9"/>
              <p:cNvSpPr>
                <a:spLocks noChangeShapeType="1"/>
              </p:cNvSpPr>
              <p:nvPr/>
            </p:nvSpPr>
            <p:spPr bwMode="auto">
              <a:xfrm>
                <a:off x="2304" y="1152"/>
                <a:ext cx="0" cy="576"/>
              </a:xfrm>
              <a:prstGeom prst="line">
                <a:avLst/>
              </a:prstGeom>
              <a:noFill/>
              <a:ln w="9525">
                <a:solidFill>
                  <a:schemeClr val="bg1"/>
                </a:solidFill>
                <a:round/>
                <a:headEnd/>
                <a:tailEnd/>
              </a:ln>
              <a:effectLst/>
            </p:spPr>
            <p:txBody>
              <a:bodyPr wrap="none"/>
              <a:lstStyle/>
              <a:p>
                <a:endParaRPr lang="en-US"/>
              </a:p>
            </p:txBody>
          </p:sp>
          <p:sp>
            <p:nvSpPr>
              <p:cNvPr id="328714" name="Line 10"/>
              <p:cNvSpPr>
                <a:spLocks noChangeShapeType="1"/>
              </p:cNvSpPr>
              <p:nvPr/>
            </p:nvSpPr>
            <p:spPr bwMode="auto">
              <a:xfrm>
                <a:off x="2496" y="1152"/>
                <a:ext cx="0" cy="576"/>
              </a:xfrm>
              <a:prstGeom prst="line">
                <a:avLst/>
              </a:prstGeom>
              <a:noFill/>
              <a:ln w="9525">
                <a:solidFill>
                  <a:schemeClr val="bg1"/>
                </a:solidFill>
                <a:round/>
                <a:headEnd/>
                <a:tailEnd/>
              </a:ln>
              <a:effectLst/>
            </p:spPr>
            <p:txBody>
              <a:bodyPr wrap="none"/>
              <a:lstStyle/>
              <a:p>
                <a:endParaRPr lang="en-US"/>
              </a:p>
            </p:txBody>
          </p:sp>
          <p:sp>
            <p:nvSpPr>
              <p:cNvPr id="328715" name="Line 11"/>
              <p:cNvSpPr>
                <a:spLocks noChangeShapeType="1"/>
              </p:cNvSpPr>
              <p:nvPr/>
            </p:nvSpPr>
            <p:spPr bwMode="auto">
              <a:xfrm>
                <a:off x="2112" y="1344"/>
                <a:ext cx="576" cy="0"/>
              </a:xfrm>
              <a:prstGeom prst="line">
                <a:avLst/>
              </a:prstGeom>
              <a:noFill/>
              <a:ln w="9525">
                <a:solidFill>
                  <a:schemeClr val="bg1"/>
                </a:solidFill>
                <a:round/>
                <a:headEnd/>
                <a:tailEnd/>
              </a:ln>
              <a:effectLst/>
            </p:spPr>
            <p:txBody>
              <a:bodyPr wrap="none"/>
              <a:lstStyle/>
              <a:p>
                <a:endParaRPr lang="en-US"/>
              </a:p>
            </p:txBody>
          </p:sp>
          <p:sp>
            <p:nvSpPr>
              <p:cNvPr id="328716" name="Line 12"/>
              <p:cNvSpPr>
                <a:spLocks noChangeShapeType="1"/>
              </p:cNvSpPr>
              <p:nvPr/>
            </p:nvSpPr>
            <p:spPr bwMode="auto">
              <a:xfrm>
                <a:off x="2112" y="1536"/>
                <a:ext cx="576" cy="0"/>
              </a:xfrm>
              <a:prstGeom prst="line">
                <a:avLst/>
              </a:prstGeom>
              <a:noFill/>
              <a:ln w="9525">
                <a:solidFill>
                  <a:schemeClr val="bg1"/>
                </a:solidFill>
                <a:round/>
                <a:headEnd/>
                <a:tailEnd/>
              </a:ln>
              <a:effectLst/>
            </p:spPr>
            <p:txBody>
              <a:bodyPr wrap="none"/>
              <a:lstStyle/>
              <a:p>
                <a:endParaRPr lang="en-US"/>
              </a:p>
            </p:txBody>
          </p:sp>
        </p:grpSp>
        <p:grpSp>
          <p:nvGrpSpPr>
            <p:cNvPr id="5" name="Group 14"/>
            <p:cNvGrpSpPr>
              <a:grpSpLocks/>
            </p:cNvGrpSpPr>
            <p:nvPr/>
          </p:nvGrpSpPr>
          <p:grpSpPr bwMode="auto">
            <a:xfrm>
              <a:off x="1824" y="2496"/>
              <a:ext cx="1344" cy="1201"/>
              <a:chOff x="1824" y="2496"/>
              <a:chExt cx="1344" cy="1201"/>
            </a:xfrm>
          </p:grpSpPr>
          <p:grpSp>
            <p:nvGrpSpPr>
              <p:cNvPr id="6" name="Group 15"/>
              <p:cNvGrpSpPr>
                <a:grpSpLocks/>
              </p:cNvGrpSpPr>
              <p:nvPr/>
            </p:nvGrpSpPr>
            <p:grpSpPr bwMode="auto">
              <a:xfrm>
                <a:off x="2592" y="2880"/>
                <a:ext cx="576" cy="576"/>
                <a:chOff x="2592" y="2880"/>
                <a:chExt cx="576" cy="576"/>
              </a:xfrm>
            </p:grpSpPr>
            <p:grpSp>
              <p:nvGrpSpPr>
                <p:cNvPr id="7" name="Group 16"/>
                <p:cNvGrpSpPr>
                  <a:grpSpLocks/>
                </p:cNvGrpSpPr>
                <p:nvPr/>
              </p:nvGrpSpPr>
              <p:grpSpPr bwMode="auto">
                <a:xfrm>
                  <a:off x="2592" y="2880"/>
                  <a:ext cx="576" cy="576"/>
                  <a:chOff x="2112" y="1152"/>
                  <a:chExt cx="576" cy="576"/>
                </a:xfrm>
              </p:grpSpPr>
              <p:sp>
                <p:nvSpPr>
                  <p:cNvPr id="328721" name="Rectangle 17"/>
                  <p:cNvSpPr>
                    <a:spLocks noChangeArrowheads="1"/>
                  </p:cNvSpPr>
                  <p:nvPr/>
                </p:nvSpPr>
                <p:spPr bwMode="auto">
                  <a:xfrm>
                    <a:off x="2112" y="1152"/>
                    <a:ext cx="576" cy="576"/>
                  </a:xfrm>
                  <a:prstGeom prst="rect">
                    <a:avLst/>
                  </a:prstGeom>
                  <a:solidFill>
                    <a:srgbClr val="DCFFB9"/>
                  </a:solidFill>
                  <a:ln w="9525">
                    <a:solidFill>
                      <a:schemeClr val="bg1"/>
                    </a:solidFill>
                    <a:miter lim="800000"/>
                    <a:headEnd/>
                    <a:tailEnd/>
                  </a:ln>
                  <a:effectLst/>
                </p:spPr>
                <p:txBody>
                  <a:bodyPr wrap="none" anchor="ctr"/>
                  <a:lstStyle/>
                  <a:p>
                    <a:endParaRPr lang="en-US"/>
                  </a:p>
                </p:txBody>
              </p:sp>
              <p:sp>
                <p:nvSpPr>
                  <p:cNvPr id="328722" name="Line 18"/>
                  <p:cNvSpPr>
                    <a:spLocks noChangeShapeType="1"/>
                  </p:cNvSpPr>
                  <p:nvPr/>
                </p:nvSpPr>
                <p:spPr bwMode="auto">
                  <a:xfrm>
                    <a:off x="2304" y="1152"/>
                    <a:ext cx="0" cy="576"/>
                  </a:xfrm>
                  <a:prstGeom prst="line">
                    <a:avLst/>
                  </a:prstGeom>
                  <a:noFill/>
                  <a:ln w="9525">
                    <a:solidFill>
                      <a:schemeClr val="bg1"/>
                    </a:solidFill>
                    <a:round/>
                    <a:headEnd/>
                    <a:tailEnd/>
                  </a:ln>
                  <a:effectLst/>
                </p:spPr>
                <p:txBody>
                  <a:bodyPr wrap="none"/>
                  <a:lstStyle/>
                  <a:p>
                    <a:endParaRPr lang="en-US"/>
                  </a:p>
                </p:txBody>
              </p:sp>
              <p:sp>
                <p:nvSpPr>
                  <p:cNvPr id="328723" name="Line 19"/>
                  <p:cNvSpPr>
                    <a:spLocks noChangeShapeType="1"/>
                  </p:cNvSpPr>
                  <p:nvPr/>
                </p:nvSpPr>
                <p:spPr bwMode="auto">
                  <a:xfrm>
                    <a:off x="2496" y="1152"/>
                    <a:ext cx="0" cy="576"/>
                  </a:xfrm>
                  <a:prstGeom prst="line">
                    <a:avLst/>
                  </a:prstGeom>
                  <a:noFill/>
                  <a:ln w="9525">
                    <a:solidFill>
                      <a:schemeClr val="bg1"/>
                    </a:solidFill>
                    <a:round/>
                    <a:headEnd/>
                    <a:tailEnd/>
                  </a:ln>
                  <a:effectLst/>
                </p:spPr>
                <p:txBody>
                  <a:bodyPr wrap="none"/>
                  <a:lstStyle/>
                  <a:p>
                    <a:endParaRPr lang="en-US"/>
                  </a:p>
                </p:txBody>
              </p:sp>
              <p:sp>
                <p:nvSpPr>
                  <p:cNvPr id="328724" name="Line 20"/>
                  <p:cNvSpPr>
                    <a:spLocks noChangeShapeType="1"/>
                  </p:cNvSpPr>
                  <p:nvPr/>
                </p:nvSpPr>
                <p:spPr bwMode="auto">
                  <a:xfrm>
                    <a:off x="2112" y="1344"/>
                    <a:ext cx="576" cy="0"/>
                  </a:xfrm>
                  <a:prstGeom prst="line">
                    <a:avLst/>
                  </a:prstGeom>
                  <a:noFill/>
                  <a:ln w="9525">
                    <a:solidFill>
                      <a:schemeClr val="bg1"/>
                    </a:solidFill>
                    <a:round/>
                    <a:headEnd/>
                    <a:tailEnd/>
                  </a:ln>
                  <a:effectLst/>
                </p:spPr>
                <p:txBody>
                  <a:bodyPr wrap="none"/>
                  <a:lstStyle/>
                  <a:p>
                    <a:endParaRPr lang="en-US"/>
                  </a:p>
                </p:txBody>
              </p:sp>
              <p:sp>
                <p:nvSpPr>
                  <p:cNvPr id="328725" name="Line 21"/>
                  <p:cNvSpPr>
                    <a:spLocks noChangeShapeType="1"/>
                  </p:cNvSpPr>
                  <p:nvPr/>
                </p:nvSpPr>
                <p:spPr bwMode="auto">
                  <a:xfrm>
                    <a:off x="2112" y="1536"/>
                    <a:ext cx="576" cy="0"/>
                  </a:xfrm>
                  <a:prstGeom prst="line">
                    <a:avLst/>
                  </a:prstGeom>
                  <a:noFill/>
                  <a:ln w="9525">
                    <a:solidFill>
                      <a:schemeClr val="bg1"/>
                    </a:solidFill>
                    <a:round/>
                    <a:headEnd/>
                    <a:tailEnd/>
                  </a:ln>
                  <a:effectLst/>
                </p:spPr>
                <p:txBody>
                  <a:bodyPr wrap="none"/>
                  <a:lstStyle/>
                  <a:p>
                    <a:endParaRPr lang="en-US"/>
                  </a:p>
                </p:txBody>
              </p:sp>
            </p:grpSp>
            <p:grpSp>
              <p:nvGrpSpPr>
                <p:cNvPr id="8" name="Group 22"/>
                <p:cNvGrpSpPr>
                  <a:grpSpLocks/>
                </p:cNvGrpSpPr>
                <p:nvPr/>
              </p:nvGrpSpPr>
              <p:grpSpPr bwMode="auto">
                <a:xfrm>
                  <a:off x="2784" y="3072"/>
                  <a:ext cx="192" cy="192"/>
                  <a:chOff x="576" y="2112"/>
                  <a:chExt cx="192" cy="192"/>
                </a:xfrm>
              </p:grpSpPr>
              <p:sp>
                <p:nvSpPr>
                  <p:cNvPr id="328727" name="Line 23"/>
                  <p:cNvSpPr>
                    <a:spLocks noChangeShapeType="1"/>
                  </p:cNvSpPr>
                  <p:nvPr/>
                </p:nvSpPr>
                <p:spPr bwMode="auto">
                  <a:xfrm>
                    <a:off x="576" y="2112"/>
                    <a:ext cx="192" cy="192"/>
                  </a:xfrm>
                  <a:prstGeom prst="line">
                    <a:avLst/>
                  </a:prstGeom>
                  <a:noFill/>
                  <a:ln w="28575">
                    <a:solidFill>
                      <a:schemeClr val="bg1"/>
                    </a:solidFill>
                    <a:round/>
                    <a:headEnd/>
                    <a:tailEnd/>
                  </a:ln>
                  <a:effectLst/>
                </p:spPr>
                <p:txBody>
                  <a:bodyPr wrap="none"/>
                  <a:lstStyle/>
                  <a:p>
                    <a:endParaRPr lang="en-US"/>
                  </a:p>
                </p:txBody>
              </p:sp>
              <p:sp>
                <p:nvSpPr>
                  <p:cNvPr id="328728" name="Line 24"/>
                  <p:cNvSpPr>
                    <a:spLocks noChangeShapeType="1"/>
                  </p:cNvSpPr>
                  <p:nvPr/>
                </p:nvSpPr>
                <p:spPr bwMode="auto">
                  <a:xfrm flipV="1">
                    <a:off x="576" y="2112"/>
                    <a:ext cx="192" cy="192"/>
                  </a:xfrm>
                  <a:prstGeom prst="line">
                    <a:avLst/>
                  </a:prstGeom>
                  <a:noFill/>
                  <a:ln w="28575">
                    <a:solidFill>
                      <a:schemeClr val="bg1"/>
                    </a:solidFill>
                    <a:round/>
                    <a:headEnd/>
                    <a:tailEnd/>
                  </a:ln>
                  <a:effectLst/>
                </p:spPr>
                <p:txBody>
                  <a:bodyPr wrap="none"/>
                  <a:lstStyle/>
                  <a:p>
                    <a:endParaRPr lang="en-US"/>
                  </a:p>
                </p:txBody>
              </p:sp>
            </p:grpSp>
            <p:sp>
              <p:nvSpPr>
                <p:cNvPr id="328729" name="Oval 25"/>
                <p:cNvSpPr>
                  <a:spLocks noChangeArrowheads="1"/>
                </p:cNvSpPr>
                <p:nvPr/>
              </p:nvSpPr>
              <p:spPr bwMode="auto">
                <a:xfrm>
                  <a:off x="2592" y="2880"/>
                  <a:ext cx="192" cy="192"/>
                </a:xfrm>
                <a:prstGeom prst="ellipse">
                  <a:avLst/>
                </a:prstGeom>
                <a:noFill/>
                <a:ln w="28575">
                  <a:solidFill>
                    <a:schemeClr val="bg1"/>
                  </a:solidFill>
                  <a:round/>
                  <a:headEnd/>
                  <a:tailEnd/>
                </a:ln>
                <a:effectLst/>
              </p:spPr>
              <p:txBody>
                <a:bodyPr wrap="none" anchor="ctr"/>
                <a:lstStyle/>
                <a:p>
                  <a:endParaRPr lang="en-US"/>
                </a:p>
              </p:txBody>
            </p:sp>
          </p:grpSp>
          <p:sp>
            <p:nvSpPr>
              <p:cNvPr id="328730" name="Line 26"/>
              <p:cNvSpPr>
                <a:spLocks noChangeShapeType="1"/>
              </p:cNvSpPr>
              <p:nvPr/>
            </p:nvSpPr>
            <p:spPr bwMode="auto">
              <a:xfrm>
                <a:off x="1824" y="2496"/>
                <a:ext cx="1056" cy="384"/>
              </a:xfrm>
              <a:prstGeom prst="line">
                <a:avLst/>
              </a:prstGeom>
              <a:noFill/>
              <a:ln w="9525">
                <a:solidFill>
                  <a:schemeClr val="bg1"/>
                </a:solidFill>
                <a:round/>
                <a:headEnd/>
                <a:tailEnd type="triangle" w="med" len="med"/>
              </a:ln>
              <a:effectLst/>
            </p:spPr>
            <p:txBody>
              <a:bodyPr wrap="none"/>
              <a:lstStyle/>
              <a:p>
                <a:endParaRPr lang="en-US"/>
              </a:p>
            </p:txBody>
          </p:sp>
          <p:sp>
            <p:nvSpPr>
              <p:cNvPr id="328731" name="Text Box 27"/>
              <p:cNvSpPr txBox="1">
                <a:spLocks noChangeArrowheads="1"/>
              </p:cNvSpPr>
              <p:nvPr/>
            </p:nvSpPr>
            <p:spPr bwMode="auto">
              <a:xfrm>
                <a:off x="2784" y="3464"/>
                <a:ext cx="182" cy="233"/>
              </a:xfrm>
              <a:prstGeom prst="rect">
                <a:avLst/>
              </a:prstGeom>
              <a:noFill/>
              <a:ln w="9525">
                <a:noFill/>
                <a:miter lim="800000"/>
                <a:headEnd/>
                <a:tailEnd/>
              </a:ln>
              <a:effectLst/>
            </p:spPr>
            <p:txBody>
              <a:bodyPr wrap="none">
                <a:spAutoFit/>
              </a:bodyPr>
              <a:lstStyle/>
              <a:p>
                <a:pPr eaLnBrk="1" hangingPunct="1"/>
                <a:r>
                  <a:rPr lang="en-US">
                    <a:solidFill>
                      <a:srgbClr val="FFC000"/>
                    </a:solidFill>
                    <a:latin typeface="Comic Sans MS" pitchFamily="66" charset="0"/>
                  </a:rPr>
                  <a:t>1</a:t>
                </a:r>
              </a:p>
            </p:txBody>
          </p:sp>
        </p:grpSp>
        <p:sp>
          <p:nvSpPr>
            <p:cNvPr id="328732" name="Text Box 28"/>
            <p:cNvSpPr txBox="1">
              <a:spLocks noChangeArrowheads="1"/>
            </p:cNvSpPr>
            <p:nvPr/>
          </p:nvSpPr>
          <p:spPr bwMode="auto">
            <a:xfrm>
              <a:off x="2160" y="2119"/>
              <a:ext cx="422" cy="233"/>
            </a:xfrm>
            <a:prstGeom prst="rect">
              <a:avLst/>
            </a:prstGeom>
            <a:noFill/>
            <a:ln w="9525">
              <a:noFill/>
              <a:miter lim="800000"/>
              <a:headEnd/>
              <a:tailEnd/>
            </a:ln>
            <a:effectLst/>
          </p:spPr>
          <p:txBody>
            <a:bodyPr wrap="none">
              <a:spAutoFit/>
            </a:bodyPr>
            <a:lstStyle/>
            <a:p>
              <a:pPr eaLnBrk="1" hangingPunct="1"/>
              <a:r>
                <a:rPr lang="en-US" dirty="0">
                  <a:solidFill>
                    <a:srgbClr val="FFC000"/>
                  </a:solidFill>
                  <a:latin typeface="Symbol" pitchFamily="18" charset="2"/>
                </a:rPr>
                <a:t>b</a:t>
              </a:r>
              <a:r>
                <a:rPr lang="en-US" dirty="0">
                  <a:solidFill>
                    <a:srgbClr val="FFC000"/>
                  </a:solidFill>
                  <a:latin typeface="Comic Sans MS" pitchFamily="66" charset="0"/>
                </a:rPr>
                <a:t> = 1</a:t>
              </a:r>
              <a:endParaRPr lang="en-US" sz="3600" dirty="0">
                <a:solidFill>
                  <a:srgbClr val="FFC000"/>
                </a:solidFill>
                <a:latin typeface="Comic Sans MS" pitchFamily="66" charset="0"/>
                <a:cs typeface="Times New Roman" charset="0"/>
                <a:sym typeface="Symbol" pitchFamily="18" charset="2"/>
              </a:endParaRPr>
            </a:p>
          </p:txBody>
        </p:sp>
        <p:grpSp>
          <p:nvGrpSpPr>
            <p:cNvPr id="9" name="Group 29"/>
            <p:cNvGrpSpPr>
              <a:grpSpLocks/>
            </p:cNvGrpSpPr>
            <p:nvPr/>
          </p:nvGrpSpPr>
          <p:grpSpPr bwMode="auto">
            <a:xfrm>
              <a:off x="576" y="2496"/>
              <a:ext cx="1248" cy="1201"/>
              <a:chOff x="576" y="2496"/>
              <a:chExt cx="1248" cy="1201"/>
            </a:xfrm>
          </p:grpSpPr>
          <p:grpSp>
            <p:nvGrpSpPr>
              <p:cNvPr id="10" name="Group 30"/>
              <p:cNvGrpSpPr>
                <a:grpSpLocks/>
              </p:cNvGrpSpPr>
              <p:nvPr/>
            </p:nvGrpSpPr>
            <p:grpSpPr bwMode="auto">
              <a:xfrm>
                <a:off x="576" y="2880"/>
                <a:ext cx="576" cy="576"/>
                <a:chOff x="576" y="2880"/>
                <a:chExt cx="576" cy="576"/>
              </a:xfrm>
            </p:grpSpPr>
            <p:grpSp>
              <p:nvGrpSpPr>
                <p:cNvPr id="11" name="Group 31"/>
                <p:cNvGrpSpPr>
                  <a:grpSpLocks/>
                </p:cNvGrpSpPr>
                <p:nvPr/>
              </p:nvGrpSpPr>
              <p:grpSpPr bwMode="auto">
                <a:xfrm>
                  <a:off x="576" y="2880"/>
                  <a:ext cx="576" cy="576"/>
                  <a:chOff x="2112" y="1152"/>
                  <a:chExt cx="576" cy="576"/>
                </a:xfrm>
              </p:grpSpPr>
              <p:sp>
                <p:nvSpPr>
                  <p:cNvPr id="328736" name="Rectangle 32"/>
                  <p:cNvSpPr>
                    <a:spLocks noChangeArrowheads="1"/>
                  </p:cNvSpPr>
                  <p:nvPr/>
                </p:nvSpPr>
                <p:spPr bwMode="auto">
                  <a:xfrm>
                    <a:off x="2112" y="1152"/>
                    <a:ext cx="576" cy="576"/>
                  </a:xfrm>
                  <a:prstGeom prst="rect">
                    <a:avLst/>
                  </a:prstGeom>
                  <a:solidFill>
                    <a:srgbClr val="DCFFB9"/>
                  </a:solidFill>
                  <a:ln w="9525">
                    <a:solidFill>
                      <a:schemeClr val="bg1"/>
                    </a:solidFill>
                    <a:miter lim="800000"/>
                    <a:headEnd/>
                    <a:tailEnd/>
                  </a:ln>
                  <a:effectLst/>
                </p:spPr>
                <p:txBody>
                  <a:bodyPr wrap="none" anchor="ctr"/>
                  <a:lstStyle/>
                  <a:p>
                    <a:endParaRPr lang="en-US"/>
                  </a:p>
                </p:txBody>
              </p:sp>
              <p:sp>
                <p:nvSpPr>
                  <p:cNvPr id="328737" name="Line 33"/>
                  <p:cNvSpPr>
                    <a:spLocks noChangeShapeType="1"/>
                  </p:cNvSpPr>
                  <p:nvPr/>
                </p:nvSpPr>
                <p:spPr bwMode="auto">
                  <a:xfrm>
                    <a:off x="2304" y="1152"/>
                    <a:ext cx="0" cy="576"/>
                  </a:xfrm>
                  <a:prstGeom prst="line">
                    <a:avLst/>
                  </a:prstGeom>
                  <a:noFill/>
                  <a:ln w="9525">
                    <a:solidFill>
                      <a:schemeClr val="bg1"/>
                    </a:solidFill>
                    <a:round/>
                    <a:headEnd/>
                    <a:tailEnd/>
                  </a:ln>
                  <a:effectLst/>
                </p:spPr>
                <p:txBody>
                  <a:bodyPr wrap="none"/>
                  <a:lstStyle/>
                  <a:p>
                    <a:endParaRPr lang="en-US"/>
                  </a:p>
                </p:txBody>
              </p:sp>
              <p:sp>
                <p:nvSpPr>
                  <p:cNvPr id="328738" name="Line 34"/>
                  <p:cNvSpPr>
                    <a:spLocks noChangeShapeType="1"/>
                  </p:cNvSpPr>
                  <p:nvPr/>
                </p:nvSpPr>
                <p:spPr bwMode="auto">
                  <a:xfrm>
                    <a:off x="2496" y="1152"/>
                    <a:ext cx="0" cy="576"/>
                  </a:xfrm>
                  <a:prstGeom prst="line">
                    <a:avLst/>
                  </a:prstGeom>
                  <a:noFill/>
                  <a:ln w="9525">
                    <a:solidFill>
                      <a:schemeClr val="bg1"/>
                    </a:solidFill>
                    <a:round/>
                    <a:headEnd/>
                    <a:tailEnd/>
                  </a:ln>
                  <a:effectLst/>
                </p:spPr>
                <p:txBody>
                  <a:bodyPr wrap="none"/>
                  <a:lstStyle/>
                  <a:p>
                    <a:endParaRPr lang="en-US"/>
                  </a:p>
                </p:txBody>
              </p:sp>
              <p:sp>
                <p:nvSpPr>
                  <p:cNvPr id="328739" name="Line 35"/>
                  <p:cNvSpPr>
                    <a:spLocks noChangeShapeType="1"/>
                  </p:cNvSpPr>
                  <p:nvPr/>
                </p:nvSpPr>
                <p:spPr bwMode="auto">
                  <a:xfrm>
                    <a:off x="2112" y="1344"/>
                    <a:ext cx="576" cy="0"/>
                  </a:xfrm>
                  <a:prstGeom prst="line">
                    <a:avLst/>
                  </a:prstGeom>
                  <a:noFill/>
                  <a:ln w="9525">
                    <a:solidFill>
                      <a:schemeClr val="bg1"/>
                    </a:solidFill>
                    <a:round/>
                    <a:headEnd/>
                    <a:tailEnd/>
                  </a:ln>
                  <a:effectLst/>
                </p:spPr>
                <p:txBody>
                  <a:bodyPr wrap="none"/>
                  <a:lstStyle/>
                  <a:p>
                    <a:endParaRPr lang="en-US"/>
                  </a:p>
                </p:txBody>
              </p:sp>
              <p:sp>
                <p:nvSpPr>
                  <p:cNvPr id="328740" name="Line 36"/>
                  <p:cNvSpPr>
                    <a:spLocks noChangeShapeType="1"/>
                  </p:cNvSpPr>
                  <p:nvPr/>
                </p:nvSpPr>
                <p:spPr bwMode="auto">
                  <a:xfrm>
                    <a:off x="2112" y="1536"/>
                    <a:ext cx="576" cy="0"/>
                  </a:xfrm>
                  <a:prstGeom prst="line">
                    <a:avLst/>
                  </a:prstGeom>
                  <a:noFill/>
                  <a:ln w="9525">
                    <a:solidFill>
                      <a:schemeClr val="bg1"/>
                    </a:solidFill>
                    <a:round/>
                    <a:headEnd/>
                    <a:tailEnd/>
                  </a:ln>
                  <a:effectLst/>
                </p:spPr>
                <p:txBody>
                  <a:bodyPr wrap="none"/>
                  <a:lstStyle/>
                  <a:p>
                    <a:endParaRPr lang="en-US"/>
                  </a:p>
                </p:txBody>
              </p:sp>
            </p:grpSp>
            <p:grpSp>
              <p:nvGrpSpPr>
                <p:cNvPr id="12" name="Group 37"/>
                <p:cNvGrpSpPr>
                  <a:grpSpLocks/>
                </p:cNvGrpSpPr>
                <p:nvPr/>
              </p:nvGrpSpPr>
              <p:grpSpPr bwMode="auto">
                <a:xfrm>
                  <a:off x="768" y="3072"/>
                  <a:ext cx="192" cy="192"/>
                  <a:chOff x="576" y="2112"/>
                  <a:chExt cx="192" cy="192"/>
                </a:xfrm>
              </p:grpSpPr>
              <p:sp>
                <p:nvSpPr>
                  <p:cNvPr id="328742" name="Line 38"/>
                  <p:cNvSpPr>
                    <a:spLocks noChangeShapeType="1"/>
                  </p:cNvSpPr>
                  <p:nvPr/>
                </p:nvSpPr>
                <p:spPr bwMode="auto">
                  <a:xfrm>
                    <a:off x="576" y="2112"/>
                    <a:ext cx="192" cy="192"/>
                  </a:xfrm>
                  <a:prstGeom prst="line">
                    <a:avLst/>
                  </a:prstGeom>
                  <a:noFill/>
                  <a:ln w="28575">
                    <a:solidFill>
                      <a:schemeClr val="bg1"/>
                    </a:solidFill>
                    <a:round/>
                    <a:headEnd/>
                    <a:tailEnd/>
                  </a:ln>
                  <a:effectLst/>
                </p:spPr>
                <p:txBody>
                  <a:bodyPr wrap="none"/>
                  <a:lstStyle/>
                  <a:p>
                    <a:endParaRPr lang="en-US"/>
                  </a:p>
                </p:txBody>
              </p:sp>
              <p:sp>
                <p:nvSpPr>
                  <p:cNvPr id="328743" name="Line 39"/>
                  <p:cNvSpPr>
                    <a:spLocks noChangeShapeType="1"/>
                  </p:cNvSpPr>
                  <p:nvPr/>
                </p:nvSpPr>
                <p:spPr bwMode="auto">
                  <a:xfrm flipV="1">
                    <a:off x="576" y="2112"/>
                    <a:ext cx="192" cy="192"/>
                  </a:xfrm>
                  <a:prstGeom prst="line">
                    <a:avLst/>
                  </a:prstGeom>
                  <a:noFill/>
                  <a:ln w="28575">
                    <a:solidFill>
                      <a:schemeClr val="bg1"/>
                    </a:solidFill>
                    <a:round/>
                    <a:headEnd/>
                    <a:tailEnd/>
                  </a:ln>
                  <a:effectLst/>
                </p:spPr>
                <p:txBody>
                  <a:bodyPr wrap="none"/>
                  <a:lstStyle/>
                  <a:p>
                    <a:endParaRPr lang="en-US"/>
                  </a:p>
                </p:txBody>
              </p:sp>
            </p:grpSp>
            <p:sp>
              <p:nvSpPr>
                <p:cNvPr id="328744" name="Oval 40"/>
                <p:cNvSpPr>
                  <a:spLocks noChangeArrowheads="1"/>
                </p:cNvSpPr>
                <p:nvPr/>
              </p:nvSpPr>
              <p:spPr bwMode="auto">
                <a:xfrm>
                  <a:off x="576" y="3072"/>
                  <a:ext cx="192" cy="192"/>
                </a:xfrm>
                <a:prstGeom prst="ellipse">
                  <a:avLst/>
                </a:prstGeom>
                <a:noFill/>
                <a:ln w="28575">
                  <a:solidFill>
                    <a:schemeClr val="bg1"/>
                  </a:solidFill>
                  <a:round/>
                  <a:headEnd/>
                  <a:tailEnd/>
                </a:ln>
                <a:effectLst/>
              </p:spPr>
              <p:txBody>
                <a:bodyPr wrap="none" anchor="ctr"/>
                <a:lstStyle/>
                <a:p>
                  <a:endParaRPr lang="en-US"/>
                </a:p>
              </p:txBody>
            </p:sp>
          </p:grpSp>
          <p:sp>
            <p:nvSpPr>
              <p:cNvPr id="328745" name="Line 41"/>
              <p:cNvSpPr>
                <a:spLocks noChangeShapeType="1"/>
              </p:cNvSpPr>
              <p:nvPr/>
            </p:nvSpPr>
            <p:spPr bwMode="auto">
              <a:xfrm flipH="1">
                <a:off x="864" y="2496"/>
                <a:ext cx="960" cy="384"/>
              </a:xfrm>
              <a:prstGeom prst="line">
                <a:avLst/>
              </a:prstGeom>
              <a:noFill/>
              <a:ln w="9525">
                <a:solidFill>
                  <a:schemeClr val="bg1"/>
                </a:solidFill>
                <a:round/>
                <a:headEnd/>
                <a:tailEnd type="triangle" w="med" len="med"/>
              </a:ln>
              <a:effectLst/>
            </p:spPr>
            <p:txBody>
              <a:bodyPr wrap="none"/>
              <a:lstStyle/>
              <a:p>
                <a:endParaRPr lang="en-US"/>
              </a:p>
            </p:txBody>
          </p:sp>
          <p:sp>
            <p:nvSpPr>
              <p:cNvPr id="328746" name="Text Box 42"/>
              <p:cNvSpPr txBox="1">
                <a:spLocks noChangeArrowheads="1"/>
              </p:cNvSpPr>
              <p:nvPr/>
            </p:nvSpPr>
            <p:spPr bwMode="auto">
              <a:xfrm>
                <a:off x="768" y="3464"/>
                <a:ext cx="205" cy="233"/>
              </a:xfrm>
              <a:prstGeom prst="rect">
                <a:avLst/>
              </a:prstGeom>
              <a:noFill/>
              <a:ln w="9525">
                <a:noFill/>
                <a:miter lim="800000"/>
                <a:headEnd/>
                <a:tailEnd/>
              </a:ln>
              <a:effectLst/>
            </p:spPr>
            <p:txBody>
              <a:bodyPr wrap="none">
                <a:spAutoFit/>
              </a:bodyPr>
              <a:lstStyle/>
              <a:p>
                <a:pPr eaLnBrk="1" hangingPunct="1"/>
                <a:r>
                  <a:rPr lang="en-US">
                    <a:solidFill>
                      <a:srgbClr val="FFC000"/>
                    </a:solidFill>
                    <a:latin typeface="Comic Sans MS" pitchFamily="66" charset="0"/>
                  </a:rPr>
                  <a:t>2</a:t>
                </a:r>
              </a:p>
            </p:txBody>
          </p:sp>
        </p:grpSp>
        <p:grpSp>
          <p:nvGrpSpPr>
            <p:cNvPr id="13" name="Group 43"/>
            <p:cNvGrpSpPr>
              <a:grpSpLocks/>
            </p:cNvGrpSpPr>
            <p:nvPr/>
          </p:nvGrpSpPr>
          <p:grpSpPr bwMode="auto">
            <a:xfrm>
              <a:off x="1536" y="1536"/>
              <a:ext cx="1728" cy="960"/>
              <a:chOff x="1536" y="1536"/>
              <a:chExt cx="1728" cy="960"/>
            </a:xfrm>
          </p:grpSpPr>
          <p:sp>
            <p:nvSpPr>
              <p:cNvPr id="328748" name="Line 44"/>
              <p:cNvSpPr>
                <a:spLocks noChangeShapeType="1"/>
              </p:cNvSpPr>
              <p:nvPr/>
            </p:nvSpPr>
            <p:spPr bwMode="auto">
              <a:xfrm flipH="1">
                <a:off x="1824" y="1536"/>
                <a:ext cx="1440" cy="384"/>
              </a:xfrm>
              <a:prstGeom prst="line">
                <a:avLst/>
              </a:prstGeom>
              <a:noFill/>
              <a:ln w="9525">
                <a:solidFill>
                  <a:schemeClr val="bg1"/>
                </a:solidFill>
                <a:round/>
                <a:headEnd/>
                <a:tailEnd type="triangle" w="med" len="med"/>
              </a:ln>
              <a:effectLst/>
            </p:spPr>
            <p:txBody>
              <a:bodyPr wrap="none"/>
              <a:lstStyle/>
              <a:p>
                <a:endParaRPr lang="en-US"/>
              </a:p>
            </p:txBody>
          </p:sp>
          <p:grpSp>
            <p:nvGrpSpPr>
              <p:cNvPr id="14" name="Group 45"/>
              <p:cNvGrpSpPr>
                <a:grpSpLocks/>
              </p:cNvGrpSpPr>
              <p:nvPr/>
            </p:nvGrpSpPr>
            <p:grpSpPr bwMode="auto">
              <a:xfrm>
                <a:off x="1536" y="1920"/>
                <a:ext cx="576" cy="576"/>
                <a:chOff x="1536" y="1920"/>
                <a:chExt cx="576" cy="576"/>
              </a:xfrm>
            </p:grpSpPr>
            <p:grpSp>
              <p:nvGrpSpPr>
                <p:cNvPr id="15" name="Group 46"/>
                <p:cNvGrpSpPr>
                  <a:grpSpLocks/>
                </p:cNvGrpSpPr>
                <p:nvPr/>
              </p:nvGrpSpPr>
              <p:grpSpPr bwMode="auto">
                <a:xfrm>
                  <a:off x="1536" y="1920"/>
                  <a:ext cx="576" cy="576"/>
                  <a:chOff x="2112" y="1152"/>
                  <a:chExt cx="576" cy="576"/>
                </a:xfrm>
              </p:grpSpPr>
              <p:sp>
                <p:nvSpPr>
                  <p:cNvPr id="328751" name="Rectangle 47"/>
                  <p:cNvSpPr>
                    <a:spLocks noChangeArrowheads="1"/>
                  </p:cNvSpPr>
                  <p:nvPr/>
                </p:nvSpPr>
                <p:spPr bwMode="auto">
                  <a:xfrm>
                    <a:off x="2112" y="1152"/>
                    <a:ext cx="576" cy="576"/>
                  </a:xfrm>
                  <a:prstGeom prst="rect">
                    <a:avLst/>
                  </a:prstGeom>
                  <a:solidFill>
                    <a:srgbClr val="F0E09A"/>
                  </a:solidFill>
                  <a:ln w="9525">
                    <a:solidFill>
                      <a:schemeClr val="bg1"/>
                    </a:solidFill>
                    <a:miter lim="800000"/>
                    <a:headEnd/>
                    <a:tailEnd/>
                  </a:ln>
                  <a:effectLst/>
                </p:spPr>
                <p:txBody>
                  <a:bodyPr wrap="none" anchor="ctr"/>
                  <a:lstStyle/>
                  <a:p>
                    <a:endParaRPr lang="en-US"/>
                  </a:p>
                </p:txBody>
              </p:sp>
              <p:sp>
                <p:nvSpPr>
                  <p:cNvPr id="328752" name="Line 48"/>
                  <p:cNvSpPr>
                    <a:spLocks noChangeShapeType="1"/>
                  </p:cNvSpPr>
                  <p:nvPr/>
                </p:nvSpPr>
                <p:spPr bwMode="auto">
                  <a:xfrm>
                    <a:off x="2304" y="1152"/>
                    <a:ext cx="0" cy="576"/>
                  </a:xfrm>
                  <a:prstGeom prst="line">
                    <a:avLst/>
                  </a:prstGeom>
                  <a:noFill/>
                  <a:ln w="9525">
                    <a:solidFill>
                      <a:schemeClr val="bg1"/>
                    </a:solidFill>
                    <a:round/>
                    <a:headEnd/>
                    <a:tailEnd/>
                  </a:ln>
                  <a:effectLst/>
                </p:spPr>
                <p:txBody>
                  <a:bodyPr wrap="none"/>
                  <a:lstStyle/>
                  <a:p>
                    <a:endParaRPr lang="en-US"/>
                  </a:p>
                </p:txBody>
              </p:sp>
              <p:sp>
                <p:nvSpPr>
                  <p:cNvPr id="328753" name="Line 49"/>
                  <p:cNvSpPr>
                    <a:spLocks noChangeShapeType="1"/>
                  </p:cNvSpPr>
                  <p:nvPr/>
                </p:nvSpPr>
                <p:spPr bwMode="auto">
                  <a:xfrm>
                    <a:off x="2496" y="1152"/>
                    <a:ext cx="0" cy="576"/>
                  </a:xfrm>
                  <a:prstGeom prst="line">
                    <a:avLst/>
                  </a:prstGeom>
                  <a:noFill/>
                  <a:ln w="9525">
                    <a:solidFill>
                      <a:schemeClr val="bg1"/>
                    </a:solidFill>
                    <a:round/>
                    <a:headEnd/>
                    <a:tailEnd/>
                  </a:ln>
                  <a:effectLst/>
                </p:spPr>
                <p:txBody>
                  <a:bodyPr wrap="none"/>
                  <a:lstStyle/>
                  <a:p>
                    <a:endParaRPr lang="en-US"/>
                  </a:p>
                </p:txBody>
              </p:sp>
              <p:sp>
                <p:nvSpPr>
                  <p:cNvPr id="328754" name="Line 50"/>
                  <p:cNvSpPr>
                    <a:spLocks noChangeShapeType="1"/>
                  </p:cNvSpPr>
                  <p:nvPr/>
                </p:nvSpPr>
                <p:spPr bwMode="auto">
                  <a:xfrm>
                    <a:off x="2112" y="1344"/>
                    <a:ext cx="576" cy="0"/>
                  </a:xfrm>
                  <a:prstGeom prst="line">
                    <a:avLst/>
                  </a:prstGeom>
                  <a:noFill/>
                  <a:ln w="9525">
                    <a:solidFill>
                      <a:schemeClr val="bg1"/>
                    </a:solidFill>
                    <a:round/>
                    <a:headEnd/>
                    <a:tailEnd/>
                  </a:ln>
                  <a:effectLst/>
                </p:spPr>
                <p:txBody>
                  <a:bodyPr wrap="none"/>
                  <a:lstStyle/>
                  <a:p>
                    <a:endParaRPr lang="en-US"/>
                  </a:p>
                </p:txBody>
              </p:sp>
              <p:sp>
                <p:nvSpPr>
                  <p:cNvPr id="328755" name="Line 51"/>
                  <p:cNvSpPr>
                    <a:spLocks noChangeShapeType="1"/>
                  </p:cNvSpPr>
                  <p:nvPr/>
                </p:nvSpPr>
                <p:spPr bwMode="auto">
                  <a:xfrm>
                    <a:off x="2112" y="1536"/>
                    <a:ext cx="576" cy="0"/>
                  </a:xfrm>
                  <a:prstGeom prst="line">
                    <a:avLst/>
                  </a:prstGeom>
                  <a:noFill/>
                  <a:ln w="9525">
                    <a:solidFill>
                      <a:schemeClr val="bg1"/>
                    </a:solidFill>
                    <a:round/>
                    <a:headEnd/>
                    <a:tailEnd/>
                  </a:ln>
                  <a:effectLst/>
                </p:spPr>
                <p:txBody>
                  <a:bodyPr wrap="none"/>
                  <a:lstStyle/>
                  <a:p>
                    <a:endParaRPr lang="en-US"/>
                  </a:p>
                </p:txBody>
              </p:sp>
            </p:grpSp>
            <p:grpSp>
              <p:nvGrpSpPr>
                <p:cNvPr id="16" name="Group 52"/>
                <p:cNvGrpSpPr>
                  <a:grpSpLocks/>
                </p:cNvGrpSpPr>
                <p:nvPr/>
              </p:nvGrpSpPr>
              <p:grpSpPr bwMode="auto">
                <a:xfrm>
                  <a:off x="1728" y="2112"/>
                  <a:ext cx="192" cy="192"/>
                  <a:chOff x="576" y="2112"/>
                  <a:chExt cx="192" cy="192"/>
                </a:xfrm>
              </p:grpSpPr>
              <p:sp>
                <p:nvSpPr>
                  <p:cNvPr id="328757" name="Line 53"/>
                  <p:cNvSpPr>
                    <a:spLocks noChangeShapeType="1"/>
                  </p:cNvSpPr>
                  <p:nvPr/>
                </p:nvSpPr>
                <p:spPr bwMode="auto">
                  <a:xfrm>
                    <a:off x="576" y="2112"/>
                    <a:ext cx="192" cy="192"/>
                  </a:xfrm>
                  <a:prstGeom prst="line">
                    <a:avLst/>
                  </a:prstGeom>
                  <a:noFill/>
                  <a:ln w="28575">
                    <a:solidFill>
                      <a:schemeClr val="bg1"/>
                    </a:solidFill>
                    <a:round/>
                    <a:headEnd/>
                    <a:tailEnd/>
                  </a:ln>
                  <a:effectLst/>
                </p:spPr>
                <p:txBody>
                  <a:bodyPr wrap="none"/>
                  <a:lstStyle/>
                  <a:p>
                    <a:endParaRPr lang="en-US"/>
                  </a:p>
                </p:txBody>
              </p:sp>
              <p:sp>
                <p:nvSpPr>
                  <p:cNvPr id="328758" name="Line 54"/>
                  <p:cNvSpPr>
                    <a:spLocks noChangeShapeType="1"/>
                  </p:cNvSpPr>
                  <p:nvPr/>
                </p:nvSpPr>
                <p:spPr bwMode="auto">
                  <a:xfrm flipV="1">
                    <a:off x="576" y="2112"/>
                    <a:ext cx="192" cy="192"/>
                  </a:xfrm>
                  <a:prstGeom prst="line">
                    <a:avLst/>
                  </a:prstGeom>
                  <a:noFill/>
                  <a:ln w="28575">
                    <a:solidFill>
                      <a:schemeClr val="bg1"/>
                    </a:solidFill>
                    <a:round/>
                    <a:headEnd/>
                    <a:tailEnd/>
                  </a:ln>
                  <a:effectLst/>
                </p:spPr>
                <p:txBody>
                  <a:bodyPr wrap="none"/>
                  <a:lstStyle/>
                  <a:p>
                    <a:endParaRPr lang="en-US"/>
                  </a:p>
                </p:txBody>
              </p:sp>
            </p:grpSp>
          </p:grpSp>
        </p:grpSp>
      </p:grpSp>
    </p:spTree>
    <p:extLst>
      <p:ext uri="{BB962C8B-B14F-4D97-AF65-F5344CB8AC3E}">
        <p14:creationId xmlns:p14="http://schemas.microsoft.com/office/powerpoint/2010/main" val="3251515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7" name="Text Box 3"/>
          <p:cNvSpPr txBox="1">
            <a:spLocks noChangeArrowheads="1"/>
          </p:cNvSpPr>
          <p:nvPr/>
        </p:nvSpPr>
        <p:spPr bwMode="auto">
          <a:xfrm>
            <a:off x="7162800" y="1839913"/>
            <a:ext cx="689612" cy="369332"/>
          </a:xfrm>
          <a:prstGeom prst="rect">
            <a:avLst/>
          </a:prstGeom>
          <a:noFill/>
          <a:ln w="9525">
            <a:noFill/>
            <a:miter lim="800000"/>
            <a:headEnd/>
            <a:tailEnd/>
          </a:ln>
          <a:effectLst/>
        </p:spPr>
        <p:txBody>
          <a:bodyPr wrap="none">
            <a:spAutoFit/>
          </a:bodyPr>
          <a:lstStyle/>
          <a:p>
            <a:pPr eaLnBrk="1" hangingPunct="1"/>
            <a:r>
              <a:rPr lang="en-US">
                <a:solidFill>
                  <a:schemeClr val="accent6">
                    <a:lumMod val="20000"/>
                    <a:lumOff val="80000"/>
                  </a:schemeClr>
                </a:solidFill>
                <a:latin typeface="Symbol" pitchFamily="18" charset="2"/>
              </a:rPr>
              <a:t>a</a:t>
            </a:r>
            <a:r>
              <a:rPr lang="en-US">
                <a:solidFill>
                  <a:schemeClr val="accent6">
                    <a:lumMod val="20000"/>
                    <a:lumOff val="80000"/>
                  </a:schemeClr>
                </a:solidFill>
                <a:latin typeface="Comic Sans MS" pitchFamily="66" charset="0"/>
              </a:rPr>
              <a:t> = 1</a:t>
            </a:r>
            <a:endParaRPr lang="en-US">
              <a:solidFill>
                <a:schemeClr val="accent6">
                  <a:lumMod val="20000"/>
                  <a:lumOff val="80000"/>
                </a:schemeClr>
              </a:solidFill>
              <a:latin typeface="Comic Sans MS" pitchFamily="66" charset="0"/>
              <a:cs typeface="Times New Roman" charset="0"/>
              <a:sym typeface="Symbol" pitchFamily="18" charset="2"/>
            </a:endParaRPr>
          </a:p>
        </p:txBody>
      </p:sp>
      <p:grpSp>
        <p:nvGrpSpPr>
          <p:cNvPr id="2" name="Group 5"/>
          <p:cNvGrpSpPr>
            <a:grpSpLocks/>
          </p:cNvGrpSpPr>
          <p:nvPr/>
        </p:nvGrpSpPr>
        <p:grpSpPr bwMode="auto">
          <a:xfrm>
            <a:off x="2438400" y="1524000"/>
            <a:ext cx="4724400" cy="4344988"/>
            <a:chOff x="576" y="960"/>
            <a:chExt cx="2976" cy="2737"/>
          </a:xfrm>
        </p:grpSpPr>
        <p:grpSp>
          <p:nvGrpSpPr>
            <p:cNvPr id="4" name="Group 7"/>
            <p:cNvGrpSpPr>
              <a:grpSpLocks/>
            </p:cNvGrpSpPr>
            <p:nvPr/>
          </p:nvGrpSpPr>
          <p:grpSpPr bwMode="auto">
            <a:xfrm>
              <a:off x="2976" y="960"/>
              <a:ext cx="576" cy="576"/>
              <a:chOff x="2112" y="1152"/>
              <a:chExt cx="576" cy="576"/>
            </a:xfrm>
          </p:grpSpPr>
          <p:sp>
            <p:nvSpPr>
              <p:cNvPr id="328712" name="Rectangle 8"/>
              <p:cNvSpPr>
                <a:spLocks noChangeArrowheads="1"/>
              </p:cNvSpPr>
              <p:nvPr/>
            </p:nvSpPr>
            <p:spPr bwMode="auto">
              <a:xfrm>
                <a:off x="2112" y="1152"/>
                <a:ext cx="576" cy="576"/>
              </a:xfrm>
              <a:prstGeom prst="rect">
                <a:avLst/>
              </a:prstGeom>
              <a:solidFill>
                <a:srgbClr val="DCFFB9"/>
              </a:solidFill>
              <a:ln w="9525">
                <a:solidFill>
                  <a:schemeClr val="bg1"/>
                </a:solidFill>
                <a:miter lim="800000"/>
                <a:headEnd/>
                <a:tailEnd/>
              </a:ln>
              <a:effectLst/>
            </p:spPr>
            <p:txBody>
              <a:bodyPr wrap="none" anchor="ctr"/>
              <a:lstStyle/>
              <a:p>
                <a:endParaRPr lang="en-US"/>
              </a:p>
            </p:txBody>
          </p:sp>
          <p:sp>
            <p:nvSpPr>
              <p:cNvPr id="328713" name="Line 9"/>
              <p:cNvSpPr>
                <a:spLocks noChangeShapeType="1"/>
              </p:cNvSpPr>
              <p:nvPr/>
            </p:nvSpPr>
            <p:spPr bwMode="auto">
              <a:xfrm>
                <a:off x="2304" y="1152"/>
                <a:ext cx="0" cy="576"/>
              </a:xfrm>
              <a:prstGeom prst="line">
                <a:avLst/>
              </a:prstGeom>
              <a:noFill/>
              <a:ln w="9525">
                <a:solidFill>
                  <a:schemeClr val="bg1"/>
                </a:solidFill>
                <a:round/>
                <a:headEnd/>
                <a:tailEnd/>
              </a:ln>
              <a:effectLst/>
            </p:spPr>
            <p:txBody>
              <a:bodyPr wrap="none"/>
              <a:lstStyle/>
              <a:p>
                <a:endParaRPr lang="en-US"/>
              </a:p>
            </p:txBody>
          </p:sp>
          <p:sp>
            <p:nvSpPr>
              <p:cNvPr id="328714" name="Line 10"/>
              <p:cNvSpPr>
                <a:spLocks noChangeShapeType="1"/>
              </p:cNvSpPr>
              <p:nvPr/>
            </p:nvSpPr>
            <p:spPr bwMode="auto">
              <a:xfrm>
                <a:off x="2496" y="1152"/>
                <a:ext cx="0" cy="576"/>
              </a:xfrm>
              <a:prstGeom prst="line">
                <a:avLst/>
              </a:prstGeom>
              <a:noFill/>
              <a:ln w="9525">
                <a:solidFill>
                  <a:schemeClr val="bg1"/>
                </a:solidFill>
                <a:round/>
                <a:headEnd/>
                <a:tailEnd/>
              </a:ln>
              <a:effectLst/>
            </p:spPr>
            <p:txBody>
              <a:bodyPr wrap="none"/>
              <a:lstStyle/>
              <a:p>
                <a:endParaRPr lang="en-US"/>
              </a:p>
            </p:txBody>
          </p:sp>
          <p:sp>
            <p:nvSpPr>
              <p:cNvPr id="328715" name="Line 11"/>
              <p:cNvSpPr>
                <a:spLocks noChangeShapeType="1"/>
              </p:cNvSpPr>
              <p:nvPr/>
            </p:nvSpPr>
            <p:spPr bwMode="auto">
              <a:xfrm>
                <a:off x="2112" y="1344"/>
                <a:ext cx="576" cy="0"/>
              </a:xfrm>
              <a:prstGeom prst="line">
                <a:avLst/>
              </a:prstGeom>
              <a:noFill/>
              <a:ln w="9525">
                <a:solidFill>
                  <a:schemeClr val="bg1"/>
                </a:solidFill>
                <a:round/>
                <a:headEnd/>
                <a:tailEnd/>
              </a:ln>
              <a:effectLst/>
            </p:spPr>
            <p:txBody>
              <a:bodyPr wrap="none"/>
              <a:lstStyle/>
              <a:p>
                <a:endParaRPr lang="en-US"/>
              </a:p>
            </p:txBody>
          </p:sp>
          <p:sp>
            <p:nvSpPr>
              <p:cNvPr id="328716" name="Line 12"/>
              <p:cNvSpPr>
                <a:spLocks noChangeShapeType="1"/>
              </p:cNvSpPr>
              <p:nvPr/>
            </p:nvSpPr>
            <p:spPr bwMode="auto">
              <a:xfrm>
                <a:off x="2112" y="1536"/>
                <a:ext cx="576" cy="0"/>
              </a:xfrm>
              <a:prstGeom prst="line">
                <a:avLst/>
              </a:prstGeom>
              <a:noFill/>
              <a:ln w="9525">
                <a:solidFill>
                  <a:schemeClr val="bg1"/>
                </a:solidFill>
                <a:round/>
                <a:headEnd/>
                <a:tailEnd/>
              </a:ln>
              <a:effectLst/>
            </p:spPr>
            <p:txBody>
              <a:bodyPr wrap="none"/>
              <a:lstStyle/>
              <a:p>
                <a:endParaRPr lang="en-US"/>
              </a:p>
            </p:txBody>
          </p:sp>
        </p:grpSp>
        <p:grpSp>
          <p:nvGrpSpPr>
            <p:cNvPr id="5" name="Group 14"/>
            <p:cNvGrpSpPr>
              <a:grpSpLocks/>
            </p:cNvGrpSpPr>
            <p:nvPr/>
          </p:nvGrpSpPr>
          <p:grpSpPr bwMode="auto">
            <a:xfrm>
              <a:off x="1824" y="2496"/>
              <a:ext cx="1344" cy="1201"/>
              <a:chOff x="1824" y="2496"/>
              <a:chExt cx="1344" cy="1201"/>
            </a:xfrm>
          </p:grpSpPr>
          <p:grpSp>
            <p:nvGrpSpPr>
              <p:cNvPr id="6" name="Group 15"/>
              <p:cNvGrpSpPr>
                <a:grpSpLocks/>
              </p:cNvGrpSpPr>
              <p:nvPr/>
            </p:nvGrpSpPr>
            <p:grpSpPr bwMode="auto">
              <a:xfrm>
                <a:off x="2592" y="2880"/>
                <a:ext cx="576" cy="576"/>
                <a:chOff x="2592" y="2880"/>
                <a:chExt cx="576" cy="576"/>
              </a:xfrm>
            </p:grpSpPr>
            <p:grpSp>
              <p:nvGrpSpPr>
                <p:cNvPr id="7" name="Group 16"/>
                <p:cNvGrpSpPr>
                  <a:grpSpLocks/>
                </p:cNvGrpSpPr>
                <p:nvPr/>
              </p:nvGrpSpPr>
              <p:grpSpPr bwMode="auto">
                <a:xfrm>
                  <a:off x="2592" y="2880"/>
                  <a:ext cx="576" cy="576"/>
                  <a:chOff x="2112" y="1152"/>
                  <a:chExt cx="576" cy="576"/>
                </a:xfrm>
              </p:grpSpPr>
              <p:sp>
                <p:nvSpPr>
                  <p:cNvPr id="328721" name="Rectangle 17"/>
                  <p:cNvSpPr>
                    <a:spLocks noChangeArrowheads="1"/>
                  </p:cNvSpPr>
                  <p:nvPr/>
                </p:nvSpPr>
                <p:spPr bwMode="auto">
                  <a:xfrm>
                    <a:off x="2112" y="1152"/>
                    <a:ext cx="576" cy="576"/>
                  </a:xfrm>
                  <a:prstGeom prst="rect">
                    <a:avLst/>
                  </a:prstGeom>
                  <a:solidFill>
                    <a:srgbClr val="DCFFB9"/>
                  </a:solidFill>
                  <a:ln w="9525">
                    <a:solidFill>
                      <a:schemeClr val="bg1"/>
                    </a:solidFill>
                    <a:miter lim="800000"/>
                    <a:headEnd/>
                    <a:tailEnd/>
                  </a:ln>
                  <a:effectLst/>
                </p:spPr>
                <p:txBody>
                  <a:bodyPr wrap="none" anchor="ctr"/>
                  <a:lstStyle/>
                  <a:p>
                    <a:endParaRPr lang="en-US"/>
                  </a:p>
                </p:txBody>
              </p:sp>
              <p:sp>
                <p:nvSpPr>
                  <p:cNvPr id="328722" name="Line 18"/>
                  <p:cNvSpPr>
                    <a:spLocks noChangeShapeType="1"/>
                  </p:cNvSpPr>
                  <p:nvPr/>
                </p:nvSpPr>
                <p:spPr bwMode="auto">
                  <a:xfrm>
                    <a:off x="2304" y="1152"/>
                    <a:ext cx="0" cy="576"/>
                  </a:xfrm>
                  <a:prstGeom prst="line">
                    <a:avLst/>
                  </a:prstGeom>
                  <a:noFill/>
                  <a:ln w="9525">
                    <a:solidFill>
                      <a:schemeClr val="bg1"/>
                    </a:solidFill>
                    <a:round/>
                    <a:headEnd/>
                    <a:tailEnd/>
                  </a:ln>
                  <a:effectLst/>
                </p:spPr>
                <p:txBody>
                  <a:bodyPr wrap="none"/>
                  <a:lstStyle/>
                  <a:p>
                    <a:endParaRPr lang="en-US"/>
                  </a:p>
                </p:txBody>
              </p:sp>
              <p:sp>
                <p:nvSpPr>
                  <p:cNvPr id="328723" name="Line 19"/>
                  <p:cNvSpPr>
                    <a:spLocks noChangeShapeType="1"/>
                  </p:cNvSpPr>
                  <p:nvPr/>
                </p:nvSpPr>
                <p:spPr bwMode="auto">
                  <a:xfrm>
                    <a:off x="2496" y="1152"/>
                    <a:ext cx="0" cy="576"/>
                  </a:xfrm>
                  <a:prstGeom prst="line">
                    <a:avLst/>
                  </a:prstGeom>
                  <a:noFill/>
                  <a:ln w="9525">
                    <a:solidFill>
                      <a:schemeClr val="bg1"/>
                    </a:solidFill>
                    <a:round/>
                    <a:headEnd/>
                    <a:tailEnd/>
                  </a:ln>
                  <a:effectLst/>
                </p:spPr>
                <p:txBody>
                  <a:bodyPr wrap="none"/>
                  <a:lstStyle/>
                  <a:p>
                    <a:endParaRPr lang="en-US"/>
                  </a:p>
                </p:txBody>
              </p:sp>
              <p:sp>
                <p:nvSpPr>
                  <p:cNvPr id="328724" name="Line 20"/>
                  <p:cNvSpPr>
                    <a:spLocks noChangeShapeType="1"/>
                  </p:cNvSpPr>
                  <p:nvPr/>
                </p:nvSpPr>
                <p:spPr bwMode="auto">
                  <a:xfrm>
                    <a:off x="2112" y="1344"/>
                    <a:ext cx="576" cy="0"/>
                  </a:xfrm>
                  <a:prstGeom prst="line">
                    <a:avLst/>
                  </a:prstGeom>
                  <a:noFill/>
                  <a:ln w="9525">
                    <a:solidFill>
                      <a:schemeClr val="bg1"/>
                    </a:solidFill>
                    <a:round/>
                    <a:headEnd/>
                    <a:tailEnd/>
                  </a:ln>
                  <a:effectLst/>
                </p:spPr>
                <p:txBody>
                  <a:bodyPr wrap="none"/>
                  <a:lstStyle/>
                  <a:p>
                    <a:endParaRPr lang="en-US"/>
                  </a:p>
                </p:txBody>
              </p:sp>
              <p:sp>
                <p:nvSpPr>
                  <p:cNvPr id="328725" name="Line 21"/>
                  <p:cNvSpPr>
                    <a:spLocks noChangeShapeType="1"/>
                  </p:cNvSpPr>
                  <p:nvPr/>
                </p:nvSpPr>
                <p:spPr bwMode="auto">
                  <a:xfrm>
                    <a:off x="2112" y="1536"/>
                    <a:ext cx="576" cy="0"/>
                  </a:xfrm>
                  <a:prstGeom prst="line">
                    <a:avLst/>
                  </a:prstGeom>
                  <a:noFill/>
                  <a:ln w="9525">
                    <a:solidFill>
                      <a:schemeClr val="bg1"/>
                    </a:solidFill>
                    <a:round/>
                    <a:headEnd/>
                    <a:tailEnd/>
                  </a:ln>
                  <a:effectLst/>
                </p:spPr>
                <p:txBody>
                  <a:bodyPr wrap="none"/>
                  <a:lstStyle/>
                  <a:p>
                    <a:endParaRPr lang="en-US"/>
                  </a:p>
                </p:txBody>
              </p:sp>
            </p:grpSp>
            <p:grpSp>
              <p:nvGrpSpPr>
                <p:cNvPr id="8" name="Group 22"/>
                <p:cNvGrpSpPr>
                  <a:grpSpLocks/>
                </p:cNvGrpSpPr>
                <p:nvPr/>
              </p:nvGrpSpPr>
              <p:grpSpPr bwMode="auto">
                <a:xfrm>
                  <a:off x="2784" y="3072"/>
                  <a:ext cx="192" cy="192"/>
                  <a:chOff x="576" y="2112"/>
                  <a:chExt cx="192" cy="192"/>
                </a:xfrm>
              </p:grpSpPr>
              <p:sp>
                <p:nvSpPr>
                  <p:cNvPr id="328727" name="Line 23"/>
                  <p:cNvSpPr>
                    <a:spLocks noChangeShapeType="1"/>
                  </p:cNvSpPr>
                  <p:nvPr/>
                </p:nvSpPr>
                <p:spPr bwMode="auto">
                  <a:xfrm>
                    <a:off x="576" y="2112"/>
                    <a:ext cx="192" cy="192"/>
                  </a:xfrm>
                  <a:prstGeom prst="line">
                    <a:avLst/>
                  </a:prstGeom>
                  <a:noFill/>
                  <a:ln w="28575">
                    <a:solidFill>
                      <a:schemeClr val="bg1"/>
                    </a:solidFill>
                    <a:round/>
                    <a:headEnd/>
                    <a:tailEnd/>
                  </a:ln>
                  <a:effectLst/>
                </p:spPr>
                <p:txBody>
                  <a:bodyPr wrap="none"/>
                  <a:lstStyle/>
                  <a:p>
                    <a:endParaRPr lang="en-US"/>
                  </a:p>
                </p:txBody>
              </p:sp>
              <p:sp>
                <p:nvSpPr>
                  <p:cNvPr id="328728" name="Line 24"/>
                  <p:cNvSpPr>
                    <a:spLocks noChangeShapeType="1"/>
                  </p:cNvSpPr>
                  <p:nvPr/>
                </p:nvSpPr>
                <p:spPr bwMode="auto">
                  <a:xfrm flipV="1">
                    <a:off x="576" y="2112"/>
                    <a:ext cx="192" cy="192"/>
                  </a:xfrm>
                  <a:prstGeom prst="line">
                    <a:avLst/>
                  </a:prstGeom>
                  <a:noFill/>
                  <a:ln w="28575">
                    <a:solidFill>
                      <a:schemeClr val="bg1"/>
                    </a:solidFill>
                    <a:round/>
                    <a:headEnd/>
                    <a:tailEnd/>
                  </a:ln>
                  <a:effectLst/>
                </p:spPr>
                <p:txBody>
                  <a:bodyPr wrap="none"/>
                  <a:lstStyle/>
                  <a:p>
                    <a:endParaRPr lang="en-US"/>
                  </a:p>
                </p:txBody>
              </p:sp>
            </p:grpSp>
            <p:sp>
              <p:nvSpPr>
                <p:cNvPr id="328729" name="Oval 25"/>
                <p:cNvSpPr>
                  <a:spLocks noChangeArrowheads="1"/>
                </p:cNvSpPr>
                <p:nvPr/>
              </p:nvSpPr>
              <p:spPr bwMode="auto">
                <a:xfrm>
                  <a:off x="2592" y="2880"/>
                  <a:ext cx="192" cy="192"/>
                </a:xfrm>
                <a:prstGeom prst="ellipse">
                  <a:avLst/>
                </a:prstGeom>
                <a:noFill/>
                <a:ln w="28575">
                  <a:solidFill>
                    <a:schemeClr val="bg1"/>
                  </a:solidFill>
                  <a:round/>
                  <a:headEnd/>
                  <a:tailEnd/>
                </a:ln>
                <a:effectLst/>
              </p:spPr>
              <p:txBody>
                <a:bodyPr wrap="none" anchor="ctr"/>
                <a:lstStyle/>
                <a:p>
                  <a:endParaRPr lang="en-US"/>
                </a:p>
              </p:txBody>
            </p:sp>
          </p:grpSp>
          <p:sp>
            <p:nvSpPr>
              <p:cNvPr id="328730" name="Line 26"/>
              <p:cNvSpPr>
                <a:spLocks noChangeShapeType="1"/>
              </p:cNvSpPr>
              <p:nvPr/>
            </p:nvSpPr>
            <p:spPr bwMode="auto">
              <a:xfrm>
                <a:off x="1824" y="2496"/>
                <a:ext cx="1056" cy="384"/>
              </a:xfrm>
              <a:prstGeom prst="line">
                <a:avLst/>
              </a:prstGeom>
              <a:noFill/>
              <a:ln w="9525">
                <a:solidFill>
                  <a:schemeClr val="bg1"/>
                </a:solidFill>
                <a:round/>
                <a:headEnd/>
                <a:tailEnd type="triangle" w="med" len="med"/>
              </a:ln>
              <a:effectLst/>
            </p:spPr>
            <p:txBody>
              <a:bodyPr wrap="none"/>
              <a:lstStyle/>
              <a:p>
                <a:endParaRPr lang="en-US"/>
              </a:p>
            </p:txBody>
          </p:sp>
          <p:sp>
            <p:nvSpPr>
              <p:cNvPr id="328731" name="Text Box 27"/>
              <p:cNvSpPr txBox="1">
                <a:spLocks noChangeArrowheads="1"/>
              </p:cNvSpPr>
              <p:nvPr/>
            </p:nvSpPr>
            <p:spPr bwMode="auto">
              <a:xfrm>
                <a:off x="2784" y="3464"/>
                <a:ext cx="182" cy="233"/>
              </a:xfrm>
              <a:prstGeom prst="rect">
                <a:avLst/>
              </a:prstGeom>
              <a:noFill/>
              <a:ln w="9525">
                <a:noFill/>
                <a:miter lim="800000"/>
                <a:headEnd/>
                <a:tailEnd/>
              </a:ln>
              <a:effectLst/>
            </p:spPr>
            <p:txBody>
              <a:bodyPr wrap="none">
                <a:spAutoFit/>
              </a:bodyPr>
              <a:lstStyle/>
              <a:p>
                <a:pPr eaLnBrk="1" hangingPunct="1"/>
                <a:r>
                  <a:rPr lang="en-US">
                    <a:solidFill>
                      <a:srgbClr val="FFC000"/>
                    </a:solidFill>
                    <a:latin typeface="Comic Sans MS" pitchFamily="66" charset="0"/>
                  </a:rPr>
                  <a:t>1</a:t>
                </a:r>
              </a:p>
            </p:txBody>
          </p:sp>
        </p:grpSp>
        <p:sp>
          <p:nvSpPr>
            <p:cNvPr id="328732" name="Text Box 28"/>
            <p:cNvSpPr txBox="1">
              <a:spLocks noChangeArrowheads="1"/>
            </p:cNvSpPr>
            <p:nvPr/>
          </p:nvSpPr>
          <p:spPr bwMode="auto">
            <a:xfrm>
              <a:off x="2160" y="2119"/>
              <a:ext cx="422" cy="233"/>
            </a:xfrm>
            <a:prstGeom prst="rect">
              <a:avLst/>
            </a:prstGeom>
            <a:noFill/>
            <a:ln w="9525">
              <a:noFill/>
              <a:miter lim="800000"/>
              <a:headEnd/>
              <a:tailEnd/>
            </a:ln>
            <a:effectLst/>
          </p:spPr>
          <p:txBody>
            <a:bodyPr wrap="none">
              <a:spAutoFit/>
            </a:bodyPr>
            <a:lstStyle/>
            <a:p>
              <a:pPr eaLnBrk="1" hangingPunct="1"/>
              <a:r>
                <a:rPr lang="en-US" dirty="0">
                  <a:solidFill>
                    <a:srgbClr val="FFC000"/>
                  </a:solidFill>
                  <a:latin typeface="Symbol" pitchFamily="18" charset="2"/>
                </a:rPr>
                <a:t>b</a:t>
              </a:r>
              <a:r>
                <a:rPr lang="en-US" dirty="0">
                  <a:solidFill>
                    <a:srgbClr val="FFC000"/>
                  </a:solidFill>
                  <a:latin typeface="Comic Sans MS" pitchFamily="66" charset="0"/>
                </a:rPr>
                <a:t> = 1</a:t>
              </a:r>
              <a:endParaRPr lang="en-US" sz="3600" dirty="0">
                <a:solidFill>
                  <a:srgbClr val="FFC000"/>
                </a:solidFill>
                <a:latin typeface="Comic Sans MS" pitchFamily="66" charset="0"/>
                <a:cs typeface="Times New Roman" charset="0"/>
                <a:sym typeface="Symbol" pitchFamily="18" charset="2"/>
              </a:endParaRPr>
            </a:p>
          </p:txBody>
        </p:sp>
        <p:grpSp>
          <p:nvGrpSpPr>
            <p:cNvPr id="9" name="Group 29"/>
            <p:cNvGrpSpPr>
              <a:grpSpLocks/>
            </p:cNvGrpSpPr>
            <p:nvPr/>
          </p:nvGrpSpPr>
          <p:grpSpPr bwMode="auto">
            <a:xfrm>
              <a:off x="576" y="2496"/>
              <a:ext cx="1248" cy="1201"/>
              <a:chOff x="576" y="2496"/>
              <a:chExt cx="1248" cy="1201"/>
            </a:xfrm>
          </p:grpSpPr>
          <p:grpSp>
            <p:nvGrpSpPr>
              <p:cNvPr id="10" name="Group 30"/>
              <p:cNvGrpSpPr>
                <a:grpSpLocks/>
              </p:cNvGrpSpPr>
              <p:nvPr/>
            </p:nvGrpSpPr>
            <p:grpSpPr bwMode="auto">
              <a:xfrm>
                <a:off x="576" y="2880"/>
                <a:ext cx="576" cy="576"/>
                <a:chOff x="576" y="2880"/>
                <a:chExt cx="576" cy="576"/>
              </a:xfrm>
            </p:grpSpPr>
            <p:grpSp>
              <p:nvGrpSpPr>
                <p:cNvPr id="11" name="Group 31"/>
                <p:cNvGrpSpPr>
                  <a:grpSpLocks/>
                </p:cNvGrpSpPr>
                <p:nvPr/>
              </p:nvGrpSpPr>
              <p:grpSpPr bwMode="auto">
                <a:xfrm>
                  <a:off x="576" y="2880"/>
                  <a:ext cx="576" cy="576"/>
                  <a:chOff x="2112" y="1152"/>
                  <a:chExt cx="576" cy="576"/>
                </a:xfrm>
              </p:grpSpPr>
              <p:sp>
                <p:nvSpPr>
                  <p:cNvPr id="328736" name="Rectangle 32"/>
                  <p:cNvSpPr>
                    <a:spLocks noChangeArrowheads="1"/>
                  </p:cNvSpPr>
                  <p:nvPr/>
                </p:nvSpPr>
                <p:spPr bwMode="auto">
                  <a:xfrm>
                    <a:off x="2112" y="1152"/>
                    <a:ext cx="576" cy="576"/>
                  </a:xfrm>
                  <a:prstGeom prst="rect">
                    <a:avLst/>
                  </a:prstGeom>
                  <a:solidFill>
                    <a:srgbClr val="DCFFB9"/>
                  </a:solidFill>
                  <a:ln w="9525">
                    <a:solidFill>
                      <a:schemeClr val="bg1"/>
                    </a:solidFill>
                    <a:miter lim="800000"/>
                    <a:headEnd/>
                    <a:tailEnd/>
                  </a:ln>
                  <a:effectLst/>
                </p:spPr>
                <p:txBody>
                  <a:bodyPr wrap="none" anchor="ctr"/>
                  <a:lstStyle/>
                  <a:p>
                    <a:endParaRPr lang="en-US"/>
                  </a:p>
                </p:txBody>
              </p:sp>
              <p:sp>
                <p:nvSpPr>
                  <p:cNvPr id="328737" name="Line 33"/>
                  <p:cNvSpPr>
                    <a:spLocks noChangeShapeType="1"/>
                  </p:cNvSpPr>
                  <p:nvPr/>
                </p:nvSpPr>
                <p:spPr bwMode="auto">
                  <a:xfrm>
                    <a:off x="2304" y="1152"/>
                    <a:ext cx="0" cy="576"/>
                  </a:xfrm>
                  <a:prstGeom prst="line">
                    <a:avLst/>
                  </a:prstGeom>
                  <a:noFill/>
                  <a:ln w="9525">
                    <a:solidFill>
                      <a:schemeClr val="bg1"/>
                    </a:solidFill>
                    <a:round/>
                    <a:headEnd/>
                    <a:tailEnd/>
                  </a:ln>
                  <a:effectLst/>
                </p:spPr>
                <p:txBody>
                  <a:bodyPr wrap="none"/>
                  <a:lstStyle/>
                  <a:p>
                    <a:endParaRPr lang="en-US"/>
                  </a:p>
                </p:txBody>
              </p:sp>
              <p:sp>
                <p:nvSpPr>
                  <p:cNvPr id="328738" name="Line 34"/>
                  <p:cNvSpPr>
                    <a:spLocks noChangeShapeType="1"/>
                  </p:cNvSpPr>
                  <p:nvPr/>
                </p:nvSpPr>
                <p:spPr bwMode="auto">
                  <a:xfrm>
                    <a:off x="2496" y="1152"/>
                    <a:ext cx="0" cy="576"/>
                  </a:xfrm>
                  <a:prstGeom prst="line">
                    <a:avLst/>
                  </a:prstGeom>
                  <a:noFill/>
                  <a:ln w="9525">
                    <a:solidFill>
                      <a:schemeClr val="bg1"/>
                    </a:solidFill>
                    <a:round/>
                    <a:headEnd/>
                    <a:tailEnd/>
                  </a:ln>
                  <a:effectLst/>
                </p:spPr>
                <p:txBody>
                  <a:bodyPr wrap="none"/>
                  <a:lstStyle/>
                  <a:p>
                    <a:endParaRPr lang="en-US"/>
                  </a:p>
                </p:txBody>
              </p:sp>
              <p:sp>
                <p:nvSpPr>
                  <p:cNvPr id="328739" name="Line 35"/>
                  <p:cNvSpPr>
                    <a:spLocks noChangeShapeType="1"/>
                  </p:cNvSpPr>
                  <p:nvPr/>
                </p:nvSpPr>
                <p:spPr bwMode="auto">
                  <a:xfrm>
                    <a:off x="2112" y="1344"/>
                    <a:ext cx="576" cy="0"/>
                  </a:xfrm>
                  <a:prstGeom prst="line">
                    <a:avLst/>
                  </a:prstGeom>
                  <a:noFill/>
                  <a:ln w="9525">
                    <a:solidFill>
                      <a:schemeClr val="bg1"/>
                    </a:solidFill>
                    <a:round/>
                    <a:headEnd/>
                    <a:tailEnd/>
                  </a:ln>
                  <a:effectLst/>
                </p:spPr>
                <p:txBody>
                  <a:bodyPr wrap="none"/>
                  <a:lstStyle/>
                  <a:p>
                    <a:endParaRPr lang="en-US"/>
                  </a:p>
                </p:txBody>
              </p:sp>
              <p:sp>
                <p:nvSpPr>
                  <p:cNvPr id="328740" name="Line 36"/>
                  <p:cNvSpPr>
                    <a:spLocks noChangeShapeType="1"/>
                  </p:cNvSpPr>
                  <p:nvPr/>
                </p:nvSpPr>
                <p:spPr bwMode="auto">
                  <a:xfrm>
                    <a:off x="2112" y="1536"/>
                    <a:ext cx="576" cy="0"/>
                  </a:xfrm>
                  <a:prstGeom prst="line">
                    <a:avLst/>
                  </a:prstGeom>
                  <a:noFill/>
                  <a:ln w="9525">
                    <a:solidFill>
                      <a:schemeClr val="bg1"/>
                    </a:solidFill>
                    <a:round/>
                    <a:headEnd/>
                    <a:tailEnd/>
                  </a:ln>
                  <a:effectLst/>
                </p:spPr>
                <p:txBody>
                  <a:bodyPr wrap="none"/>
                  <a:lstStyle/>
                  <a:p>
                    <a:endParaRPr lang="en-US"/>
                  </a:p>
                </p:txBody>
              </p:sp>
            </p:grpSp>
            <p:grpSp>
              <p:nvGrpSpPr>
                <p:cNvPr id="12" name="Group 37"/>
                <p:cNvGrpSpPr>
                  <a:grpSpLocks/>
                </p:cNvGrpSpPr>
                <p:nvPr/>
              </p:nvGrpSpPr>
              <p:grpSpPr bwMode="auto">
                <a:xfrm>
                  <a:off x="768" y="3072"/>
                  <a:ext cx="192" cy="192"/>
                  <a:chOff x="576" y="2112"/>
                  <a:chExt cx="192" cy="192"/>
                </a:xfrm>
              </p:grpSpPr>
              <p:sp>
                <p:nvSpPr>
                  <p:cNvPr id="328742" name="Line 38"/>
                  <p:cNvSpPr>
                    <a:spLocks noChangeShapeType="1"/>
                  </p:cNvSpPr>
                  <p:nvPr/>
                </p:nvSpPr>
                <p:spPr bwMode="auto">
                  <a:xfrm>
                    <a:off x="576" y="2112"/>
                    <a:ext cx="192" cy="192"/>
                  </a:xfrm>
                  <a:prstGeom prst="line">
                    <a:avLst/>
                  </a:prstGeom>
                  <a:noFill/>
                  <a:ln w="28575">
                    <a:solidFill>
                      <a:schemeClr val="bg1"/>
                    </a:solidFill>
                    <a:round/>
                    <a:headEnd/>
                    <a:tailEnd/>
                  </a:ln>
                  <a:effectLst/>
                </p:spPr>
                <p:txBody>
                  <a:bodyPr wrap="none"/>
                  <a:lstStyle/>
                  <a:p>
                    <a:endParaRPr lang="en-US"/>
                  </a:p>
                </p:txBody>
              </p:sp>
              <p:sp>
                <p:nvSpPr>
                  <p:cNvPr id="328743" name="Line 39"/>
                  <p:cNvSpPr>
                    <a:spLocks noChangeShapeType="1"/>
                  </p:cNvSpPr>
                  <p:nvPr/>
                </p:nvSpPr>
                <p:spPr bwMode="auto">
                  <a:xfrm flipV="1">
                    <a:off x="576" y="2112"/>
                    <a:ext cx="192" cy="192"/>
                  </a:xfrm>
                  <a:prstGeom prst="line">
                    <a:avLst/>
                  </a:prstGeom>
                  <a:noFill/>
                  <a:ln w="28575">
                    <a:solidFill>
                      <a:schemeClr val="bg1"/>
                    </a:solidFill>
                    <a:round/>
                    <a:headEnd/>
                    <a:tailEnd/>
                  </a:ln>
                  <a:effectLst/>
                </p:spPr>
                <p:txBody>
                  <a:bodyPr wrap="none"/>
                  <a:lstStyle/>
                  <a:p>
                    <a:endParaRPr lang="en-US"/>
                  </a:p>
                </p:txBody>
              </p:sp>
            </p:grpSp>
            <p:sp>
              <p:nvSpPr>
                <p:cNvPr id="328744" name="Oval 40"/>
                <p:cNvSpPr>
                  <a:spLocks noChangeArrowheads="1"/>
                </p:cNvSpPr>
                <p:nvPr/>
              </p:nvSpPr>
              <p:spPr bwMode="auto">
                <a:xfrm>
                  <a:off x="576" y="3072"/>
                  <a:ext cx="192" cy="192"/>
                </a:xfrm>
                <a:prstGeom prst="ellipse">
                  <a:avLst/>
                </a:prstGeom>
                <a:noFill/>
                <a:ln w="28575">
                  <a:solidFill>
                    <a:schemeClr val="bg1"/>
                  </a:solidFill>
                  <a:round/>
                  <a:headEnd/>
                  <a:tailEnd/>
                </a:ln>
                <a:effectLst/>
              </p:spPr>
              <p:txBody>
                <a:bodyPr wrap="none" anchor="ctr"/>
                <a:lstStyle/>
                <a:p>
                  <a:endParaRPr lang="en-US"/>
                </a:p>
              </p:txBody>
            </p:sp>
          </p:grpSp>
          <p:sp>
            <p:nvSpPr>
              <p:cNvPr id="328745" name="Line 41"/>
              <p:cNvSpPr>
                <a:spLocks noChangeShapeType="1"/>
              </p:cNvSpPr>
              <p:nvPr/>
            </p:nvSpPr>
            <p:spPr bwMode="auto">
              <a:xfrm flipH="1">
                <a:off x="864" y="2496"/>
                <a:ext cx="960" cy="384"/>
              </a:xfrm>
              <a:prstGeom prst="line">
                <a:avLst/>
              </a:prstGeom>
              <a:noFill/>
              <a:ln w="9525">
                <a:solidFill>
                  <a:schemeClr val="bg1"/>
                </a:solidFill>
                <a:round/>
                <a:headEnd/>
                <a:tailEnd type="triangle" w="med" len="med"/>
              </a:ln>
              <a:effectLst/>
            </p:spPr>
            <p:txBody>
              <a:bodyPr wrap="none"/>
              <a:lstStyle/>
              <a:p>
                <a:endParaRPr lang="en-US"/>
              </a:p>
            </p:txBody>
          </p:sp>
          <p:sp>
            <p:nvSpPr>
              <p:cNvPr id="328746" name="Text Box 42"/>
              <p:cNvSpPr txBox="1">
                <a:spLocks noChangeArrowheads="1"/>
              </p:cNvSpPr>
              <p:nvPr/>
            </p:nvSpPr>
            <p:spPr bwMode="auto">
              <a:xfrm>
                <a:off x="768" y="3464"/>
                <a:ext cx="205" cy="233"/>
              </a:xfrm>
              <a:prstGeom prst="rect">
                <a:avLst/>
              </a:prstGeom>
              <a:noFill/>
              <a:ln w="9525">
                <a:noFill/>
                <a:miter lim="800000"/>
                <a:headEnd/>
                <a:tailEnd/>
              </a:ln>
              <a:effectLst/>
            </p:spPr>
            <p:txBody>
              <a:bodyPr wrap="none">
                <a:spAutoFit/>
              </a:bodyPr>
              <a:lstStyle/>
              <a:p>
                <a:pPr eaLnBrk="1" hangingPunct="1"/>
                <a:r>
                  <a:rPr lang="en-US">
                    <a:solidFill>
                      <a:srgbClr val="FFC000"/>
                    </a:solidFill>
                    <a:latin typeface="Comic Sans MS" pitchFamily="66" charset="0"/>
                  </a:rPr>
                  <a:t>2</a:t>
                </a:r>
              </a:p>
            </p:txBody>
          </p:sp>
        </p:grpSp>
        <p:grpSp>
          <p:nvGrpSpPr>
            <p:cNvPr id="13" name="Group 43"/>
            <p:cNvGrpSpPr>
              <a:grpSpLocks/>
            </p:cNvGrpSpPr>
            <p:nvPr/>
          </p:nvGrpSpPr>
          <p:grpSpPr bwMode="auto">
            <a:xfrm>
              <a:off x="1536" y="1536"/>
              <a:ext cx="1728" cy="960"/>
              <a:chOff x="1536" y="1536"/>
              <a:chExt cx="1728" cy="960"/>
            </a:xfrm>
          </p:grpSpPr>
          <p:sp>
            <p:nvSpPr>
              <p:cNvPr id="328748" name="Line 44"/>
              <p:cNvSpPr>
                <a:spLocks noChangeShapeType="1"/>
              </p:cNvSpPr>
              <p:nvPr/>
            </p:nvSpPr>
            <p:spPr bwMode="auto">
              <a:xfrm flipH="1">
                <a:off x="1824" y="1536"/>
                <a:ext cx="1440" cy="384"/>
              </a:xfrm>
              <a:prstGeom prst="line">
                <a:avLst/>
              </a:prstGeom>
              <a:noFill/>
              <a:ln w="9525">
                <a:solidFill>
                  <a:schemeClr val="bg1"/>
                </a:solidFill>
                <a:round/>
                <a:headEnd/>
                <a:tailEnd type="triangle" w="med" len="med"/>
              </a:ln>
              <a:effectLst/>
            </p:spPr>
            <p:txBody>
              <a:bodyPr wrap="none"/>
              <a:lstStyle/>
              <a:p>
                <a:endParaRPr lang="en-US"/>
              </a:p>
            </p:txBody>
          </p:sp>
          <p:grpSp>
            <p:nvGrpSpPr>
              <p:cNvPr id="14" name="Group 45"/>
              <p:cNvGrpSpPr>
                <a:grpSpLocks/>
              </p:cNvGrpSpPr>
              <p:nvPr/>
            </p:nvGrpSpPr>
            <p:grpSpPr bwMode="auto">
              <a:xfrm>
                <a:off x="1536" y="1920"/>
                <a:ext cx="576" cy="576"/>
                <a:chOff x="1536" y="1920"/>
                <a:chExt cx="576" cy="576"/>
              </a:xfrm>
            </p:grpSpPr>
            <p:grpSp>
              <p:nvGrpSpPr>
                <p:cNvPr id="15" name="Group 46"/>
                <p:cNvGrpSpPr>
                  <a:grpSpLocks/>
                </p:cNvGrpSpPr>
                <p:nvPr/>
              </p:nvGrpSpPr>
              <p:grpSpPr bwMode="auto">
                <a:xfrm>
                  <a:off x="1536" y="1920"/>
                  <a:ext cx="576" cy="576"/>
                  <a:chOff x="2112" y="1152"/>
                  <a:chExt cx="576" cy="576"/>
                </a:xfrm>
              </p:grpSpPr>
              <p:sp>
                <p:nvSpPr>
                  <p:cNvPr id="328751" name="Rectangle 47"/>
                  <p:cNvSpPr>
                    <a:spLocks noChangeArrowheads="1"/>
                  </p:cNvSpPr>
                  <p:nvPr/>
                </p:nvSpPr>
                <p:spPr bwMode="auto">
                  <a:xfrm>
                    <a:off x="2112" y="1152"/>
                    <a:ext cx="576" cy="576"/>
                  </a:xfrm>
                  <a:prstGeom prst="rect">
                    <a:avLst/>
                  </a:prstGeom>
                  <a:solidFill>
                    <a:srgbClr val="F0E09A"/>
                  </a:solidFill>
                  <a:ln w="9525">
                    <a:solidFill>
                      <a:schemeClr val="bg1"/>
                    </a:solidFill>
                    <a:miter lim="800000"/>
                    <a:headEnd/>
                    <a:tailEnd/>
                  </a:ln>
                  <a:effectLst/>
                </p:spPr>
                <p:txBody>
                  <a:bodyPr wrap="none" anchor="ctr"/>
                  <a:lstStyle/>
                  <a:p>
                    <a:endParaRPr lang="en-US"/>
                  </a:p>
                </p:txBody>
              </p:sp>
              <p:sp>
                <p:nvSpPr>
                  <p:cNvPr id="328752" name="Line 48"/>
                  <p:cNvSpPr>
                    <a:spLocks noChangeShapeType="1"/>
                  </p:cNvSpPr>
                  <p:nvPr/>
                </p:nvSpPr>
                <p:spPr bwMode="auto">
                  <a:xfrm>
                    <a:off x="2304" y="1152"/>
                    <a:ext cx="0" cy="576"/>
                  </a:xfrm>
                  <a:prstGeom prst="line">
                    <a:avLst/>
                  </a:prstGeom>
                  <a:noFill/>
                  <a:ln w="9525">
                    <a:solidFill>
                      <a:schemeClr val="bg1"/>
                    </a:solidFill>
                    <a:round/>
                    <a:headEnd/>
                    <a:tailEnd/>
                  </a:ln>
                  <a:effectLst/>
                </p:spPr>
                <p:txBody>
                  <a:bodyPr wrap="none"/>
                  <a:lstStyle/>
                  <a:p>
                    <a:endParaRPr lang="en-US"/>
                  </a:p>
                </p:txBody>
              </p:sp>
              <p:sp>
                <p:nvSpPr>
                  <p:cNvPr id="328753" name="Line 49"/>
                  <p:cNvSpPr>
                    <a:spLocks noChangeShapeType="1"/>
                  </p:cNvSpPr>
                  <p:nvPr/>
                </p:nvSpPr>
                <p:spPr bwMode="auto">
                  <a:xfrm>
                    <a:off x="2496" y="1152"/>
                    <a:ext cx="0" cy="576"/>
                  </a:xfrm>
                  <a:prstGeom prst="line">
                    <a:avLst/>
                  </a:prstGeom>
                  <a:noFill/>
                  <a:ln w="9525">
                    <a:solidFill>
                      <a:schemeClr val="bg1"/>
                    </a:solidFill>
                    <a:round/>
                    <a:headEnd/>
                    <a:tailEnd/>
                  </a:ln>
                  <a:effectLst/>
                </p:spPr>
                <p:txBody>
                  <a:bodyPr wrap="none"/>
                  <a:lstStyle/>
                  <a:p>
                    <a:endParaRPr lang="en-US"/>
                  </a:p>
                </p:txBody>
              </p:sp>
              <p:sp>
                <p:nvSpPr>
                  <p:cNvPr id="328754" name="Line 50"/>
                  <p:cNvSpPr>
                    <a:spLocks noChangeShapeType="1"/>
                  </p:cNvSpPr>
                  <p:nvPr/>
                </p:nvSpPr>
                <p:spPr bwMode="auto">
                  <a:xfrm>
                    <a:off x="2112" y="1344"/>
                    <a:ext cx="576" cy="0"/>
                  </a:xfrm>
                  <a:prstGeom prst="line">
                    <a:avLst/>
                  </a:prstGeom>
                  <a:noFill/>
                  <a:ln w="9525">
                    <a:solidFill>
                      <a:schemeClr val="bg1"/>
                    </a:solidFill>
                    <a:round/>
                    <a:headEnd/>
                    <a:tailEnd/>
                  </a:ln>
                  <a:effectLst/>
                </p:spPr>
                <p:txBody>
                  <a:bodyPr wrap="none"/>
                  <a:lstStyle/>
                  <a:p>
                    <a:endParaRPr lang="en-US"/>
                  </a:p>
                </p:txBody>
              </p:sp>
              <p:sp>
                <p:nvSpPr>
                  <p:cNvPr id="328755" name="Line 51"/>
                  <p:cNvSpPr>
                    <a:spLocks noChangeShapeType="1"/>
                  </p:cNvSpPr>
                  <p:nvPr/>
                </p:nvSpPr>
                <p:spPr bwMode="auto">
                  <a:xfrm>
                    <a:off x="2112" y="1536"/>
                    <a:ext cx="576" cy="0"/>
                  </a:xfrm>
                  <a:prstGeom prst="line">
                    <a:avLst/>
                  </a:prstGeom>
                  <a:noFill/>
                  <a:ln w="9525">
                    <a:solidFill>
                      <a:schemeClr val="bg1"/>
                    </a:solidFill>
                    <a:round/>
                    <a:headEnd/>
                    <a:tailEnd/>
                  </a:ln>
                  <a:effectLst/>
                </p:spPr>
                <p:txBody>
                  <a:bodyPr wrap="none"/>
                  <a:lstStyle/>
                  <a:p>
                    <a:endParaRPr lang="en-US"/>
                  </a:p>
                </p:txBody>
              </p:sp>
            </p:grpSp>
            <p:grpSp>
              <p:nvGrpSpPr>
                <p:cNvPr id="16" name="Group 52"/>
                <p:cNvGrpSpPr>
                  <a:grpSpLocks/>
                </p:cNvGrpSpPr>
                <p:nvPr/>
              </p:nvGrpSpPr>
              <p:grpSpPr bwMode="auto">
                <a:xfrm>
                  <a:off x="1728" y="2112"/>
                  <a:ext cx="192" cy="192"/>
                  <a:chOff x="576" y="2112"/>
                  <a:chExt cx="192" cy="192"/>
                </a:xfrm>
              </p:grpSpPr>
              <p:sp>
                <p:nvSpPr>
                  <p:cNvPr id="328757" name="Line 53"/>
                  <p:cNvSpPr>
                    <a:spLocks noChangeShapeType="1"/>
                  </p:cNvSpPr>
                  <p:nvPr/>
                </p:nvSpPr>
                <p:spPr bwMode="auto">
                  <a:xfrm>
                    <a:off x="576" y="2112"/>
                    <a:ext cx="192" cy="192"/>
                  </a:xfrm>
                  <a:prstGeom prst="line">
                    <a:avLst/>
                  </a:prstGeom>
                  <a:noFill/>
                  <a:ln w="28575">
                    <a:solidFill>
                      <a:schemeClr val="bg1"/>
                    </a:solidFill>
                    <a:round/>
                    <a:headEnd/>
                    <a:tailEnd/>
                  </a:ln>
                  <a:effectLst/>
                </p:spPr>
                <p:txBody>
                  <a:bodyPr wrap="none"/>
                  <a:lstStyle/>
                  <a:p>
                    <a:endParaRPr lang="en-US"/>
                  </a:p>
                </p:txBody>
              </p:sp>
              <p:sp>
                <p:nvSpPr>
                  <p:cNvPr id="328758" name="Line 54"/>
                  <p:cNvSpPr>
                    <a:spLocks noChangeShapeType="1"/>
                  </p:cNvSpPr>
                  <p:nvPr/>
                </p:nvSpPr>
                <p:spPr bwMode="auto">
                  <a:xfrm flipV="1">
                    <a:off x="576" y="2112"/>
                    <a:ext cx="192" cy="192"/>
                  </a:xfrm>
                  <a:prstGeom prst="line">
                    <a:avLst/>
                  </a:prstGeom>
                  <a:noFill/>
                  <a:ln w="28575">
                    <a:solidFill>
                      <a:schemeClr val="bg1"/>
                    </a:solidFill>
                    <a:round/>
                    <a:headEnd/>
                    <a:tailEnd/>
                  </a:ln>
                  <a:effectLst/>
                </p:spPr>
                <p:txBody>
                  <a:bodyPr wrap="none"/>
                  <a:lstStyle/>
                  <a:p>
                    <a:endParaRPr lang="en-US"/>
                  </a:p>
                </p:txBody>
              </p:sp>
            </p:grpSp>
          </p:grpSp>
        </p:grpSp>
      </p:grpSp>
      <p:grpSp>
        <p:nvGrpSpPr>
          <p:cNvPr id="52" name="Group 54">
            <a:extLst>
              <a:ext uri="{FF2B5EF4-FFF2-40B4-BE49-F238E27FC236}">
                <a16:creationId xmlns:a16="http://schemas.microsoft.com/office/drawing/2014/main" id="{F5DB30BF-0269-4150-B0DD-95F703864934}"/>
              </a:ext>
            </a:extLst>
          </p:cNvPr>
          <p:cNvGrpSpPr>
            <a:grpSpLocks/>
          </p:cNvGrpSpPr>
          <p:nvPr/>
        </p:nvGrpSpPr>
        <p:grpSpPr bwMode="auto">
          <a:xfrm>
            <a:off x="6705601" y="2438400"/>
            <a:ext cx="3425825" cy="3430588"/>
            <a:chOff x="3264" y="1536"/>
            <a:chExt cx="2158" cy="2161"/>
          </a:xfrm>
        </p:grpSpPr>
        <p:grpSp>
          <p:nvGrpSpPr>
            <p:cNvPr id="53" name="Group 55">
              <a:extLst>
                <a:ext uri="{FF2B5EF4-FFF2-40B4-BE49-F238E27FC236}">
                  <a16:creationId xmlns:a16="http://schemas.microsoft.com/office/drawing/2014/main" id="{C768EA44-DE2F-4E8F-A0EC-14CE5A01B052}"/>
                </a:ext>
              </a:extLst>
            </p:cNvPr>
            <p:cNvGrpSpPr>
              <a:grpSpLocks/>
            </p:cNvGrpSpPr>
            <p:nvPr/>
          </p:nvGrpSpPr>
          <p:grpSpPr bwMode="auto">
            <a:xfrm>
              <a:off x="3264" y="1536"/>
              <a:ext cx="1536" cy="2161"/>
              <a:chOff x="3264" y="1536"/>
              <a:chExt cx="1536" cy="2161"/>
            </a:xfrm>
          </p:grpSpPr>
          <p:grpSp>
            <p:nvGrpSpPr>
              <p:cNvPr id="71" name="Group 57">
                <a:extLst>
                  <a:ext uri="{FF2B5EF4-FFF2-40B4-BE49-F238E27FC236}">
                    <a16:creationId xmlns:a16="http://schemas.microsoft.com/office/drawing/2014/main" id="{1DC7796D-80C1-4A45-9BE4-A1549C25B975}"/>
                  </a:ext>
                </a:extLst>
              </p:cNvPr>
              <p:cNvGrpSpPr>
                <a:grpSpLocks/>
              </p:cNvGrpSpPr>
              <p:nvPr/>
            </p:nvGrpSpPr>
            <p:grpSpPr bwMode="auto">
              <a:xfrm>
                <a:off x="3264" y="1536"/>
                <a:ext cx="1536" cy="960"/>
                <a:chOff x="3264" y="1536"/>
                <a:chExt cx="1536" cy="960"/>
              </a:xfrm>
            </p:grpSpPr>
            <p:grpSp>
              <p:nvGrpSpPr>
                <p:cNvPr id="73" name="Group 58">
                  <a:extLst>
                    <a:ext uri="{FF2B5EF4-FFF2-40B4-BE49-F238E27FC236}">
                      <a16:creationId xmlns:a16="http://schemas.microsoft.com/office/drawing/2014/main" id="{D8037618-9195-4ABF-9982-5C6F7F40D13D}"/>
                    </a:ext>
                  </a:extLst>
                </p:cNvPr>
                <p:cNvGrpSpPr>
                  <a:grpSpLocks/>
                </p:cNvGrpSpPr>
                <p:nvPr/>
              </p:nvGrpSpPr>
              <p:grpSpPr bwMode="auto">
                <a:xfrm>
                  <a:off x="4224" y="1920"/>
                  <a:ext cx="576" cy="576"/>
                  <a:chOff x="4224" y="1920"/>
                  <a:chExt cx="576" cy="576"/>
                </a:xfrm>
              </p:grpSpPr>
              <p:grpSp>
                <p:nvGrpSpPr>
                  <p:cNvPr id="75" name="Group 59">
                    <a:extLst>
                      <a:ext uri="{FF2B5EF4-FFF2-40B4-BE49-F238E27FC236}">
                        <a16:creationId xmlns:a16="http://schemas.microsoft.com/office/drawing/2014/main" id="{F5918F00-FDEF-4F79-9520-9AF7613AF8A1}"/>
                      </a:ext>
                    </a:extLst>
                  </p:cNvPr>
                  <p:cNvGrpSpPr>
                    <a:grpSpLocks/>
                  </p:cNvGrpSpPr>
                  <p:nvPr/>
                </p:nvGrpSpPr>
                <p:grpSpPr bwMode="auto">
                  <a:xfrm>
                    <a:off x="4224" y="1920"/>
                    <a:ext cx="576" cy="576"/>
                    <a:chOff x="2112" y="1152"/>
                    <a:chExt cx="576" cy="576"/>
                  </a:xfrm>
                </p:grpSpPr>
                <p:sp>
                  <p:nvSpPr>
                    <p:cNvPr id="79" name="Rectangle 60">
                      <a:extLst>
                        <a:ext uri="{FF2B5EF4-FFF2-40B4-BE49-F238E27FC236}">
                          <a16:creationId xmlns:a16="http://schemas.microsoft.com/office/drawing/2014/main" id="{7DDEE836-1510-4A68-B731-E2DB402D03AB}"/>
                        </a:ext>
                      </a:extLst>
                    </p:cNvPr>
                    <p:cNvSpPr>
                      <a:spLocks noChangeArrowheads="1"/>
                    </p:cNvSpPr>
                    <p:nvPr/>
                  </p:nvSpPr>
                  <p:spPr bwMode="auto">
                    <a:xfrm>
                      <a:off x="2112" y="1152"/>
                      <a:ext cx="576" cy="576"/>
                    </a:xfrm>
                    <a:prstGeom prst="rect">
                      <a:avLst/>
                    </a:prstGeom>
                    <a:solidFill>
                      <a:srgbClr val="F0E09A"/>
                    </a:solidFill>
                    <a:ln w="9525">
                      <a:solidFill>
                        <a:schemeClr val="bg1"/>
                      </a:solidFill>
                      <a:miter lim="800000"/>
                      <a:headEnd/>
                      <a:tailEnd/>
                    </a:ln>
                    <a:effectLst/>
                  </p:spPr>
                  <p:txBody>
                    <a:bodyPr wrap="none" anchor="ctr"/>
                    <a:lstStyle/>
                    <a:p>
                      <a:endParaRPr lang="en-US"/>
                    </a:p>
                  </p:txBody>
                </p:sp>
                <p:sp>
                  <p:nvSpPr>
                    <p:cNvPr id="80" name="Line 61">
                      <a:extLst>
                        <a:ext uri="{FF2B5EF4-FFF2-40B4-BE49-F238E27FC236}">
                          <a16:creationId xmlns:a16="http://schemas.microsoft.com/office/drawing/2014/main" id="{FFD8E014-EACB-4627-AE7A-CAB404B6B55A}"/>
                        </a:ext>
                      </a:extLst>
                    </p:cNvPr>
                    <p:cNvSpPr>
                      <a:spLocks noChangeShapeType="1"/>
                    </p:cNvSpPr>
                    <p:nvPr/>
                  </p:nvSpPr>
                  <p:spPr bwMode="auto">
                    <a:xfrm>
                      <a:off x="2304" y="1152"/>
                      <a:ext cx="0" cy="576"/>
                    </a:xfrm>
                    <a:prstGeom prst="line">
                      <a:avLst/>
                    </a:prstGeom>
                    <a:noFill/>
                    <a:ln w="9525">
                      <a:solidFill>
                        <a:schemeClr val="bg1"/>
                      </a:solidFill>
                      <a:round/>
                      <a:headEnd/>
                      <a:tailEnd/>
                    </a:ln>
                    <a:effectLst/>
                  </p:spPr>
                  <p:txBody>
                    <a:bodyPr wrap="none"/>
                    <a:lstStyle/>
                    <a:p>
                      <a:endParaRPr lang="en-US"/>
                    </a:p>
                  </p:txBody>
                </p:sp>
                <p:sp>
                  <p:nvSpPr>
                    <p:cNvPr id="81" name="Line 62">
                      <a:extLst>
                        <a:ext uri="{FF2B5EF4-FFF2-40B4-BE49-F238E27FC236}">
                          <a16:creationId xmlns:a16="http://schemas.microsoft.com/office/drawing/2014/main" id="{3C1C8D97-0F86-4335-B580-7FFBFA8CB5D9}"/>
                        </a:ext>
                      </a:extLst>
                    </p:cNvPr>
                    <p:cNvSpPr>
                      <a:spLocks noChangeShapeType="1"/>
                    </p:cNvSpPr>
                    <p:nvPr/>
                  </p:nvSpPr>
                  <p:spPr bwMode="auto">
                    <a:xfrm>
                      <a:off x="2496" y="1152"/>
                      <a:ext cx="0" cy="576"/>
                    </a:xfrm>
                    <a:prstGeom prst="line">
                      <a:avLst/>
                    </a:prstGeom>
                    <a:noFill/>
                    <a:ln w="9525">
                      <a:solidFill>
                        <a:schemeClr val="bg1"/>
                      </a:solidFill>
                      <a:round/>
                      <a:headEnd/>
                      <a:tailEnd/>
                    </a:ln>
                    <a:effectLst/>
                  </p:spPr>
                  <p:txBody>
                    <a:bodyPr wrap="none"/>
                    <a:lstStyle/>
                    <a:p>
                      <a:endParaRPr lang="en-US"/>
                    </a:p>
                  </p:txBody>
                </p:sp>
                <p:sp>
                  <p:nvSpPr>
                    <p:cNvPr id="82" name="Line 63">
                      <a:extLst>
                        <a:ext uri="{FF2B5EF4-FFF2-40B4-BE49-F238E27FC236}">
                          <a16:creationId xmlns:a16="http://schemas.microsoft.com/office/drawing/2014/main" id="{7842910B-FA1E-4624-82CB-2814BA92DABC}"/>
                        </a:ext>
                      </a:extLst>
                    </p:cNvPr>
                    <p:cNvSpPr>
                      <a:spLocks noChangeShapeType="1"/>
                    </p:cNvSpPr>
                    <p:nvPr/>
                  </p:nvSpPr>
                  <p:spPr bwMode="auto">
                    <a:xfrm>
                      <a:off x="2112" y="1344"/>
                      <a:ext cx="576" cy="0"/>
                    </a:xfrm>
                    <a:prstGeom prst="line">
                      <a:avLst/>
                    </a:prstGeom>
                    <a:noFill/>
                    <a:ln w="9525">
                      <a:solidFill>
                        <a:schemeClr val="bg1"/>
                      </a:solidFill>
                      <a:round/>
                      <a:headEnd/>
                      <a:tailEnd/>
                    </a:ln>
                    <a:effectLst/>
                  </p:spPr>
                  <p:txBody>
                    <a:bodyPr wrap="none"/>
                    <a:lstStyle/>
                    <a:p>
                      <a:endParaRPr lang="en-US"/>
                    </a:p>
                  </p:txBody>
                </p:sp>
                <p:sp>
                  <p:nvSpPr>
                    <p:cNvPr id="83" name="Line 64">
                      <a:extLst>
                        <a:ext uri="{FF2B5EF4-FFF2-40B4-BE49-F238E27FC236}">
                          <a16:creationId xmlns:a16="http://schemas.microsoft.com/office/drawing/2014/main" id="{C34461F9-D03B-446B-9820-C50D4DF02F88}"/>
                        </a:ext>
                      </a:extLst>
                    </p:cNvPr>
                    <p:cNvSpPr>
                      <a:spLocks noChangeShapeType="1"/>
                    </p:cNvSpPr>
                    <p:nvPr/>
                  </p:nvSpPr>
                  <p:spPr bwMode="auto">
                    <a:xfrm>
                      <a:off x="2112" y="1536"/>
                      <a:ext cx="576" cy="0"/>
                    </a:xfrm>
                    <a:prstGeom prst="line">
                      <a:avLst/>
                    </a:prstGeom>
                    <a:noFill/>
                    <a:ln w="9525">
                      <a:solidFill>
                        <a:schemeClr val="bg1"/>
                      </a:solidFill>
                      <a:round/>
                      <a:headEnd/>
                      <a:tailEnd/>
                    </a:ln>
                    <a:effectLst/>
                  </p:spPr>
                  <p:txBody>
                    <a:bodyPr wrap="none"/>
                    <a:lstStyle/>
                    <a:p>
                      <a:endParaRPr lang="en-US"/>
                    </a:p>
                  </p:txBody>
                </p:sp>
              </p:grpSp>
              <p:grpSp>
                <p:nvGrpSpPr>
                  <p:cNvPr id="76" name="Group 65">
                    <a:extLst>
                      <a:ext uri="{FF2B5EF4-FFF2-40B4-BE49-F238E27FC236}">
                        <a16:creationId xmlns:a16="http://schemas.microsoft.com/office/drawing/2014/main" id="{18CEE035-40DA-4A73-9153-160C165585BF}"/>
                      </a:ext>
                    </a:extLst>
                  </p:cNvPr>
                  <p:cNvGrpSpPr>
                    <a:grpSpLocks/>
                  </p:cNvGrpSpPr>
                  <p:nvPr/>
                </p:nvGrpSpPr>
                <p:grpSpPr bwMode="auto">
                  <a:xfrm>
                    <a:off x="4224" y="2112"/>
                    <a:ext cx="192" cy="192"/>
                    <a:chOff x="576" y="2112"/>
                    <a:chExt cx="192" cy="192"/>
                  </a:xfrm>
                </p:grpSpPr>
                <p:sp>
                  <p:nvSpPr>
                    <p:cNvPr id="77" name="Line 66">
                      <a:extLst>
                        <a:ext uri="{FF2B5EF4-FFF2-40B4-BE49-F238E27FC236}">
                          <a16:creationId xmlns:a16="http://schemas.microsoft.com/office/drawing/2014/main" id="{A8CB2C8E-A038-464D-8FFB-C56C1F994A1A}"/>
                        </a:ext>
                      </a:extLst>
                    </p:cNvPr>
                    <p:cNvSpPr>
                      <a:spLocks noChangeShapeType="1"/>
                    </p:cNvSpPr>
                    <p:nvPr/>
                  </p:nvSpPr>
                  <p:spPr bwMode="auto">
                    <a:xfrm>
                      <a:off x="576" y="2112"/>
                      <a:ext cx="192" cy="192"/>
                    </a:xfrm>
                    <a:prstGeom prst="line">
                      <a:avLst/>
                    </a:prstGeom>
                    <a:noFill/>
                    <a:ln w="28575">
                      <a:solidFill>
                        <a:schemeClr val="bg1"/>
                      </a:solidFill>
                      <a:round/>
                      <a:headEnd/>
                      <a:tailEnd/>
                    </a:ln>
                    <a:effectLst/>
                  </p:spPr>
                  <p:txBody>
                    <a:bodyPr wrap="none"/>
                    <a:lstStyle/>
                    <a:p>
                      <a:endParaRPr lang="en-US"/>
                    </a:p>
                  </p:txBody>
                </p:sp>
                <p:sp>
                  <p:nvSpPr>
                    <p:cNvPr id="78" name="Line 67">
                      <a:extLst>
                        <a:ext uri="{FF2B5EF4-FFF2-40B4-BE49-F238E27FC236}">
                          <a16:creationId xmlns:a16="http://schemas.microsoft.com/office/drawing/2014/main" id="{6102F004-6BE5-49C1-8CEF-426F4EBFD9EE}"/>
                        </a:ext>
                      </a:extLst>
                    </p:cNvPr>
                    <p:cNvSpPr>
                      <a:spLocks noChangeShapeType="1"/>
                    </p:cNvSpPr>
                    <p:nvPr/>
                  </p:nvSpPr>
                  <p:spPr bwMode="auto">
                    <a:xfrm flipV="1">
                      <a:off x="576" y="2112"/>
                      <a:ext cx="192" cy="192"/>
                    </a:xfrm>
                    <a:prstGeom prst="line">
                      <a:avLst/>
                    </a:prstGeom>
                    <a:noFill/>
                    <a:ln w="28575">
                      <a:solidFill>
                        <a:schemeClr val="bg1"/>
                      </a:solidFill>
                      <a:round/>
                      <a:headEnd/>
                      <a:tailEnd/>
                    </a:ln>
                    <a:effectLst/>
                  </p:spPr>
                  <p:txBody>
                    <a:bodyPr wrap="none"/>
                    <a:lstStyle/>
                    <a:p>
                      <a:endParaRPr lang="en-US"/>
                    </a:p>
                  </p:txBody>
                </p:sp>
              </p:grpSp>
            </p:grpSp>
            <p:sp>
              <p:nvSpPr>
                <p:cNvPr id="74" name="Line 68">
                  <a:extLst>
                    <a:ext uri="{FF2B5EF4-FFF2-40B4-BE49-F238E27FC236}">
                      <a16:creationId xmlns:a16="http://schemas.microsoft.com/office/drawing/2014/main" id="{F04A8817-F081-47A1-9F58-67A9A1248736}"/>
                    </a:ext>
                  </a:extLst>
                </p:cNvPr>
                <p:cNvSpPr>
                  <a:spLocks noChangeShapeType="1"/>
                </p:cNvSpPr>
                <p:nvPr/>
              </p:nvSpPr>
              <p:spPr bwMode="auto">
                <a:xfrm>
                  <a:off x="3264" y="1536"/>
                  <a:ext cx="1248" cy="384"/>
                </a:xfrm>
                <a:prstGeom prst="line">
                  <a:avLst/>
                </a:prstGeom>
                <a:noFill/>
                <a:ln w="9525">
                  <a:solidFill>
                    <a:schemeClr val="bg1"/>
                  </a:solidFill>
                  <a:round/>
                  <a:headEnd/>
                  <a:tailEnd type="triangle" w="med" len="med"/>
                </a:ln>
                <a:effectLst/>
              </p:spPr>
              <p:txBody>
                <a:bodyPr wrap="none"/>
                <a:lstStyle/>
                <a:p>
                  <a:endParaRPr lang="en-US"/>
                </a:p>
              </p:txBody>
            </p:sp>
          </p:grpSp>
          <p:grpSp>
            <p:nvGrpSpPr>
              <p:cNvPr id="56" name="Group 70">
                <a:extLst>
                  <a:ext uri="{FF2B5EF4-FFF2-40B4-BE49-F238E27FC236}">
                    <a16:creationId xmlns:a16="http://schemas.microsoft.com/office/drawing/2014/main" id="{B35D1259-ED3E-472E-81C0-FFA122CE06FA}"/>
                  </a:ext>
                </a:extLst>
              </p:cNvPr>
              <p:cNvGrpSpPr>
                <a:grpSpLocks/>
              </p:cNvGrpSpPr>
              <p:nvPr/>
            </p:nvGrpSpPr>
            <p:grpSpPr bwMode="auto">
              <a:xfrm>
                <a:off x="4224" y="2496"/>
                <a:ext cx="576" cy="1201"/>
                <a:chOff x="4224" y="2496"/>
                <a:chExt cx="576" cy="1201"/>
              </a:xfrm>
            </p:grpSpPr>
            <p:grpSp>
              <p:nvGrpSpPr>
                <p:cNvPr id="57" name="Group 71">
                  <a:extLst>
                    <a:ext uri="{FF2B5EF4-FFF2-40B4-BE49-F238E27FC236}">
                      <a16:creationId xmlns:a16="http://schemas.microsoft.com/office/drawing/2014/main" id="{BD133BD9-5B26-4F6F-A810-3E2D1DF2456F}"/>
                    </a:ext>
                  </a:extLst>
                </p:cNvPr>
                <p:cNvGrpSpPr>
                  <a:grpSpLocks/>
                </p:cNvGrpSpPr>
                <p:nvPr/>
              </p:nvGrpSpPr>
              <p:grpSpPr bwMode="auto">
                <a:xfrm>
                  <a:off x="4224" y="2496"/>
                  <a:ext cx="576" cy="960"/>
                  <a:chOff x="4224" y="2496"/>
                  <a:chExt cx="576" cy="960"/>
                </a:xfrm>
              </p:grpSpPr>
              <p:grpSp>
                <p:nvGrpSpPr>
                  <p:cNvPr id="59" name="Group 72">
                    <a:extLst>
                      <a:ext uri="{FF2B5EF4-FFF2-40B4-BE49-F238E27FC236}">
                        <a16:creationId xmlns:a16="http://schemas.microsoft.com/office/drawing/2014/main" id="{A3342FD5-EA8B-425C-9B33-58819EEB1722}"/>
                      </a:ext>
                    </a:extLst>
                  </p:cNvPr>
                  <p:cNvGrpSpPr>
                    <a:grpSpLocks/>
                  </p:cNvGrpSpPr>
                  <p:nvPr/>
                </p:nvGrpSpPr>
                <p:grpSpPr bwMode="auto">
                  <a:xfrm>
                    <a:off x="4224" y="2880"/>
                    <a:ext cx="576" cy="576"/>
                    <a:chOff x="4224" y="2880"/>
                    <a:chExt cx="576" cy="576"/>
                  </a:xfrm>
                </p:grpSpPr>
                <p:grpSp>
                  <p:nvGrpSpPr>
                    <p:cNvPr id="61" name="Group 73">
                      <a:extLst>
                        <a:ext uri="{FF2B5EF4-FFF2-40B4-BE49-F238E27FC236}">
                          <a16:creationId xmlns:a16="http://schemas.microsoft.com/office/drawing/2014/main" id="{B178E1A0-E7FF-4740-881B-7A2B51085AC3}"/>
                        </a:ext>
                      </a:extLst>
                    </p:cNvPr>
                    <p:cNvGrpSpPr>
                      <a:grpSpLocks/>
                    </p:cNvGrpSpPr>
                    <p:nvPr/>
                  </p:nvGrpSpPr>
                  <p:grpSpPr bwMode="auto">
                    <a:xfrm>
                      <a:off x="4224" y="2880"/>
                      <a:ext cx="576" cy="576"/>
                      <a:chOff x="2112" y="1152"/>
                      <a:chExt cx="576" cy="576"/>
                    </a:xfrm>
                  </p:grpSpPr>
                  <p:sp>
                    <p:nvSpPr>
                      <p:cNvPr id="66" name="Rectangle 74">
                        <a:extLst>
                          <a:ext uri="{FF2B5EF4-FFF2-40B4-BE49-F238E27FC236}">
                            <a16:creationId xmlns:a16="http://schemas.microsoft.com/office/drawing/2014/main" id="{FD7B321F-0D20-4560-9E0A-71A5F23D5697}"/>
                          </a:ext>
                        </a:extLst>
                      </p:cNvPr>
                      <p:cNvSpPr>
                        <a:spLocks noChangeArrowheads="1"/>
                      </p:cNvSpPr>
                      <p:nvPr/>
                    </p:nvSpPr>
                    <p:spPr bwMode="auto">
                      <a:xfrm>
                        <a:off x="2112" y="1152"/>
                        <a:ext cx="576" cy="576"/>
                      </a:xfrm>
                      <a:prstGeom prst="rect">
                        <a:avLst/>
                      </a:prstGeom>
                      <a:solidFill>
                        <a:srgbClr val="DCFFB9"/>
                      </a:solidFill>
                      <a:ln w="9525">
                        <a:solidFill>
                          <a:schemeClr val="bg1"/>
                        </a:solidFill>
                        <a:miter lim="800000"/>
                        <a:headEnd/>
                        <a:tailEnd/>
                      </a:ln>
                      <a:effectLst/>
                    </p:spPr>
                    <p:txBody>
                      <a:bodyPr wrap="none" anchor="ctr"/>
                      <a:lstStyle/>
                      <a:p>
                        <a:endParaRPr lang="en-US"/>
                      </a:p>
                    </p:txBody>
                  </p:sp>
                  <p:sp>
                    <p:nvSpPr>
                      <p:cNvPr id="67" name="Line 75">
                        <a:extLst>
                          <a:ext uri="{FF2B5EF4-FFF2-40B4-BE49-F238E27FC236}">
                            <a16:creationId xmlns:a16="http://schemas.microsoft.com/office/drawing/2014/main" id="{2217BD88-09CE-4A88-9D3E-5D3A8A86808C}"/>
                          </a:ext>
                        </a:extLst>
                      </p:cNvPr>
                      <p:cNvSpPr>
                        <a:spLocks noChangeShapeType="1"/>
                      </p:cNvSpPr>
                      <p:nvPr/>
                    </p:nvSpPr>
                    <p:spPr bwMode="auto">
                      <a:xfrm>
                        <a:off x="2304" y="1152"/>
                        <a:ext cx="0" cy="576"/>
                      </a:xfrm>
                      <a:prstGeom prst="line">
                        <a:avLst/>
                      </a:prstGeom>
                      <a:noFill/>
                      <a:ln w="9525">
                        <a:solidFill>
                          <a:schemeClr val="bg1"/>
                        </a:solidFill>
                        <a:round/>
                        <a:headEnd/>
                        <a:tailEnd/>
                      </a:ln>
                      <a:effectLst/>
                    </p:spPr>
                    <p:txBody>
                      <a:bodyPr wrap="none"/>
                      <a:lstStyle/>
                      <a:p>
                        <a:endParaRPr lang="en-US"/>
                      </a:p>
                    </p:txBody>
                  </p:sp>
                  <p:sp>
                    <p:nvSpPr>
                      <p:cNvPr id="68" name="Line 76">
                        <a:extLst>
                          <a:ext uri="{FF2B5EF4-FFF2-40B4-BE49-F238E27FC236}">
                            <a16:creationId xmlns:a16="http://schemas.microsoft.com/office/drawing/2014/main" id="{0A03765E-0DB9-4580-84A4-53F07FD60134}"/>
                          </a:ext>
                        </a:extLst>
                      </p:cNvPr>
                      <p:cNvSpPr>
                        <a:spLocks noChangeShapeType="1"/>
                      </p:cNvSpPr>
                      <p:nvPr/>
                    </p:nvSpPr>
                    <p:spPr bwMode="auto">
                      <a:xfrm>
                        <a:off x="2496" y="1152"/>
                        <a:ext cx="0" cy="576"/>
                      </a:xfrm>
                      <a:prstGeom prst="line">
                        <a:avLst/>
                      </a:prstGeom>
                      <a:noFill/>
                      <a:ln w="9525">
                        <a:solidFill>
                          <a:schemeClr val="bg1"/>
                        </a:solidFill>
                        <a:round/>
                        <a:headEnd/>
                        <a:tailEnd/>
                      </a:ln>
                      <a:effectLst/>
                    </p:spPr>
                    <p:txBody>
                      <a:bodyPr wrap="none"/>
                      <a:lstStyle/>
                      <a:p>
                        <a:endParaRPr lang="en-US"/>
                      </a:p>
                    </p:txBody>
                  </p:sp>
                  <p:sp>
                    <p:nvSpPr>
                      <p:cNvPr id="69" name="Line 77">
                        <a:extLst>
                          <a:ext uri="{FF2B5EF4-FFF2-40B4-BE49-F238E27FC236}">
                            <a16:creationId xmlns:a16="http://schemas.microsoft.com/office/drawing/2014/main" id="{1AB61419-D573-4D8B-97D6-571DE61B892B}"/>
                          </a:ext>
                        </a:extLst>
                      </p:cNvPr>
                      <p:cNvSpPr>
                        <a:spLocks noChangeShapeType="1"/>
                      </p:cNvSpPr>
                      <p:nvPr/>
                    </p:nvSpPr>
                    <p:spPr bwMode="auto">
                      <a:xfrm>
                        <a:off x="2112" y="1344"/>
                        <a:ext cx="576" cy="0"/>
                      </a:xfrm>
                      <a:prstGeom prst="line">
                        <a:avLst/>
                      </a:prstGeom>
                      <a:noFill/>
                      <a:ln w="9525">
                        <a:solidFill>
                          <a:schemeClr val="bg1"/>
                        </a:solidFill>
                        <a:round/>
                        <a:headEnd/>
                        <a:tailEnd/>
                      </a:ln>
                      <a:effectLst/>
                    </p:spPr>
                    <p:txBody>
                      <a:bodyPr wrap="none"/>
                      <a:lstStyle/>
                      <a:p>
                        <a:endParaRPr lang="en-US"/>
                      </a:p>
                    </p:txBody>
                  </p:sp>
                  <p:sp>
                    <p:nvSpPr>
                      <p:cNvPr id="70" name="Line 78">
                        <a:extLst>
                          <a:ext uri="{FF2B5EF4-FFF2-40B4-BE49-F238E27FC236}">
                            <a16:creationId xmlns:a16="http://schemas.microsoft.com/office/drawing/2014/main" id="{59D6A8D7-9BE6-42DD-8A66-FB0F762BF6C6}"/>
                          </a:ext>
                        </a:extLst>
                      </p:cNvPr>
                      <p:cNvSpPr>
                        <a:spLocks noChangeShapeType="1"/>
                      </p:cNvSpPr>
                      <p:nvPr/>
                    </p:nvSpPr>
                    <p:spPr bwMode="auto">
                      <a:xfrm>
                        <a:off x="2112" y="1536"/>
                        <a:ext cx="576" cy="0"/>
                      </a:xfrm>
                      <a:prstGeom prst="line">
                        <a:avLst/>
                      </a:prstGeom>
                      <a:noFill/>
                      <a:ln w="9525">
                        <a:solidFill>
                          <a:schemeClr val="bg1"/>
                        </a:solidFill>
                        <a:round/>
                        <a:headEnd/>
                        <a:tailEnd/>
                      </a:ln>
                      <a:effectLst/>
                    </p:spPr>
                    <p:txBody>
                      <a:bodyPr wrap="none"/>
                      <a:lstStyle/>
                      <a:p>
                        <a:endParaRPr lang="en-US"/>
                      </a:p>
                    </p:txBody>
                  </p:sp>
                </p:grpSp>
                <p:grpSp>
                  <p:nvGrpSpPr>
                    <p:cNvPr id="62" name="Group 79">
                      <a:extLst>
                        <a:ext uri="{FF2B5EF4-FFF2-40B4-BE49-F238E27FC236}">
                          <a16:creationId xmlns:a16="http://schemas.microsoft.com/office/drawing/2014/main" id="{36B12EBA-644D-40C1-BF17-0EBEB00FA2C0}"/>
                        </a:ext>
                      </a:extLst>
                    </p:cNvPr>
                    <p:cNvGrpSpPr>
                      <a:grpSpLocks/>
                    </p:cNvGrpSpPr>
                    <p:nvPr/>
                  </p:nvGrpSpPr>
                  <p:grpSpPr bwMode="auto">
                    <a:xfrm>
                      <a:off x="4224" y="3072"/>
                      <a:ext cx="192" cy="192"/>
                      <a:chOff x="576" y="2112"/>
                      <a:chExt cx="192" cy="192"/>
                    </a:xfrm>
                  </p:grpSpPr>
                  <p:sp>
                    <p:nvSpPr>
                      <p:cNvPr id="64" name="Line 80">
                        <a:extLst>
                          <a:ext uri="{FF2B5EF4-FFF2-40B4-BE49-F238E27FC236}">
                            <a16:creationId xmlns:a16="http://schemas.microsoft.com/office/drawing/2014/main" id="{06259183-FBBD-4E9D-9991-B31EB4AFB5A0}"/>
                          </a:ext>
                        </a:extLst>
                      </p:cNvPr>
                      <p:cNvSpPr>
                        <a:spLocks noChangeShapeType="1"/>
                      </p:cNvSpPr>
                      <p:nvPr/>
                    </p:nvSpPr>
                    <p:spPr bwMode="auto">
                      <a:xfrm>
                        <a:off x="576" y="2112"/>
                        <a:ext cx="192" cy="192"/>
                      </a:xfrm>
                      <a:prstGeom prst="line">
                        <a:avLst/>
                      </a:prstGeom>
                      <a:noFill/>
                      <a:ln w="28575">
                        <a:solidFill>
                          <a:schemeClr val="bg1"/>
                        </a:solidFill>
                        <a:round/>
                        <a:headEnd/>
                        <a:tailEnd/>
                      </a:ln>
                      <a:effectLst/>
                    </p:spPr>
                    <p:txBody>
                      <a:bodyPr wrap="none"/>
                      <a:lstStyle/>
                      <a:p>
                        <a:endParaRPr lang="en-US"/>
                      </a:p>
                    </p:txBody>
                  </p:sp>
                  <p:sp>
                    <p:nvSpPr>
                      <p:cNvPr id="65" name="Line 81">
                        <a:extLst>
                          <a:ext uri="{FF2B5EF4-FFF2-40B4-BE49-F238E27FC236}">
                            <a16:creationId xmlns:a16="http://schemas.microsoft.com/office/drawing/2014/main" id="{F14BBECC-3F6D-43CF-93BF-ED4647B0DBCE}"/>
                          </a:ext>
                        </a:extLst>
                      </p:cNvPr>
                      <p:cNvSpPr>
                        <a:spLocks noChangeShapeType="1"/>
                      </p:cNvSpPr>
                      <p:nvPr/>
                    </p:nvSpPr>
                    <p:spPr bwMode="auto">
                      <a:xfrm flipV="1">
                        <a:off x="576" y="2112"/>
                        <a:ext cx="192" cy="192"/>
                      </a:xfrm>
                      <a:prstGeom prst="line">
                        <a:avLst/>
                      </a:prstGeom>
                      <a:noFill/>
                      <a:ln w="28575">
                        <a:solidFill>
                          <a:schemeClr val="bg1"/>
                        </a:solidFill>
                        <a:round/>
                        <a:headEnd/>
                        <a:tailEnd/>
                      </a:ln>
                      <a:effectLst/>
                    </p:spPr>
                    <p:txBody>
                      <a:bodyPr wrap="none"/>
                      <a:lstStyle/>
                      <a:p>
                        <a:endParaRPr lang="en-US"/>
                      </a:p>
                    </p:txBody>
                  </p:sp>
                </p:grpSp>
                <p:sp>
                  <p:nvSpPr>
                    <p:cNvPr id="63" name="Oval 82">
                      <a:extLst>
                        <a:ext uri="{FF2B5EF4-FFF2-40B4-BE49-F238E27FC236}">
                          <a16:creationId xmlns:a16="http://schemas.microsoft.com/office/drawing/2014/main" id="{928C9A2B-D7A4-4A56-AC8B-FC853042F7EE}"/>
                        </a:ext>
                      </a:extLst>
                    </p:cNvPr>
                    <p:cNvSpPr>
                      <a:spLocks noChangeArrowheads="1"/>
                    </p:cNvSpPr>
                    <p:nvPr/>
                  </p:nvSpPr>
                  <p:spPr bwMode="auto">
                    <a:xfrm>
                      <a:off x="4224" y="2880"/>
                      <a:ext cx="192" cy="192"/>
                    </a:xfrm>
                    <a:prstGeom prst="ellipse">
                      <a:avLst/>
                    </a:prstGeom>
                    <a:noFill/>
                    <a:ln w="28575">
                      <a:solidFill>
                        <a:schemeClr val="bg1"/>
                      </a:solidFill>
                      <a:round/>
                      <a:headEnd/>
                      <a:tailEnd/>
                    </a:ln>
                    <a:effectLst/>
                  </p:spPr>
                  <p:txBody>
                    <a:bodyPr wrap="none" anchor="ctr"/>
                    <a:lstStyle/>
                    <a:p>
                      <a:endParaRPr lang="en-US"/>
                    </a:p>
                  </p:txBody>
                </p:sp>
              </p:grpSp>
              <p:sp>
                <p:nvSpPr>
                  <p:cNvPr id="60" name="Line 83">
                    <a:extLst>
                      <a:ext uri="{FF2B5EF4-FFF2-40B4-BE49-F238E27FC236}">
                        <a16:creationId xmlns:a16="http://schemas.microsoft.com/office/drawing/2014/main" id="{248D3C2F-767D-4309-9BCD-D4F95BA72FF8}"/>
                      </a:ext>
                    </a:extLst>
                  </p:cNvPr>
                  <p:cNvSpPr>
                    <a:spLocks noChangeShapeType="1"/>
                  </p:cNvSpPr>
                  <p:nvPr/>
                </p:nvSpPr>
                <p:spPr bwMode="auto">
                  <a:xfrm>
                    <a:off x="4512" y="2496"/>
                    <a:ext cx="0" cy="384"/>
                  </a:xfrm>
                  <a:prstGeom prst="line">
                    <a:avLst/>
                  </a:prstGeom>
                  <a:noFill/>
                  <a:ln w="9525">
                    <a:solidFill>
                      <a:schemeClr val="bg1"/>
                    </a:solidFill>
                    <a:round/>
                    <a:headEnd/>
                    <a:tailEnd type="triangle" w="med" len="med"/>
                  </a:ln>
                  <a:effectLst/>
                </p:spPr>
                <p:txBody>
                  <a:bodyPr wrap="none"/>
                  <a:lstStyle/>
                  <a:p>
                    <a:endParaRPr lang="en-US"/>
                  </a:p>
                </p:txBody>
              </p:sp>
            </p:grpSp>
            <p:sp>
              <p:nvSpPr>
                <p:cNvPr id="58" name="Text Box 84">
                  <a:extLst>
                    <a:ext uri="{FF2B5EF4-FFF2-40B4-BE49-F238E27FC236}">
                      <a16:creationId xmlns:a16="http://schemas.microsoft.com/office/drawing/2014/main" id="{D015E5AC-9E25-4649-8357-55F58C652479}"/>
                    </a:ext>
                  </a:extLst>
                </p:cNvPr>
                <p:cNvSpPr txBox="1">
                  <a:spLocks noChangeArrowheads="1"/>
                </p:cNvSpPr>
                <p:nvPr/>
              </p:nvSpPr>
              <p:spPr bwMode="auto">
                <a:xfrm>
                  <a:off x="4416" y="3464"/>
                  <a:ext cx="243" cy="233"/>
                </a:xfrm>
                <a:prstGeom prst="rect">
                  <a:avLst/>
                </a:prstGeom>
                <a:noFill/>
                <a:ln w="9525">
                  <a:noFill/>
                  <a:miter lim="800000"/>
                  <a:headEnd/>
                  <a:tailEnd/>
                </a:ln>
                <a:effectLst/>
              </p:spPr>
              <p:txBody>
                <a:bodyPr wrap="none">
                  <a:spAutoFit/>
                </a:bodyPr>
                <a:lstStyle/>
                <a:p>
                  <a:pPr eaLnBrk="1" hangingPunct="1"/>
                  <a:r>
                    <a:rPr lang="en-US">
                      <a:solidFill>
                        <a:srgbClr val="FFC000"/>
                      </a:solidFill>
                      <a:latin typeface="Comic Sans MS" pitchFamily="66" charset="0"/>
                    </a:rPr>
                    <a:t>-1</a:t>
                  </a:r>
                </a:p>
              </p:txBody>
            </p:sp>
          </p:grpSp>
        </p:grpSp>
        <p:sp>
          <p:nvSpPr>
            <p:cNvPr id="54" name="Text Box 85">
              <a:extLst>
                <a:ext uri="{FF2B5EF4-FFF2-40B4-BE49-F238E27FC236}">
                  <a16:creationId xmlns:a16="http://schemas.microsoft.com/office/drawing/2014/main" id="{19B0D2C3-CD7F-4EAE-818B-AF45EB339393}"/>
                </a:ext>
              </a:extLst>
            </p:cNvPr>
            <p:cNvSpPr txBox="1">
              <a:spLocks noChangeArrowheads="1"/>
            </p:cNvSpPr>
            <p:nvPr/>
          </p:nvSpPr>
          <p:spPr bwMode="auto">
            <a:xfrm>
              <a:off x="4896" y="2091"/>
              <a:ext cx="526" cy="233"/>
            </a:xfrm>
            <a:prstGeom prst="rect">
              <a:avLst/>
            </a:prstGeom>
            <a:noFill/>
            <a:ln w="9525">
              <a:noFill/>
              <a:miter lim="800000"/>
              <a:headEnd/>
              <a:tailEnd/>
            </a:ln>
            <a:effectLst/>
          </p:spPr>
          <p:txBody>
            <a:bodyPr wrap="none">
              <a:spAutoFit/>
            </a:bodyPr>
            <a:lstStyle/>
            <a:p>
              <a:pPr eaLnBrk="1" hangingPunct="1"/>
              <a:r>
                <a:rPr lang="en-US" dirty="0">
                  <a:solidFill>
                    <a:srgbClr val="FFC000"/>
                  </a:solidFill>
                  <a:latin typeface="Symbol" pitchFamily="18" charset="2"/>
                </a:rPr>
                <a:t>b</a:t>
              </a:r>
              <a:r>
                <a:rPr lang="en-US" dirty="0">
                  <a:solidFill>
                    <a:srgbClr val="FFC000"/>
                  </a:solidFill>
                  <a:latin typeface="Comic Sans MS" pitchFamily="66" charset="0"/>
                </a:rPr>
                <a:t> = -1 </a:t>
              </a:r>
            </a:p>
          </p:txBody>
        </p:sp>
      </p:grpSp>
    </p:spTree>
    <p:extLst>
      <p:ext uri="{BB962C8B-B14F-4D97-AF65-F5344CB8AC3E}">
        <p14:creationId xmlns:p14="http://schemas.microsoft.com/office/powerpoint/2010/main" val="27102205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7" name="Text Box 3"/>
          <p:cNvSpPr txBox="1">
            <a:spLocks noChangeArrowheads="1"/>
          </p:cNvSpPr>
          <p:nvPr/>
        </p:nvSpPr>
        <p:spPr bwMode="auto">
          <a:xfrm>
            <a:off x="6934200" y="989013"/>
            <a:ext cx="689612" cy="369332"/>
          </a:xfrm>
          <a:prstGeom prst="rect">
            <a:avLst/>
          </a:prstGeom>
          <a:noFill/>
          <a:ln w="9525">
            <a:noFill/>
            <a:miter lim="800000"/>
            <a:headEnd/>
            <a:tailEnd/>
          </a:ln>
          <a:effectLst/>
        </p:spPr>
        <p:txBody>
          <a:bodyPr wrap="none">
            <a:spAutoFit/>
          </a:bodyPr>
          <a:lstStyle/>
          <a:p>
            <a:pPr eaLnBrk="1" hangingPunct="1"/>
            <a:r>
              <a:rPr lang="en-US">
                <a:solidFill>
                  <a:schemeClr val="accent6">
                    <a:lumMod val="20000"/>
                    <a:lumOff val="80000"/>
                  </a:schemeClr>
                </a:solidFill>
                <a:latin typeface="Symbol" pitchFamily="18" charset="2"/>
              </a:rPr>
              <a:t>a</a:t>
            </a:r>
            <a:r>
              <a:rPr lang="en-US">
                <a:solidFill>
                  <a:schemeClr val="accent6">
                    <a:lumMod val="20000"/>
                    <a:lumOff val="80000"/>
                  </a:schemeClr>
                </a:solidFill>
                <a:latin typeface="Comic Sans MS" pitchFamily="66" charset="0"/>
              </a:rPr>
              <a:t> = 1</a:t>
            </a:r>
            <a:endParaRPr lang="en-US">
              <a:solidFill>
                <a:schemeClr val="accent6">
                  <a:lumMod val="20000"/>
                  <a:lumOff val="80000"/>
                </a:schemeClr>
              </a:solidFill>
              <a:latin typeface="Comic Sans MS" pitchFamily="66" charset="0"/>
              <a:cs typeface="Times New Roman" charset="0"/>
              <a:sym typeface="Symbol" pitchFamily="18" charset="2"/>
            </a:endParaRPr>
          </a:p>
        </p:txBody>
      </p:sp>
      <p:grpSp>
        <p:nvGrpSpPr>
          <p:cNvPr id="2" name="Group 5"/>
          <p:cNvGrpSpPr>
            <a:grpSpLocks/>
          </p:cNvGrpSpPr>
          <p:nvPr/>
        </p:nvGrpSpPr>
        <p:grpSpPr bwMode="auto">
          <a:xfrm>
            <a:off x="2209800" y="673100"/>
            <a:ext cx="4724400" cy="4344988"/>
            <a:chOff x="576" y="960"/>
            <a:chExt cx="2976" cy="2737"/>
          </a:xfrm>
        </p:grpSpPr>
        <p:grpSp>
          <p:nvGrpSpPr>
            <p:cNvPr id="4" name="Group 7"/>
            <p:cNvGrpSpPr>
              <a:grpSpLocks/>
            </p:cNvGrpSpPr>
            <p:nvPr/>
          </p:nvGrpSpPr>
          <p:grpSpPr bwMode="auto">
            <a:xfrm>
              <a:off x="2976" y="960"/>
              <a:ext cx="576" cy="576"/>
              <a:chOff x="2112" y="1152"/>
              <a:chExt cx="576" cy="576"/>
            </a:xfrm>
          </p:grpSpPr>
          <p:sp>
            <p:nvSpPr>
              <p:cNvPr id="328712" name="Rectangle 8"/>
              <p:cNvSpPr>
                <a:spLocks noChangeArrowheads="1"/>
              </p:cNvSpPr>
              <p:nvPr/>
            </p:nvSpPr>
            <p:spPr bwMode="auto">
              <a:xfrm>
                <a:off x="2112" y="1152"/>
                <a:ext cx="576" cy="576"/>
              </a:xfrm>
              <a:prstGeom prst="rect">
                <a:avLst/>
              </a:prstGeom>
              <a:solidFill>
                <a:srgbClr val="DCFFB9"/>
              </a:solidFill>
              <a:ln w="9525">
                <a:solidFill>
                  <a:schemeClr val="bg1"/>
                </a:solidFill>
                <a:miter lim="800000"/>
                <a:headEnd/>
                <a:tailEnd/>
              </a:ln>
              <a:effectLst/>
            </p:spPr>
            <p:txBody>
              <a:bodyPr wrap="none" anchor="ctr"/>
              <a:lstStyle/>
              <a:p>
                <a:endParaRPr lang="en-US"/>
              </a:p>
            </p:txBody>
          </p:sp>
          <p:sp>
            <p:nvSpPr>
              <p:cNvPr id="328713" name="Line 9"/>
              <p:cNvSpPr>
                <a:spLocks noChangeShapeType="1"/>
              </p:cNvSpPr>
              <p:nvPr/>
            </p:nvSpPr>
            <p:spPr bwMode="auto">
              <a:xfrm>
                <a:off x="2304" y="1152"/>
                <a:ext cx="0" cy="576"/>
              </a:xfrm>
              <a:prstGeom prst="line">
                <a:avLst/>
              </a:prstGeom>
              <a:noFill/>
              <a:ln w="9525">
                <a:solidFill>
                  <a:schemeClr val="bg1"/>
                </a:solidFill>
                <a:round/>
                <a:headEnd/>
                <a:tailEnd/>
              </a:ln>
              <a:effectLst/>
            </p:spPr>
            <p:txBody>
              <a:bodyPr wrap="none"/>
              <a:lstStyle/>
              <a:p>
                <a:endParaRPr lang="en-US"/>
              </a:p>
            </p:txBody>
          </p:sp>
          <p:sp>
            <p:nvSpPr>
              <p:cNvPr id="328714" name="Line 10"/>
              <p:cNvSpPr>
                <a:spLocks noChangeShapeType="1"/>
              </p:cNvSpPr>
              <p:nvPr/>
            </p:nvSpPr>
            <p:spPr bwMode="auto">
              <a:xfrm>
                <a:off x="2496" y="1152"/>
                <a:ext cx="0" cy="576"/>
              </a:xfrm>
              <a:prstGeom prst="line">
                <a:avLst/>
              </a:prstGeom>
              <a:noFill/>
              <a:ln w="9525">
                <a:solidFill>
                  <a:schemeClr val="bg1"/>
                </a:solidFill>
                <a:round/>
                <a:headEnd/>
                <a:tailEnd/>
              </a:ln>
              <a:effectLst/>
            </p:spPr>
            <p:txBody>
              <a:bodyPr wrap="none"/>
              <a:lstStyle/>
              <a:p>
                <a:endParaRPr lang="en-US"/>
              </a:p>
            </p:txBody>
          </p:sp>
          <p:sp>
            <p:nvSpPr>
              <p:cNvPr id="328715" name="Line 11"/>
              <p:cNvSpPr>
                <a:spLocks noChangeShapeType="1"/>
              </p:cNvSpPr>
              <p:nvPr/>
            </p:nvSpPr>
            <p:spPr bwMode="auto">
              <a:xfrm>
                <a:off x="2112" y="1344"/>
                <a:ext cx="576" cy="0"/>
              </a:xfrm>
              <a:prstGeom prst="line">
                <a:avLst/>
              </a:prstGeom>
              <a:noFill/>
              <a:ln w="9525">
                <a:solidFill>
                  <a:schemeClr val="bg1"/>
                </a:solidFill>
                <a:round/>
                <a:headEnd/>
                <a:tailEnd/>
              </a:ln>
              <a:effectLst/>
            </p:spPr>
            <p:txBody>
              <a:bodyPr wrap="none"/>
              <a:lstStyle/>
              <a:p>
                <a:endParaRPr lang="en-US"/>
              </a:p>
            </p:txBody>
          </p:sp>
          <p:sp>
            <p:nvSpPr>
              <p:cNvPr id="328716" name="Line 12"/>
              <p:cNvSpPr>
                <a:spLocks noChangeShapeType="1"/>
              </p:cNvSpPr>
              <p:nvPr/>
            </p:nvSpPr>
            <p:spPr bwMode="auto">
              <a:xfrm>
                <a:off x="2112" y="1536"/>
                <a:ext cx="576" cy="0"/>
              </a:xfrm>
              <a:prstGeom prst="line">
                <a:avLst/>
              </a:prstGeom>
              <a:noFill/>
              <a:ln w="9525">
                <a:solidFill>
                  <a:schemeClr val="bg1"/>
                </a:solidFill>
                <a:round/>
                <a:headEnd/>
                <a:tailEnd/>
              </a:ln>
              <a:effectLst/>
            </p:spPr>
            <p:txBody>
              <a:bodyPr wrap="none"/>
              <a:lstStyle/>
              <a:p>
                <a:endParaRPr lang="en-US"/>
              </a:p>
            </p:txBody>
          </p:sp>
        </p:grpSp>
        <p:grpSp>
          <p:nvGrpSpPr>
            <p:cNvPr id="5" name="Group 14"/>
            <p:cNvGrpSpPr>
              <a:grpSpLocks/>
            </p:cNvGrpSpPr>
            <p:nvPr/>
          </p:nvGrpSpPr>
          <p:grpSpPr bwMode="auto">
            <a:xfrm>
              <a:off x="1824" y="2496"/>
              <a:ext cx="1344" cy="1201"/>
              <a:chOff x="1824" y="2496"/>
              <a:chExt cx="1344" cy="1201"/>
            </a:xfrm>
          </p:grpSpPr>
          <p:grpSp>
            <p:nvGrpSpPr>
              <p:cNvPr id="6" name="Group 15"/>
              <p:cNvGrpSpPr>
                <a:grpSpLocks/>
              </p:cNvGrpSpPr>
              <p:nvPr/>
            </p:nvGrpSpPr>
            <p:grpSpPr bwMode="auto">
              <a:xfrm>
                <a:off x="2592" y="2880"/>
                <a:ext cx="576" cy="576"/>
                <a:chOff x="2592" y="2880"/>
                <a:chExt cx="576" cy="576"/>
              </a:xfrm>
            </p:grpSpPr>
            <p:grpSp>
              <p:nvGrpSpPr>
                <p:cNvPr id="7" name="Group 16"/>
                <p:cNvGrpSpPr>
                  <a:grpSpLocks/>
                </p:cNvGrpSpPr>
                <p:nvPr/>
              </p:nvGrpSpPr>
              <p:grpSpPr bwMode="auto">
                <a:xfrm>
                  <a:off x="2592" y="2880"/>
                  <a:ext cx="576" cy="576"/>
                  <a:chOff x="2112" y="1152"/>
                  <a:chExt cx="576" cy="576"/>
                </a:xfrm>
              </p:grpSpPr>
              <p:sp>
                <p:nvSpPr>
                  <p:cNvPr id="328721" name="Rectangle 17"/>
                  <p:cNvSpPr>
                    <a:spLocks noChangeArrowheads="1"/>
                  </p:cNvSpPr>
                  <p:nvPr/>
                </p:nvSpPr>
                <p:spPr bwMode="auto">
                  <a:xfrm>
                    <a:off x="2112" y="1152"/>
                    <a:ext cx="576" cy="576"/>
                  </a:xfrm>
                  <a:prstGeom prst="rect">
                    <a:avLst/>
                  </a:prstGeom>
                  <a:solidFill>
                    <a:srgbClr val="DCFFB9"/>
                  </a:solidFill>
                  <a:ln w="9525">
                    <a:solidFill>
                      <a:schemeClr val="bg1"/>
                    </a:solidFill>
                    <a:miter lim="800000"/>
                    <a:headEnd/>
                    <a:tailEnd/>
                  </a:ln>
                  <a:effectLst/>
                </p:spPr>
                <p:txBody>
                  <a:bodyPr wrap="none" anchor="ctr"/>
                  <a:lstStyle/>
                  <a:p>
                    <a:endParaRPr lang="en-US"/>
                  </a:p>
                </p:txBody>
              </p:sp>
              <p:sp>
                <p:nvSpPr>
                  <p:cNvPr id="328722" name="Line 18"/>
                  <p:cNvSpPr>
                    <a:spLocks noChangeShapeType="1"/>
                  </p:cNvSpPr>
                  <p:nvPr/>
                </p:nvSpPr>
                <p:spPr bwMode="auto">
                  <a:xfrm>
                    <a:off x="2304" y="1152"/>
                    <a:ext cx="0" cy="576"/>
                  </a:xfrm>
                  <a:prstGeom prst="line">
                    <a:avLst/>
                  </a:prstGeom>
                  <a:noFill/>
                  <a:ln w="9525">
                    <a:solidFill>
                      <a:schemeClr val="bg1"/>
                    </a:solidFill>
                    <a:round/>
                    <a:headEnd/>
                    <a:tailEnd/>
                  </a:ln>
                  <a:effectLst/>
                </p:spPr>
                <p:txBody>
                  <a:bodyPr wrap="none"/>
                  <a:lstStyle/>
                  <a:p>
                    <a:endParaRPr lang="en-US"/>
                  </a:p>
                </p:txBody>
              </p:sp>
              <p:sp>
                <p:nvSpPr>
                  <p:cNvPr id="328723" name="Line 19"/>
                  <p:cNvSpPr>
                    <a:spLocks noChangeShapeType="1"/>
                  </p:cNvSpPr>
                  <p:nvPr/>
                </p:nvSpPr>
                <p:spPr bwMode="auto">
                  <a:xfrm>
                    <a:off x="2496" y="1152"/>
                    <a:ext cx="0" cy="576"/>
                  </a:xfrm>
                  <a:prstGeom prst="line">
                    <a:avLst/>
                  </a:prstGeom>
                  <a:noFill/>
                  <a:ln w="9525">
                    <a:solidFill>
                      <a:schemeClr val="bg1"/>
                    </a:solidFill>
                    <a:round/>
                    <a:headEnd/>
                    <a:tailEnd/>
                  </a:ln>
                  <a:effectLst/>
                </p:spPr>
                <p:txBody>
                  <a:bodyPr wrap="none"/>
                  <a:lstStyle/>
                  <a:p>
                    <a:endParaRPr lang="en-US"/>
                  </a:p>
                </p:txBody>
              </p:sp>
              <p:sp>
                <p:nvSpPr>
                  <p:cNvPr id="328724" name="Line 20"/>
                  <p:cNvSpPr>
                    <a:spLocks noChangeShapeType="1"/>
                  </p:cNvSpPr>
                  <p:nvPr/>
                </p:nvSpPr>
                <p:spPr bwMode="auto">
                  <a:xfrm>
                    <a:off x="2112" y="1344"/>
                    <a:ext cx="576" cy="0"/>
                  </a:xfrm>
                  <a:prstGeom prst="line">
                    <a:avLst/>
                  </a:prstGeom>
                  <a:noFill/>
                  <a:ln w="9525">
                    <a:solidFill>
                      <a:schemeClr val="bg1"/>
                    </a:solidFill>
                    <a:round/>
                    <a:headEnd/>
                    <a:tailEnd/>
                  </a:ln>
                  <a:effectLst/>
                </p:spPr>
                <p:txBody>
                  <a:bodyPr wrap="none"/>
                  <a:lstStyle/>
                  <a:p>
                    <a:endParaRPr lang="en-US"/>
                  </a:p>
                </p:txBody>
              </p:sp>
              <p:sp>
                <p:nvSpPr>
                  <p:cNvPr id="328725" name="Line 21"/>
                  <p:cNvSpPr>
                    <a:spLocks noChangeShapeType="1"/>
                  </p:cNvSpPr>
                  <p:nvPr/>
                </p:nvSpPr>
                <p:spPr bwMode="auto">
                  <a:xfrm>
                    <a:off x="2112" y="1536"/>
                    <a:ext cx="576" cy="0"/>
                  </a:xfrm>
                  <a:prstGeom prst="line">
                    <a:avLst/>
                  </a:prstGeom>
                  <a:noFill/>
                  <a:ln w="9525">
                    <a:solidFill>
                      <a:schemeClr val="bg1"/>
                    </a:solidFill>
                    <a:round/>
                    <a:headEnd/>
                    <a:tailEnd/>
                  </a:ln>
                  <a:effectLst/>
                </p:spPr>
                <p:txBody>
                  <a:bodyPr wrap="none"/>
                  <a:lstStyle/>
                  <a:p>
                    <a:endParaRPr lang="en-US"/>
                  </a:p>
                </p:txBody>
              </p:sp>
            </p:grpSp>
            <p:grpSp>
              <p:nvGrpSpPr>
                <p:cNvPr id="8" name="Group 22"/>
                <p:cNvGrpSpPr>
                  <a:grpSpLocks/>
                </p:cNvGrpSpPr>
                <p:nvPr/>
              </p:nvGrpSpPr>
              <p:grpSpPr bwMode="auto">
                <a:xfrm>
                  <a:off x="2784" y="3072"/>
                  <a:ext cx="192" cy="192"/>
                  <a:chOff x="576" y="2112"/>
                  <a:chExt cx="192" cy="192"/>
                </a:xfrm>
              </p:grpSpPr>
              <p:sp>
                <p:nvSpPr>
                  <p:cNvPr id="328727" name="Line 23"/>
                  <p:cNvSpPr>
                    <a:spLocks noChangeShapeType="1"/>
                  </p:cNvSpPr>
                  <p:nvPr/>
                </p:nvSpPr>
                <p:spPr bwMode="auto">
                  <a:xfrm>
                    <a:off x="576" y="2112"/>
                    <a:ext cx="192" cy="192"/>
                  </a:xfrm>
                  <a:prstGeom prst="line">
                    <a:avLst/>
                  </a:prstGeom>
                  <a:noFill/>
                  <a:ln w="28575">
                    <a:solidFill>
                      <a:schemeClr val="bg1"/>
                    </a:solidFill>
                    <a:round/>
                    <a:headEnd/>
                    <a:tailEnd/>
                  </a:ln>
                  <a:effectLst/>
                </p:spPr>
                <p:txBody>
                  <a:bodyPr wrap="none"/>
                  <a:lstStyle/>
                  <a:p>
                    <a:endParaRPr lang="en-US"/>
                  </a:p>
                </p:txBody>
              </p:sp>
              <p:sp>
                <p:nvSpPr>
                  <p:cNvPr id="328728" name="Line 24"/>
                  <p:cNvSpPr>
                    <a:spLocks noChangeShapeType="1"/>
                  </p:cNvSpPr>
                  <p:nvPr/>
                </p:nvSpPr>
                <p:spPr bwMode="auto">
                  <a:xfrm flipV="1">
                    <a:off x="576" y="2112"/>
                    <a:ext cx="192" cy="192"/>
                  </a:xfrm>
                  <a:prstGeom prst="line">
                    <a:avLst/>
                  </a:prstGeom>
                  <a:noFill/>
                  <a:ln w="28575">
                    <a:solidFill>
                      <a:schemeClr val="bg1"/>
                    </a:solidFill>
                    <a:round/>
                    <a:headEnd/>
                    <a:tailEnd/>
                  </a:ln>
                  <a:effectLst/>
                </p:spPr>
                <p:txBody>
                  <a:bodyPr wrap="none"/>
                  <a:lstStyle/>
                  <a:p>
                    <a:endParaRPr lang="en-US"/>
                  </a:p>
                </p:txBody>
              </p:sp>
            </p:grpSp>
            <p:sp>
              <p:nvSpPr>
                <p:cNvPr id="328729" name="Oval 25"/>
                <p:cNvSpPr>
                  <a:spLocks noChangeArrowheads="1"/>
                </p:cNvSpPr>
                <p:nvPr/>
              </p:nvSpPr>
              <p:spPr bwMode="auto">
                <a:xfrm>
                  <a:off x="2592" y="2880"/>
                  <a:ext cx="192" cy="192"/>
                </a:xfrm>
                <a:prstGeom prst="ellipse">
                  <a:avLst/>
                </a:prstGeom>
                <a:noFill/>
                <a:ln w="28575">
                  <a:solidFill>
                    <a:schemeClr val="bg1"/>
                  </a:solidFill>
                  <a:round/>
                  <a:headEnd/>
                  <a:tailEnd/>
                </a:ln>
                <a:effectLst/>
              </p:spPr>
              <p:txBody>
                <a:bodyPr wrap="none" anchor="ctr"/>
                <a:lstStyle/>
                <a:p>
                  <a:endParaRPr lang="en-US"/>
                </a:p>
              </p:txBody>
            </p:sp>
          </p:grpSp>
          <p:sp>
            <p:nvSpPr>
              <p:cNvPr id="328730" name="Line 26"/>
              <p:cNvSpPr>
                <a:spLocks noChangeShapeType="1"/>
              </p:cNvSpPr>
              <p:nvPr/>
            </p:nvSpPr>
            <p:spPr bwMode="auto">
              <a:xfrm>
                <a:off x="1824" y="2496"/>
                <a:ext cx="1056" cy="384"/>
              </a:xfrm>
              <a:prstGeom prst="line">
                <a:avLst/>
              </a:prstGeom>
              <a:noFill/>
              <a:ln w="9525">
                <a:solidFill>
                  <a:schemeClr val="bg1"/>
                </a:solidFill>
                <a:round/>
                <a:headEnd/>
                <a:tailEnd type="triangle" w="med" len="med"/>
              </a:ln>
              <a:effectLst/>
            </p:spPr>
            <p:txBody>
              <a:bodyPr wrap="none"/>
              <a:lstStyle/>
              <a:p>
                <a:endParaRPr lang="en-US"/>
              </a:p>
            </p:txBody>
          </p:sp>
          <p:sp>
            <p:nvSpPr>
              <p:cNvPr id="328731" name="Text Box 27"/>
              <p:cNvSpPr txBox="1">
                <a:spLocks noChangeArrowheads="1"/>
              </p:cNvSpPr>
              <p:nvPr/>
            </p:nvSpPr>
            <p:spPr bwMode="auto">
              <a:xfrm>
                <a:off x="2784" y="3464"/>
                <a:ext cx="182" cy="233"/>
              </a:xfrm>
              <a:prstGeom prst="rect">
                <a:avLst/>
              </a:prstGeom>
              <a:noFill/>
              <a:ln w="9525">
                <a:noFill/>
                <a:miter lim="800000"/>
                <a:headEnd/>
                <a:tailEnd/>
              </a:ln>
              <a:effectLst/>
            </p:spPr>
            <p:txBody>
              <a:bodyPr wrap="none">
                <a:spAutoFit/>
              </a:bodyPr>
              <a:lstStyle/>
              <a:p>
                <a:pPr eaLnBrk="1" hangingPunct="1"/>
                <a:r>
                  <a:rPr lang="en-US">
                    <a:solidFill>
                      <a:srgbClr val="FFC000"/>
                    </a:solidFill>
                    <a:latin typeface="Comic Sans MS" pitchFamily="66" charset="0"/>
                  </a:rPr>
                  <a:t>1</a:t>
                </a:r>
              </a:p>
            </p:txBody>
          </p:sp>
        </p:grpSp>
        <p:sp>
          <p:nvSpPr>
            <p:cNvPr id="328732" name="Text Box 28"/>
            <p:cNvSpPr txBox="1">
              <a:spLocks noChangeArrowheads="1"/>
            </p:cNvSpPr>
            <p:nvPr/>
          </p:nvSpPr>
          <p:spPr bwMode="auto">
            <a:xfrm>
              <a:off x="2160" y="2119"/>
              <a:ext cx="422" cy="233"/>
            </a:xfrm>
            <a:prstGeom prst="rect">
              <a:avLst/>
            </a:prstGeom>
            <a:noFill/>
            <a:ln w="9525">
              <a:noFill/>
              <a:miter lim="800000"/>
              <a:headEnd/>
              <a:tailEnd/>
            </a:ln>
            <a:effectLst/>
          </p:spPr>
          <p:txBody>
            <a:bodyPr wrap="none">
              <a:spAutoFit/>
            </a:bodyPr>
            <a:lstStyle/>
            <a:p>
              <a:pPr eaLnBrk="1" hangingPunct="1"/>
              <a:r>
                <a:rPr lang="en-US" dirty="0">
                  <a:solidFill>
                    <a:srgbClr val="FFC000"/>
                  </a:solidFill>
                  <a:latin typeface="Symbol" pitchFamily="18" charset="2"/>
                </a:rPr>
                <a:t>b</a:t>
              </a:r>
              <a:r>
                <a:rPr lang="en-US" dirty="0">
                  <a:solidFill>
                    <a:srgbClr val="FFC000"/>
                  </a:solidFill>
                  <a:latin typeface="Comic Sans MS" pitchFamily="66" charset="0"/>
                </a:rPr>
                <a:t> = 1</a:t>
              </a:r>
              <a:endParaRPr lang="en-US" sz="3600" dirty="0">
                <a:solidFill>
                  <a:srgbClr val="FFC000"/>
                </a:solidFill>
                <a:latin typeface="Comic Sans MS" pitchFamily="66" charset="0"/>
                <a:cs typeface="Times New Roman" charset="0"/>
                <a:sym typeface="Symbol" pitchFamily="18" charset="2"/>
              </a:endParaRPr>
            </a:p>
          </p:txBody>
        </p:sp>
        <p:grpSp>
          <p:nvGrpSpPr>
            <p:cNvPr id="9" name="Group 29"/>
            <p:cNvGrpSpPr>
              <a:grpSpLocks/>
            </p:cNvGrpSpPr>
            <p:nvPr/>
          </p:nvGrpSpPr>
          <p:grpSpPr bwMode="auto">
            <a:xfrm>
              <a:off x="576" y="2496"/>
              <a:ext cx="1248" cy="1201"/>
              <a:chOff x="576" y="2496"/>
              <a:chExt cx="1248" cy="1201"/>
            </a:xfrm>
          </p:grpSpPr>
          <p:grpSp>
            <p:nvGrpSpPr>
              <p:cNvPr id="10" name="Group 30"/>
              <p:cNvGrpSpPr>
                <a:grpSpLocks/>
              </p:cNvGrpSpPr>
              <p:nvPr/>
            </p:nvGrpSpPr>
            <p:grpSpPr bwMode="auto">
              <a:xfrm>
                <a:off x="576" y="2880"/>
                <a:ext cx="576" cy="576"/>
                <a:chOff x="576" y="2880"/>
                <a:chExt cx="576" cy="576"/>
              </a:xfrm>
            </p:grpSpPr>
            <p:grpSp>
              <p:nvGrpSpPr>
                <p:cNvPr id="11" name="Group 31"/>
                <p:cNvGrpSpPr>
                  <a:grpSpLocks/>
                </p:cNvGrpSpPr>
                <p:nvPr/>
              </p:nvGrpSpPr>
              <p:grpSpPr bwMode="auto">
                <a:xfrm>
                  <a:off x="576" y="2880"/>
                  <a:ext cx="576" cy="576"/>
                  <a:chOff x="2112" y="1152"/>
                  <a:chExt cx="576" cy="576"/>
                </a:xfrm>
              </p:grpSpPr>
              <p:sp>
                <p:nvSpPr>
                  <p:cNvPr id="328736" name="Rectangle 32"/>
                  <p:cNvSpPr>
                    <a:spLocks noChangeArrowheads="1"/>
                  </p:cNvSpPr>
                  <p:nvPr/>
                </p:nvSpPr>
                <p:spPr bwMode="auto">
                  <a:xfrm>
                    <a:off x="2112" y="1152"/>
                    <a:ext cx="576" cy="576"/>
                  </a:xfrm>
                  <a:prstGeom prst="rect">
                    <a:avLst/>
                  </a:prstGeom>
                  <a:solidFill>
                    <a:srgbClr val="DCFFB9"/>
                  </a:solidFill>
                  <a:ln w="9525">
                    <a:solidFill>
                      <a:schemeClr val="bg1"/>
                    </a:solidFill>
                    <a:miter lim="800000"/>
                    <a:headEnd/>
                    <a:tailEnd/>
                  </a:ln>
                  <a:effectLst/>
                </p:spPr>
                <p:txBody>
                  <a:bodyPr wrap="none" anchor="ctr"/>
                  <a:lstStyle/>
                  <a:p>
                    <a:endParaRPr lang="en-US"/>
                  </a:p>
                </p:txBody>
              </p:sp>
              <p:sp>
                <p:nvSpPr>
                  <p:cNvPr id="328737" name="Line 33"/>
                  <p:cNvSpPr>
                    <a:spLocks noChangeShapeType="1"/>
                  </p:cNvSpPr>
                  <p:nvPr/>
                </p:nvSpPr>
                <p:spPr bwMode="auto">
                  <a:xfrm>
                    <a:off x="2304" y="1152"/>
                    <a:ext cx="0" cy="576"/>
                  </a:xfrm>
                  <a:prstGeom prst="line">
                    <a:avLst/>
                  </a:prstGeom>
                  <a:noFill/>
                  <a:ln w="9525">
                    <a:solidFill>
                      <a:schemeClr val="bg1"/>
                    </a:solidFill>
                    <a:round/>
                    <a:headEnd/>
                    <a:tailEnd/>
                  </a:ln>
                  <a:effectLst/>
                </p:spPr>
                <p:txBody>
                  <a:bodyPr wrap="none"/>
                  <a:lstStyle/>
                  <a:p>
                    <a:endParaRPr lang="en-US"/>
                  </a:p>
                </p:txBody>
              </p:sp>
              <p:sp>
                <p:nvSpPr>
                  <p:cNvPr id="328738" name="Line 34"/>
                  <p:cNvSpPr>
                    <a:spLocks noChangeShapeType="1"/>
                  </p:cNvSpPr>
                  <p:nvPr/>
                </p:nvSpPr>
                <p:spPr bwMode="auto">
                  <a:xfrm>
                    <a:off x="2496" y="1152"/>
                    <a:ext cx="0" cy="576"/>
                  </a:xfrm>
                  <a:prstGeom prst="line">
                    <a:avLst/>
                  </a:prstGeom>
                  <a:noFill/>
                  <a:ln w="9525">
                    <a:solidFill>
                      <a:schemeClr val="bg1"/>
                    </a:solidFill>
                    <a:round/>
                    <a:headEnd/>
                    <a:tailEnd/>
                  </a:ln>
                  <a:effectLst/>
                </p:spPr>
                <p:txBody>
                  <a:bodyPr wrap="none"/>
                  <a:lstStyle/>
                  <a:p>
                    <a:endParaRPr lang="en-US"/>
                  </a:p>
                </p:txBody>
              </p:sp>
              <p:sp>
                <p:nvSpPr>
                  <p:cNvPr id="328739" name="Line 35"/>
                  <p:cNvSpPr>
                    <a:spLocks noChangeShapeType="1"/>
                  </p:cNvSpPr>
                  <p:nvPr/>
                </p:nvSpPr>
                <p:spPr bwMode="auto">
                  <a:xfrm>
                    <a:off x="2112" y="1344"/>
                    <a:ext cx="576" cy="0"/>
                  </a:xfrm>
                  <a:prstGeom prst="line">
                    <a:avLst/>
                  </a:prstGeom>
                  <a:noFill/>
                  <a:ln w="9525">
                    <a:solidFill>
                      <a:schemeClr val="bg1"/>
                    </a:solidFill>
                    <a:round/>
                    <a:headEnd/>
                    <a:tailEnd/>
                  </a:ln>
                  <a:effectLst/>
                </p:spPr>
                <p:txBody>
                  <a:bodyPr wrap="none"/>
                  <a:lstStyle/>
                  <a:p>
                    <a:endParaRPr lang="en-US"/>
                  </a:p>
                </p:txBody>
              </p:sp>
              <p:sp>
                <p:nvSpPr>
                  <p:cNvPr id="328740" name="Line 36"/>
                  <p:cNvSpPr>
                    <a:spLocks noChangeShapeType="1"/>
                  </p:cNvSpPr>
                  <p:nvPr/>
                </p:nvSpPr>
                <p:spPr bwMode="auto">
                  <a:xfrm>
                    <a:off x="2112" y="1536"/>
                    <a:ext cx="576" cy="0"/>
                  </a:xfrm>
                  <a:prstGeom prst="line">
                    <a:avLst/>
                  </a:prstGeom>
                  <a:noFill/>
                  <a:ln w="9525">
                    <a:solidFill>
                      <a:schemeClr val="bg1"/>
                    </a:solidFill>
                    <a:round/>
                    <a:headEnd/>
                    <a:tailEnd/>
                  </a:ln>
                  <a:effectLst/>
                </p:spPr>
                <p:txBody>
                  <a:bodyPr wrap="none"/>
                  <a:lstStyle/>
                  <a:p>
                    <a:endParaRPr lang="en-US"/>
                  </a:p>
                </p:txBody>
              </p:sp>
            </p:grpSp>
            <p:grpSp>
              <p:nvGrpSpPr>
                <p:cNvPr id="12" name="Group 37"/>
                <p:cNvGrpSpPr>
                  <a:grpSpLocks/>
                </p:cNvGrpSpPr>
                <p:nvPr/>
              </p:nvGrpSpPr>
              <p:grpSpPr bwMode="auto">
                <a:xfrm>
                  <a:off x="768" y="3072"/>
                  <a:ext cx="192" cy="192"/>
                  <a:chOff x="576" y="2112"/>
                  <a:chExt cx="192" cy="192"/>
                </a:xfrm>
              </p:grpSpPr>
              <p:sp>
                <p:nvSpPr>
                  <p:cNvPr id="328742" name="Line 38"/>
                  <p:cNvSpPr>
                    <a:spLocks noChangeShapeType="1"/>
                  </p:cNvSpPr>
                  <p:nvPr/>
                </p:nvSpPr>
                <p:spPr bwMode="auto">
                  <a:xfrm>
                    <a:off x="576" y="2112"/>
                    <a:ext cx="192" cy="192"/>
                  </a:xfrm>
                  <a:prstGeom prst="line">
                    <a:avLst/>
                  </a:prstGeom>
                  <a:noFill/>
                  <a:ln w="28575">
                    <a:solidFill>
                      <a:schemeClr val="bg1"/>
                    </a:solidFill>
                    <a:round/>
                    <a:headEnd/>
                    <a:tailEnd/>
                  </a:ln>
                  <a:effectLst/>
                </p:spPr>
                <p:txBody>
                  <a:bodyPr wrap="none"/>
                  <a:lstStyle/>
                  <a:p>
                    <a:endParaRPr lang="en-US"/>
                  </a:p>
                </p:txBody>
              </p:sp>
              <p:sp>
                <p:nvSpPr>
                  <p:cNvPr id="328743" name="Line 39"/>
                  <p:cNvSpPr>
                    <a:spLocks noChangeShapeType="1"/>
                  </p:cNvSpPr>
                  <p:nvPr/>
                </p:nvSpPr>
                <p:spPr bwMode="auto">
                  <a:xfrm flipV="1">
                    <a:off x="576" y="2112"/>
                    <a:ext cx="192" cy="192"/>
                  </a:xfrm>
                  <a:prstGeom prst="line">
                    <a:avLst/>
                  </a:prstGeom>
                  <a:noFill/>
                  <a:ln w="28575">
                    <a:solidFill>
                      <a:schemeClr val="bg1"/>
                    </a:solidFill>
                    <a:round/>
                    <a:headEnd/>
                    <a:tailEnd/>
                  </a:ln>
                  <a:effectLst/>
                </p:spPr>
                <p:txBody>
                  <a:bodyPr wrap="none"/>
                  <a:lstStyle/>
                  <a:p>
                    <a:endParaRPr lang="en-US"/>
                  </a:p>
                </p:txBody>
              </p:sp>
            </p:grpSp>
            <p:sp>
              <p:nvSpPr>
                <p:cNvPr id="328744" name="Oval 40"/>
                <p:cNvSpPr>
                  <a:spLocks noChangeArrowheads="1"/>
                </p:cNvSpPr>
                <p:nvPr/>
              </p:nvSpPr>
              <p:spPr bwMode="auto">
                <a:xfrm>
                  <a:off x="576" y="3072"/>
                  <a:ext cx="192" cy="192"/>
                </a:xfrm>
                <a:prstGeom prst="ellipse">
                  <a:avLst/>
                </a:prstGeom>
                <a:noFill/>
                <a:ln w="28575">
                  <a:solidFill>
                    <a:schemeClr val="bg1"/>
                  </a:solidFill>
                  <a:round/>
                  <a:headEnd/>
                  <a:tailEnd/>
                </a:ln>
                <a:effectLst/>
              </p:spPr>
              <p:txBody>
                <a:bodyPr wrap="none" anchor="ctr"/>
                <a:lstStyle/>
                <a:p>
                  <a:endParaRPr lang="en-US"/>
                </a:p>
              </p:txBody>
            </p:sp>
          </p:grpSp>
          <p:sp>
            <p:nvSpPr>
              <p:cNvPr id="328745" name="Line 41"/>
              <p:cNvSpPr>
                <a:spLocks noChangeShapeType="1"/>
              </p:cNvSpPr>
              <p:nvPr/>
            </p:nvSpPr>
            <p:spPr bwMode="auto">
              <a:xfrm flipH="1">
                <a:off x="864" y="2496"/>
                <a:ext cx="960" cy="384"/>
              </a:xfrm>
              <a:prstGeom prst="line">
                <a:avLst/>
              </a:prstGeom>
              <a:noFill/>
              <a:ln w="9525">
                <a:solidFill>
                  <a:schemeClr val="bg1"/>
                </a:solidFill>
                <a:round/>
                <a:headEnd/>
                <a:tailEnd type="triangle" w="med" len="med"/>
              </a:ln>
              <a:effectLst/>
            </p:spPr>
            <p:txBody>
              <a:bodyPr wrap="none"/>
              <a:lstStyle/>
              <a:p>
                <a:endParaRPr lang="en-US"/>
              </a:p>
            </p:txBody>
          </p:sp>
          <p:sp>
            <p:nvSpPr>
              <p:cNvPr id="328746" name="Text Box 42"/>
              <p:cNvSpPr txBox="1">
                <a:spLocks noChangeArrowheads="1"/>
              </p:cNvSpPr>
              <p:nvPr/>
            </p:nvSpPr>
            <p:spPr bwMode="auto">
              <a:xfrm>
                <a:off x="768" y="3464"/>
                <a:ext cx="205" cy="233"/>
              </a:xfrm>
              <a:prstGeom prst="rect">
                <a:avLst/>
              </a:prstGeom>
              <a:noFill/>
              <a:ln w="9525">
                <a:noFill/>
                <a:miter lim="800000"/>
                <a:headEnd/>
                <a:tailEnd/>
              </a:ln>
              <a:effectLst/>
            </p:spPr>
            <p:txBody>
              <a:bodyPr wrap="none">
                <a:spAutoFit/>
              </a:bodyPr>
              <a:lstStyle/>
              <a:p>
                <a:pPr eaLnBrk="1" hangingPunct="1"/>
                <a:r>
                  <a:rPr lang="en-US">
                    <a:solidFill>
                      <a:srgbClr val="FFC000"/>
                    </a:solidFill>
                    <a:latin typeface="Comic Sans MS" pitchFamily="66" charset="0"/>
                  </a:rPr>
                  <a:t>2</a:t>
                </a:r>
              </a:p>
            </p:txBody>
          </p:sp>
        </p:grpSp>
        <p:grpSp>
          <p:nvGrpSpPr>
            <p:cNvPr id="13" name="Group 43"/>
            <p:cNvGrpSpPr>
              <a:grpSpLocks/>
            </p:cNvGrpSpPr>
            <p:nvPr/>
          </p:nvGrpSpPr>
          <p:grpSpPr bwMode="auto">
            <a:xfrm>
              <a:off x="1536" y="1536"/>
              <a:ext cx="1728" cy="960"/>
              <a:chOff x="1536" y="1536"/>
              <a:chExt cx="1728" cy="960"/>
            </a:xfrm>
          </p:grpSpPr>
          <p:sp>
            <p:nvSpPr>
              <p:cNvPr id="328748" name="Line 44"/>
              <p:cNvSpPr>
                <a:spLocks noChangeShapeType="1"/>
              </p:cNvSpPr>
              <p:nvPr/>
            </p:nvSpPr>
            <p:spPr bwMode="auto">
              <a:xfrm flipH="1">
                <a:off x="1824" y="1536"/>
                <a:ext cx="1440" cy="384"/>
              </a:xfrm>
              <a:prstGeom prst="line">
                <a:avLst/>
              </a:prstGeom>
              <a:noFill/>
              <a:ln w="9525">
                <a:solidFill>
                  <a:schemeClr val="bg1"/>
                </a:solidFill>
                <a:round/>
                <a:headEnd/>
                <a:tailEnd type="triangle" w="med" len="med"/>
              </a:ln>
              <a:effectLst/>
            </p:spPr>
            <p:txBody>
              <a:bodyPr wrap="none"/>
              <a:lstStyle/>
              <a:p>
                <a:endParaRPr lang="en-US"/>
              </a:p>
            </p:txBody>
          </p:sp>
          <p:grpSp>
            <p:nvGrpSpPr>
              <p:cNvPr id="14" name="Group 45"/>
              <p:cNvGrpSpPr>
                <a:grpSpLocks/>
              </p:cNvGrpSpPr>
              <p:nvPr/>
            </p:nvGrpSpPr>
            <p:grpSpPr bwMode="auto">
              <a:xfrm>
                <a:off x="1536" y="1920"/>
                <a:ext cx="576" cy="576"/>
                <a:chOff x="1536" y="1920"/>
                <a:chExt cx="576" cy="576"/>
              </a:xfrm>
            </p:grpSpPr>
            <p:grpSp>
              <p:nvGrpSpPr>
                <p:cNvPr id="15" name="Group 46"/>
                <p:cNvGrpSpPr>
                  <a:grpSpLocks/>
                </p:cNvGrpSpPr>
                <p:nvPr/>
              </p:nvGrpSpPr>
              <p:grpSpPr bwMode="auto">
                <a:xfrm>
                  <a:off x="1536" y="1920"/>
                  <a:ext cx="576" cy="576"/>
                  <a:chOff x="2112" y="1152"/>
                  <a:chExt cx="576" cy="576"/>
                </a:xfrm>
              </p:grpSpPr>
              <p:sp>
                <p:nvSpPr>
                  <p:cNvPr id="328751" name="Rectangle 47"/>
                  <p:cNvSpPr>
                    <a:spLocks noChangeArrowheads="1"/>
                  </p:cNvSpPr>
                  <p:nvPr/>
                </p:nvSpPr>
                <p:spPr bwMode="auto">
                  <a:xfrm>
                    <a:off x="2112" y="1152"/>
                    <a:ext cx="576" cy="576"/>
                  </a:xfrm>
                  <a:prstGeom prst="rect">
                    <a:avLst/>
                  </a:prstGeom>
                  <a:solidFill>
                    <a:srgbClr val="F0E09A"/>
                  </a:solidFill>
                  <a:ln w="9525">
                    <a:solidFill>
                      <a:schemeClr val="bg1"/>
                    </a:solidFill>
                    <a:miter lim="800000"/>
                    <a:headEnd/>
                    <a:tailEnd/>
                  </a:ln>
                  <a:effectLst/>
                </p:spPr>
                <p:txBody>
                  <a:bodyPr wrap="none" anchor="ctr"/>
                  <a:lstStyle/>
                  <a:p>
                    <a:endParaRPr lang="en-US"/>
                  </a:p>
                </p:txBody>
              </p:sp>
              <p:sp>
                <p:nvSpPr>
                  <p:cNvPr id="328752" name="Line 48"/>
                  <p:cNvSpPr>
                    <a:spLocks noChangeShapeType="1"/>
                  </p:cNvSpPr>
                  <p:nvPr/>
                </p:nvSpPr>
                <p:spPr bwMode="auto">
                  <a:xfrm>
                    <a:off x="2304" y="1152"/>
                    <a:ext cx="0" cy="576"/>
                  </a:xfrm>
                  <a:prstGeom prst="line">
                    <a:avLst/>
                  </a:prstGeom>
                  <a:noFill/>
                  <a:ln w="9525">
                    <a:solidFill>
                      <a:schemeClr val="bg1"/>
                    </a:solidFill>
                    <a:round/>
                    <a:headEnd/>
                    <a:tailEnd/>
                  </a:ln>
                  <a:effectLst/>
                </p:spPr>
                <p:txBody>
                  <a:bodyPr wrap="none"/>
                  <a:lstStyle/>
                  <a:p>
                    <a:endParaRPr lang="en-US"/>
                  </a:p>
                </p:txBody>
              </p:sp>
              <p:sp>
                <p:nvSpPr>
                  <p:cNvPr id="328753" name="Line 49"/>
                  <p:cNvSpPr>
                    <a:spLocks noChangeShapeType="1"/>
                  </p:cNvSpPr>
                  <p:nvPr/>
                </p:nvSpPr>
                <p:spPr bwMode="auto">
                  <a:xfrm>
                    <a:off x="2496" y="1152"/>
                    <a:ext cx="0" cy="576"/>
                  </a:xfrm>
                  <a:prstGeom prst="line">
                    <a:avLst/>
                  </a:prstGeom>
                  <a:noFill/>
                  <a:ln w="9525">
                    <a:solidFill>
                      <a:schemeClr val="bg1"/>
                    </a:solidFill>
                    <a:round/>
                    <a:headEnd/>
                    <a:tailEnd/>
                  </a:ln>
                  <a:effectLst/>
                </p:spPr>
                <p:txBody>
                  <a:bodyPr wrap="none"/>
                  <a:lstStyle/>
                  <a:p>
                    <a:endParaRPr lang="en-US"/>
                  </a:p>
                </p:txBody>
              </p:sp>
              <p:sp>
                <p:nvSpPr>
                  <p:cNvPr id="328754" name="Line 50"/>
                  <p:cNvSpPr>
                    <a:spLocks noChangeShapeType="1"/>
                  </p:cNvSpPr>
                  <p:nvPr/>
                </p:nvSpPr>
                <p:spPr bwMode="auto">
                  <a:xfrm>
                    <a:off x="2112" y="1344"/>
                    <a:ext cx="576" cy="0"/>
                  </a:xfrm>
                  <a:prstGeom prst="line">
                    <a:avLst/>
                  </a:prstGeom>
                  <a:noFill/>
                  <a:ln w="9525">
                    <a:solidFill>
                      <a:schemeClr val="bg1"/>
                    </a:solidFill>
                    <a:round/>
                    <a:headEnd/>
                    <a:tailEnd/>
                  </a:ln>
                  <a:effectLst/>
                </p:spPr>
                <p:txBody>
                  <a:bodyPr wrap="none"/>
                  <a:lstStyle/>
                  <a:p>
                    <a:endParaRPr lang="en-US"/>
                  </a:p>
                </p:txBody>
              </p:sp>
              <p:sp>
                <p:nvSpPr>
                  <p:cNvPr id="328755" name="Line 51"/>
                  <p:cNvSpPr>
                    <a:spLocks noChangeShapeType="1"/>
                  </p:cNvSpPr>
                  <p:nvPr/>
                </p:nvSpPr>
                <p:spPr bwMode="auto">
                  <a:xfrm>
                    <a:off x="2112" y="1536"/>
                    <a:ext cx="576" cy="0"/>
                  </a:xfrm>
                  <a:prstGeom prst="line">
                    <a:avLst/>
                  </a:prstGeom>
                  <a:noFill/>
                  <a:ln w="9525">
                    <a:solidFill>
                      <a:schemeClr val="bg1"/>
                    </a:solidFill>
                    <a:round/>
                    <a:headEnd/>
                    <a:tailEnd/>
                  </a:ln>
                  <a:effectLst/>
                </p:spPr>
                <p:txBody>
                  <a:bodyPr wrap="none"/>
                  <a:lstStyle/>
                  <a:p>
                    <a:endParaRPr lang="en-US"/>
                  </a:p>
                </p:txBody>
              </p:sp>
            </p:grpSp>
            <p:grpSp>
              <p:nvGrpSpPr>
                <p:cNvPr id="16" name="Group 52"/>
                <p:cNvGrpSpPr>
                  <a:grpSpLocks/>
                </p:cNvGrpSpPr>
                <p:nvPr/>
              </p:nvGrpSpPr>
              <p:grpSpPr bwMode="auto">
                <a:xfrm>
                  <a:off x="1728" y="2112"/>
                  <a:ext cx="192" cy="192"/>
                  <a:chOff x="576" y="2112"/>
                  <a:chExt cx="192" cy="192"/>
                </a:xfrm>
              </p:grpSpPr>
              <p:sp>
                <p:nvSpPr>
                  <p:cNvPr id="328757" name="Line 53"/>
                  <p:cNvSpPr>
                    <a:spLocks noChangeShapeType="1"/>
                  </p:cNvSpPr>
                  <p:nvPr/>
                </p:nvSpPr>
                <p:spPr bwMode="auto">
                  <a:xfrm>
                    <a:off x="576" y="2112"/>
                    <a:ext cx="192" cy="192"/>
                  </a:xfrm>
                  <a:prstGeom prst="line">
                    <a:avLst/>
                  </a:prstGeom>
                  <a:noFill/>
                  <a:ln w="28575">
                    <a:solidFill>
                      <a:schemeClr val="bg1"/>
                    </a:solidFill>
                    <a:round/>
                    <a:headEnd/>
                    <a:tailEnd/>
                  </a:ln>
                  <a:effectLst/>
                </p:spPr>
                <p:txBody>
                  <a:bodyPr wrap="none"/>
                  <a:lstStyle/>
                  <a:p>
                    <a:endParaRPr lang="en-US"/>
                  </a:p>
                </p:txBody>
              </p:sp>
              <p:sp>
                <p:nvSpPr>
                  <p:cNvPr id="328758" name="Line 54"/>
                  <p:cNvSpPr>
                    <a:spLocks noChangeShapeType="1"/>
                  </p:cNvSpPr>
                  <p:nvPr/>
                </p:nvSpPr>
                <p:spPr bwMode="auto">
                  <a:xfrm flipV="1">
                    <a:off x="576" y="2112"/>
                    <a:ext cx="192" cy="192"/>
                  </a:xfrm>
                  <a:prstGeom prst="line">
                    <a:avLst/>
                  </a:prstGeom>
                  <a:noFill/>
                  <a:ln w="28575">
                    <a:solidFill>
                      <a:schemeClr val="bg1"/>
                    </a:solidFill>
                    <a:round/>
                    <a:headEnd/>
                    <a:tailEnd/>
                  </a:ln>
                  <a:effectLst/>
                </p:spPr>
                <p:txBody>
                  <a:bodyPr wrap="none"/>
                  <a:lstStyle/>
                  <a:p>
                    <a:endParaRPr lang="en-US"/>
                  </a:p>
                </p:txBody>
              </p:sp>
            </p:grpSp>
          </p:grpSp>
        </p:grpSp>
      </p:grpSp>
      <p:grpSp>
        <p:nvGrpSpPr>
          <p:cNvPr id="52" name="Group 54">
            <a:extLst>
              <a:ext uri="{FF2B5EF4-FFF2-40B4-BE49-F238E27FC236}">
                <a16:creationId xmlns:a16="http://schemas.microsoft.com/office/drawing/2014/main" id="{F5DB30BF-0269-4150-B0DD-95F703864934}"/>
              </a:ext>
            </a:extLst>
          </p:cNvPr>
          <p:cNvGrpSpPr>
            <a:grpSpLocks/>
          </p:cNvGrpSpPr>
          <p:nvPr/>
        </p:nvGrpSpPr>
        <p:grpSpPr bwMode="auto">
          <a:xfrm>
            <a:off x="6477001" y="1587500"/>
            <a:ext cx="3425825" cy="3430588"/>
            <a:chOff x="3264" y="1536"/>
            <a:chExt cx="2158" cy="2161"/>
          </a:xfrm>
        </p:grpSpPr>
        <p:grpSp>
          <p:nvGrpSpPr>
            <p:cNvPr id="53" name="Group 55">
              <a:extLst>
                <a:ext uri="{FF2B5EF4-FFF2-40B4-BE49-F238E27FC236}">
                  <a16:creationId xmlns:a16="http://schemas.microsoft.com/office/drawing/2014/main" id="{C768EA44-DE2F-4E8F-A0EC-14CE5A01B052}"/>
                </a:ext>
              </a:extLst>
            </p:cNvPr>
            <p:cNvGrpSpPr>
              <a:grpSpLocks/>
            </p:cNvGrpSpPr>
            <p:nvPr/>
          </p:nvGrpSpPr>
          <p:grpSpPr bwMode="auto">
            <a:xfrm>
              <a:off x="3264" y="1536"/>
              <a:ext cx="1536" cy="2161"/>
              <a:chOff x="3264" y="1536"/>
              <a:chExt cx="1536" cy="2161"/>
            </a:xfrm>
          </p:grpSpPr>
          <p:grpSp>
            <p:nvGrpSpPr>
              <p:cNvPr id="71" name="Group 57">
                <a:extLst>
                  <a:ext uri="{FF2B5EF4-FFF2-40B4-BE49-F238E27FC236}">
                    <a16:creationId xmlns:a16="http://schemas.microsoft.com/office/drawing/2014/main" id="{1DC7796D-80C1-4A45-9BE4-A1549C25B975}"/>
                  </a:ext>
                </a:extLst>
              </p:cNvPr>
              <p:cNvGrpSpPr>
                <a:grpSpLocks/>
              </p:cNvGrpSpPr>
              <p:nvPr/>
            </p:nvGrpSpPr>
            <p:grpSpPr bwMode="auto">
              <a:xfrm>
                <a:off x="3264" y="1536"/>
                <a:ext cx="1536" cy="960"/>
                <a:chOff x="3264" y="1536"/>
                <a:chExt cx="1536" cy="960"/>
              </a:xfrm>
            </p:grpSpPr>
            <p:grpSp>
              <p:nvGrpSpPr>
                <p:cNvPr id="73" name="Group 58">
                  <a:extLst>
                    <a:ext uri="{FF2B5EF4-FFF2-40B4-BE49-F238E27FC236}">
                      <a16:creationId xmlns:a16="http://schemas.microsoft.com/office/drawing/2014/main" id="{D8037618-9195-4ABF-9982-5C6F7F40D13D}"/>
                    </a:ext>
                  </a:extLst>
                </p:cNvPr>
                <p:cNvGrpSpPr>
                  <a:grpSpLocks/>
                </p:cNvGrpSpPr>
                <p:nvPr/>
              </p:nvGrpSpPr>
              <p:grpSpPr bwMode="auto">
                <a:xfrm>
                  <a:off x="4224" y="1920"/>
                  <a:ext cx="576" cy="576"/>
                  <a:chOff x="4224" y="1920"/>
                  <a:chExt cx="576" cy="576"/>
                </a:xfrm>
              </p:grpSpPr>
              <p:grpSp>
                <p:nvGrpSpPr>
                  <p:cNvPr id="75" name="Group 59">
                    <a:extLst>
                      <a:ext uri="{FF2B5EF4-FFF2-40B4-BE49-F238E27FC236}">
                        <a16:creationId xmlns:a16="http://schemas.microsoft.com/office/drawing/2014/main" id="{F5918F00-FDEF-4F79-9520-9AF7613AF8A1}"/>
                      </a:ext>
                    </a:extLst>
                  </p:cNvPr>
                  <p:cNvGrpSpPr>
                    <a:grpSpLocks/>
                  </p:cNvGrpSpPr>
                  <p:nvPr/>
                </p:nvGrpSpPr>
                <p:grpSpPr bwMode="auto">
                  <a:xfrm>
                    <a:off x="4224" y="1920"/>
                    <a:ext cx="576" cy="576"/>
                    <a:chOff x="2112" y="1152"/>
                    <a:chExt cx="576" cy="576"/>
                  </a:xfrm>
                </p:grpSpPr>
                <p:sp>
                  <p:nvSpPr>
                    <p:cNvPr id="79" name="Rectangle 60">
                      <a:extLst>
                        <a:ext uri="{FF2B5EF4-FFF2-40B4-BE49-F238E27FC236}">
                          <a16:creationId xmlns:a16="http://schemas.microsoft.com/office/drawing/2014/main" id="{7DDEE836-1510-4A68-B731-E2DB402D03AB}"/>
                        </a:ext>
                      </a:extLst>
                    </p:cNvPr>
                    <p:cNvSpPr>
                      <a:spLocks noChangeArrowheads="1"/>
                    </p:cNvSpPr>
                    <p:nvPr/>
                  </p:nvSpPr>
                  <p:spPr bwMode="auto">
                    <a:xfrm>
                      <a:off x="2112" y="1152"/>
                      <a:ext cx="576" cy="576"/>
                    </a:xfrm>
                    <a:prstGeom prst="rect">
                      <a:avLst/>
                    </a:prstGeom>
                    <a:solidFill>
                      <a:srgbClr val="F0E09A"/>
                    </a:solidFill>
                    <a:ln w="9525">
                      <a:solidFill>
                        <a:schemeClr val="bg1"/>
                      </a:solidFill>
                      <a:miter lim="800000"/>
                      <a:headEnd/>
                      <a:tailEnd/>
                    </a:ln>
                    <a:effectLst/>
                  </p:spPr>
                  <p:txBody>
                    <a:bodyPr wrap="none" anchor="ctr"/>
                    <a:lstStyle/>
                    <a:p>
                      <a:endParaRPr lang="en-US"/>
                    </a:p>
                  </p:txBody>
                </p:sp>
                <p:sp>
                  <p:nvSpPr>
                    <p:cNvPr id="80" name="Line 61">
                      <a:extLst>
                        <a:ext uri="{FF2B5EF4-FFF2-40B4-BE49-F238E27FC236}">
                          <a16:creationId xmlns:a16="http://schemas.microsoft.com/office/drawing/2014/main" id="{FFD8E014-EACB-4627-AE7A-CAB404B6B55A}"/>
                        </a:ext>
                      </a:extLst>
                    </p:cNvPr>
                    <p:cNvSpPr>
                      <a:spLocks noChangeShapeType="1"/>
                    </p:cNvSpPr>
                    <p:nvPr/>
                  </p:nvSpPr>
                  <p:spPr bwMode="auto">
                    <a:xfrm>
                      <a:off x="2304" y="1152"/>
                      <a:ext cx="0" cy="576"/>
                    </a:xfrm>
                    <a:prstGeom prst="line">
                      <a:avLst/>
                    </a:prstGeom>
                    <a:noFill/>
                    <a:ln w="9525">
                      <a:solidFill>
                        <a:schemeClr val="bg1"/>
                      </a:solidFill>
                      <a:round/>
                      <a:headEnd/>
                      <a:tailEnd/>
                    </a:ln>
                    <a:effectLst/>
                  </p:spPr>
                  <p:txBody>
                    <a:bodyPr wrap="none"/>
                    <a:lstStyle/>
                    <a:p>
                      <a:endParaRPr lang="en-US"/>
                    </a:p>
                  </p:txBody>
                </p:sp>
                <p:sp>
                  <p:nvSpPr>
                    <p:cNvPr id="81" name="Line 62">
                      <a:extLst>
                        <a:ext uri="{FF2B5EF4-FFF2-40B4-BE49-F238E27FC236}">
                          <a16:creationId xmlns:a16="http://schemas.microsoft.com/office/drawing/2014/main" id="{3C1C8D97-0F86-4335-B580-7FFBFA8CB5D9}"/>
                        </a:ext>
                      </a:extLst>
                    </p:cNvPr>
                    <p:cNvSpPr>
                      <a:spLocks noChangeShapeType="1"/>
                    </p:cNvSpPr>
                    <p:nvPr/>
                  </p:nvSpPr>
                  <p:spPr bwMode="auto">
                    <a:xfrm>
                      <a:off x="2496" y="1152"/>
                      <a:ext cx="0" cy="576"/>
                    </a:xfrm>
                    <a:prstGeom prst="line">
                      <a:avLst/>
                    </a:prstGeom>
                    <a:noFill/>
                    <a:ln w="9525">
                      <a:solidFill>
                        <a:schemeClr val="bg1"/>
                      </a:solidFill>
                      <a:round/>
                      <a:headEnd/>
                      <a:tailEnd/>
                    </a:ln>
                    <a:effectLst/>
                  </p:spPr>
                  <p:txBody>
                    <a:bodyPr wrap="none"/>
                    <a:lstStyle/>
                    <a:p>
                      <a:endParaRPr lang="en-US"/>
                    </a:p>
                  </p:txBody>
                </p:sp>
                <p:sp>
                  <p:nvSpPr>
                    <p:cNvPr id="82" name="Line 63">
                      <a:extLst>
                        <a:ext uri="{FF2B5EF4-FFF2-40B4-BE49-F238E27FC236}">
                          <a16:creationId xmlns:a16="http://schemas.microsoft.com/office/drawing/2014/main" id="{7842910B-FA1E-4624-82CB-2814BA92DABC}"/>
                        </a:ext>
                      </a:extLst>
                    </p:cNvPr>
                    <p:cNvSpPr>
                      <a:spLocks noChangeShapeType="1"/>
                    </p:cNvSpPr>
                    <p:nvPr/>
                  </p:nvSpPr>
                  <p:spPr bwMode="auto">
                    <a:xfrm>
                      <a:off x="2112" y="1344"/>
                      <a:ext cx="576" cy="0"/>
                    </a:xfrm>
                    <a:prstGeom prst="line">
                      <a:avLst/>
                    </a:prstGeom>
                    <a:noFill/>
                    <a:ln w="9525">
                      <a:solidFill>
                        <a:schemeClr val="bg1"/>
                      </a:solidFill>
                      <a:round/>
                      <a:headEnd/>
                      <a:tailEnd/>
                    </a:ln>
                    <a:effectLst/>
                  </p:spPr>
                  <p:txBody>
                    <a:bodyPr wrap="none"/>
                    <a:lstStyle/>
                    <a:p>
                      <a:endParaRPr lang="en-US"/>
                    </a:p>
                  </p:txBody>
                </p:sp>
                <p:sp>
                  <p:nvSpPr>
                    <p:cNvPr id="83" name="Line 64">
                      <a:extLst>
                        <a:ext uri="{FF2B5EF4-FFF2-40B4-BE49-F238E27FC236}">
                          <a16:creationId xmlns:a16="http://schemas.microsoft.com/office/drawing/2014/main" id="{C34461F9-D03B-446B-9820-C50D4DF02F88}"/>
                        </a:ext>
                      </a:extLst>
                    </p:cNvPr>
                    <p:cNvSpPr>
                      <a:spLocks noChangeShapeType="1"/>
                    </p:cNvSpPr>
                    <p:nvPr/>
                  </p:nvSpPr>
                  <p:spPr bwMode="auto">
                    <a:xfrm>
                      <a:off x="2112" y="1536"/>
                      <a:ext cx="576" cy="0"/>
                    </a:xfrm>
                    <a:prstGeom prst="line">
                      <a:avLst/>
                    </a:prstGeom>
                    <a:noFill/>
                    <a:ln w="9525">
                      <a:solidFill>
                        <a:schemeClr val="bg1"/>
                      </a:solidFill>
                      <a:round/>
                      <a:headEnd/>
                      <a:tailEnd/>
                    </a:ln>
                    <a:effectLst/>
                  </p:spPr>
                  <p:txBody>
                    <a:bodyPr wrap="none"/>
                    <a:lstStyle/>
                    <a:p>
                      <a:endParaRPr lang="en-US"/>
                    </a:p>
                  </p:txBody>
                </p:sp>
              </p:grpSp>
              <p:grpSp>
                <p:nvGrpSpPr>
                  <p:cNvPr id="76" name="Group 65">
                    <a:extLst>
                      <a:ext uri="{FF2B5EF4-FFF2-40B4-BE49-F238E27FC236}">
                        <a16:creationId xmlns:a16="http://schemas.microsoft.com/office/drawing/2014/main" id="{18CEE035-40DA-4A73-9153-160C165585BF}"/>
                      </a:ext>
                    </a:extLst>
                  </p:cNvPr>
                  <p:cNvGrpSpPr>
                    <a:grpSpLocks/>
                  </p:cNvGrpSpPr>
                  <p:nvPr/>
                </p:nvGrpSpPr>
                <p:grpSpPr bwMode="auto">
                  <a:xfrm>
                    <a:off x="4224" y="2112"/>
                    <a:ext cx="192" cy="192"/>
                    <a:chOff x="576" y="2112"/>
                    <a:chExt cx="192" cy="192"/>
                  </a:xfrm>
                </p:grpSpPr>
                <p:sp>
                  <p:nvSpPr>
                    <p:cNvPr id="77" name="Line 66">
                      <a:extLst>
                        <a:ext uri="{FF2B5EF4-FFF2-40B4-BE49-F238E27FC236}">
                          <a16:creationId xmlns:a16="http://schemas.microsoft.com/office/drawing/2014/main" id="{A8CB2C8E-A038-464D-8FFB-C56C1F994A1A}"/>
                        </a:ext>
                      </a:extLst>
                    </p:cNvPr>
                    <p:cNvSpPr>
                      <a:spLocks noChangeShapeType="1"/>
                    </p:cNvSpPr>
                    <p:nvPr/>
                  </p:nvSpPr>
                  <p:spPr bwMode="auto">
                    <a:xfrm>
                      <a:off x="576" y="2112"/>
                      <a:ext cx="192" cy="192"/>
                    </a:xfrm>
                    <a:prstGeom prst="line">
                      <a:avLst/>
                    </a:prstGeom>
                    <a:noFill/>
                    <a:ln w="28575">
                      <a:solidFill>
                        <a:schemeClr val="bg1"/>
                      </a:solidFill>
                      <a:round/>
                      <a:headEnd/>
                      <a:tailEnd/>
                    </a:ln>
                    <a:effectLst/>
                  </p:spPr>
                  <p:txBody>
                    <a:bodyPr wrap="none"/>
                    <a:lstStyle/>
                    <a:p>
                      <a:endParaRPr lang="en-US"/>
                    </a:p>
                  </p:txBody>
                </p:sp>
                <p:sp>
                  <p:nvSpPr>
                    <p:cNvPr id="78" name="Line 67">
                      <a:extLst>
                        <a:ext uri="{FF2B5EF4-FFF2-40B4-BE49-F238E27FC236}">
                          <a16:creationId xmlns:a16="http://schemas.microsoft.com/office/drawing/2014/main" id="{6102F004-6BE5-49C1-8CEF-426F4EBFD9EE}"/>
                        </a:ext>
                      </a:extLst>
                    </p:cNvPr>
                    <p:cNvSpPr>
                      <a:spLocks noChangeShapeType="1"/>
                    </p:cNvSpPr>
                    <p:nvPr/>
                  </p:nvSpPr>
                  <p:spPr bwMode="auto">
                    <a:xfrm flipV="1">
                      <a:off x="576" y="2112"/>
                      <a:ext cx="192" cy="192"/>
                    </a:xfrm>
                    <a:prstGeom prst="line">
                      <a:avLst/>
                    </a:prstGeom>
                    <a:noFill/>
                    <a:ln w="28575">
                      <a:solidFill>
                        <a:schemeClr val="bg1"/>
                      </a:solidFill>
                      <a:round/>
                      <a:headEnd/>
                      <a:tailEnd/>
                    </a:ln>
                    <a:effectLst/>
                  </p:spPr>
                  <p:txBody>
                    <a:bodyPr wrap="none"/>
                    <a:lstStyle/>
                    <a:p>
                      <a:endParaRPr lang="en-US"/>
                    </a:p>
                  </p:txBody>
                </p:sp>
              </p:grpSp>
            </p:grpSp>
            <p:sp>
              <p:nvSpPr>
                <p:cNvPr id="74" name="Line 68">
                  <a:extLst>
                    <a:ext uri="{FF2B5EF4-FFF2-40B4-BE49-F238E27FC236}">
                      <a16:creationId xmlns:a16="http://schemas.microsoft.com/office/drawing/2014/main" id="{F04A8817-F081-47A1-9F58-67A9A1248736}"/>
                    </a:ext>
                  </a:extLst>
                </p:cNvPr>
                <p:cNvSpPr>
                  <a:spLocks noChangeShapeType="1"/>
                </p:cNvSpPr>
                <p:nvPr/>
              </p:nvSpPr>
              <p:spPr bwMode="auto">
                <a:xfrm>
                  <a:off x="3264" y="1536"/>
                  <a:ext cx="1248" cy="384"/>
                </a:xfrm>
                <a:prstGeom prst="line">
                  <a:avLst/>
                </a:prstGeom>
                <a:noFill/>
                <a:ln w="9525">
                  <a:solidFill>
                    <a:schemeClr val="bg1"/>
                  </a:solidFill>
                  <a:round/>
                  <a:headEnd/>
                  <a:tailEnd type="triangle" w="med" len="med"/>
                </a:ln>
                <a:effectLst/>
              </p:spPr>
              <p:txBody>
                <a:bodyPr wrap="none"/>
                <a:lstStyle/>
                <a:p>
                  <a:endParaRPr lang="en-US"/>
                </a:p>
              </p:txBody>
            </p:sp>
          </p:grpSp>
          <p:grpSp>
            <p:nvGrpSpPr>
              <p:cNvPr id="56" name="Group 70">
                <a:extLst>
                  <a:ext uri="{FF2B5EF4-FFF2-40B4-BE49-F238E27FC236}">
                    <a16:creationId xmlns:a16="http://schemas.microsoft.com/office/drawing/2014/main" id="{B35D1259-ED3E-472E-81C0-FFA122CE06FA}"/>
                  </a:ext>
                </a:extLst>
              </p:cNvPr>
              <p:cNvGrpSpPr>
                <a:grpSpLocks/>
              </p:cNvGrpSpPr>
              <p:nvPr/>
            </p:nvGrpSpPr>
            <p:grpSpPr bwMode="auto">
              <a:xfrm>
                <a:off x="4224" y="2496"/>
                <a:ext cx="576" cy="1201"/>
                <a:chOff x="4224" y="2496"/>
                <a:chExt cx="576" cy="1201"/>
              </a:xfrm>
            </p:grpSpPr>
            <p:grpSp>
              <p:nvGrpSpPr>
                <p:cNvPr id="57" name="Group 71">
                  <a:extLst>
                    <a:ext uri="{FF2B5EF4-FFF2-40B4-BE49-F238E27FC236}">
                      <a16:creationId xmlns:a16="http://schemas.microsoft.com/office/drawing/2014/main" id="{BD133BD9-5B26-4F6F-A810-3E2D1DF2456F}"/>
                    </a:ext>
                  </a:extLst>
                </p:cNvPr>
                <p:cNvGrpSpPr>
                  <a:grpSpLocks/>
                </p:cNvGrpSpPr>
                <p:nvPr/>
              </p:nvGrpSpPr>
              <p:grpSpPr bwMode="auto">
                <a:xfrm>
                  <a:off x="4224" y="2496"/>
                  <a:ext cx="576" cy="960"/>
                  <a:chOff x="4224" y="2496"/>
                  <a:chExt cx="576" cy="960"/>
                </a:xfrm>
              </p:grpSpPr>
              <p:grpSp>
                <p:nvGrpSpPr>
                  <p:cNvPr id="59" name="Group 72">
                    <a:extLst>
                      <a:ext uri="{FF2B5EF4-FFF2-40B4-BE49-F238E27FC236}">
                        <a16:creationId xmlns:a16="http://schemas.microsoft.com/office/drawing/2014/main" id="{A3342FD5-EA8B-425C-9B33-58819EEB1722}"/>
                      </a:ext>
                    </a:extLst>
                  </p:cNvPr>
                  <p:cNvGrpSpPr>
                    <a:grpSpLocks/>
                  </p:cNvGrpSpPr>
                  <p:nvPr/>
                </p:nvGrpSpPr>
                <p:grpSpPr bwMode="auto">
                  <a:xfrm>
                    <a:off x="4224" y="2880"/>
                    <a:ext cx="576" cy="576"/>
                    <a:chOff x="4224" y="2880"/>
                    <a:chExt cx="576" cy="576"/>
                  </a:xfrm>
                </p:grpSpPr>
                <p:grpSp>
                  <p:nvGrpSpPr>
                    <p:cNvPr id="61" name="Group 73">
                      <a:extLst>
                        <a:ext uri="{FF2B5EF4-FFF2-40B4-BE49-F238E27FC236}">
                          <a16:creationId xmlns:a16="http://schemas.microsoft.com/office/drawing/2014/main" id="{B178E1A0-E7FF-4740-881B-7A2B51085AC3}"/>
                        </a:ext>
                      </a:extLst>
                    </p:cNvPr>
                    <p:cNvGrpSpPr>
                      <a:grpSpLocks/>
                    </p:cNvGrpSpPr>
                    <p:nvPr/>
                  </p:nvGrpSpPr>
                  <p:grpSpPr bwMode="auto">
                    <a:xfrm>
                      <a:off x="4224" y="2880"/>
                      <a:ext cx="576" cy="576"/>
                      <a:chOff x="2112" y="1152"/>
                      <a:chExt cx="576" cy="576"/>
                    </a:xfrm>
                  </p:grpSpPr>
                  <p:sp>
                    <p:nvSpPr>
                      <p:cNvPr id="66" name="Rectangle 74">
                        <a:extLst>
                          <a:ext uri="{FF2B5EF4-FFF2-40B4-BE49-F238E27FC236}">
                            <a16:creationId xmlns:a16="http://schemas.microsoft.com/office/drawing/2014/main" id="{FD7B321F-0D20-4560-9E0A-71A5F23D5697}"/>
                          </a:ext>
                        </a:extLst>
                      </p:cNvPr>
                      <p:cNvSpPr>
                        <a:spLocks noChangeArrowheads="1"/>
                      </p:cNvSpPr>
                      <p:nvPr/>
                    </p:nvSpPr>
                    <p:spPr bwMode="auto">
                      <a:xfrm>
                        <a:off x="2112" y="1152"/>
                        <a:ext cx="576" cy="576"/>
                      </a:xfrm>
                      <a:prstGeom prst="rect">
                        <a:avLst/>
                      </a:prstGeom>
                      <a:solidFill>
                        <a:srgbClr val="DCFFB9"/>
                      </a:solidFill>
                      <a:ln w="9525">
                        <a:solidFill>
                          <a:schemeClr val="bg1"/>
                        </a:solidFill>
                        <a:miter lim="800000"/>
                        <a:headEnd/>
                        <a:tailEnd/>
                      </a:ln>
                      <a:effectLst/>
                    </p:spPr>
                    <p:txBody>
                      <a:bodyPr wrap="none" anchor="ctr"/>
                      <a:lstStyle/>
                      <a:p>
                        <a:endParaRPr lang="en-US"/>
                      </a:p>
                    </p:txBody>
                  </p:sp>
                  <p:sp>
                    <p:nvSpPr>
                      <p:cNvPr id="67" name="Line 75">
                        <a:extLst>
                          <a:ext uri="{FF2B5EF4-FFF2-40B4-BE49-F238E27FC236}">
                            <a16:creationId xmlns:a16="http://schemas.microsoft.com/office/drawing/2014/main" id="{2217BD88-09CE-4A88-9D3E-5D3A8A86808C}"/>
                          </a:ext>
                        </a:extLst>
                      </p:cNvPr>
                      <p:cNvSpPr>
                        <a:spLocks noChangeShapeType="1"/>
                      </p:cNvSpPr>
                      <p:nvPr/>
                    </p:nvSpPr>
                    <p:spPr bwMode="auto">
                      <a:xfrm>
                        <a:off x="2304" y="1152"/>
                        <a:ext cx="0" cy="576"/>
                      </a:xfrm>
                      <a:prstGeom prst="line">
                        <a:avLst/>
                      </a:prstGeom>
                      <a:noFill/>
                      <a:ln w="9525">
                        <a:solidFill>
                          <a:schemeClr val="bg1"/>
                        </a:solidFill>
                        <a:round/>
                        <a:headEnd/>
                        <a:tailEnd/>
                      </a:ln>
                      <a:effectLst/>
                    </p:spPr>
                    <p:txBody>
                      <a:bodyPr wrap="none"/>
                      <a:lstStyle/>
                      <a:p>
                        <a:endParaRPr lang="en-US"/>
                      </a:p>
                    </p:txBody>
                  </p:sp>
                  <p:sp>
                    <p:nvSpPr>
                      <p:cNvPr id="68" name="Line 76">
                        <a:extLst>
                          <a:ext uri="{FF2B5EF4-FFF2-40B4-BE49-F238E27FC236}">
                            <a16:creationId xmlns:a16="http://schemas.microsoft.com/office/drawing/2014/main" id="{0A03765E-0DB9-4580-84A4-53F07FD60134}"/>
                          </a:ext>
                        </a:extLst>
                      </p:cNvPr>
                      <p:cNvSpPr>
                        <a:spLocks noChangeShapeType="1"/>
                      </p:cNvSpPr>
                      <p:nvPr/>
                    </p:nvSpPr>
                    <p:spPr bwMode="auto">
                      <a:xfrm>
                        <a:off x="2496" y="1152"/>
                        <a:ext cx="0" cy="576"/>
                      </a:xfrm>
                      <a:prstGeom prst="line">
                        <a:avLst/>
                      </a:prstGeom>
                      <a:noFill/>
                      <a:ln w="9525">
                        <a:solidFill>
                          <a:schemeClr val="bg1"/>
                        </a:solidFill>
                        <a:round/>
                        <a:headEnd/>
                        <a:tailEnd/>
                      </a:ln>
                      <a:effectLst/>
                    </p:spPr>
                    <p:txBody>
                      <a:bodyPr wrap="none"/>
                      <a:lstStyle/>
                      <a:p>
                        <a:endParaRPr lang="en-US"/>
                      </a:p>
                    </p:txBody>
                  </p:sp>
                  <p:sp>
                    <p:nvSpPr>
                      <p:cNvPr id="69" name="Line 77">
                        <a:extLst>
                          <a:ext uri="{FF2B5EF4-FFF2-40B4-BE49-F238E27FC236}">
                            <a16:creationId xmlns:a16="http://schemas.microsoft.com/office/drawing/2014/main" id="{1AB61419-D573-4D8B-97D6-571DE61B892B}"/>
                          </a:ext>
                        </a:extLst>
                      </p:cNvPr>
                      <p:cNvSpPr>
                        <a:spLocks noChangeShapeType="1"/>
                      </p:cNvSpPr>
                      <p:nvPr/>
                    </p:nvSpPr>
                    <p:spPr bwMode="auto">
                      <a:xfrm>
                        <a:off x="2112" y="1344"/>
                        <a:ext cx="576" cy="0"/>
                      </a:xfrm>
                      <a:prstGeom prst="line">
                        <a:avLst/>
                      </a:prstGeom>
                      <a:noFill/>
                      <a:ln w="9525">
                        <a:solidFill>
                          <a:schemeClr val="bg1"/>
                        </a:solidFill>
                        <a:round/>
                        <a:headEnd/>
                        <a:tailEnd/>
                      </a:ln>
                      <a:effectLst/>
                    </p:spPr>
                    <p:txBody>
                      <a:bodyPr wrap="none"/>
                      <a:lstStyle/>
                      <a:p>
                        <a:endParaRPr lang="en-US"/>
                      </a:p>
                    </p:txBody>
                  </p:sp>
                  <p:sp>
                    <p:nvSpPr>
                      <p:cNvPr id="70" name="Line 78">
                        <a:extLst>
                          <a:ext uri="{FF2B5EF4-FFF2-40B4-BE49-F238E27FC236}">
                            <a16:creationId xmlns:a16="http://schemas.microsoft.com/office/drawing/2014/main" id="{59D6A8D7-9BE6-42DD-8A66-FB0F762BF6C6}"/>
                          </a:ext>
                        </a:extLst>
                      </p:cNvPr>
                      <p:cNvSpPr>
                        <a:spLocks noChangeShapeType="1"/>
                      </p:cNvSpPr>
                      <p:nvPr/>
                    </p:nvSpPr>
                    <p:spPr bwMode="auto">
                      <a:xfrm>
                        <a:off x="2112" y="1536"/>
                        <a:ext cx="576" cy="0"/>
                      </a:xfrm>
                      <a:prstGeom prst="line">
                        <a:avLst/>
                      </a:prstGeom>
                      <a:noFill/>
                      <a:ln w="9525">
                        <a:solidFill>
                          <a:schemeClr val="bg1"/>
                        </a:solidFill>
                        <a:round/>
                        <a:headEnd/>
                        <a:tailEnd/>
                      </a:ln>
                      <a:effectLst/>
                    </p:spPr>
                    <p:txBody>
                      <a:bodyPr wrap="none"/>
                      <a:lstStyle/>
                      <a:p>
                        <a:endParaRPr lang="en-US"/>
                      </a:p>
                    </p:txBody>
                  </p:sp>
                </p:grpSp>
                <p:grpSp>
                  <p:nvGrpSpPr>
                    <p:cNvPr id="62" name="Group 79">
                      <a:extLst>
                        <a:ext uri="{FF2B5EF4-FFF2-40B4-BE49-F238E27FC236}">
                          <a16:creationId xmlns:a16="http://schemas.microsoft.com/office/drawing/2014/main" id="{36B12EBA-644D-40C1-BF17-0EBEB00FA2C0}"/>
                        </a:ext>
                      </a:extLst>
                    </p:cNvPr>
                    <p:cNvGrpSpPr>
                      <a:grpSpLocks/>
                    </p:cNvGrpSpPr>
                    <p:nvPr/>
                  </p:nvGrpSpPr>
                  <p:grpSpPr bwMode="auto">
                    <a:xfrm>
                      <a:off x="4224" y="3072"/>
                      <a:ext cx="192" cy="192"/>
                      <a:chOff x="576" y="2112"/>
                      <a:chExt cx="192" cy="192"/>
                    </a:xfrm>
                  </p:grpSpPr>
                  <p:sp>
                    <p:nvSpPr>
                      <p:cNvPr id="64" name="Line 80">
                        <a:extLst>
                          <a:ext uri="{FF2B5EF4-FFF2-40B4-BE49-F238E27FC236}">
                            <a16:creationId xmlns:a16="http://schemas.microsoft.com/office/drawing/2014/main" id="{06259183-FBBD-4E9D-9991-B31EB4AFB5A0}"/>
                          </a:ext>
                        </a:extLst>
                      </p:cNvPr>
                      <p:cNvSpPr>
                        <a:spLocks noChangeShapeType="1"/>
                      </p:cNvSpPr>
                      <p:nvPr/>
                    </p:nvSpPr>
                    <p:spPr bwMode="auto">
                      <a:xfrm>
                        <a:off x="576" y="2112"/>
                        <a:ext cx="192" cy="192"/>
                      </a:xfrm>
                      <a:prstGeom prst="line">
                        <a:avLst/>
                      </a:prstGeom>
                      <a:noFill/>
                      <a:ln w="28575">
                        <a:solidFill>
                          <a:schemeClr val="bg1"/>
                        </a:solidFill>
                        <a:round/>
                        <a:headEnd/>
                        <a:tailEnd/>
                      </a:ln>
                      <a:effectLst/>
                    </p:spPr>
                    <p:txBody>
                      <a:bodyPr wrap="none"/>
                      <a:lstStyle/>
                      <a:p>
                        <a:endParaRPr lang="en-US"/>
                      </a:p>
                    </p:txBody>
                  </p:sp>
                  <p:sp>
                    <p:nvSpPr>
                      <p:cNvPr id="65" name="Line 81">
                        <a:extLst>
                          <a:ext uri="{FF2B5EF4-FFF2-40B4-BE49-F238E27FC236}">
                            <a16:creationId xmlns:a16="http://schemas.microsoft.com/office/drawing/2014/main" id="{F14BBECC-3F6D-43CF-93BF-ED4647B0DBCE}"/>
                          </a:ext>
                        </a:extLst>
                      </p:cNvPr>
                      <p:cNvSpPr>
                        <a:spLocks noChangeShapeType="1"/>
                      </p:cNvSpPr>
                      <p:nvPr/>
                    </p:nvSpPr>
                    <p:spPr bwMode="auto">
                      <a:xfrm flipV="1">
                        <a:off x="576" y="2112"/>
                        <a:ext cx="192" cy="192"/>
                      </a:xfrm>
                      <a:prstGeom prst="line">
                        <a:avLst/>
                      </a:prstGeom>
                      <a:noFill/>
                      <a:ln w="28575">
                        <a:solidFill>
                          <a:schemeClr val="bg1"/>
                        </a:solidFill>
                        <a:round/>
                        <a:headEnd/>
                        <a:tailEnd/>
                      </a:ln>
                      <a:effectLst/>
                    </p:spPr>
                    <p:txBody>
                      <a:bodyPr wrap="none"/>
                      <a:lstStyle/>
                      <a:p>
                        <a:endParaRPr lang="en-US"/>
                      </a:p>
                    </p:txBody>
                  </p:sp>
                </p:grpSp>
                <p:sp>
                  <p:nvSpPr>
                    <p:cNvPr id="63" name="Oval 82">
                      <a:extLst>
                        <a:ext uri="{FF2B5EF4-FFF2-40B4-BE49-F238E27FC236}">
                          <a16:creationId xmlns:a16="http://schemas.microsoft.com/office/drawing/2014/main" id="{928C9A2B-D7A4-4A56-AC8B-FC853042F7EE}"/>
                        </a:ext>
                      </a:extLst>
                    </p:cNvPr>
                    <p:cNvSpPr>
                      <a:spLocks noChangeArrowheads="1"/>
                    </p:cNvSpPr>
                    <p:nvPr/>
                  </p:nvSpPr>
                  <p:spPr bwMode="auto">
                    <a:xfrm>
                      <a:off x="4224" y="2880"/>
                      <a:ext cx="192" cy="192"/>
                    </a:xfrm>
                    <a:prstGeom prst="ellipse">
                      <a:avLst/>
                    </a:prstGeom>
                    <a:noFill/>
                    <a:ln w="28575">
                      <a:solidFill>
                        <a:schemeClr val="bg1"/>
                      </a:solidFill>
                      <a:round/>
                      <a:headEnd/>
                      <a:tailEnd/>
                    </a:ln>
                    <a:effectLst/>
                  </p:spPr>
                  <p:txBody>
                    <a:bodyPr wrap="none" anchor="ctr"/>
                    <a:lstStyle/>
                    <a:p>
                      <a:endParaRPr lang="en-US"/>
                    </a:p>
                  </p:txBody>
                </p:sp>
              </p:grpSp>
              <p:sp>
                <p:nvSpPr>
                  <p:cNvPr id="60" name="Line 83">
                    <a:extLst>
                      <a:ext uri="{FF2B5EF4-FFF2-40B4-BE49-F238E27FC236}">
                        <a16:creationId xmlns:a16="http://schemas.microsoft.com/office/drawing/2014/main" id="{248D3C2F-767D-4309-9BCD-D4F95BA72FF8}"/>
                      </a:ext>
                    </a:extLst>
                  </p:cNvPr>
                  <p:cNvSpPr>
                    <a:spLocks noChangeShapeType="1"/>
                  </p:cNvSpPr>
                  <p:nvPr/>
                </p:nvSpPr>
                <p:spPr bwMode="auto">
                  <a:xfrm>
                    <a:off x="4512" y="2496"/>
                    <a:ext cx="0" cy="384"/>
                  </a:xfrm>
                  <a:prstGeom prst="line">
                    <a:avLst/>
                  </a:prstGeom>
                  <a:noFill/>
                  <a:ln w="9525">
                    <a:solidFill>
                      <a:schemeClr val="bg1"/>
                    </a:solidFill>
                    <a:round/>
                    <a:headEnd/>
                    <a:tailEnd type="triangle" w="med" len="med"/>
                  </a:ln>
                  <a:effectLst/>
                </p:spPr>
                <p:txBody>
                  <a:bodyPr wrap="none"/>
                  <a:lstStyle/>
                  <a:p>
                    <a:endParaRPr lang="en-US"/>
                  </a:p>
                </p:txBody>
              </p:sp>
            </p:grpSp>
            <p:sp>
              <p:nvSpPr>
                <p:cNvPr id="58" name="Text Box 84">
                  <a:extLst>
                    <a:ext uri="{FF2B5EF4-FFF2-40B4-BE49-F238E27FC236}">
                      <a16:creationId xmlns:a16="http://schemas.microsoft.com/office/drawing/2014/main" id="{D015E5AC-9E25-4649-8357-55F58C652479}"/>
                    </a:ext>
                  </a:extLst>
                </p:cNvPr>
                <p:cNvSpPr txBox="1">
                  <a:spLocks noChangeArrowheads="1"/>
                </p:cNvSpPr>
                <p:nvPr/>
              </p:nvSpPr>
              <p:spPr bwMode="auto">
                <a:xfrm>
                  <a:off x="4416" y="3464"/>
                  <a:ext cx="243" cy="233"/>
                </a:xfrm>
                <a:prstGeom prst="rect">
                  <a:avLst/>
                </a:prstGeom>
                <a:noFill/>
                <a:ln w="9525">
                  <a:noFill/>
                  <a:miter lim="800000"/>
                  <a:headEnd/>
                  <a:tailEnd/>
                </a:ln>
                <a:effectLst/>
              </p:spPr>
              <p:txBody>
                <a:bodyPr wrap="none">
                  <a:spAutoFit/>
                </a:bodyPr>
                <a:lstStyle/>
                <a:p>
                  <a:pPr eaLnBrk="1" hangingPunct="1"/>
                  <a:r>
                    <a:rPr lang="en-US">
                      <a:solidFill>
                        <a:srgbClr val="FFC000"/>
                      </a:solidFill>
                      <a:latin typeface="Comic Sans MS" pitchFamily="66" charset="0"/>
                    </a:rPr>
                    <a:t>-1</a:t>
                  </a:r>
                </a:p>
              </p:txBody>
            </p:sp>
          </p:grpSp>
        </p:grpSp>
        <p:sp>
          <p:nvSpPr>
            <p:cNvPr id="54" name="Text Box 85">
              <a:extLst>
                <a:ext uri="{FF2B5EF4-FFF2-40B4-BE49-F238E27FC236}">
                  <a16:creationId xmlns:a16="http://schemas.microsoft.com/office/drawing/2014/main" id="{19B0D2C3-CD7F-4EAE-818B-AF45EB339393}"/>
                </a:ext>
              </a:extLst>
            </p:cNvPr>
            <p:cNvSpPr txBox="1">
              <a:spLocks noChangeArrowheads="1"/>
            </p:cNvSpPr>
            <p:nvPr/>
          </p:nvSpPr>
          <p:spPr bwMode="auto">
            <a:xfrm>
              <a:off x="4896" y="2091"/>
              <a:ext cx="526" cy="233"/>
            </a:xfrm>
            <a:prstGeom prst="rect">
              <a:avLst/>
            </a:prstGeom>
            <a:noFill/>
            <a:ln w="9525">
              <a:noFill/>
              <a:miter lim="800000"/>
              <a:headEnd/>
              <a:tailEnd/>
            </a:ln>
            <a:effectLst/>
          </p:spPr>
          <p:txBody>
            <a:bodyPr wrap="none">
              <a:spAutoFit/>
            </a:bodyPr>
            <a:lstStyle/>
            <a:p>
              <a:pPr eaLnBrk="1" hangingPunct="1"/>
              <a:r>
                <a:rPr lang="en-US" dirty="0">
                  <a:solidFill>
                    <a:srgbClr val="FFC000"/>
                  </a:solidFill>
                  <a:latin typeface="Symbol" pitchFamily="18" charset="2"/>
                </a:rPr>
                <a:t>b</a:t>
              </a:r>
              <a:r>
                <a:rPr lang="en-US" dirty="0">
                  <a:solidFill>
                    <a:srgbClr val="FFC000"/>
                  </a:solidFill>
                  <a:latin typeface="Comic Sans MS" pitchFamily="66" charset="0"/>
                </a:rPr>
                <a:t> = -1 </a:t>
              </a:r>
            </a:p>
          </p:txBody>
        </p:sp>
      </p:grpSp>
      <p:sp>
        <p:nvSpPr>
          <p:cNvPr id="84" name="Line 25">
            <a:extLst>
              <a:ext uri="{FF2B5EF4-FFF2-40B4-BE49-F238E27FC236}">
                <a16:creationId xmlns:a16="http://schemas.microsoft.com/office/drawing/2014/main" id="{8485D762-767B-421C-AA42-A5F478F5ABEE}"/>
              </a:ext>
            </a:extLst>
          </p:cNvPr>
          <p:cNvSpPr>
            <a:spLocks noChangeShapeType="1"/>
          </p:cNvSpPr>
          <p:nvPr/>
        </p:nvSpPr>
        <p:spPr bwMode="auto">
          <a:xfrm>
            <a:off x="8589962" y="3111499"/>
            <a:ext cx="1676400" cy="609600"/>
          </a:xfrm>
          <a:prstGeom prst="line">
            <a:avLst/>
          </a:prstGeom>
          <a:noFill/>
          <a:ln w="9525">
            <a:solidFill>
              <a:schemeClr val="tx1"/>
            </a:solidFill>
            <a:round/>
            <a:headEnd/>
            <a:tailEnd type="triangle" w="med" len="med"/>
          </a:ln>
          <a:effectLst/>
        </p:spPr>
        <p:txBody>
          <a:bodyPr wrap="none"/>
          <a:lstStyle/>
          <a:p>
            <a:endParaRPr lang="en-US"/>
          </a:p>
        </p:txBody>
      </p:sp>
      <p:sp>
        <p:nvSpPr>
          <p:cNvPr id="85" name="TextBox 84">
            <a:extLst>
              <a:ext uri="{FF2B5EF4-FFF2-40B4-BE49-F238E27FC236}">
                <a16:creationId xmlns:a16="http://schemas.microsoft.com/office/drawing/2014/main" id="{3EB4C3BF-ADE8-47A6-8C22-AE5264E8FD3F}"/>
              </a:ext>
            </a:extLst>
          </p:cNvPr>
          <p:cNvSpPr txBox="1"/>
          <p:nvPr/>
        </p:nvSpPr>
        <p:spPr>
          <a:xfrm>
            <a:off x="9981031" y="3611601"/>
            <a:ext cx="531845" cy="1107996"/>
          </a:xfrm>
          <a:prstGeom prst="rect">
            <a:avLst/>
          </a:prstGeom>
          <a:noFill/>
        </p:spPr>
        <p:txBody>
          <a:bodyPr wrap="square" rtlCol="0">
            <a:spAutoFit/>
          </a:bodyPr>
          <a:lstStyle/>
          <a:p>
            <a:r>
              <a:rPr lang="en-US" sz="6600" dirty="0"/>
              <a:t>?</a:t>
            </a:r>
            <a:endParaRPr lang="en-US" dirty="0"/>
          </a:p>
        </p:txBody>
      </p:sp>
      <p:sp>
        <p:nvSpPr>
          <p:cNvPr id="86" name="Freeform 93">
            <a:extLst>
              <a:ext uri="{FF2B5EF4-FFF2-40B4-BE49-F238E27FC236}">
                <a16:creationId xmlns:a16="http://schemas.microsoft.com/office/drawing/2014/main" id="{96BA72F7-A562-468C-B34B-99C41C3057C8}"/>
              </a:ext>
            </a:extLst>
          </p:cNvPr>
          <p:cNvSpPr>
            <a:spLocks/>
          </p:cNvSpPr>
          <p:nvPr/>
        </p:nvSpPr>
        <p:spPr bwMode="auto">
          <a:xfrm>
            <a:off x="6913563" y="3111499"/>
            <a:ext cx="933857" cy="2857467"/>
          </a:xfrm>
          <a:custGeom>
            <a:avLst/>
            <a:gdLst/>
            <a:ahLst/>
            <a:cxnLst>
              <a:cxn ang="0">
                <a:pos x="215" y="1712"/>
              </a:cxn>
              <a:cxn ang="0">
                <a:pos x="447" y="1376"/>
              </a:cxn>
              <a:cxn ang="0">
                <a:pos x="23" y="568"/>
              </a:cxn>
              <a:cxn ang="0">
                <a:pos x="583" y="0"/>
              </a:cxn>
            </a:cxnLst>
            <a:rect l="0" t="0" r="r" b="b"/>
            <a:pathLst>
              <a:path w="583" h="1712">
                <a:moveTo>
                  <a:pt x="215" y="1712"/>
                </a:moveTo>
                <a:cubicBezTo>
                  <a:pt x="347" y="1639"/>
                  <a:pt x="479" y="1567"/>
                  <a:pt x="447" y="1376"/>
                </a:cubicBezTo>
                <a:cubicBezTo>
                  <a:pt x="415" y="1185"/>
                  <a:pt x="0" y="797"/>
                  <a:pt x="23" y="568"/>
                </a:cubicBezTo>
                <a:cubicBezTo>
                  <a:pt x="46" y="339"/>
                  <a:pt x="314" y="169"/>
                  <a:pt x="583" y="0"/>
                </a:cubicBezTo>
              </a:path>
            </a:pathLst>
          </a:custGeom>
          <a:noFill/>
          <a:ln w="28575" cap="flat" cmpd="sng">
            <a:solidFill>
              <a:srgbClr val="FFC000"/>
            </a:solidFill>
            <a:prstDash val="solid"/>
            <a:round/>
            <a:headEnd type="none" w="med" len="med"/>
            <a:tailEnd type="triangle" w="med" len="med"/>
          </a:ln>
          <a:effectLst/>
        </p:spPr>
        <p:txBody>
          <a:bodyPr/>
          <a:lstStyle/>
          <a:p>
            <a:endParaRPr lang="en-US"/>
          </a:p>
        </p:txBody>
      </p:sp>
      <p:sp>
        <p:nvSpPr>
          <p:cNvPr id="87" name="Rectangle 86">
            <a:extLst>
              <a:ext uri="{FF2B5EF4-FFF2-40B4-BE49-F238E27FC236}">
                <a16:creationId xmlns:a16="http://schemas.microsoft.com/office/drawing/2014/main" id="{08F20D10-7EE8-4076-A6C4-CE8163B9F5F3}"/>
              </a:ext>
            </a:extLst>
          </p:cNvPr>
          <p:cNvSpPr/>
          <p:nvPr/>
        </p:nvSpPr>
        <p:spPr>
          <a:xfrm>
            <a:off x="1841513" y="5469371"/>
            <a:ext cx="5299932" cy="1015663"/>
          </a:xfrm>
          <a:prstGeom prst="rect">
            <a:avLst/>
          </a:prstGeom>
        </p:spPr>
        <p:txBody>
          <a:bodyPr wrap="square">
            <a:spAutoFit/>
          </a:bodyPr>
          <a:lstStyle/>
          <a:p>
            <a:r>
              <a:rPr lang="en-US" sz="2000" b="1" dirty="0"/>
              <a:t>Search can be discontinued below any MIN node whose beta value is  less than or equal to the alpha value of one of its MAX ancestors</a:t>
            </a:r>
          </a:p>
        </p:txBody>
      </p:sp>
    </p:spTree>
    <p:extLst>
      <p:ext uri="{BB962C8B-B14F-4D97-AF65-F5344CB8AC3E}">
        <p14:creationId xmlns:p14="http://schemas.microsoft.com/office/powerpoint/2010/main" val="1955732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2209800" y="228600"/>
            <a:ext cx="7772400" cy="1143000"/>
          </a:xfrm>
        </p:spPr>
        <p:txBody>
          <a:bodyPr/>
          <a:lstStyle/>
          <a:p>
            <a:r>
              <a:rPr lang="en-US" altLang="en-US">
                <a:ea typeface="ＭＳ Ｐゴシック" panose="020B0600070205080204" pitchFamily="34" charset="-128"/>
              </a:rPr>
              <a:t>Alpha-beta general example</a:t>
            </a:r>
          </a:p>
        </p:txBody>
      </p:sp>
      <p:sp>
        <p:nvSpPr>
          <p:cNvPr id="78851" name="AutoShape 4"/>
          <p:cNvSpPr>
            <a:spLocks noChangeArrowheads="1"/>
          </p:cNvSpPr>
          <p:nvPr/>
        </p:nvSpPr>
        <p:spPr bwMode="auto">
          <a:xfrm>
            <a:off x="5715000" y="1828800"/>
            <a:ext cx="457200" cy="381000"/>
          </a:xfrm>
          <a:prstGeom prst="triangle">
            <a:avLst>
              <a:gd name="adj" fmla="val 50000"/>
            </a:avLst>
          </a:prstGeom>
          <a:solidFill>
            <a:schemeClr val="bg1"/>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9397" name="AutoShape 5"/>
          <p:cNvSpPr>
            <a:spLocks noChangeArrowheads="1"/>
          </p:cNvSpPr>
          <p:nvPr/>
        </p:nvSpPr>
        <p:spPr bwMode="auto">
          <a:xfrm flipV="1">
            <a:off x="5715000" y="3200400"/>
            <a:ext cx="457200" cy="381000"/>
          </a:xfrm>
          <a:prstGeom prst="triangle">
            <a:avLst>
              <a:gd name="adj" fmla="val 50000"/>
            </a:avLst>
          </a:prstGeom>
          <a:solidFill>
            <a:schemeClr val="bg1"/>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9398" name="AutoShape 6"/>
          <p:cNvSpPr>
            <a:spLocks noChangeArrowheads="1"/>
          </p:cNvSpPr>
          <p:nvPr/>
        </p:nvSpPr>
        <p:spPr bwMode="auto">
          <a:xfrm flipV="1">
            <a:off x="8077200" y="3200400"/>
            <a:ext cx="457200" cy="381000"/>
          </a:xfrm>
          <a:prstGeom prst="triangle">
            <a:avLst>
              <a:gd name="adj" fmla="val 50000"/>
            </a:avLst>
          </a:prstGeom>
          <a:solidFill>
            <a:schemeClr val="bg1"/>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9399" name="AutoShape 7"/>
          <p:cNvSpPr>
            <a:spLocks noChangeArrowheads="1"/>
          </p:cNvSpPr>
          <p:nvPr/>
        </p:nvSpPr>
        <p:spPr bwMode="auto">
          <a:xfrm flipV="1">
            <a:off x="3429000" y="3200400"/>
            <a:ext cx="457200" cy="381000"/>
          </a:xfrm>
          <a:prstGeom prst="triangle">
            <a:avLst>
              <a:gd name="adj" fmla="val 50000"/>
            </a:avLst>
          </a:prstGeom>
          <a:solidFill>
            <a:schemeClr val="bg1"/>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9401" name="AutoShape 9"/>
          <p:cNvSpPr>
            <a:spLocks noChangeArrowheads="1"/>
          </p:cNvSpPr>
          <p:nvPr/>
        </p:nvSpPr>
        <p:spPr bwMode="auto">
          <a:xfrm>
            <a:off x="8496300" y="4876800"/>
            <a:ext cx="457200" cy="381000"/>
          </a:xfrm>
          <a:prstGeom prst="triangle">
            <a:avLst>
              <a:gd name="adj" fmla="val 50000"/>
            </a:avLst>
          </a:prstGeom>
          <a:solidFill>
            <a:schemeClr val="bg1"/>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9402" name="AutoShape 10"/>
          <p:cNvSpPr>
            <a:spLocks noChangeArrowheads="1"/>
          </p:cNvSpPr>
          <p:nvPr/>
        </p:nvSpPr>
        <p:spPr bwMode="auto">
          <a:xfrm>
            <a:off x="3086100" y="4876800"/>
            <a:ext cx="457200" cy="381000"/>
          </a:xfrm>
          <a:prstGeom prst="triangle">
            <a:avLst>
              <a:gd name="adj" fmla="val 50000"/>
            </a:avLst>
          </a:prstGeom>
          <a:solidFill>
            <a:schemeClr val="bg1"/>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9403" name="AutoShape 11"/>
          <p:cNvSpPr>
            <a:spLocks noChangeArrowheads="1"/>
          </p:cNvSpPr>
          <p:nvPr/>
        </p:nvSpPr>
        <p:spPr bwMode="auto">
          <a:xfrm>
            <a:off x="5029200" y="4876800"/>
            <a:ext cx="457200" cy="381000"/>
          </a:xfrm>
          <a:prstGeom prst="triangle">
            <a:avLst>
              <a:gd name="adj" fmla="val 50000"/>
            </a:avLst>
          </a:prstGeom>
          <a:solidFill>
            <a:schemeClr val="bg1"/>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9404" name="AutoShape 12"/>
          <p:cNvSpPr>
            <a:spLocks noChangeArrowheads="1"/>
          </p:cNvSpPr>
          <p:nvPr/>
        </p:nvSpPr>
        <p:spPr bwMode="auto">
          <a:xfrm>
            <a:off x="7696200" y="4876800"/>
            <a:ext cx="457200" cy="381000"/>
          </a:xfrm>
          <a:prstGeom prst="triangle">
            <a:avLst>
              <a:gd name="adj" fmla="val 50000"/>
            </a:avLst>
          </a:prstGeom>
          <a:solidFill>
            <a:schemeClr val="bg1"/>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9405" name="AutoShape 13"/>
          <p:cNvSpPr>
            <a:spLocks noChangeArrowheads="1"/>
          </p:cNvSpPr>
          <p:nvPr/>
        </p:nvSpPr>
        <p:spPr bwMode="auto">
          <a:xfrm>
            <a:off x="2286000" y="4876800"/>
            <a:ext cx="457200" cy="381000"/>
          </a:xfrm>
          <a:prstGeom prst="triangle">
            <a:avLst>
              <a:gd name="adj" fmla="val 50000"/>
            </a:avLst>
          </a:prstGeom>
          <a:solidFill>
            <a:schemeClr val="bg1"/>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9408" name="AutoShape 16"/>
          <p:cNvSpPr>
            <a:spLocks noChangeArrowheads="1"/>
          </p:cNvSpPr>
          <p:nvPr/>
        </p:nvSpPr>
        <p:spPr bwMode="auto">
          <a:xfrm>
            <a:off x="3886200" y="4876800"/>
            <a:ext cx="457200" cy="381000"/>
          </a:xfrm>
          <a:prstGeom prst="triangle">
            <a:avLst>
              <a:gd name="adj" fmla="val 50000"/>
            </a:avLst>
          </a:prstGeom>
          <a:solidFill>
            <a:schemeClr val="bg1"/>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9409" name="Line 17"/>
          <p:cNvSpPr>
            <a:spLocks noChangeShapeType="1"/>
          </p:cNvSpPr>
          <p:nvPr/>
        </p:nvSpPr>
        <p:spPr bwMode="auto">
          <a:xfrm flipH="1">
            <a:off x="3657600" y="2286000"/>
            <a:ext cx="20574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0" name="Line 18"/>
          <p:cNvSpPr>
            <a:spLocks noChangeShapeType="1"/>
          </p:cNvSpPr>
          <p:nvPr/>
        </p:nvSpPr>
        <p:spPr bwMode="auto">
          <a:xfrm>
            <a:off x="5943600" y="228600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1" name="Line 19"/>
          <p:cNvSpPr>
            <a:spLocks noChangeShapeType="1"/>
          </p:cNvSpPr>
          <p:nvPr/>
        </p:nvSpPr>
        <p:spPr bwMode="auto">
          <a:xfrm>
            <a:off x="6096000" y="2286000"/>
            <a:ext cx="21336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2" name="Line 20"/>
          <p:cNvSpPr>
            <a:spLocks noChangeShapeType="1"/>
          </p:cNvSpPr>
          <p:nvPr/>
        </p:nvSpPr>
        <p:spPr bwMode="auto">
          <a:xfrm flipH="1">
            <a:off x="2514600" y="3581400"/>
            <a:ext cx="106680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3" name="Line 21"/>
          <p:cNvSpPr>
            <a:spLocks noChangeShapeType="1"/>
          </p:cNvSpPr>
          <p:nvPr/>
        </p:nvSpPr>
        <p:spPr bwMode="auto">
          <a:xfrm flipH="1">
            <a:off x="3352800" y="3581400"/>
            <a:ext cx="30480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4" name="Line 22"/>
          <p:cNvSpPr>
            <a:spLocks noChangeShapeType="1"/>
          </p:cNvSpPr>
          <p:nvPr/>
        </p:nvSpPr>
        <p:spPr bwMode="auto">
          <a:xfrm>
            <a:off x="3810000" y="3581400"/>
            <a:ext cx="30480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8" name="Line 26"/>
          <p:cNvSpPr>
            <a:spLocks noChangeShapeType="1"/>
          </p:cNvSpPr>
          <p:nvPr/>
        </p:nvSpPr>
        <p:spPr bwMode="auto">
          <a:xfrm flipH="1">
            <a:off x="5257800" y="3657600"/>
            <a:ext cx="53340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9" name="Line 27"/>
          <p:cNvSpPr>
            <a:spLocks noChangeShapeType="1"/>
          </p:cNvSpPr>
          <p:nvPr/>
        </p:nvSpPr>
        <p:spPr bwMode="auto">
          <a:xfrm>
            <a:off x="5943600" y="3657600"/>
            <a:ext cx="762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0" name="Line 28"/>
          <p:cNvSpPr>
            <a:spLocks noChangeShapeType="1"/>
          </p:cNvSpPr>
          <p:nvPr/>
        </p:nvSpPr>
        <p:spPr bwMode="auto">
          <a:xfrm>
            <a:off x="6096000" y="3657600"/>
            <a:ext cx="7620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1" name="Line 29"/>
          <p:cNvSpPr>
            <a:spLocks noChangeShapeType="1"/>
          </p:cNvSpPr>
          <p:nvPr/>
        </p:nvSpPr>
        <p:spPr bwMode="auto">
          <a:xfrm flipH="1">
            <a:off x="7924800" y="3581400"/>
            <a:ext cx="22860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2" name="Line 30"/>
          <p:cNvSpPr>
            <a:spLocks noChangeShapeType="1"/>
          </p:cNvSpPr>
          <p:nvPr/>
        </p:nvSpPr>
        <p:spPr bwMode="auto">
          <a:xfrm>
            <a:off x="8305800" y="3581400"/>
            <a:ext cx="38100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3" name="Line 31"/>
          <p:cNvSpPr>
            <a:spLocks noChangeShapeType="1"/>
          </p:cNvSpPr>
          <p:nvPr/>
        </p:nvSpPr>
        <p:spPr bwMode="auto">
          <a:xfrm>
            <a:off x="8458200" y="3581400"/>
            <a:ext cx="106680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4" name="Text Box 32"/>
          <p:cNvSpPr txBox="1">
            <a:spLocks noChangeArrowheads="1"/>
          </p:cNvSpPr>
          <p:nvPr/>
        </p:nvSpPr>
        <p:spPr bwMode="auto">
          <a:xfrm>
            <a:off x="2346325" y="5348289"/>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en-US" altLang="en-US"/>
              <a:t>3</a:t>
            </a:r>
          </a:p>
        </p:txBody>
      </p:sp>
      <p:sp>
        <p:nvSpPr>
          <p:cNvPr id="59425" name="Text Box 33"/>
          <p:cNvSpPr txBox="1">
            <a:spLocks noChangeArrowheads="1"/>
          </p:cNvSpPr>
          <p:nvPr/>
        </p:nvSpPr>
        <p:spPr bwMode="auto">
          <a:xfrm>
            <a:off x="3194050" y="5334001"/>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en-US" altLang="en-US"/>
              <a:t>12</a:t>
            </a:r>
          </a:p>
        </p:txBody>
      </p:sp>
      <p:sp>
        <p:nvSpPr>
          <p:cNvPr id="59426" name="Text Box 34"/>
          <p:cNvSpPr txBox="1">
            <a:spLocks noChangeArrowheads="1"/>
          </p:cNvSpPr>
          <p:nvPr/>
        </p:nvSpPr>
        <p:spPr bwMode="auto">
          <a:xfrm>
            <a:off x="4032250" y="5334001"/>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en-US" altLang="en-US"/>
              <a:t>8</a:t>
            </a:r>
          </a:p>
        </p:txBody>
      </p:sp>
      <p:sp>
        <p:nvSpPr>
          <p:cNvPr id="59427" name="Text Box 35"/>
          <p:cNvSpPr txBox="1">
            <a:spLocks noChangeArrowheads="1"/>
          </p:cNvSpPr>
          <p:nvPr/>
        </p:nvSpPr>
        <p:spPr bwMode="auto">
          <a:xfrm>
            <a:off x="5099050" y="5334001"/>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en-US" altLang="en-US"/>
              <a:t>2</a:t>
            </a:r>
          </a:p>
        </p:txBody>
      </p:sp>
      <p:sp>
        <p:nvSpPr>
          <p:cNvPr id="59428" name="Text Box 36"/>
          <p:cNvSpPr txBox="1">
            <a:spLocks noChangeArrowheads="1"/>
          </p:cNvSpPr>
          <p:nvPr/>
        </p:nvSpPr>
        <p:spPr bwMode="auto">
          <a:xfrm>
            <a:off x="7772400" y="5334001"/>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en-US" altLang="en-US"/>
              <a:t>14</a:t>
            </a:r>
          </a:p>
        </p:txBody>
      </p:sp>
      <p:sp>
        <p:nvSpPr>
          <p:cNvPr id="59429" name="Text Box 37"/>
          <p:cNvSpPr txBox="1">
            <a:spLocks noChangeArrowheads="1"/>
          </p:cNvSpPr>
          <p:nvPr/>
        </p:nvSpPr>
        <p:spPr bwMode="auto">
          <a:xfrm>
            <a:off x="8604250" y="5334001"/>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en-US" altLang="en-US"/>
              <a:t>1</a:t>
            </a:r>
          </a:p>
        </p:txBody>
      </p:sp>
      <p:sp>
        <p:nvSpPr>
          <p:cNvPr id="59431" name="Text Box 39"/>
          <p:cNvSpPr txBox="1">
            <a:spLocks noChangeArrowheads="1"/>
          </p:cNvSpPr>
          <p:nvPr/>
        </p:nvSpPr>
        <p:spPr bwMode="auto">
          <a:xfrm>
            <a:off x="3962400" y="3200401"/>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en-US" altLang="en-US"/>
              <a:t>3</a:t>
            </a:r>
          </a:p>
        </p:txBody>
      </p:sp>
      <p:sp>
        <p:nvSpPr>
          <p:cNvPr id="78880" name="Text Box 41"/>
          <p:cNvSpPr txBox="1">
            <a:spLocks noChangeArrowheads="1"/>
          </p:cNvSpPr>
          <p:nvPr/>
        </p:nvSpPr>
        <p:spPr bwMode="auto">
          <a:xfrm>
            <a:off x="1889126" y="3290889"/>
            <a:ext cx="677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en-US" altLang="en-US"/>
              <a:t>MIN</a:t>
            </a:r>
          </a:p>
        </p:txBody>
      </p:sp>
      <p:sp>
        <p:nvSpPr>
          <p:cNvPr id="78881" name="Text Box 42"/>
          <p:cNvSpPr txBox="1">
            <a:spLocks noChangeArrowheads="1"/>
          </p:cNvSpPr>
          <p:nvPr/>
        </p:nvSpPr>
        <p:spPr bwMode="auto">
          <a:xfrm>
            <a:off x="1828801" y="1919289"/>
            <a:ext cx="777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en-US" altLang="en-US"/>
              <a:t>MAX</a:t>
            </a:r>
          </a:p>
        </p:txBody>
      </p:sp>
      <p:sp>
        <p:nvSpPr>
          <p:cNvPr id="59435" name="Text Box 43"/>
          <p:cNvSpPr txBox="1">
            <a:spLocks noChangeArrowheads="1"/>
          </p:cNvSpPr>
          <p:nvPr/>
        </p:nvSpPr>
        <p:spPr bwMode="auto">
          <a:xfrm>
            <a:off x="6232525" y="1812926"/>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en-US" altLang="en-US"/>
              <a:t>3</a:t>
            </a:r>
          </a:p>
        </p:txBody>
      </p:sp>
      <p:sp>
        <p:nvSpPr>
          <p:cNvPr id="59436" name="Text Box 44"/>
          <p:cNvSpPr txBox="1">
            <a:spLocks noChangeArrowheads="1"/>
          </p:cNvSpPr>
          <p:nvPr/>
        </p:nvSpPr>
        <p:spPr bwMode="auto">
          <a:xfrm>
            <a:off x="6232526" y="3214689"/>
            <a:ext cx="1114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en-US" altLang="en-US"/>
              <a:t>2 - </a:t>
            </a:r>
            <a:r>
              <a:rPr lang="en-US" altLang="en-US" i="1"/>
              <a:t>prune</a:t>
            </a:r>
          </a:p>
        </p:txBody>
      </p:sp>
      <p:sp>
        <p:nvSpPr>
          <p:cNvPr id="59437" name="Text Box 45"/>
          <p:cNvSpPr txBox="1">
            <a:spLocks noChangeArrowheads="1"/>
          </p:cNvSpPr>
          <p:nvPr/>
        </p:nvSpPr>
        <p:spPr bwMode="auto">
          <a:xfrm>
            <a:off x="8594725" y="3200401"/>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en-US" altLang="en-US" strike="sngStrike" dirty="0"/>
              <a:t>14</a:t>
            </a:r>
          </a:p>
        </p:txBody>
      </p:sp>
      <p:sp>
        <p:nvSpPr>
          <p:cNvPr id="59438" name="Text Box 46"/>
          <p:cNvSpPr txBox="1">
            <a:spLocks noChangeArrowheads="1"/>
          </p:cNvSpPr>
          <p:nvPr/>
        </p:nvSpPr>
        <p:spPr bwMode="auto">
          <a:xfrm>
            <a:off x="9067801" y="3200401"/>
            <a:ext cx="1114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en-US" altLang="en-US"/>
              <a:t>1 - </a:t>
            </a:r>
            <a:r>
              <a:rPr lang="en-US" altLang="en-US" i="1"/>
              <a:t>prune</a:t>
            </a:r>
            <a:endParaRPr lang="en-US" altLang="en-US"/>
          </a:p>
        </p:txBody>
      </p:sp>
      <p:sp>
        <p:nvSpPr>
          <p:cNvPr id="2" name="Rectangle 1">
            <a:extLst>
              <a:ext uri="{FF2B5EF4-FFF2-40B4-BE49-F238E27FC236}">
                <a16:creationId xmlns:a16="http://schemas.microsoft.com/office/drawing/2014/main" id="{9B95F754-CE5A-4F1B-B35B-E990DB77B66F}"/>
              </a:ext>
            </a:extLst>
          </p:cNvPr>
          <p:cNvSpPr/>
          <p:nvPr/>
        </p:nvSpPr>
        <p:spPr>
          <a:xfrm>
            <a:off x="5791200" y="4470400"/>
            <a:ext cx="1371600" cy="9398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Connector: Curved 3">
            <a:extLst>
              <a:ext uri="{FF2B5EF4-FFF2-40B4-BE49-F238E27FC236}">
                <a16:creationId xmlns:a16="http://schemas.microsoft.com/office/drawing/2014/main" id="{DB6626E4-B685-4F82-AE64-F4304A14490A}"/>
              </a:ext>
            </a:extLst>
          </p:cNvPr>
          <p:cNvCxnSpPr>
            <a:cxnSpLocks/>
          </p:cNvCxnSpPr>
          <p:nvPr/>
        </p:nvCxnSpPr>
        <p:spPr>
          <a:xfrm rot="5400000">
            <a:off x="6577805" y="3837781"/>
            <a:ext cx="671514" cy="263524"/>
          </a:xfrm>
          <a:prstGeom prst="curvedConnector3">
            <a:avLst>
              <a:gd name="adj1" fmla="val 50000"/>
            </a:avLst>
          </a:prstGeom>
          <a:ln>
            <a:solidFill>
              <a:schemeClr val="accent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0ACA4C42-4223-48E0-8D77-824A6B3F0E70}"/>
              </a:ext>
            </a:extLst>
          </p:cNvPr>
          <p:cNvSpPr/>
          <p:nvPr/>
        </p:nvSpPr>
        <p:spPr>
          <a:xfrm>
            <a:off x="9121776" y="4418014"/>
            <a:ext cx="708024" cy="9398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Connector: Curved 44">
            <a:extLst>
              <a:ext uri="{FF2B5EF4-FFF2-40B4-BE49-F238E27FC236}">
                <a16:creationId xmlns:a16="http://schemas.microsoft.com/office/drawing/2014/main" id="{0E972F09-2804-470F-B462-5B58DA7753BD}"/>
              </a:ext>
            </a:extLst>
          </p:cNvPr>
          <p:cNvCxnSpPr>
            <a:cxnSpLocks/>
          </p:cNvCxnSpPr>
          <p:nvPr/>
        </p:nvCxnSpPr>
        <p:spPr>
          <a:xfrm rot="5400000">
            <a:off x="9411492" y="3837781"/>
            <a:ext cx="671514" cy="263524"/>
          </a:xfrm>
          <a:prstGeom prst="curvedConnector3">
            <a:avLst>
              <a:gd name="adj1" fmla="val 50000"/>
            </a:avLst>
          </a:prstGeom>
          <a:ln>
            <a:solidFill>
              <a:schemeClr val="accent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788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9409"/>
                                        </p:tgtEl>
                                        <p:attrNameLst>
                                          <p:attrName>style.visibility</p:attrName>
                                        </p:attrNameLst>
                                      </p:cBhvr>
                                      <p:to>
                                        <p:strVal val="visible"/>
                                      </p:to>
                                    </p:set>
                                    <p:animEffect transition="in" filter="box(out)">
                                      <p:cBhvr>
                                        <p:cTn id="7" dur="500"/>
                                        <p:tgtEl>
                                          <p:spTgt spid="59409"/>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9399"/>
                                        </p:tgtEl>
                                        <p:attrNameLst>
                                          <p:attrName>style.visibility</p:attrName>
                                        </p:attrNameLst>
                                      </p:cBhvr>
                                      <p:to>
                                        <p:strVal val="visible"/>
                                      </p:to>
                                    </p:set>
                                    <p:animEffect transition="in" filter="box(out)">
                                      <p:cBhvr>
                                        <p:cTn id="10" dur="500"/>
                                        <p:tgtEl>
                                          <p:spTgt spid="5939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9412"/>
                                        </p:tgtEl>
                                        <p:attrNameLst>
                                          <p:attrName>style.visibility</p:attrName>
                                        </p:attrNameLst>
                                      </p:cBhvr>
                                      <p:to>
                                        <p:strVal val="visible"/>
                                      </p:to>
                                    </p:set>
                                    <p:animEffect transition="in" filter="box(in)">
                                      <p:cBhvr>
                                        <p:cTn id="15" dur="500"/>
                                        <p:tgtEl>
                                          <p:spTgt spid="59412"/>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59405"/>
                                        </p:tgtEl>
                                        <p:attrNameLst>
                                          <p:attrName>style.visibility</p:attrName>
                                        </p:attrNameLst>
                                      </p:cBhvr>
                                      <p:to>
                                        <p:strVal val="visible"/>
                                      </p:to>
                                    </p:set>
                                    <p:animEffect transition="in" filter="box(in)">
                                      <p:cBhvr>
                                        <p:cTn id="18" dur="500"/>
                                        <p:tgtEl>
                                          <p:spTgt spid="59405"/>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59424"/>
                                        </p:tgtEl>
                                        <p:attrNameLst>
                                          <p:attrName>style.visibility</p:attrName>
                                        </p:attrNameLst>
                                      </p:cBhvr>
                                      <p:to>
                                        <p:strVal val="visible"/>
                                      </p:to>
                                    </p:set>
                                    <p:animEffect transition="in" filter="box(in)">
                                      <p:cBhvr>
                                        <p:cTn id="21" dur="500"/>
                                        <p:tgtEl>
                                          <p:spTgt spid="5942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59431"/>
                                        </p:tgtEl>
                                        <p:attrNameLst>
                                          <p:attrName>style.visibility</p:attrName>
                                        </p:attrNameLst>
                                      </p:cBhvr>
                                      <p:to>
                                        <p:strVal val="visible"/>
                                      </p:to>
                                    </p:set>
                                    <p:animEffect transition="in" filter="box(in)">
                                      <p:cBhvr>
                                        <p:cTn id="26" dur="500"/>
                                        <p:tgtEl>
                                          <p:spTgt spid="5943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59413"/>
                                        </p:tgtEl>
                                        <p:attrNameLst>
                                          <p:attrName>style.visibility</p:attrName>
                                        </p:attrNameLst>
                                      </p:cBhvr>
                                      <p:to>
                                        <p:strVal val="visible"/>
                                      </p:to>
                                    </p:set>
                                    <p:animEffect transition="in" filter="box(in)">
                                      <p:cBhvr>
                                        <p:cTn id="31" dur="500"/>
                                        <p:tgtEl>
                                          <p:spTgt spid="59413"/>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59402"/>
                                        </p:tgtEl>
                                        <p:attrNameLst>
                                          <p:attrName>style.visibility</p:attrName>
                                        </p:attrNameLst>
                                      </p:cBhvr>
                                      <p:to>
                                        <p:strVal val="visible"/>
                                      </p:to>
                                    </p:set>
                                    <p:animEffect transition="in" filter="box(in)">
                                      <p:cBhvr>
                                        <p:cTn id="34" dur="500"/>
                                        <p:tgtEl>
                                          <p:spTgt spid="59402"/>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59425"/>
                                        </p:tgtEl>
                                        <p:attrNameLst>
                                          <p:attrName>style.visibility</p:attrName>
                                        </p:attrNameLst>
                                      </p:cBhvr>
                                      <p:to>
                                        <p:strVal val="visible"/>
                                      </p:to>
                                    </p:set>
                                    <p:animEffect transition="in" filter="box(in)">
                                      <p:cBhvr>
                                        <p:cTn id="37" dur="500"/>
                                        <p:tgtEl>
                                          <p:spTgt spid="5942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59414"/>
                                        </p:tgtEl>
                                        <p:attrNameLst>
                                          <p:attrName>style.visibility</p:attrName>
                                        </p:attrNameLst>
                                      </p:cBhvr>
                                      <p:to>
                                        <p:strVal val="visible"/>
                                      </p:to>
                                    </p:set>
                                    <p:animEffect transition="in" filter="box(in)">
                                      <p:cBhvr>
                                        <p:cTn id="42" dur="500"/>
                                        <p:tgtEl>
                                          <p:spTgt spid="59414"/>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59408"/>
                                        </p:tgtEl>
                                        <p:attrNameLst>
                                          <p:attrName>style.visibility</p:attrName>
                                        </p:attrNameLst>
                                      </p:cBhvr>
                                      <p:to>
                                        <p:strVal val="visible"/>
                                      </p:to>
                                    </p:set>
                                    <p:animEffect transition="in" filter="box(in)">
                                      <p:cBhvr>
                                        <p:cTn id="45" dur="500"/>
                                        <p:tgtEl>
                                          <p:spTgt spid="59408"/>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59426"/>
                                        </p:tgtEl>
                                        <p:attrNameLst>
                                          <p:attrName>style.visibility</p:attrName>
                                        </p:attrNameLst>
                                      </p:cBhvr>
                                      <p:to>
                                        <p:strVal val="visible"/>
                                      </p:to>
                                    </p:set>
                                    <p:animEffect transition="in" filter="box(in)">
                                      <p:cBhvr>
                                        <p:cTn id="48" dur="500"/>
                                        <p:tgtEl>
                                          <p:spTgt spid="5942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59435"/>
                                        </p:tgtEl>
                                        <p:attrNameLst>
                                          <p:attrName>style.visibility</p:attrName>
                                        </p:attrNameLst>
                                      </p:cBhvr>
                                      <p:to>
                                        <p:strVal val="visible"/>
                                      </p:to>
                                    </p:set>
                                    <p:animEffect transition="in" filter="box(in)">
                                      <p:cBhvr>
                                        <p:cTn id="53" dur="500"/>
                                        <p:tgtEl>
                                          <p:spTgt spid="5943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59410"/>
                                        </p:tgtEl>
                                        <p:attrNameLst>
                                          <p:attrName>style.visibility</p:attrName>
                                        </p:attrNameLst>
                                      </p:cBhvr>
                                      <p:to>
                                        <p:strVal val="visible"/>
                                      </p:to>
                                    </p:set>
                                    <p:animEffect transition="in" filter="box(in)">
                                      <p:cBhvr>
                                        <p:cTn id="58" dur="500"/>
                                        <p:tgtEl>
                                          <p:spTgt spid="59410"/>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59397"/>
                                        </p:tgtEl>
                                        <p:attrNameLst>
                                          <p:attrName>style.visibility</p:attrName>
                                        </p:attrNameLst>
                                      </p:cBhvr>
                                      <p:to>
                                        <p:strVal val="visible"/>
                                      </p:to>
                                    </p:set>
                                    <p:animEffect transition="in" filter="box(in)">
                                      <p:cBhvr>
                                        <p:cTn id="61" dur="500"/>
                                        <p:tgtEl>
                                          <p:spTgt spid="59397"/>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59418"/>
                                        </p:tgtEl>
                                        <p:attrNameLst>
                                          <p:attrName>style.visibility</p:attrName>
                                        </p:attrNameLst>
                                      </p:cBhvr>
                                      <p:to>
                                        <p:strVal val="visible"/>
                                      </p:to>
                                    </p:set>
                                    <p:animEffect transition="in" filter="box(in)">
                                      <p:cBhvr>
                                        <p:cTn id="64" dur="500"/>
                                        <p:tgtEl>
                                          <p:spTgt spid="59418"/>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59403"/>
                                        </p:tgtEl>
                                        <p:attrNameLst>
                                          <p:attrName>style.visibility</p:attrName>
                                        </p:attrNameLst>
                                      </p:cBhvr>
                                      <p:to>
                                        <p:strVal val="visible"/>
                                      </p:to>
                                    </p:set>
                                    <p:animEffect transition="in" filter="box(in)">
                                      <p:cBhvr>
                                        <p:cTn id="67" dur="500"/>
                                        <p:tgtEl>
                                          <p:spTgt spid="59403"/>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59427"/>
                                        </p:tgtEl>
                                        <p:attrNameLst>
                                          <p:attrName>style.visibility</p:attrName>
                                        </p:attrNameLst>
                                      </p:cBhvr>
                                      <p:to>
                                        <p:strVal val="visible"/>
                                      </p:to>
                                    </p:set>
                                    <p:animEffect transition="in" filter="box(in)">
                                      <p:cBhvr>
                                        <p:cTn id="70" dur="500"/>
                                        <p:tgtEl>
                                          <p:spTgt spid="59427"/>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59419"/>
                                        </p:tgtEl>
                                        <p:attrNameLst>
                                          <p:attrName>style.visibility</p:attrName>
                                        </p:attrNameLst>
                                      </p:cBhvr>
                                      <p:to>
                                        <p:strVal val="visible"/>
                                      </p:to>
                                    </p:set>
                                    <p:animEffect transition="in" filter="box(in)">
                                      <p:cBhvr>
                                        <p:cTn id="73" dur="500"/>
                                        <p:tgtEl>
                                          <p:spTgt spid="59419"/>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59420"/>
                                        </p:tgtEl>
                                        <p:attrNameLst>
                                          <p:attrName>style.visibility</p:attrName>
                                        </p:attrNameLst>
                                      </p:cBhvr>
                                      <p:to>
                                        <p:strVal val="visible"/>
                                      </p:to>
                                    </p:set>
                                    <p:animEffect transition="in" filter="box(in)">
                                      <p:cBhvr>
                                        <p:cTn id="76" dur="500"/>
                                        <p:tgtEl>
                                          <p:spTgt spid="59420"/>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4" presetClass="entr" presetSubtype="16" fill="hold" grpId="0" nodeType="clickEffect">
                                  <p:stCondLst>
                                    <p:cond delay="0"/>
                                  </p:stCondLst>
                                  <p:childTnLst>
                                    <p:set>
                                      <p:cBhvr>
                                        <p:cTn id="80" dur="1" fill="hold">
                                          <p:stCondLst>
                                            <p:cond delay="0"/>
                                          </p:stCondLst>
                                        </p:cTn>
                                        <p:tgtEl>
                                          <p:spTgt spid="59436"/>
                                        </p:tgtEl>
                                        <p:attrNameLst>
                                          <p:attrName>style.visibility</p:attrName>
                                        </p:attrNameLst>
                                      </p:cBhvr>
                                      <p:to>
                                        <p:strVal val="visible"/>
                                      </p:to>
                                    </p:set>
                                    <p:animEffect transition="in" filter="box(in)">
                                      <p:cBhvr>
                                        <p:cTn id="81" dur="500"/>
                                        <p:tgtEl>
                                          <p:spTgt spid="59436"/>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4" presetClass="entr" presetSubtype="16" fill="hold" grpId="0" nodeType="clickEffect">
                                  <p:stCondLst>
                                    <p:cond delay="0"/>
                                  </p:stCondLst>
                                  <p:childTnLst>
                                    <p:set>
                                      <p:cBhvr>
                                        <p:cTn id="85" dur="1" fill="hold">
                                          <p:stCondLst>
                                            <p:cond delay="0"/>
                                          </p:stCondLst>
                                        </p:cTn>
                                        <p:tgtEl>
                                          <p:spTgt spid="59411"/>
                                        </p:tgtEl>
                                        <p:attrNameLst>
                                          <p:attrName>style.visibility</p:attrName>
                                        </p:attrNameLst>
                                      </p:cBhvr>
                                      <p:to>
                                        <p:strVal val="visible"/>
                                      </p:to>
                                    </p:set>
                                    <p:animEffect transition="in" filter="box(in)">
                                      <p:cBhvr>
                                        <p:cTn id="86" dur="500"/>
                                        <p:tgtEl>
                                          <p:spTgt spid="59411"/>
                                        </p:tgtEl>
                                      </p:cBhvr>
                                    </p:animEffect>
                                  </p:childTnLst>
                                </p:cTn>
                              </p:par>
                              <p:par>
                                <p:cTn id="87" presetID="4" presetClass="entr" presetSubtype="16" fill="hold" grpId="0" nodeType="withEffect">
                                  <p:stCondLst>
                                    <p:cond delay="0"/>
                                  </p:stCondLst>
                                  <p:childTnLst>
                                    <p:set>
                                      <p:cBhvr>
                                        <p:cTn id="88" dur="1" fill="hold">
                                          <p:stCondLst>
                                            <p:cond delay="0"/>
                                          </p:stCondLst>
                                        </p:cTn>
                                        <p:tgtEl>
                                          <p:spTgt spid="59398"/>
                                        </p:tgtEl>
                                        <p:attrNameLst>
                                          <p:attrName>style.visibility</p:attrName>
                                        </p:attrNameLst>
                                      </p:cBhvr>
                                      <p:to>
                                        <p:strVal val="visible"/>
                                      </p:to>
                                    </p:set>
                                    <p:animEffect transition="in" filter="box(in)">
                                      <p:cBhvr>
                                        <p:cTn id="89" dur="500"/>
                                        <p:tgtEl>
                                          <p:spTgt spid="59398"/>
                                        </p:tgtEl>
                                      </p:cBhvr>
                                    </p:animEffect>
                                  </p:childTnLst>
                                </p:cTn>
                              </p:par>
                              <p:par>
                                <p:cTn id="90" presetID="4" presetClass="entr" presetSubtype="16" fill="hold" grpId="0" nodeType="withEffect">
                                  <p:stCondLst>
                                    <p:cond delay="0"/>
                                  </p:stCondLst>
                                  <p:childTnLst>
                                    <p:set>
                                      <p:cBhvr>
                                        <p:cTn id="91" dur="1" fill="hold">
                                          <p:stCondLst>
                                            <p:cond delay="0"/>
                                          </p:stCondLst>
                                        </p:cTn>
                                        <p:tgtEl>
                                          <p:spTgt spid="59421"/>
                                        </p:tgtEl>
                                        <p:attrNameLst>
                                          <p:attrName>style.visibility</p:attrName>
                                        </p:attrNameLst>
                                      </p:cBhvr>
                                      <p:to>
                                        <p:strVal val="visible"/>
                                      </p:to>
                                    </p:set>
                                    <p:animEffect transition="in" filter="box(in)">
                                      <p:cBhvr>
                                        <p:cTn id="92" dur="500"/>
                                        <p:tgtEl>
                                          <p:spTgt spid="59421"/>
                                        </p:tgtEl>
                                      </p:cBhvr>
                                    </p:animEffect>
                                  </p:childTnLst>
                                </p:cTn>
                              </p:par>
                              <p:par>
                                <p:cTn id="93" presetID="4" presetClass="entr" presetSubtype="16" fill="hold" grpId="0" nodeType="withEffect">
                                  <p:stCondLst>
                                    <p:cond delay="0"/>
                                  </p:stCondLst>
                                  <p:childTnLst>
                                    <p:set>
                                      <p:cBhvr>
                                        <p:cTn id="94" dur="1" fill="hold">
                                          <p:stCondLst>
                                            <p:cond delay="0"/>
                                          </p:stCondLst>
                                        </p:cTn>
                                        <p:tgtEl>
                                          <p:spTgt spid="59404"/>
                                        </p:tgtEl>
                                        <p:attrNameLst>
                                          <p:attrName>style.visibility</p:attrName>
                                        </p:attrNameLst>
                                      </p:cBhvr>
                                      <p:to>
                                        <p:strVal val="visible"/>
                                      </p:to>
                                    </p:set>
                                    <p:animEffect transition="in" filter="box(in)">
                                      <p:cBhvr>
                                        <p:cTn id="95" dur="500"/>
                                        <p:tgtEl>
                                          <p:spTgt spid="59404"/>
                                        </p:tgtEl>
                                      </p:cBhvr>
                                    </p:animEffect>
                                  </p:childTnLst>
                                </p:cTn>
                              </p:par>
                              <p:par>
                                <p:cTn id="96" presetID="4" presetClass="entr" presetSubtype="16" fill="hold" grpId="0" nodeType="withEffect">
                                  <p:stCondLst>
                                    <p:cond delay="0"/>
                                  </p:stCondLst>
                                  <p:childTnLst>
                                    <p:set>
                                      <p:cBhvr>
                                        <p:cTn id="97" dur="1" fill="hold">
                                          <p:stCondLst>
                                            <p:cond delay="0"/>
                                          </p:stCondLst>
                                        </p:cTn>
                                        <p:tgtEl>
                                          <p:spTgt spid="59428"/>
                                        </p:tgtEl>
                                        <p:attrNameLst>
                                          <p:attrName>style.visibility</p:attrName>
                                        </p:attrNameLst>
                                      </p:cBhvr>
                                      <p:to>
                                        <p:strVal val="visible"/>
                                      </p:to>
                                    </p:set>
                                    <p:animEffect transition="in" filter="box(in)">
                                      <p:cBhvr>
                                        <p:cTn id="98" dur="500"/>
                                        <p:tgtEl>
                                          <p:spTgt spid="59428"/>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4" presetClass="entr" presetSubtype="16" fill="hold" grpId="0" nodeType="clickEffect">
                                  <p:stCondLst>
                                    <p:cond delay="0"/>
                                  </p:stCondLst>
                                  <p:childTnLst>
                                    <p:set>
                                      <p:cBhvr>
                                        <p:cTn id="102" dur="1" fill="hold">
                                          <p:stCondLst>
                                            <p:cond delay="0"/>
                                          </p:stCondLst>
                                        </p:cTn>
                                        <p:tgtEl>
                                          <p:spTgt spid="59437"/>
                                        </p:tgtEl>
                                        <p:attrNameLst>
                                          <p:attrName>style.visibility</p:attrName>
                                        </p:attrNameLst>
                                      </p:cBhvr>
                                      <p:to>
                                        <p:strVal val="visible"/>
                                      </p:to>
                                    </p:set>
                                    <p:animEffect transition="in" filter="box(in)">
                                      <p:cBhvr>
                                        <p:cTn id="103" dur="500"/>
                                        <p:tgtEl>
                                          <p:spTgt spid="59437"/>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4" presetClass="entr" presetSubtype="16" fill="hold" grpId="0" nodeType="clickEffect">
                                  <p:stCondLst>
                                    <p:cond delay="0"/>
                                  </p:stCondLst>
                                  <p:childTnLst>
                                    <p:set>
                                      <p:cBhvr>
                                        <p:cTn id="107" dur="1" fill="hold">
                                          <p:stCondLst>
                                            <p:cond delay="0"/>
                                          </p:stCondLst>
                                        </p:cTn>
                                        <p:tgtEl>
                                          <p:spTgt spid="59422"/>
                                        </p:tgtEl>
                                        <p:attrNameLst>
                                          <p:attrName>style.visibility</p:attrName>
                                        </p:attrNameLst>
                                      </p:cBhvr>
                                      <p:to>
                                        <p:strVal val="visible"/>
                                      </p:to>
                                    </p:set>
                                    <p:animEffect transition="in" filter="box(in)">
                                      <p:cBhvr>
                                        <p:cTn id="108" dur="500"/>
                                        <p:tgtEl>
                                          <p:spTgt spid="59422"/>
                                        </p:tgtEl>
                                      </p:cBhvr>
                                    </p:animEffect>
                                  </p:childTnLst>
                                </p:cTn>
                              </p:par>
                              <p:par>
                                <p:cTn id="109" presetID="4" presetClass="entr" presetSubtype="16" fill="hold" grpId="0" nodeType="withEffect">
                                  <p:stCondLst>
                                    <p:cond delay="0"/>
                                  </p:stCondLst>
                                  <p:childTnLst>
                                    <p:set>
                                      <p:cBhvr>
                                        <p:cTn id="110" dur="1" fill="hold">
                                          <p:stCondLst>
                                            <p:cond delay="0"/>
                                          </p:stCondLst>
                                        </p:cTn>
                                        <p:tgtEl>
                                          <p:spTgt spid="59401"/>
                                        </p:tgtEl>
                                        <p:attrNameLst>
                                          <p:attrName>style.visibility</p:attrName>
                                        </p:attrNameLst>
                                      </p:cBhvr>
                                      <p:to>
                                        <p:strVal val="visible"/>
                                      </p:to>
                                    </p:set>
                                    <p:animEffect transition="in" filter="box(in)">
                                      <p:cBhvr>
                                        <p:cTn id="111" dur="500"/>
                                        <p:tgtEl>
                                          <p:spTgt spid="59401"/>
                                        </p:tgtEl>
                                      </p:cBhvr>
                                    </p:animEffect>
                                  </p:childTnLst>
                                </p:cTn>
                              </p:par>
                              <p:par>
                                <p:cTn id="112" presetID="4" presetClass="entr" presetSubtype="16" fill="hold" grpId="0" nodeType="withEffect">
                                  <p:stCondLst>
                                    <p:cond delay="0"/>
                                  </p:stCondLst>
                                  <p:childTnLst>
                                    <p:set>
                                      <p:cBhvr>
                                        <p:cTn id="113" dur="1" fill="hold">
                                          <p:stCondLst>
                                            <p:cond delay="0"/>
                                          </p:stCondLst>
                                        </p:cTn>
                                        <p:tgtEl>
                                          <p:spTgt spid="59429"/>
                                        </p:tgtEl>
                                        <p:attrNameLst>
                                          <p:attrName>style.visibility</p:attrName>
                                        </p:attrNameLst>
                                      </p:cBhvr>
                                      <p:to>
                                        <p:strVal val="visible"/>
                                      </p:to>
                                    </p:set>
                                    <p:animEffect transition="in" filter="box(in)">
                                      <p:cBhvr>
                                        <p:cTn id="114" dur="500"/>
                                        <p:tgtEl>
                                          <p:spTgt spid="59429"/>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4" presetClass="exit" presetSubtype="16" fill="hold" grpId="1" nodeType="clickEffect">
                                  <p:stCondLst>
                                    <p:cond delay="0"/>
                                  </p:stCondLst>
                                  <p:childTnLst>
                                    <p:animEffect transition="out" filter="box(in)">
                                      <p:cBhvr>
                                        <p:cTn id="118" dur="500"/>
                                        <p:tgtEl>
                                          <p:spTgt spid="59437"/>
                                        </p:tgtEl>
                                      </p:cBhvr>
                                    </p:animEffect>
                                    <p:set>
                                      <p:cBhvr>
                                        <p:cTn id="119" dur="1" fill="hold">
                                          <p:stCondLst>
                                            <p:cond delay="499"/>
                                          </p:stCondLst>
                                        </p:cTn>
                                        <p:tgtEl>
                                          <p:spTgt spid="59437"/>
                                        </p:tgtEl>
                                        <p:attrNameLst>
                                          <p:attrName>style.visibility</p:attrName>
                                        </p:attrNameLst>
                                      </p:cBhvr>
                                      <p:to>
                                        <p:strVal val="hidden"/>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4" presetClass="entr" presetSubtype="16" fill="hold" grpId="0" nodeType="clickEffect">
                                  <p:stCondLst>
                                    <p:cond delay="0"/>
                                  </p:stCondLst>
                                  <p:childTnLst>
                                    <p:set>
                                      <p:cBhvr>
                                        <p:cTn id="123" dur="1" fill="hold">
                                          <p:stCondLst>
                                            <p:cond delay="0"/>
                                          </p:stCondLst>
                                        </p:cTn>
                                        <p:tgtEl>
                                          <p:spTgt spid="59438"/>
                                        </p:tgtEl>
                                        <p:attrNameLst>
                                          <p:attrName>style.visibility</p:attrName>
                                        </p:attrNameLst>
                                      </p:cBhvr>
                                      <p:to>
                                        <p:strVal val="visible"/>
                                      </p:to>
                                    </p:set>
                                    <p:animEffect transition="in" filter="box(in)">
                                      <p:cBhvr>
                                        <p:cTn id="124" dur="500"/>
                                        <p:tgtEl>
                                          <p:spTgt spid="59438"/>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4" presetClass="entr" presetSubtype="16" fill="hold" grpId="0" nodeType="clickEffect">
                                  <p:stCondLst>
                                    <p:cond delay="0"/>
                                  </p:stCondLst>
                                  <p:childTnLst>
                                    <p:set>
                                      <p:cBhvr>
                                        <p:cTn id="128" dur="1" fill="hold">
                                          <p:stCondLst>
                                            <p:cond delay="0"/>
                                          </p:stCondLst>
                                        </p:cTn>
                                        <p:tgtEl>
                                          <p:spTgt spid="59423"/>
                                        </p:tgtEl>
                                        <p:attrNameLst>
                                          <p:attrName>style.visibility</p:attrName>
                                        </p:attrNameLst>
                                      </p:cBhvr>
                                      <p:to>
                                        <p:strVal val="visible"/>
                                      </p:to>
                                    </p:set>
                                    <p:animEffect transition="in" filter="box(in)">
                                      <p:cBhvr>
                                        <p:cTn id="129" dur="500"/>
                                        <p:tgtEl>
                                          <p:spTgt spid="59423"/>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4" presetClass="exit" presetSubtype="16" fill="hold" grpId="1" nodeType="clickEffect">
                                  <p:stCondLst>
                                    <p:cond delay="0"/>
                                  </p:stCondLst>
                                  <p:childTnLst>
                                    <p:animEffect transition="out" filter="box(in)">
                                      <p:cBhvr>
                                        <p:cTn id="133" dur="500"/>
                                        <p:tgtEl>
                                          <p:spTgt spid="59438"/>
                                        </p:tgtEl>
                                      </p:cBhvr>
                                    </p:animEffect>
                                    <p:set>
                                      <p:cBhvr>
                                        <p:cTn id="134" dur="1" fill="hold">
                                          <p:stCondLst>
                                            <p:cond delay="499"/>
                                          </p:stCondLst>
                                        </p:cTn>
                                        <p:tgtEl>
                                          <p:spTgt spid="594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animBg="1"/>
      <p:bldP spid="59398" grpId="0" animBg="1"/>
      <p:bldP spid="59399" grpId="0" animBg="1"/>
      <p:bldP spid="59401" grpId="0" animBg="1"/>
      <p:bldP spid="59402" grpId="0" animBg="1"/>
      <p:bldP spid="59403" grpId="0" animBg="1"/>
      <p:bldP spid="59404" grpId="0" animBg="1"/>
      <p:bldP spid="59405" grpId="0" animBg="1"/>
      <p:bldP spid="59408" grpId="0" animBg="1"/>
      <p:bldP spid="59409" grpId="0" animBg="1"/>
      <p:bldP spid="59410" grpId="0" animBg="1"/>
      <p:bldP spid="59411" grpId="0" animBg="1"/>
      <p:bldP spid="59412" grpId="0" animBg="1"/>
      <p:bldP spid="59413" grpId="0" animBg="1"/>
      <p:bldP spid="59414" grpId="0" animBg="1"/>
      <p:bldP spid="59418" grpId="0" animBg="1"/>
      <p:bldP spid="59419" grpId="0" animBg="1"/>
      <p:bldP spid="59420" grpId="0" animBg="1"/>
      <p:bldP spid="59421" grpId="0" animBg="1"/>
      <p:bldP spid="59422" grpId="0" animBg="1"/>
      <p:bldP spid="59423" grpId="0" animBg="1"/>
      <p:bldP spid="59424" grpId="0"/>
      <p:bldP spid="59425" grpId="0"/>
      <p:bldP spid="59426" grpId="0"/>
      <p:bldP spid="59427" grpId="0"/>
      <p:bldP spid="59428" grpId="0"/>
      <p:bldP spid="59429" grpId="0"/>
      <p:bldP spid="59431" grpId="0"/>
      <p:bldP spid="59435" grpId="0"/>
      <p:bldP spid="59436" grpId="0"/>
      <p:bldP spid="59437" grpId="0"/>
      <p:bldP spid="59437" grpId="1"/>
      <p:bldP spid="59438" grpId="0"/>
      <p:bldP spid="59438"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a:spLocks noChangeArrowheads="1"/>
          </p:cNvSpPr>
          <p:nvPr/>
        </p:nvSpPr>
        <p:spPr bwMode="auto">
          <a:xfrm>
            <a:off x="0" y="1482012"/>
            <a:ext cx="12192000" cy="609600"/>
          </a:xfrm>
          <a:prstGeom prst="rect">
            <a:avLst/>
          </a:prstGeom>
          <a:noFill/>
          <a:ln w="9525">
            <a:noFill/>
            <a:miter lim="800000"/>
            <a:headEnd/>
            <a:tailEnd/>
          </a:ln>
          <a:effectLst/>
        </p:spPr>
        <p:txBody>
          <a:bodyPr anchor="ctr"/>
          <a:lstStyle/>
          <a:p>
            <a:pPr algn="ctr"/>
            <a:r>
              <a:rPr lang="en-US" sz="3600" b="1" dirty="0">
                <a:solidFill>
                  <a:schemeClr val="bg1"/>
                </a:solidFill>
                <a:latin typeface="Arial" charset="0"/>
              </a:rPr>
              <a:t>Alpha – Beta Pruning</a:t>
            </a:r>
          </a:p>
          <a:p>
            <a:pPr algn="ctr"/>
            <a:r>
              <a:rPr lang="en-US" sz="3600" b="1" dirty="0">
                <a:solidFill>
                  <a:schemeClr val="bg1"/>
                </a:solidFill>
                <a:latin typeface="Arial" charset="0"/>
              </a:rPr>
              <a:t>Simple Example</a:t>
            </a:r>
          </a:p>
        </p:txBody>
      </p:sp>
      <p:pic>
        <p:nvPicPr>
          <p:cNvPr id="6" name="Picture 5"/>
          <p:cNvPicPr>
            <a:picLocks noChangeAspect="1"/>
          </p:cNvPicPr>
          <p:nvPr/>
        </p:nvPicPr>
        <p:blipFill>
          <a:blip r:embed="rId2"/>
          <a:stretch>
            <a:fillRect/>
          </a:stretch>
        </p:blipFill>
        <p:spPr>
          <a:xfrm>
            <a:off x="9588760" y="2457450"/>
            <a:ext cx="2486025" cy="4400550"/>
          </a:xfrm>
          <a:prstGeom prst="rect">
            <a:avLst/>
          </a:prstGeom>
        </p:spPr>
      </p:pic>
    </p:spTree>
    <p:extLst>
      <p:ext uri="{BB962C8B-B14F-4D97-AF65-F5344CB8AC3E}">
        <p14:creationId xmlns:p14="http://schemas.microsoft.com/office/powerpoint/2010/main" val="37028232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8036" name="Picture 4"/>
          <p:cNvPicPr>
            <a:picLocks noGrp="1" noChangeAspect="1" noChangeArrowheads="1"/>
          </p:cNvPicPr>
          <p:nvPr>
            <p:ph sz="quarter" idx="1"/>
          </p:nvPr>
        </p:nvPicPr>
        <p:blipFill>
          <a:blip r:embed="rId2">
            <a:lum bright="-6000" contrast="12000"/>
          </a:blip>
          <a:srcRect/>
          <a:stretch>
            <a:fillRect/>
          </a:stretch>
        </p:blipFill>
        <p:spPr>
          <a:xfrm>
            <a:off x="2386013" y="1789114"/>
            <a:ext cx="4305300" cy="3036887"/>
          </a:xfrm>
          <a:noFill/>
          <a:ln/>
        </p:spPr>
      </p:pic>
    </p:spTree>
    <p:extLst>
      <p:ext uri="{BB962C8B-B14F-4D97-AF65-F5344CB8AC3E}">
        <p14:creationId xmlns:p14="http://schemas.microsoft.com/office/powerpoint/2010/main" val="10490526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9060" name="Picture 4"/>
          <p:cNvPicPr>
            <a:picLocks noGrp="1" noChangeAspect="1" noChangeArrowheads="1"/>
          </p:cNvPicPr>
          <p:nvPr>
            <p:ph sz="quarter" idx="1"/>
          </p:nvPr>
        </p:nvPicPr>
        <p:blipFill>
          <a:blip r:embed="rId2"/>
          <a:srcRect/>
          <a:stretch>
            <a:fillRect/>
          </a:stretch>
        </p:blipFill>
        <p:spPr>
          <a:xfrm>
            <a:off x="2398713" y="1839913"/>
            <a:ext cx="4652962" cy="3014662"/>
          </a:xfrm>
          <a:noFill/>
          <a:ln/>
        </p:spPr>
      </p:pic>
    </p:spTree>
    <p:extLst>
      <p:ext uri="{BB962C8B-B14F-4D97-AF65-F5344CB8AC3E}">
        <p14:creationId xmlns:p14="http://schemas.microsoft.com/office/powerpoint/2010/main" val="42226638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0084" name="Picture 4"/>
          <p:cNvPicPr>
            <a:picLocks noGrp="1" noChangeAspect="1" noChangeArrowheads="1"/>
          </p:cNvPicPr>
          <p:nvPr>
            <p:ph sz="quarter" idx="1"/>
          </p:nvPr>
        </p:nvPicPr>
        <p:blipFill>
          <a:blip r:embed="rId2">
            <a:lum bright="-6000" contrast="12000"/>
          </a:blip>
          <a:srcRect/>
          <a:stretch>
            <a:fillRect/>
          </a:stretch>
        </p:blipFill>
        <p:spPr>
          <a:xfrm>
            <a:off x="2424114" y="1865313"/>
            <a:ext cx="6243637" cy="3014662"/>
          </a:xfrm>
          <a:noFill/>
          <a:ln/>
        </p:spPr>
      </p:pic>
    </p:spTree>
    <p:extLst>
      <p:ext uri="{BB962C8B-B14F-4D97-AF65-F5344CB8AC3E}">
        <p14:creationId xmlns:p14="http://schemas.microsoft.com/office/powerpoint/2010/main" val="1907725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9" name="Rectangle 7"/>
          <p:cNvSpPr>
            <a:spLocks noGrp="1" noChangeArrowheads="1"/>
          </p:cNvSpPr>
          <p:nvPr>
            <p:ph type="title"/>
          </p:nvPr>
        </p:nvSpPr>
        <p:spPr>
          <a:xfrm>
            <a:off x="0" y="5499"/>
            <a:ext cx="12192000" cy="1478570"/>
          </a:xfrm>
        </p:spPr>
        <p:txBody>
          <a:bodyPr/>
          <a:lstStyle/>
          <a:p>
            <a:pPr algn="ctr"/>
            <a:r>
              <a:rPr lang="en-US" altLang="en-US" sz="3200" dirty="0"/>
              <a:t>Checkers: Tinsley vs. Chinook</a:t>
            </a:r>
          </a:p>
        </p:txBody>
      </p:sp>
      <p:pic>
        <p:nvPicPr>
          <p:cNvPr id="366595" name="Picture 3"/>
          <p:cNvPicPr>
            <a:picLocks noChangeAspect="1" noChangeArrowheads="1"/>
          </p:cNvPicPr>
          <p:nvPr/>
        </p:nvPicPr>
        <p:blipFill>
          <a:blip r:embed="rId2"/>
          <a:srcRect/>
          <a:stretch>
            <a:fillRect/>
          </a:stretch>
        </p:blipFill>
        <p:spPr bwMode="auto">
          <a:xfrm>
            <a:off x="4389248" y="3158932"/>
            <a:ext cx="3284302" cy="2745707"/>
          </a:xfrm>
          <a:prstGeom prst="rect">
            <a:avLst/>
          </a:prstGeom>
          <a:noFill/>
        </p:spPr>
      </p:pic>
      <p:sp>
        <p:nvSpPr>
          <p:cNvPr id="366596" name="Text Box 4"/>
          <p:cNvSpPr txBox="1">
            <a:spLocks noChangeArrowheads="1"/>
          </p:cNvSpPr>
          <p:nvPr/>
        </p:nvSpPr>
        <p:spPr bwMode="auto">
          <a:xfrm>
            <a:off x="1079435" y="1484069"/>
            <a:ext cx="10574500" cy="1323439"/>
          </a:xfrm>
          <a:prstGeom prst="rect">
            <a:avLst/>
          </a:prstGeom>
          <a:noFill/>
          <a:ln w="9525">
            <a:noFill/>
            <a:miter lim="800000"/>
            <a:headEnd/>
            <a:tailEnd/>
          </a:ln>
          <a:effectLst/>
        </p:spPr>
        <p:txBody>
          <a:bodyPr wrap="square">
            <a:spAutoFit/>
          </a:bodyPr>
          <a:lstStyle/>
          <a:p>
            <a:pPr>
              <a:tabLst>
                <a:tab pos="1422400" algn="l"/>
              </a:tabLst>
            </a:pPr>
            <a:r>
              <a:rPr lang="en-US" altLang="en-US" sz="2000" dirty="0"/>
              <a:t>Name: 	Marion Tinsley</a:t>
            </a:r>
          </a:p>
          <a:p>
            <a:pPr>
              <a:tabLst>
                <a:tab pos="1422400" algn="l"/>
              </a:tabLst>
            </a:pPr>
            <a:r>
              <a:rPr lang="en-US" altLang="en-US" sz="2000" dirty="0"/>
              <a:t>Profession:	Teach mathematics</a:t>
            </a:r>
          </a:p>
          <a:p>
            <a:pPr>
              <a:tabLst>
                <a:tab pos="1422400" algn="l"/>
              </a:tabLst>
            </a:pPr>
            <a:r>
              <a:rPr lang="en-US" altLang="en-US" sz="2000" dirty="0"/>
              <a:t>Hobby: 	Checkers</a:t>
            </a:r>
          </a:p>
          <a:p>
            <a:pPr>
              <a:tabLst>
                <a:tab pos="1422400" algn="l"/>
              </a:tabLst>
            </a:pPr>
            <a:r>
              <a:rPr lang="en-US" altLang="en-US" sz="2000" dirty="0"/>
              <a:t>Record: 	Over 42 years, loses only 3 games of checkers, World champion for over 40 years</a:t>
            </a:r>
          </a:p>
        </p:txBody>
      </p:sp>
      <p:sp>
        <p:nvSpPr>
          <p:cNvPr id="366597" name="Text Box 5"/>
          <p:cNvSpPr txBox="1">
            <a:spLocks noChangeArrowheads="1"/>
          </p:cNvSpPr>
          <p:nvPr/>
        </p:nvSpPr>
        <p:spPr bwMode="auto">
          <a:xfrm>
            <a:off x="2592874" y="6091205"/>
            <a:ext cx="6877050" cy="406400"/>
          </a:xfrm>
          <a:prstGeom prst="rect">
            <a:avLst/>
          </a:prstGeom>
          <a:solidFill>
            <a:schemeClr val="tx1"/>
          </a:solidFill>
          <a:ln w="9525">
            <a:solidFill>
              <a:schemeClr val="bg1"/>
            </a:solidFill>
            <a:miter lim="800000"/>
            <a:headEnd/>
            <a:tailEnd/>
          </a:ln>
          <a:effectLst/>
        </p:spPr>
        <p:txBody>
          <a:bodyPr wrap="none">
            <a:spAutoFit/>
          </a:bodyPr>
          <a:lstStyle/>
          <a:p>
            <a:pPr eaLnBrk="1" hangingPunct="1"/>
            <a:r>
              <a:rPr lang="en-US" altLang="en-US" sz="2000" dirty="0">
                <a:solidFill>
                  <a:schemeClr val="bg1"/>
                </a:solidFill>
                <a:cs typeface="Arial" charset="0"/>
              </a:rPr>
              <a:t>1994: Mr. Tinsley suffered his 4th and 5th losses against Chinook</a:t>
            </a:r>
            <a:endParaRPr lang="en-US" sz="2000" dirty="0">
              <a:solidFill>
                <a:schemeClr val="bg1"/>
              </a:solidFill>
              <a:cs typeface="Arial" charset="0"/>
            </a:endParaRPr>
          </a:p>
        </p:txBody>
      </p:sp>
    </p:spTree>
    <p:extLst>
      <p:ext uri="{BB962C8B-B14F-4D97-AF65-F5344CB8AC3E}">
        <p14:creationId xmlns:p14="http://schemas.microsoft.com/office/powerpoint/2010/main" val="34627024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1108" name="Picture 4"/>
          <p:cNvPicPr>
            <a:picLocks noGrp="1" noChangeAspect="1" noChangeArrowheads="1"/>
          </p:cNvPicPr>
          <p:nvPr>
            <p:ph sz="quarter" idx="1"/>
          </p:nvPr>
        </p:nvPicPr>
        <p:blipFill>
          <a:blip r:embed="rId2">
            <a:lum bright="-6000" contrast="12000"/>
          </a:blip>
          <a:srcRect t="7167" r="2705"/>
          <a:stretch>
            <a:fillRect/>
          </a:stretch>
        </p:blipFill>
        <p:spPr>
          <a:xfrm>
            <a:off x="2360613" y="1979614"/>
            <a:ext cx="6684962" cy="3011487"/>
          </a:xfrm>
          <a:noFill/>
          <a:ln/>
        </p:spPr>
      </p:pic>
    </p:spTree>
    <p:extLst>
      <p:ext uri="{BB962C8B-B14F-4D97-AF65-F5344CB8AC3E}">
        <p14:creationId xmlns:p14="http://schemas.microsoft.com/office/powerpoint/2010/main" val="28084955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2132" name="Picture 4"/>
          <p:cNvPicPr>
            <a:picLocks noGrp="1" noChangeAspect="1" noChangeArrowheads="1"/>
          </p:cNvPicPr>
          <p:nvPr>
            <p:ph sz="quarter" idx="1"/>
          </p:nvPr>
        </p:nvPicPr>
        <p:blipFill>
          <a:blip r:embed="rId2"/>
          <a:srcRect/>
          <a:stretch>
            <a:fillRect/>
          </a:stretch>
        </p:blipFill>
        <p:spPr>
          <a:xfrm>
            <a:off x="2424113" y="1979613"/>
            <a:ext cx="6959600" cy="2944812"/>
          </a:xfrm>
          <a:noFill/>
          <a:ln/>
        </p:spPr>
      </p:pic>
    </p:spTree>
    <p:extLst>
      <p:ext uri="{BB962C8B-B14F-4D97-AF65-F5344CB8AC3E}">
        <p14:creationId xmlns:p14="http://schemas.microsoft.com/office/powerpoint/2010/main" val="7188747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4"/>
          <p:cNvSpPr>
            <a:spLocks noChangeArrowheads="1"/>
          </p:cNvSpPr>
          <p:nvPr/>
        </p:nvSpPr>
        <p:spPr bwMode="auto">
          <a:xfrm>
            <a:off x="0" y="1482012"/>
            <a:ext cx="12192000" cy="609600"/>
          </a:xfrm>
          <a:prstGeom prst="rect">
            <a:avLst/>
          </a:prstGeom>
          <a:noFill/>
          <a:ln w="9525">
            <a:noFill/>
            <a:miter lim="800000"/>
            <a:headEnd/>
            <a:tailEnd/>
          </a:ln>
          <a:effectLst/>
        </p:spPr>
        <p:txBody>
          <a:bodyPr anchor="ctr"/>
          <a:lstStyle/>
          <a:p>
            <a:pPr algn="ctr"/>
            <a:r>
              <a:rPr lang="en-US" sz="3600" b="1" dirty="0">
                <a:solidFill>
                  <a:schemeClr val="bg1"/>
                </a:solidFill>
                <a:latin typeface="Arial" charset="0"/>
              </a:rPr>
              <a:t>Alpha – Beta Pruning</a:t>
            </a:r>
          </a:p>
          <a:p>
            <a:pPr algn="ctr"/>
            <a:r>
              <a:rPr lang="en-US" sz="3600" b="1" dirty="0">
                <a:solidFill>
                  <a:schemeClr val="bg1"/>
                </a:solidFill>
                <a:latin typeface="Arial" charset="0"/>
              </a:rPr>
              <a:t>Larger Example</a:t>
            </a:r>
          </a:p>
        </p:txBody>
      </p:sp>
      <p:pic>
        <p:nvPicPr>
          <p:cNvPr id="5" name="Picture 4"/>
          <p:cNvPicPr>
            <a:picLocks noChangeAspect="1"/>
          </p:cNvPicPr>
          <p:nvPr/>
        </p:nvPicPr>
        <p:blipFill>
          <a:blip r:embed="rId2"/>
          <a:stretch>
            <a:fillRect/>
          </a:stretch>
        </p:blipFill>
        <p:spPr>
          <a:xfrm>
            <a:off x="0" y="2466975"/>
            <a:ext cx="2667000" cy="4391025"/>
          </a:xfrm>
          <a:prstGeom prst="rect">
            <a:avLst/>
          </a:prstGeom>
        </p:spPr>
      </p:pic>
    </p:spTree>
    <p:extLst>
      <p:ext uri="{BB962C8B-B14F-4D97-AF65-F5344CB8AC3E}">
        <p14:creationId xmlns:p14="http://schemas.microsoft.com/office/powerpoint/2010/main" val="35497479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2">
            <a:extLst>
              <a:ext uri="{FF2B5EF4-FFF2-40B4-BE49-F238E27FC236}">
                <a16:creationId xmlns:a16="http://schemas.microsoft.com/office/drawing/2014/main" id="{944AF58F-4908-4CC8-A76B-DADB895A96B7}"/>
              </a:ext>
            </a:extLst>
          </p:cNvPr>
          <p:cNvPicPr>
            <a:picLocks noChangeAspect="1" noChangeArrowheads="1"/>
          </p:cNvPicPr>
          <p:nvPr/>
        </p:nvPicPr>
        <p:blipFill>
          <a:blip r:embed="rId3">
            <a:lum bright="-12000" contrast="24000"/>
            <a:extLst>
              <a:ext uri="{28A0092B-C50C-407E-A947-70E740481C1C}">
                <a14:useLocalDpi xmlns:a14="http://schemas.microsoft.com/office/drawing/2010/main" val="0"/>
              </a:ext>
            </a:extLst>
          </a:blip>
          <a:srcRect b="1863"/>
          <a:stretch>
            <a:fillRect/>
          </a:stretch>
        </p:blipFill>
        <p:spPr bwMode="auto">
          <a:xfrm>
            <a:off x="1912936" y="382809"/>
            <a:ext cx="7200899" cy="6092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9" name="Text Box 3">
            <a:extLst>
              <a:ext uri="{FF2B5EF4-FFF2-40B4-BE49-F238E27FC236}">
                <a16:creationId xmlns:a16="http://schemas.microsoft.com/office/drawing/2014/main" id="{4BCC2A9A-15E2-4105-BD71-B2BBC92403B3}"/>
              </a:ext>
            </a:extLst>
          </p:cNvPr>
          <p:cNvSpPr txBox="1">
            <a:spLocks noChangeArrowheads="1"/>
          </p:cNvSpPr>
          <p:nvPr/>
        </p:nvSpPr>
        <p:spPr bwMode="auto">
          <a:xfrm>
            <a:off x="9256714" y="4686300"/>
            <a:ext cx="2044700" cy="1016000"/>
          </a:xfrm>
          <a:prstGeom prst="rect">
            <a:avLst/>
          </a:prstGeom>
          <a:solidFill>
            <a:srgbClr val="CCECFF"/>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GB" altLang="en-US" sz="2000">
                <a:solidFill>
                  <a:schemeClr val="bg1"/>
                </a:solidFill>
                <a:latin typeface="Comic Sans MS" panose="030F0702030302020204" pitchFamily="66" charset="0"/>
              </a:rPr>
              <a:t>States without numbers are not evaluated.</a:t>
            </a:r>
          </a:p>
        </p:txBody>
      </p:sp>
      <p:sp>
        <p:nvSpPr>
          <p:cNvPr id="47111" name="Freeform 5">
            <a:extLst>
              <a:ext uri="{FF2B5EF4-FFF2-40B4-BE49-F238E27FC236}">
                <a16:creationId xmlns:a16="http://schemas.microsoft.com/office/drawing/2014/main" id="{CD1ED875-B15D-4F92-8FA9-24249FD774A9}"/>
              </a:ext>
            </a:extLst>
          </p:cNvPr>
          <p:cNvSpPr>
            <a:spLocks/>
          </p:cNvSpPr>
          <p:nvPr/>
        </p:nvSpPr>
        <p:spPr bwMode="auto">
          <a:xfrm>
            <a:off x="9220201" y="2654300"/>
            <a:ext cx="969963" cy="2019300"/>
          </a:xfrm>
          <a:custGeom>
            <a:avLst/>
            <a:gdLst>
              <a:gd name="T0" fmla="*/ 749300 w 611"/>
              <a:gd name="T1" fmla="*/ 2019300 h 1272"/>
              <a:gd name="T2" fmla="*/ 939800 w 611"/>
              <a:gd name="T3" fmla="*/ 939800 h 1272"/>
              <a:gd name="T4" fmla="*/ 571500 w 611"/>
              <a:gd name="T5" fmla="*/ 228600 h 1272"/>
              <a:gd name="T6" fmla="*/ 0 w 611"/>
              <a:gd name="T7" fmla="*/ 0 h 12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1" h="1272">
                <a:moveTo>
                  <a:pt x="472" y="1272"/>
                </a:moveTo>
                <a:cubicBezTo>
                  <a:pt x="541" y="1026"/>
                  <a:pt x="611" y="780"/>
                  <a:pt x="592" y="592"/>
                </a:cubicBezTo>
                <a:cubicBezTo>
                  <a:pt x="573" y="404"/>
                  <a:pt x="459" y="243"/>
                  <a:pt x="360" y="144"/>
                </a:cubicBezTo>
                <a:cubicBezTo>
                  <a:pt x="261" y="45"/>
                  <a:pt x="130" y="22"/>
                  <a:pt x="0" y="0"/>
                </a:cubicBezTo>
              </a:path>
            </a:pathLst>
          </a:custGeom>
          <a:noFill/>
          <a:ln w="28575" cap="flat" cmpd="sng">
            <a:solidFill>
              <a:srgbClr val="FFC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2209800" y="152400"/>
            <a:ext cx="7772400" cy="1143000"/>
          </a:xfrm>
        </p:spPr>
        <p:txBody>
          <a:bodyPr/>
          <a:lstStyle/>
          <a:p>
            <a:r>
              <a:rPr lang="en-US" altLang="en-US">
                <a:ea typeface="ＭＳ Ｐゴシック" panose="020B0600070205080204" pitchFamily="34" charset="-128"/>
              </a:rPr>
              <a:t>Alpha-Beta Tic-Tac-Toe Example 2</a:t>
            </a:r>
          </a:p>
        </p:txBody>
      </p:sp>
      <p:sp>
        <p:nvSpPr>
          <p:cNvPr id="80899" name="Rectangle 3"/>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0900" name="Rectangle 4"/>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0901" name="Rectangle 5"/>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0902" name="Rectangle 6"/>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0903" name="Rectangle 7"/>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0904" name="Rectangle 8"/>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0905" name="Rectangle 9"/>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0906" name="Rectangle 10"/>
          <p:cNvSpPr>
            <a:spLocks noChangeArrowheads="1"/>
          </p:cNvSpPr>
          <p:nvPr/>
        </p:nvSpPr>
        <p:spPr bwMode="auto">
          <a:xfrm>
            <a:off x="66294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0907" name="Rectangle 11"/>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0908" name="Rectangle 12"/>
          <p:cNvSpPr>
            <a:spLocks noChangeArrowheads="1"/>
          </p:cNvSpPr>
          <p:nvPr/>
        </p:nvSpPr>
        <p:spPr bwMode="auto">
          <a:xfrm>
            <a:off x="63246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0909" name="Rectangle 13"/>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0910" name="Rectangle 14"/>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0911" name="Rectangle 15"/>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0912" name="Rectangle 16"/>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0913" name="Rectangle 17"/>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0914" name="Rectangle 18"/>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0915" name="Rectangle 19"/>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0916" name="Rectangle 20"/>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b="1">
              <a:solidFill>
                <a:srgbClr val="FFC000"/>
              </a:solidFill>
            </a:endParaRPr>
          </a:p>
        </p:txBody>
      </p:sp>
      <p:sp>
        <p:nvSpPr>
          <p:cNvPr id="80917" name="Rectangle 21"/>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b="1">
              <a:solidFill>
                <a:srgbClr val="FFC000"/>
              </a:solidFill>
            </a:endParaRPr>
          </a:p>
        </p:txBody>
      </p:sp>
      <p:sp>
        <p:nvSpPr>
          <p:cNvPr id="80918" name="Rectangle 22"/>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b="1">
              <a:solidFill>
                <a:srgbClr val="FFC000"/>
              </a:solidFill>
            </a:endParaRPr>
          </a:p>
        </p:txBody>
      </p:sp>
      <p:sp>
        <p:nvSpPr>
          <p:cNvPr id="80919" name="Rectangle 23"/>
          <p:cNvSpPr>
            <a:spLocks noChangeArrowheads="1"/>
          </p:cNvSpPr>
          <p:nvPr/>
        </p:nvSpPr>
        <p:spPr bwMode="auto">
          <a:xfrm>
            <a:off x="5486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b="1">
              <a:solidFill>
                <a:srgbClr val="FFC000"/>
              </a:solidFill>
            </a:endParaRPr>
          </a:p>
        </p:txBody>
      </p:sp>
      <p:sp>
        <p:nvSpPr>
          <p:cNvPr id="80920" name="Rectangle 24"/>
          <p:cNvSpPr>
            <a:spLocks noChangeArrowheads="1"/>
          </p:cNvSpPr>
          <p:nvPr/>
        </p:nvSpPr>
        <p:spPr bwMode="auto">
          <a:xfrm>
            <a:off x="4114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b="1">
              <a:solidFill>
                <a:srgbClr val="FFC000"/>
              </a:solidFill>
            </a:endParaRPr>
          </a:p>
        </p:txBody>
      </p:sp>
      <p:sp>
        <p:nvSpPr>
          <p:cNvPr id="80921" name="Rectangle 25"/>
          <p:cNvSpPr>
            <a:spLocks noChangeArrowheads="1"/>
          </p:cNvSpPr>
          <p:nvPr/>
        </p:nvSpPr>
        <p:spPr bwMode="auto">
          <a:xfrm>
            <a:off x="5029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b="1">
              <a:solidFill>
                <a:srgbClr val="FFC000"/>
              </a:solidFill>
            </a:endParaRPr>
          </a:p>
        </p:txBody>
      </p:sp>
      <p:sp>
        <p:nvSpPr>
          <p:cNvPr id="80922" name="Rectangle 26"/>
          <p:cNvSpPr>
            <a:spLocks noChangeArrowheads="1"/>
          </p:cNvSpPr>
          <p:nvPr/>
        </p:nvSpPr>
        <p:spPr bwMode="auto">
          <a:xfrm>
            <a:off x="5257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b="1">
              <a:solidFill>
                <a:srgbClr val="FFC000"/>
              </a:solidFill>
            </a:endParaRPr>
          </a:p>
        </p:txBody>
      </p:sp>
      <p:sp>
        <p:nvSpPr>
          <p:cNvPr id="80923" name="Rectangle 27"/>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b="1">
              <a:solidFill>
                <a:srgbClr val="FFC000"/>
              </a:solidFill>
            </a:endParaRPr>
          </a:p>
        </p:txBody>
      </p:sp>
      <p:sp>
        <p:nvSpPr>
          <p:cNvPr id="80924" name="Rectangle 28"/>
          <p:cNvSpPr>
            <a:spLocks noChangeArrowheads="1"/>
          </p:cNvSpPr>
          <p:nvPr/>
        </p:nvSpPr>
        <p:spPr bwMode="auto">
          <a:xfrm>
            <a:off x="4572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b="1">
              <a:solidFill>
                <a:srgbClr val="FFC000"/>
              </a:solidFill>
            </a:endParaRPr>
          </a:p>
        </p:txBody>
      </p:sp>
      <p:sp>
        <p:nvSpPr>
          <p:cNvPr id="80925" name="Rectangle 29"/>
          <p:cNvSpPr>
            <a:spLocks noChangeArrowheads="1"/>
          </p:cNvSpPr>
          <p:nvPr/>
        </p:nvSpPr>
        <p:spPr bwMode="auto">
          <a:xfrm>
            <a:off x="4800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b="1">
              <a:solidFill>
                <a:srgbClr val="FFC000"/>
              </a:solidFill>
            </a:endParaRPr>
          </a:p>
        </p:txBody>
      </p:sp>
      <p:sp>
        <p:nvSpPr>
          <p:cNvPr id="80926" name="Rectangle 30"/>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b="1">
              <a:solidFill>
                <a:srgbClr val="FFC000"/>
              </a:solidFill>
            </a:endParaRPr>
          </a:p>
        </p:txBody>
      </p:sp>
      <p:sp>
        <p:nvSpPr>
          <p:cNvPr id="80927" name="Rectangle 31"/>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b="1">
              <a:solidFill>
                <a:srgbClr val="FFC000"/>
              </a:solidFill>
            </a:endParaRPr>
          </a:p>
        </p:txBody>
      </p:sp>
      <p:sp>
        <p:nvSpPr>
          <p:cNvPr id="80928" name="Rectangle 32"/>
          <p:cNvSpPr>
            <a:spLocks noChangeArrowheads="1"/>
          </p:cNvSpPr>
          <p:nvPr/>
        </p:nvSpPr>
        <p:spPr bwMode="auto">
          <a:xfrm>
            <a:off x="6172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b="1">
              <a:solidFill>
                <a:srgbClr val="FFC000"/>
              </a:solidFill>
            </a:endParaRPr>
          </a:p>
        </p:txBody>
      </p:sp>
      <p:sp>
        <p:nvSpPr>
          <p:cNvPr id="80929" name="Rectangle 33"/>
          <p:cNvSpPr>
            <a:spLocks noChangeArrowheads="1"/>
          </p:cNvSpPr>
          <p:nvPr/>
        </p:nvSpPr>
        <p:spPr bwMode="auto">
          <a:xfrm>
            <a:off x="7772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b="1">
              <a:solidFill>
                <a:srgbClr val="FFC000"/>
              </a:solidFill>
            </a:endParaRPr>
          </a:p>
        </p:txBody>
      </p:sp>
      <p:sp>
        <p:nvSpPr>
          <p:cNvPr id="80930" name="Rectangle 34"/>
          <p:cNvSpPr>
            <a:spLocks noChangeArrowheads="1"/>
          </p:cNvSpPr>
          <p:nvPr/>
        </p:nvSpPr>
        <p:spPr bwMode="auto">
          <a:xfrm>
            <a:off x="6400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b="1">
              <a:solidFill>
                <a:srgbClr val="FFC000"/>
              </a:solidFill>
            </a:endParaRPr>
          </a:p>
        </p:txBody>
      </p:sp>
      <p:sp>
        <p:nvSpPr>
          <p:cNvPr id="80931" name="Rectangle 35"/>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b="1">
              <a:solidFill>
                <a:srgbClr val="FFC000"/>
              </a:solidFill>
            </a:endParaRPr>
          </a:p>
        </p:txBody>
      </p:sp>
      <p:sp>
        <p:nvSpPr>
          <p:cNvPr id="80932" name="Rectangle 36"/>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b="1">
              <a:solidFill>
                <a:srgbClr val="FFC000"/>
              </a:solidFill>
            </a:endParaRPr>
          </a:p>
        </p:txBody>
      </p:sp>
      <p:sp>
        <p:nvSpPr>
          <p:cNvPr id="80933" name="Rectangle 37"/>
          <p:cNvSpPr>
            <a:spLocks noChangeArrowheads="1"/>
          </p:cNvSpPr>
          <p:nvPr/>
        </p:nvSpPr>
        <p:spPr bwMode="auto">
          <a:xfrm>
            <a:off x="6629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b="1">
              <a:solidFill>
                <a:srgbClr val="FFC000"/>
              </a:solidFill>
            </a:endParaRPr>
          </a:p>
        </p:txBody>
      </p:sp>
      <p:sp>
        <p:nvSpPr>
          <p:cNvPr id="80934" name="Rectangle 38"/>
          <p:cNvSpPr>
            <a:spLocks noChangeArrowheads="1"/>
          </p:cNvSpPr>
          <p:nvPr/>
        </p:nvSpPr>
        <p:spPr bwMode="auto">
          <a:xfrm>
            <a:off x="6858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b="1">
              <a:solidFill>
                <a:srgbClr val="FFC000"/>
              </a:solidFill>
            </a:endParaRPr>
          </a:p>
        </p:txBody>
      </p:sp>
      <p:sp>
        <p:nvSpPr>
          <p:cNvPr id="80935" name="Rectangle 39"/>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b="1">
              <a:solidFill>
                <a:srgbClr val="FFC000"/>
              </a:solidFill>
            </a:endParaRPr>
          </a:p>
        </p:txBody>
      </p:sp>
      <p:sp>
        <p:nvSpPr>
          <p:cNvPr id="80936" name="Rectangle 40"/>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b="1">
              <a:solidFill>
                <a:srgbClr val="FFC000"/>
              </a:solidFill>
            </a:endParaRPr>
          </a:p>
        </p:txBody>
      </p:sp>
      <p:sp>
        <p:nvSpPr>
          <p:cNvPr id="80937" name="Rectangle 41"/>
          <p:cNvSpPr>
            <a:spLocks noChangeArrowheads="1"/>
          </p:cNvSpPr>
          <p:nvPr/>
        </p:nvSpPr>
        <p:spPr bwMode="auto">
          <a:xfrm>
            <a:off x="8229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b="1">
              <a:solidFill>
                <a:srgbClr val="FFC000"/>
              </a:solidFill>
            </a:endParaRPr>
          </a:p>
        </p:txBody>
      </p:sp>
      <p:sp>
        <p:nvSpPr>
          <p:cNvPr id="80938" name="Rectangle 42"/>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b="1">
              <a:solidFill>
                <a:srgbClr val="FFC000"/>
              </a:solidFill>
            </a:endParaRPr>
          </a:p>
        </p:txBody>
      </p:sp>
      <p:sp>
        <p:nvSpPr>
          <p:cNvPr id="80939" name="Rectangle 43"/>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b="1">
              <a:solidFill>
                <a:srgbClr val="FFC000"/>
              </a:solidFill>
            </a:endParaRPr>
          </a:p>
        </p:txBody>
      </p:sp>
      <p:sp>
        <p:nvSpPr>
          <p:cNvPr id="80940" name="Rectangle 44"/>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b="1">
              <a:solidFill>
                <a:srgbClr val="FFC000"/>
              </a:solidFill>
            </a:endParaRPr>
          </a:p>
        </p:txBody>
      </p:sp>
      <p:sp>
        <p:nvSpPr>
          <p:cNvPr id="80941" name="Rectangle 45"/>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0942" name="Rectangle 46"/>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0943" name="Rectangle 47"/>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0944" name="Rectangle 48"/>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0945" name="Rectangle 49"/>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0946" name="Rectangle 50"/>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0947" name="Rectangle 51"/>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0948" name="Rectangle 52"/>
          <p:cNvSpPr>
            <a:spLocks noChangeArrowheads="1"/>
          </p:cNvSpPr>
          <p:nvPr/>
        </p:nvSpPr>
        <p:spPr bwMode="auto">
          <a:xfrm>
            <a:off x="48006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0949" name="Rectangle 53"/>
          <p:cNvSpPr>
            <a:spLocks noChangeArrowheads="1"/>
          </p:cNvSpPr>
          <p:nvPr/>
        </p:nvSpPr>
        <p:spPr bwMode="auto">
          <a:xfrm>
            <a:off x="6629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0950" name="Rectangle 54"/>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0951" name="Rectangle 55"/>
          <p:cNvSpPr>
            <a:spLocks noChangeArrowheads="1"/>
          </p:cNvSpPr>
          <p:nvPr/>
        </p:nvSpPr>
        <p:spPr bwMode="auto">
          <a:xfrm>
            <a:off x="52578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0952" name="Rectangle 56"/>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0953" name="Rectangle 57"/>
          <p:cNvSpPr>
            <a:spLocks noChangeArrowheads="1"/>
          </p:cNvSpPr>
          <p:nvPr/>
        </p:nvSpPr>
        <p:spPr bwMode="auto">
          <a:xfrm>
            <a:off x="6172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0954" name="Line 58"/>
          <p:cNvSpPr>
            <a:spLocks noChangeShapeType="1"/>
          </p:cNvSpPr>
          <p:nvPr/>
        </p:nvSpPr>
        <p:spPr bwMode="auto">
          <a:xfrm>
            <a:off x="3505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55" name="Line 59"/>
          <p:cNvSpPr>
            <a:spLocks noChangeShapeType="1"/>
          </p:cNvSpPr>
          <p:nvPr/>
        </p:nvSpPr>
        <p:spPr bwMode="auto">
          <a:xfrm>
            <a:off x="3505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56" name="Line 60"/>
          <p:cNvSpPr>
            <a:spLocks noChangeShapeType="1"/>
          </p:cNvSpPr>
          <p:nvPr/>
        </p:nvSpPr>
        <p:spPr bwMode="auto">
          <a:xfrm>
            <a:off x="6705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57" name="Line 61"/>
          <p:cNvSpPr>
            <a:spLocks noChangeShapeType="1"/>
          </p:cNvSpPr>
          <p:nvPr/>
        </p:nvSpPr>
        <p:spPr bwMode="auto">
          <a:xfrm>
            <a:off x="6705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58" name="Line 62"/>
          <p:cNvSpPr>
            <a:spLocks noChangeShapeType="1"/>
          </p:cNvSpPr>
          <p:nvPr/>
        </p:nvSpPr>
        <p:spPr bwMode="auto">
          <a:xfrm>
            <a:off x="71628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59" name="Line 63"/>
          <p:cNvSpPr>
            <a:spLocks noChangeShapeType="1"/>
          </p:cNvSpPr>
          <p:nvPr/>
        </p:nvSpPr>
        <p:spPr bwMode="auto">
          <a:xfrm>
            <a:off x="716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60" name="Line 64"/>
          <p:cNvSpPr>
            <a:spLocks noChangeShapeType="1"/>
          </p:cNvSpPr>
          <p:nvPr/>
        </p:nvSpPr>
        <p:spPr bwMode="auto">
          <a:xfrm>
            <a:off x="7620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61" name="Line 65"/>
          <p:cNvSpPr>
            <a:spLocks noChangeShapeType="1"/>
          </p:cNvSpPr>
          <p:nvPr/>
        </p:nvSpPr>
        <p:spPr bwMode="auto">
          <a:xfrm>
            <a:off x="762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62" name="Line 66"/>
          <p:cNvSpPr>
            <a:spLocks noChangeShapeType="1"/>
          </p:cNvSpPr>
          <p:nvPr/>
        </p:nvSpPr>
        <p:spPr bwMode="auto">
          <a:xfrm>
            <a:off x="8077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63" name="Line 67"/>
          <p:cNvSpPr>
            <a:spLocks noChangeShapeType="1"/>
          </p:cNvSpPr>
          <p:nvPr/>
        </p:nvSpPr>
        <p:spPr bwMode="auto">
          <a:xfrm>
            <a:off x="807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64" name="Line 68"/>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65" name="Line 69"/>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66" name="Line 70"/>
          <p:cNvSpPr>
            <a:spLocks noChangeShapeType="1"/>
          </p:cNvSpPr>
          <p:nvPr/>
        </p:nvSpPr>
        <p:spPr bwMode="auto">
          <a:xfrm>
            <a:off x="5334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67" name="Line 71"/>
          <p:cNvSpPr>
            <a:spLocks noChangeShapeType="1"/>
          </p:cNvSpPr>
          <p:nvPr/>
        </p:nvSpPr>
        <p:spPr bwMode="auto">
          <a:xfrm>
            <a:off x="5334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68" name="Line 72"/>
          <p:cNvSpPr>
            <a:spLocks noChangeShapeType="1"/>
          </p:cNvSpPr>
          <p:nvPr/>
        </p:nvSpPr>
        <p:spPr bwMode="auto">
          <a:xfrm>
            <a:off x="3962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69" name="Line 73"/>
          <p:cNvSpPr>
            <a:spLocks noChangeShapeType="1"/>
          </p:cNvSpPr>
          <p:nvPr/>
        </p:nvSpPr>
        <p:spPr bwMode="auto">
          <a:xfrm>
            <a:off x="3962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70" name="Line 74"/>
          <p:cNvSpPr>
            <a:spLocks noChangeShapeType="1"/>
          </p:cNvSpPr>
          <p:nvPr/>
        </p:nvSpPr>
        <p:spPr bwMode="auto">
          <a:xfrm>
            <a:off x="6248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71" name="Line 75"/>
          <p:cNvSpPr>
            <a:spLocks noChangeShapeType="1"/>
          </p:cNvSpPr>
          <p:nvPr/>
        </p:nvSpPr>
        <p:spPr bwMode="auto">
          <a:xfrm>
            <a:off x="6248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72" name="Line 76"/>
          <p:cNvSpPr>
            <a:spLocks noChangeShapeType="1"/>
          </p:cNvSpPr>
          <p:nvPr/>
        </p:nvSpPr>
        <p:spPr bwMode="auto">
          <a:xfrm>
            <a:off x="5791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73" name="Line 77"/>
          <p:cNvSpPr>
            <a:spLocks noChangeShapeType="1"/>
          </p:cNvSpPr>
          <p:nvPr/>
        </p:nvSpPr>
        <p:spPr bwMode="auto">
          <a:xfrm>
            <a:off x="5791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74" name="Line 78"/>
          <p:cNvSpPr>
            <a:spLocks noChangeShapeType="1"/>
          </p:cNvSpPr>
          <p:nvPr/>
        </p:nvSpPr>
        <p:spPr bwMode="auto">
          <a:xfrm>
            <a:off x="4419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75" name="Line 79"/>
          <p:cNvSpPr>
            <a:spLocks noChangeShapeType="1"/>
          </p:cNvSpPr>
          <p:nvPr/>
        </p:nvSpPr>
        <p:spPr bwMode="auto">
          <a:xfrm flipH="1">
            <a:off x="4648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76" name="Line 80"/>
          <p:cNvSpPr>
            <a:spLocks noChangeShapeType="1"/>
          </p:cNvSpPr>
          <p:nvPr/>
        </p:nvSpPr>
        <p:spPr bwMode="auto">
          <a:xfrm>
            <a:off x="48768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77" name="Line 81"/>
          <p:cNvSpPr>
            <a:spLocks noChangeShapeType="1"/>
          </p:cNvSpPr>
          <p:nvPr/>
        </p:nvSpPr>
        <p:spPr bwMode="auto">
          <a:xfrm>
            <a:off x="4876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78" name="Line 82"/>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79" name="Line 83"/>
          <p:cNvSpPr>
            <a:spLocks noChangeShapeType="1"/>
          </p:cNvSpPr>
          <p:nvPr/>
        </p:nvSpPr>
        <p:spPr bwMode="auto">
          <a:xfrm>
            <a:off x="3962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80" name="Line 84"/>
          <p:cNvSpPr>
            <a:spLocks noChangeShapeType="1"/>
          </p:cNvSpPr>
          <p:nvPr/>
        </p:nvSpPr>
        <p:spPr bwMode="auto">
          <a:xfrm flipH="1">
            <a:off x="35052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81" name="Line 85"/>
          <p:cNvSpPr>
            <a:spLocks noChangeShapeType="1"/>
          </p:cNvSpPr>
          <p:nvPr/>
        </p:nvSpPr>
        <p:spPr bwMode="auto">
          <a:xfrm>
            <a:off x="6248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82" name="Line 86"/>
          <p:cNvSpPr>
            <a:spLocks noChangeShapeType="1"/>
          </p:cNvSpPr>
          <p:nvPr/>
        </p:nvSpPr>
        <p:spPr bwMode="auto">
          <a:xfrm flipH="1">
            <a:off x="57912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83" name="Line 87"/>
          <p:cNvSpPr>
            <a:spLocks noChangeShapeType="1"/>
          </p:cNvSpPr>
          <p:nvPr/>
        </p:nvSpPr>
        <p:spPr bwMode="auto">
          <a:xfrm>
            <a:off x="76200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84" name="Line 88"/>
          <p:cNvSpPr>
            <a:spLocks noChangeShapeType="1"/>
          </p:cNvSpPr>
          <p:nvPr/>
        </p:nvSpPr>
        <p:spPr bwMode="auto">
          <a:xfrm flipH="1">
            <a:off x="7162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85" name="Line 89"/>
          <p:cNvSpPr>
            <a:spLocks noChangeShapeType="1"/>
          </p:cNvSpPr>
          <p:nvPr/>
        </p:nvSpPr>
        <p:spPr bwMode="auto">
          <a:xfrm>
            <a:off x="48768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86" name="Line 90"/>
          <p:cNvSpPr>
            <a:spLocks noChangeShapeType="1"/>
          </p:cNvSpPr>
          <p:nvPr/>
        </p:nvSpPr>
        <p:spPr bwMode="auto">
          <a:xfrm flipH="1">
            <a:off x="44196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87" name="Line 91"/>
          <p:cNvSpPr>
            <a:spLocks noChangeShapeType="1"/>
          </p:cNvSpPr>
          <p:nvPr/>
        </p:nvSpPr>
        <p:spPr bwMode="auto">
          <a:xfrm>
            <a:off x="4876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88" name="Line 92"/>
          <p:cNvSpPr>
            <a:spLocks noChangeShapeType="1"/>
          </p:cNvSpPr>
          <p:nvPr/>
        </p:nvSpPr>
        <p:spPr bwMode="auto">
          <a:xfrm>
            <a:off x="6705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89" name="Line 93"/>
          <p:cNvSpPr>
            <a:spLocks noChangeShapeType="1"/>
          </p:cNvSpPr>
          <p:nvPr/>
        </p:nvSpPr>
        <p:spPr bwMode="auto">
          <a:xfrm>
            <a:off x="80772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90" name="Line 94"/>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91" name="Line 95"/>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92" name="Line 96"/>
          <p:cNvSpPr>
            <a:spLocks noChangeShapeType="1"/>
          </p:cNvSpPr>
          <p:nvPr/>
        </p:nvSpPr>
        <p:spPr bwMode="auto">
          <a:xfrm flipH="1">
            <a:off x="3962400" y="3733800"/>
            <a:ext cx="609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93" name="Line 97"/>
          <p:cNvSpPr>
            <a:spLocks noChangeShapeType="1"/>
          </p:cNvSpPr>
          <p:nvPr/>
        </p:nvSpPr>
        <p:spPr bwMode="auto">
          <a:xfrm>
            <a:off x="45720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94" name="Line 98"/>
          <p:cNvSpPr>
            <a:spLocks noChangeShapeType="1"/>
          </p:cNvSpPr>
          <p:nvPr/>
        </p:nvSpPr>
        <p:spPr bwMode="auto">
          <a:xfrm>
            <a:off x="5486400" y="3733800"/>
            <a:ext cx="7620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95" name="Line 99"/>
          <p:cNvSpPr>
            <a:spLocks noChangeShapeType="1"/>
          </p:cNvSpPr>
          <p:nvPr/>
        </p:nvSpPr>
        <p:spPr bwMode="auto">
          <a:xfrm>
            <a:off x="6400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96" name="Line 100"/>
          <p:cNvSpPr>
            <a:spLocks noChangeShapeType="1"/>
          </p:cNvSpPr>
          <p:nvPr/>
        </p:nvSpPr>
        <p:spPr bwMode="auto">
          <a:xfrm>
            <a:off x="7162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97" name="Line 101"/>
          <p:cNvSpPr>
            <a:spLocks noChangeShapeType="1"/>
          </p:cNvSpPr>
          <p:nvPr/>
        </p:nvSpPr>
        <p:spPr bwMode="auto">
          <a:xfrm>
            <a:off x="8077200" y="3733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98" name="Line 102"/>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999" name="Line 103"/>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1000" name="Rectangle 104"/>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1001" name="Rectangle 105"/>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1002" name="Rectangle 106"/>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1003" name="Rectangle 107"/>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1004" name="Line 108"/>
          <p:cNvSpPr>
            <a:spLocks noChangeShapeType="1"/>
          </p:cNvSpPr>
          <p:nvPr/>
        </p:nvSpPr>
        <p:spPr bwMode="auto">
          <a:xfrm flipH="1">
            <a:off x="4572000" y="3048000"/>
            <a:ext cx="4572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1005" name="Line 109"/>
          <p:cNvSpPr>
            <a:spLocks noChangeShapeType="1"/>
          </p:cNvSpPr>
          <p:nvPr/>
        </p:nvSpPr>
        <p:spPr bwMode="auto">
          <a:xfrm flipH="1">
            <a:off x="5486400" y="3048000"/>
            <a:ext cx="6096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1006" name="Line 110"/>
          <p:cNvSpPr>
            <a:spLocks noChangeShapeType="1"/>
          </p:cNvSpPr>
          <p:nvPr/>
        </p:nvSpPr>
        <p:spPr bwMode="auto">
          <a:xfrm>
            <a:off x="6096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1007" name="Line 111"/>
          <p:cNvSpPr>
            <a:spLocks noChangeShapeType="1"/>
          </p:cNvSpPr>
          <p:nvPr/>
        </p:nvSpPr>
        <p:spPr bwMode="auto">
          <a:xfrm>
            <a:off x="7162800" y="3048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1008" name="Line 112"/>
          <p:cNvSpPr>
            <a:spLocks noChangeShapeType="1"/>
          </p:cNvSpPr>
          <p:nvPr/>
        </p:nvSpPr>
        <p:spPr bwMode="auto">
          <a:xfrm>
            <a:off x="7162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1009" name="Line 113"/>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1010" name="Line 114"/>
          <p:cNvSpPr>
            <a:spLocks noChangeShapeType="1"/>
          </p:cNvSpPr>
          <p:nvPr/>
        </p:nvSpPr>
        <p:spPr bwMode="auto">
          <a:xfrm flipH="1">
            <a:off x="5029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1011" name="Line 115"/>
          <p:cNvSpPr>
            <a:spLocks noChangeShapeType="1"/>
          </p:cNvSpPr>
          <p:nvPr/>
        </p:nvSpPr>
        <p:spPr bwMode="auto">
          <a:xfrm>
            <a:off x="55626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1012" name="Line 116"/>
          <p:cNvSpPr>
            <a:spLocks noChangeShapeType="1"/>
          </p:cNvSpPr>
          <p:nvPr/>
        </p:nvSpPr>
        <p:spPr bwMode="auto">
          <a:xfrm flipH="1">
            <a:off x="7162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1013" name="Line 117"/>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1014" name="Line 118"/>
          <p:cNvSpPr>
            <a:spLocks noChangeShapeType="1"/>
          </p:cNvSpPr>
          <p:nvPr/>
        </p:nvSpPr>
        <p:spPr bwMode="auto">
          <a:xfrm flipH="1">
            <a:off x="55626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1015" name="Line 119"/>
          <p:cNvSpPr>
            <a:spLocks noChangeShapeType="1"/>
          </p:cNvSpPr>
          <p:nvPr/>
        </p:nvSpPr>
        <p:spPr bwMode="auto">
          <a:xfrm>
            <a:off x="6629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1016" name="Text Box 120"/>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81017" name="Text Box 121"/>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81018" name="Text Box 122"/>
          <p:cNvSpPr txBox="1">
            <a:spLocks noChangeArrowheads="1"/>
          </p:cNvSpPr>
          <p:nvPr/>
        </p:nvSpPr>
        <p:spPr bwMode="auto">
          <a:xfrm>
            <a:off x="3810001" y="6203950"/>
            <a:ext cx="3738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81019" name="Text Box 123"/>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81020" name="Text Box 124"/>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81021" name="Text Box 125"/>
          <p:cNvSpPr txBox="1">
            <a:spLocks noChangeArrowheads="1"/>
          </p:cNvSpPr>
          <p:nvPr/>
        </p:nvSpPr>
        <p:spPr bwMode="auto">
          <a:xfrm>
            <a:off x="5181601" y="6203950"/>
            <a:ext cx="3738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81022" name="Text Box 126"/>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81023" name="Text Box 127"/>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81024" name="Text Box 128"/>
          <p:cNvSpPr txBox="1">
            <a:spLocks noChangeArrowheads="1"/>
          </p:cNvSpPr>
          <p:nvPr/>
        </p:nvSpPr>
        <p:spPr bwMode="auto">
          <a:xfrm>
            <a:off x="4495801" y="6203950"/>
            <a:ext cx="3738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81025" name="Text Box 129"/>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81026" name="Text Box 130"/>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81027" name="Text Box 131"/>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81028" name="Text Box 132"/>
          <p:cNvSpPr txBox="1">
            <a:spLocks noChangeArrowheads="1"/>
          </p:cNvSpPr>
          <p:nvPr/>
        </p:nvSpPr>
        <p:spPr bwMode="auto">
          <a:xfrm>
            <a:off x="7924801" y="6203950"/>
            <a:ext cx="3738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81029" name="Text Box 133"/>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81030" name="Text Box 134"/>
          <p:cNvSpPr txBox="1">
            <a:spLocks noChangeArrowheads="1"/>
          </p:cNvSpPr>
          <p:nvPr/>
        </p:nvSpPr>
        <p:spPr bwMode="auto">
          <a:xfrm>
            <a:off x="7239001" y="6203950"/>
            <a:ext cx="2792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81031" name="Text Box 135"/>
          <p:cNvSpPr txBox="1">
            <a:spLocks noChangeArrowheads="1"/>
          </p:cNvSpPr>
          <p:nvPr/>
        </p:nvSpPr>
        <p:spPr bwMode="auto">
          <a:xfrm>
            <a:off x="7467601" y="6203950"/>
            <a:ext cx="3738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81032" name="Text Box 136"/>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81033" name="Text Box 137"/>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81034" name="Text Box 138"/>
          <p:cNvSpPr txBox="1">
            <a:spLocks noChangeArrowheads="1"/>
          </p:cNvSpPr>
          <p:nvPr/>
        </p:nvSpPr>
        <p:spPr bwMode="auto">
          <a:xfrm>
            <a:off x="6781801" y="6203950"/>
            <a:ext cx="2792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81035" name="Text Box 139"/>
          <p:cNvSpPr txBox="1">
            <a:spLocks noChangeArrowheads="1"/>
          </p:cNvSpPr>
          <p:nvPr/>
        </p:nvSpPr>
        <p:spPr bwMode="auto">
          <a:xfrm>
            <a:off x="6324601" y="6203950"/>
            <a:ext cx="3738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81036" name="Text Box 140"/>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81037" name="Text Box 141"/>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81038" name="Text Box 142"/>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81039" name="Text Box 143"/>
          <p:cNvSpPr txBox="1">
            <a:spLocks noChangeArrowheads="1"/>
          </p:cNvSpPr>
          <p:nvPr/>
        </p:nvSpPr>
        <p:spPr bwMode="auto">
          <a:xfrm>
            <a:off x="8382001" y="6203950"/>
            <a:ext cx="3738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81040" name="Text Box 144"/>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2" name="TextBox 1">
            <a:extLst>
              <a:ext uri="{FF2B5EF4-FFF2-40B4-BE49-F238E27FC236}">
                <a16:creationId xmlns:a16="http://schemas.microsoft.com/office/drawing/2014/main" id="{80C84013-538A-4DF1-BB08-23F6C3A55529}"/>
              </a:ext>
            </a:extLst>
          </p:cNvPr>
          <p:cNvSpPr txBox="1"/>
          <p:nvPr/>
        </p:nvSpPr>
        <p:spPr>
          <a:xfrm>
            <a:off x="1459166" y="1580483"/>
            <a:ext cx="628698" cy="369332"/>
          </a:xfrm>
          <a:prstGeom prst="rect">
            <a:avLst/>
          </a:prstGeom>
          <a:noFill/>
        </p:spPr>
        <p:txBody>
          <a:bodyPr wrap="none" rtlCol="0">
            <a:spAutoFit/>
          </a:bodyPr>
          <a:lstStyle/>
          <a:p>
            <a:r>
              <a:rPr lang="en-US" dirty="0"/>
              <a:t>MAX</a:t>
            </a:r>
          </a:p>
        </p:txBody>
      </p:sp>
      <p:sp>
        <p:nvSpPr>
          <p:cNvPr id="146" name="TextBox 145">
            <a:extLst>
              <a:ext uri="{FF2B5EF4-FFF2-40B4-BE49-F238E27FC236}">
                <a16:creationId xmlns:a16="http://schemas.microsoft.com/office/drawing/2014/main" id="{54DD34E1-1C93-4C71-864B-6D26993B70F1}"/>
              </a:ext>
            </a:extLst>
          </p:cNvPr>
          <p:cNvSpPr txBox="1"/>
          <p:nvPr/>
        </p:nvSpPr>
        <p:spPr>
          <a:xfrm>
            <a:off x="1468710" y="2204639"/>
            <a:ext cx="567784" cy="369332"/>
          </a:xfrm>
          <a:prstGeom prst="rect">
            <a:avLst/>
          </a:prstGeom>
          <a:noFill/>
        </p:spPr>
        <p:txBody>
          <a:bodyPr wrap="none" rtlCol="0">
            <a:spAutoFit/>
          </a:bodyPr>
          <a:lstStyle/>
          <a:p>
            <a:r>
              <a:rPr lang="en-US" dirty="0"/>
              <a:t>MIN</a:t>
            </a:r>
          </a:p>
        </p:txBody>
      </p:sp>
      <p:sp>
        <p:nvSpPr>
          <p:cNvPr id="147" name="TextBox 146">
            <a:extLst>
              <a:ext uri="{FF2B5EF4-FFF2-40B4-BE49-F238E27FC236}">
                <a16:creationId xmlns:a16="http://schemas.microsoft.com/office/drawing/2014/main" id="{B6C9140F-DE31-4D8C-8B6F-EF0D4D463EB5}"/>
              </a:ext>
            </a:extLst>
          </p:cNvPr>
          <p:cNvSpPr txBox="1"/>
          <p:nvPr/>
        </p:nvSpPr>
        <p:spPr>
          <a:xfrm>
            <a:off x="1447272" y="2787134"/>
            <a:ext cx="628698" cy="369332"/>
          </a:xfrm>
          <a:prstGeom prst="rect">
            <a:avLst/>
          </a:prstGeom>
          <a:noFill/>
        </p:spPr>
        <p:txBody>
          <a:bodyPr wrap="none" rtlCol="0">
            <a:spAutoFit/>
          </a:bodyPr>
          <a:lstStyle/>
          <a:p>
            <a:r>
              <a:rPr lang="en-US" dirty="0"/>
              <a:t>MAX</a:t>
            </a:r>
          </a:p>
        </p:txBody>
      </p:sp>
      <p:sp>
        <p:nvSpPr>
          <p:cNvPr id="148" name="TextBox 147">
            <a:extLst>
              <a:ext uri="{FF2B5EF4-FFF2-40B4-BE49-F238E27FC236}">
                <a16:creationId xmlns:a16="http://schemas.microsoft.com/office/drawing/2014/main" id="{30A6162B-0881-4AEA-A66A-CEFBDBEE6AA5}"/>
              </a:ext>
            </a:extLst>
          </p:cNvPr>
          <p:cNvSpPr txBox="1"/>
          <p:nvPr/>
        </p:nvSpPr>
        <p:spPr>
          <a:xfrm>
            <a:off x="1489623" y="3493090"/>
            <a:ext cx="567784" cy="369332"/>
          </a:xfrm>
          <a:prstGeom prst="rect">
            <a:avLst/>
          </a:prstGeom>
          <a:noFill/>
        </p:spPr>
        <p:txBody>
          <a:bodyPr wrap="none" rtlCol="0">
            <a:spAutoFit/>
          </a:bodyPr>
          <a:lstStyle/>
          <a:p>
            <a:r>
              <a:rPr lang="en-US" dirty="0"/>
              <a:t>MIN</a:t>
            </a:r>
          </a:p>
        </p:txBody>
      </p:sp>
      <p:sp>
        <p:nvSpPr>
          <p:cNvPr id="149" name="TextBox 148">
            <a:extLst>
              <a:ext uri="{FF2B5EF4-FFF2-40B4-BE49-F238E27FC236}">
                <a16:creationId xmlns:a16="http://schemas.microsoft.com/office/drawing/2014/main" id="{6F19056E-A07C-4439-A2EB-1C79125B52F9}"/>
              </a:ext>
            </a:extLst>
          </p:cNvPr>
          <p:cNvSpPr txBox="1"/>
          <p:nvPr/>
        </p:nvSpPr>
        <p:spPr>
          <a:xfrm>
            <a:off x="1489623" y="4287356"/>
            <a:ext cx="628698" cy="369332"/>
          </a:xfrm>
          <a:prstGeom prst="rect">
            <a:avLst/>
          </a:prstGeom>
          <a:noFill/>
        </p:spPr>
        <p:txBody>
          <a:bodyPr wrap="none" rtlCol="0">
            <a:spAutoFit/>
          </a:bodyPr>
          <a:lstStyle/>
          <a:p>
            <a:r>
              <a:rPr lang="en-US" dirty="0"/>
              <a:t>MAX</a:t>
            </a:r>
          </a:p>
        </p:txBody>
      </p:sp>
      <p:sp>
        <p:nvSpPr>
          <p:cNvPr id="150" name="TextBox 149">
            <a:extLst>
              <a:ext uri="{FF2B5EF4-FFF2-40B4-BE49-F238E27FC236}">
                <a16:creationId xmlns:a16="http://schemas.microsoft.com/office/drawing/2014/main" id="{FFE50F1E-B0FD-4C52-998E-E6B6AF94360F}"/>
              </a:ext>
            </a:extLst>
          </p:cNvPr>
          <p:cNvSpPr txBox="1"/>
          <p:nvPr/>
        </p:nvSpPr>
        <p:spPr>
          <a:xfrm>
            <a:off x="1505892" y="5160659"/>
            <a:ext cx="567784" cy="369332"/>
          </a:xfrm>
          <a:prstGeom prst="rect">
            <a:avLst/>
          </a:prstGeom>
          <a:noFill/>
        </p:spPr>
        <p:txBody>
          <a:bodyPr wrap="none" rtlCol="0">
            <a:spAutoFit/>
          </a:bodyPr>
          <a:lstStyle/>
          <a:p>
            <a:r>
              <a:rPr lang="en-US" dirty="0"/>
              <a:t>MIN</a:t>
            </a:r>
          </a:p>
        </p:txBody>
      </p:sp>
      <p:cxnSp>
        <p:nvCxnSpPr>
          <p:cNvPr id="4" name="Straight Connector 3">
            <a:extLst>
              <a:ext uri="{FF2B5EF4-FFF2-40B4-BE49-F238E27FC236}">
                <a16:creationId xmlns:a16="http://schemas.microsoft.com/office/drawing/2014/main" id="{E616CE98-CCC4-4663-A8A3-4B2B49776ECF}"/>
              </a:ext>
            </a:extLst>
          </p:cNvPr>
          <p:cNvCxnSpPr>
            <a:cxnSpLocks/>
          </p:cNvCxnSpPr>
          <p:nvPr/>
        </p:nvCxnSpPr>
        <p:spPr>
          <a:xfrm flipH="1">
            <a:off x="2116478" y="1781711"/>
            <a:ext cx="402873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62334754-7F71-4019-A11A-868314AF3498}"/>
              </a:ext>
            </a:extLst>
          </p:cNvPr>
          <p:cNvCxnSpPr>
            <a:cxnSpLocks/>
          </p:cNvCxnSpPr>
          <p:nvPr/>
        </p:nvCxnSpPr>
        <p:spPr>
          <a:xfrm flipH="1">
            <a:off x="2157574" y="2404165"/>
            <a:ext cx="287162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2047EF45-317D-43BA-A892-0CDCFFA71FF8}"/>
              </a:ext>
            </a:extLst>
          </p:cNvPr>
          <p:cNvCxnSpPr>
            <a:cxnSpLocks/>
          </p:cNvCxnSpPr>
          <p:nvPr/>
        </p:nvCxnSpPr>
        <p:spPr>
          <a:xfrm flipH="1">
            <a:off x="2152170" y="3016785"/>
            <a:ext cx="2419830"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A2D05CCA-E3E9-4B35-A4F8-F8F69F0F6587}"/>
              </a:ext>
            </a:extLst>
          </p:cNvPr>
          <p:cNvCxnSpPr>
            <a:cxnSpLocks/>
            <a:endCxn id="148" idx="3"/>
          </p:cNvCxnSpPr>
          <p:nvPr/>
        </p:nvCxnSpPr>
        <p:spPr>
          <a:xfrm flipH="1">
            <a:off x="2057407" y="3672156"/>
            <a:ext cx="2106196" cy="560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D1EB1DBD-7124-4D59-AEF0-26B0501C3D2F}"/>
              </a:ext>
            </a:extLst>
          </p:cNvPr>
          <p:cNvCxnSpPr>
            <a:cxnSpLocks/>
            <a:endCxn id="149" idx="3"/>
          </p:cNvCxnSpPr>
          <p:nvPr/>
        </p:nvCxnSpPr>
        <p:spPr>
          <a:xfrm flipH="1" flipV="1">
            <a:off x="2118321" y="4472022"/>
            <a:ext cx="1386880" cy="10934"/>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7F4D8691-4D42-4FF0-8FBF-2BF6F1F72E6C}"/>
              </a:ext>
            </a:extLst>
          </p:cNvPr>
          <p:cNvCxnSpPr>
            <a:cxnSpLocks/>
            <a:endCxn id="150" idx="3"/>
          </p:cNvCxnSpPr>
          <p:nvPr/>
        </p:nvCxnSpPr>
        <p:spPr>
          <a:xfrm flipH="1" flipV="1">
            <a:off x="2073676" y="5345325"/>
            <a:ext cx="988024" cy="2483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52665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47" name="Rectangle 4"/>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48" name="Rectangle 5"/>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49" name="Rectangle 6"/>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50" name="Rectangle 7"/>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51" name="Rectangle 8"/>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52" name="Rectangle 9"/>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53" name="Rectangle 10"/>
          <p:cNvSpPr>
            <a:spLocks noChangeArrowheads="1"/>
          </p:cNvSpPr>
          <p:nvPr/>
        </p:nvSpPr>
        <p:spPr bwMode="auto">
          <a:xfrm>
            <a:off x="66294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54" name="Rectangle 11"/>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55" name="Rectangle 12"/>
          <p:cNvSpPr>
            <a:spLocks noChangeArrowheads="1"/>
          </p:cNvSpPr>
          <p:nvPr/>
        </p:nvSpPr>
        <p:spPr bwMode="auto">
          <a:xfrm>
            <a:off x="63246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56" name="Rectangle 13"/>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57" name="Rectangle 14"/>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58" name="Rectangle 15"/>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59" name="Rectangle 16"/>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60" name="Rectangle 17"/>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61" name="Rectangle 18"/>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62" name="Rectangle 19"/>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63" name="Rectangle 20"/>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64" name="Rectangle 21"/>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65" name="Rectangle 22"/>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66" name="Rectangle 23"/>
          <p:cNvSpPr>
            <a:spLocks noChangeArrowheads="1"/>
          </p:cNvSpPr>
          <p:nvPr/>
        </p:nvSpPr>
        <p:spPr bwMode="auto">
          <a:xfrm>
            <a:off x="5486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67" name="Rectangle 24"/>
          <p:cNvSpPr>
            <a:spLocks noChangeArrowheads="1"/>
          </p:cNvSpPr>
          <p:nvPr/>
        </p:nvSpPr>
        <p:spPr bwMode="auto">
          <a:xfrm>
            <a:off x="4114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68" name="Rectangle 25"/>
          <p:cNvSpPr>
            <a:spLocks noChangeArrowheads="1"/>
          </p:cNvSpPr>
          <p:nvPr/>
        </p:nvSpPr>
        <p:spPr bwMode="auto">
          <a:xfrm>
            <a:off x="5029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69" name="Rectangle 26"/>
          <p:cNvSpPr>
            <a:spLocks noChangeArrowheads="1"/>
          </p:cNvSpPr>
          <p:nvPr/>
        </p:nvSpPr>
        <p:spPr bwMode="auto">
          <a:xfrm>
            <a:off x="5257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70" name="Rectangle 27"/>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71" name="Rectangle 28"/>
          <p:cNvSpPr>
            <a:spLocks noChangeArrowheads="1"/>
          </p:cNvSpPr>
          <p:nvPr/>
        </p:nvSpPr>
        <p:spPr bwMode="auto">
          <a:xfrm>
            <a:off x="4572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72" name="Rectangle 29"/>
          <p:cNvSpPr>
            <a:spLocks noChangeArrowheads="1"/>
          </p:cNvSpPr>
          <p:nvPr/>
        </p:nvSpPr>
        <p:spPr bwMode="auto">
          <a:xfrm>
            <a:off x="4800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73" name="Rectangle 30"/>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74" name="Rectangle 31"/>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75" name="Rectangle 32"/>
          <p:cNvSpPr>
            <a:spLocks noChangeArrowheads="1"/>
          </p:cNvSpPr>
          <p:nvPr/>
        </p:nvSpPr>
        <p:spPr bwMode="auto">
          <a:xfrm>
            <a:off x="6172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76" name="Rectangle 33"/>
          <p:cNvSpPr>
            <a:spLocks noChangeArrowheads="1"/>
          </p:cNvSpPr>
          <p:nvPr/>
        </p:nvSpPr>
        <p:spPr bwMode="auto">
          <a:xfrm>
            <a:off x="7772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77" name="Rectangle 34"/>
          <p:cNvSpPr>
            <a:spLocks noChangeArrowheads="1"/>
          </p:cNvSpPr>
          <p:nvPr/>
        </p:nvSpPr>
        <p:spPr bwMode="auto">
          <a:xfrm>
            <a:off x="6400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78" name="Rectangle 35"/>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79" name="Rectangle 36"/>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80" name="Rectangle 37"/>
          <p:cNvSpPr>
            <a:spLocks noChangeArrowheads="1"/>
          </p:cNvSpPr>
          <p:nvPr/>
        </p:nvSpPr>
        <p:spPr bwMode="auto">
          <a:xfrm>
            <a:off x="6629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81" name="Rectangle 38"/>
          <p:cNvSpPr>
            <a:spLocks noChangeArrowheads="1"/>
          </p:cNvSpPr>
          <p:nvPr/>
        </p:nvSpPr>
        <p:spPr bwMode="auto">
          <a:xfrm>
            <a:off x="6858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82" name="Rectangle 39"/>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83" name="Rectangle 40"/>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84" name="Rectangle 41"/>
          <p:cNvSpPr>
            <a:spLocks noChangeArrowheads="1"/>
          </p:cNvSpPr>
          <p:nvPr/>
        </p:nvSpPr>
        <p:spPr bwMode="auto">
          <a:xfrm>
            <a:off x="8229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85" name="Rectangle 42"/>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86" name="Rectangle 43"/>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87" name="Rectangle 44"/>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88" name="Rectangle 45"/>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89" name="Rectangle 46"/>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90" name="Rectangle 47"/>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91" name="Rectangle 48"/>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92" name="Rectangle 49"/>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93" name="Rectangle 50"/>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94" name="Rectangle 51"/>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95" name="Rectangle 52"/>
          <p:cNvSpPr>
            <a:spLocks noChangeArrowheads="1"/>
          </p:cNvSpPr>
          <p:nvPr/>
        </p:nvSpPr>
        <p:spPr bwMode="auto">
          <a:xfrm>
            <a:off x="48006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96" name="Rectangle 53"/>
          <p:cNvSpPr>
            <a:spLocks noChangeArrowheads="1"/>
          </p:cNvSpPr>
          <p:nvPr/>
        </p:nvSpPr>
        <p:spPr bwMode="auto">
          <a:xfrm>
            <a:off x="6629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97" name="Rectangle 54"/>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98" name="Rectangle 55"/>
          <p:cNvSpPr>
            <a:spLocks noChangeArrowheads="1"/>
          </p:cNvSpPr>
          <p:nvPr/>
        </p:nvSpPr>
        <p:spPr bwMode="auto">
          <a:xfrm>
            <a:off x="52578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2999" name="Rectangle 56"/>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3000" name="Rectangle 57"/>
          <p:cNvSpPr>
            <a:spLocks noChangeArrowheads="1"/>
          </p:cNvSpPr>
          <p:nvPr/>
        </p:nvSpPr>
        <p:spPr bwMode="auto">
          <a:xfrm>
            <a:off x="6172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3001" name="Line 58"/>
          <p:cNvSpPr>
            <a:spLocks noChangeShapeType="1"/>
          </p:cNvSpPr>
          <p:nvPr/>
        </p:nvSpPr>
        <p:spPr bwMode="auto">
          <a:xfrm>
            <a:off x="3505200" y="54102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02" name="Line 59"/>
          <p:cNvSpPr>
            <a:spLocks noChangeShapeType="1"/>
          </p:cNvSpPr>
          <p:nvPr/>
        </p:nvSpPr>
        <p:spPr bwMode="auto">
          <a:xfrm>
            <a:off x="3505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03" name="Line 60"/>
          <p:cNvSpPr>
            <a:spLocks noChangeShapeType="1"/>
          </p:cNvSpPr>
          <p:nvPr/>
        </p:nvSpPr>
        <p:spPr bwMode="auto">
          <a:xfrm>
            <a:off x="6705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04" name="Line 61"/>
          <p:cNvSpPr>
            <a:spLocks noChangeShapeType="1"/>
          </p:cNvSpPr>
          <p:nvPr/>
        </p:nvSpPr>
        <p:spPr bwMode="auto">
          <a:xfrm>
            <a:off x="6705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05" name="Line 62"/>
          <p:cNvSpPr>
            <a:spLocks noChangeShapeType="1"/>
          </p:cNvSpPr>
          <p:nvPr/>
        </p:nvSpPr>
        <p:spPr bwMode="auto">
          <a:xfrm>
            <a:off x="71628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06" name="Line 63"/>
          <p:cNvSpPr>
            <a:spLocks noChangeShapeType="1"/>
          </p:cNvSpPr>
          <p:nvPr/>
        </p:nvSpPr>
        <p:spPr bwMode="auto">
          <a:xfrm>
            <a:off x="716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07" name="Line 64"/>
          <p:cNvSpPr>
            <a:spLocks noChangeShapeType="1"/>
          </p:cNvSpPr>
          <p:nvPr/>
        </p:nvSpPr>
        <p:spPr bwMode="auto">
          <a:xfrm>
            <a:off x="7620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08" name="Line 65"/>
          <p:cNvSpPr>
            <a:spLocks noChangeShapeType="1"/>
          </p:cNvSpPr>
          <p:nvPr/>
        </p:nvSpPr>
        <p:spPr bwMode="auto">
          <a:xfrm>
            <a:off x="762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09" name="Line 66"/>
          <p:cNvSpPr>
            <a:spLocks noChangeShapeType="1"/>
          </p:cNvSpPr>
          <p:nvPr/>
        </p:nvSpPr>
        <p:spPr bwMode="auto">
          <a:xfrm>
            <a:off x="8077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10" name="Line 67"/>
          <p:cNvSpPr>
            <a:spLocks noChangeShapeType="1"/>
          </p:cNvSpPr>
          <p:nvPr/>
        </p:nvSpPr>
        <p:spPr bwMode="auto">
          <a:xfrm>
            <a:off x="807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11" name="Line 68"/>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12" name="Line 69"/>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13" name="Line 70"/>
          <p:cNvSpPr>
            <a:spLocks noChangeShapeType="1"/>
          </p:cNvSpPr>
          <p:nvPr/>
        </p:nvSpPr>
        <p:spPr bwMode="auto">
          <a:xfrm>
            <a:off x="5334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14" name="Line 71"/>
          <p:cNvSpPr>
            <a:spLocks noChangeShapeType="1"/>
          </p:cNvSpPr>
          <p:nvPr/>
        </p:nvSpPr>
        <p:spPr bwMode="auto">
          <a:xfrm>
            <a:off x="5334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15" name="Line 72"/>
          <p:cNvSpPr>
            <a:spLocks noChangeShapeType="1"/>
          </p:cNvSpPr>
          <p:nvPr/>
        </p:nvSpPr>
        <p:spPr bwMode="auto">
          <a:xfrm>
            <a:off x="3962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16" name="Line 73"/>
          <p:cNvSpPr>
            <a:spLocks noChangeShapeType="1"/>
          </p:cNvSpPr>
          <p:nvPr/>
        </p:nvSpPr>
        <p:spPr bwMode="auto">
          <a:xfrm>
            <a:off x="3962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17" name="Line 74"/>
          <p:cNvSpPr>
            <a:spLocks noChangeShapeType="1"/>
          </p:cNvSpPr>
          <p:nvPr/>
        </p:nvSpPr>
        <p:spPr bwMode="auto">
          <a:xfrm>
            <a:off x="6248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18" name="Line 75"/>
          <p:cNvSpPr>
            <a:spLocks noChangeShapeType="1"/>
          </p:cNvSpPr>
          <p:nvPr/>
        </p:nvSpPr>
        <p:spPr bwMode="auto">
          <a:xfrm>
            <a:off x="6248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19" name="Line 76"/>
          <p:cNvSpPr>
            <a:spLocks noChangeShapeType="1"/>
          </p:cNvSpPr>
          <p:nvPr/>
        </p:nvSpPr>
        <p:spPr bwMode="auto">
          <a:xfrm>
            <a:off x="5791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20" name="Line 77"/>
          <p:cNvSpPr>
            <a:spLocks noChangeShapeType="1"/>
          </p:cNvSpPr>
          <p:nvPr/>
        </p:nvSpPr>
        <p:spPr bwMode="auto">
          <a:xfrm>
            <a:off x="5791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21" name="Line 78"/>
          <p:cNvSpPr>
            <a:spLocks noChangeShapeType="1"/>
          </p:cNvSpPr>
          <p:nvPr/>
        </p:nvSpPr>
        <p:spPr bwMode="auto">
          <a:xfrm>
            <a:off x="4419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22" name="Line 79"/>
          <p:cNvSpPr>
            <a:spLocks noChangeShapeType="1"/>
          </p:cNvSpPr>
          <p:nvPr/>
        </p:nvSpPr>
        <p:spPr bwMode="auto">
          <a:xfrm flipH="1">
            <a:off x="4648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23" name="Line 80"/>
          <p:cNvSpPr>
            <a:spLocks noChangeShapeType="1"/>
          </p:cNvSpPr>
          <p:nvPr/>
        </p:nvSpPr>
        <p:spPr bwMode="auto">
          <a:xfrm>
            <a:off x="48768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24" name="Line 81"/>
          <p:cNvSpPr>
            <a:spLocks noChangeShapeType="1"/>
          </p:cNvSpPr>
          <p:nvPr/>
        </p:nvSpPr>
        <p:spPr bwMode="auto">
          <a:xfrm>
            <a:off x="4876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25" name="Line 82"/>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26" name="Line 83"/>
          <p:cNvSpPr>
            <a:spLocks noChangeShapeType="1"/>
          </p:cNvSpPr>
          <p:nvPr/>
        </p:nvSpPr>
        <p:spPr bwMode="auto">
          <a:xfrm>
            <a:off x="3962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27" name="Line 84"/>
          <p:cNvSpPr>
            <a:spLocks noChangeShapeType="1"/>
          </p:cNvSpPr>
          <p:nvPr/>
        </p:nvSpPr>
        <p:spPr bwMode="auto">
          <a:xfrm flipH="1">
            <a:off x="35052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28" name="Line 85"/>
          <p:cNvSpPr>
            <a:spLocks noChangeShapeType="1"/>
          </p:cNvSpPr>
          <p:nvPr/>
        </p:nvSpPr>
        <p:spPr bwMode="auto">
          <a:xfrm>
            <a:off x="6248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29" name="Line 86"/>
          <p:cNvSpPr>
            <a:spLocks noChangeShapeType="1"/>
          </p:cNvSpPr>
          <p:nvPr/>
        </p:nvSpPr>
        <p:spPr bwMode="auto">
          <a:xfrm flipH="1">
            <a:off x="57912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30" name="Line 87"/>
          <p:cNvSpPr>
            <a:spLocks noChangeShapeType="1"/>
          </p:cNvSpPr>
          <p:nvPr/>
        </p:nvSpPr>
        <p:spPr bwMode="auto">
          <a:xfrm>
            <a:off x="76200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31" name="Line 88"/>
          <p:cNvSpPr>
            <a:spLocks noChangeShapeType="1"/>
          </p:cNvSpPr>
          <p:nvPr/>
        </p:nvSpPr>
        <p:spPr bwMode="auto">
          <a:xfrm flipH="1">
            <a:off x="7162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32" name="Line 89"/>
          <p:cNvSpPr>
            <a:spLocks noChangeShapeType="1"/>
          </p:cNvSpPr>
          <p:nvPr/>
        </p:nvSpPr>
        <p:spPr bwMode="auto">
          <a:xfrm>
            <a:off x="48768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33" name="Line 90"/>
          <p:cNvSpPr>
            <a:spLocks noChangeShapeType="1"/>
          </p:cNvSpPr>
          <p:nvPr/>
        </p:nvSpPr>
        <p:spPr bwMode="auto">
          <a:xfrm flipH="1">
            <a:off x="44196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34" name="Line 91"/>
          <p:cNvSpPr>
            <a:spLocks noChangeShapeType="1"/>
          </p:cNvSpPr>
          <p:nvPr/>
        </p:nvSpPr>
        <p:spPr bwMode="auto">
          <a:xfrm>
            <a:off x="4876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35" name="Line 92"/>
          <p:cNvSpPr>
            <a:spLocks noChangeShapeType="1"/>
          </p:cNvSpPr>
          <p:nvPr/>
        </p:nvSpPr>
        <p:spPr bwMode="auto">
          <a:xfrm>
            <a:off x="6705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36" name="Line 93"/>
          <p:cNvSpPr>
            <a:spLocks noChangeShapeType="1"/>
          </p:cNvSpPr>
          <p:nvPr/>
        </p:nvSpPr>
        <p:spPr bwMode="auto">
          <a:xfrm>
            <a:off x="80772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37" name="Line 94"/>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38" name="Line 95"/>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39" name="Line 96"/>
          <p:cNvSpPr>
            <a:spLocks noChangeShapeType="1"/>
          </p:cNvSpPr>
          <p:nvPr/>
        </p:nvSpPr>
        <p:spPr bwMode="auto">
          <a:xfrm flipH="1">
            <a:off x="3962400" y="3733800"/>
            <a:ext cx="6096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40" name="Line 97"/>
          <p:cNvSpPr>
            <a:spLocks noChangeShapeType="1"/>
          </p:cNvSpPr>
          <p:nvPr/>
        </p:nvSpPr>
        <p:spPr bwMode="auto">
          <a:xfrm>
            <a:off x="45720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41" name="Line 98"/>
          <p:cNvSpPr>
            <a:spLocks noChangeShapeType="1"/>
          </p:cNvSpPr>
          <p:nvPr/>
        </p:nvSpPr>
        <p:spPr bwMode="auto">
          <a:xfrm>
            <a:off x="5486400" y="3733800"/>
            <a:ext cx="7620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42" name="Line 99"/>
          <p:cNvSpPr>
            <a:spLocks noChangeShapeType="1"/>
          </p:cNvSpPr>
          <p:nvPr/>
        </p:nvSpPr>
        <p:spPr bwMode="auto">
          <a:xfrm>
            <a:off x="6400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43" name="Line 100"/>
          <p:cNvSpPr>
            <a:spLocks noChangeShapeType="1"/>
          </p:cNvSpPr>
          <p:nvPr/>
        </p:nvSpPr>
        <p:spPr bwMode="auto">
          <a:xfrm>
            <a:off x="7162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44" name="Line 101"/>
          <p:cNvSpPr>
            <a:spLocks noChangeShapeType="1"/>
          </p:cNvSpPr>
          <p:nvPr/>
        </p:nvSpPr>
        <p:spPr bwMode="auto">
          <a:xfrm>
            <a:off x="8077200" y="3733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45" name="Line 102"/>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46" name="Line 103"/>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47" name="Rectangle 104"/>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3048" name="Rectangle 105"/>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3049" name="Rectangle 106"/>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3050" name="Rectangle 107"/>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3051" name="Line 108"/>
          <p:cNvSpPr>
            <a:spLocks noChangeShapeType="1"/>
          </p:cNvSpPr>
          <p:nvPr/>
        </p:nvSpPr>
        <p:spPr bwMode="auto">
          <a:xfrm flipH="1">
            <a:off x="4572000" y="3048000"/>
            <a:ext cx="4572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52" name="Line 109"/>
          <p:cNvSpPr>
            <a:spLocks noChangeShapeType="1"/>
          </p:cNvSpPr>
          <p:nvPr/>
        </p:nvSpPr>
        <p:spPr bwMode="auto">
          <a:xfrm flipH="1">
            <a:off x="5486400" y="3048000"/>
            <a:ext cx="6096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53" name="Line 110"/>
          <p:cNvSpPr>
            <a:spLocks noChangeShapeType="1"/>
          </p:cNvSpPr>
          <p:nvPr/>
        </p:nvSpPr>
        <p:spPr bwMode="auto">
          <a:xfrm>
            <a:off x="6096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54" name="Line 111"/>
          <p:cNvSpPr>
            <a:spLocks noChangeShapeType="1"/>
          </p:cNvSpPr>
          <p:nvPr/>
        </p:nvSpPr>
        <p:spPr bwMode="auto">
          <a:xfrm>
            <a:off x="7162800" y="3048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55" name="Line 112"/>
          <p:cNvSpPr>
            <a:spLocks noChangeShapeType="1"/>
          </p:cNvSpPr>
          <p:nvPr/>
        </p:nvSpPr>
        <p:spPr bwMode="auto">
          <a:xfrm>
            <a:off x="7162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56" name="Line 113"/>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57" name="Line 114"/>
          <p:cNvSpPr>
            <a:spLocks noChangeShapeType="1"/>
          </p:cNvSpPr>
          <p:nvPr/>
        </p:nvSpPr>
        <p:spPr bwMode="auto">
          <a:xfrm flipH="1">
            <a:off x="50292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58" name="Line 115"/>
          <p:cNvSpPr>
            <a:spLocks noChangeShapeType="1"/>
          </p:cNvSpPr>
          <p:nvPr/>
        </p:nvSpPr>
        <p:spPr bwMode="auto">
          <a:xfrm>
            <a:off x="55626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59" name="Line 116"/>
          <p:cNvSpPr>
            <a:spLocks noChangeShapeType="1"/>
          </p:cNvSpPr>
          <p:nvPr/>
        </p:nvSpPr>
        <p:spPr bwMode="auto">
          <a:xfrm flipH="1">
            <a:off x="7162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60" name="Line 117"/>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61" name="Line 118"/>
          <p:cNvSpPr>
            <a:spLocks noChangeShapeType="1"/>
          </p:cNvSpPr>
          <p:nvPr/>
        </p:nvSpPr>
        <p:spPr bwMode="auto">
          <a:xfrm flipH="1">
            <a:off x="5562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62" name="Line 119"/>
          <p:cNvSpPr>
            <a:spLocks noChangeShapeType="1"/>
          </p:cNvSpPr>
          <p:nvPr/>
        </p:nvSpPr>
        <p:spPr bwMode="auto">
          <a:xfrm>
            <a:off x="6629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063" name="Text Box 120"/>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83064" name="Text Box 121"/>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83065" name="Text Box 122"/>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dirty="0">
                <a:solidFill>
                  <a:srgbClr val="FFC000"/>
                </a:solidFill>
                <a:latin typeface="Comic Sans MS" panose="030F0702030302020204" pitchFamily="66" charset="0"/>
              </a:rPr>
              <a:t>-3</a:t>
            </a:r>
          </a:p>
        </p:txBody>
      </p:sp>
      <p:sp>
        <p:nvSpPr>
          <p:cNvPr id="83066" name="Text Box 123"/>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83067" name="Text Box 124"/>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83068" name="Text Box 125"/>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83069" name="Text Box 126"/>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83070" name="Text Box 127"/>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83071" name="Text Box 128"/>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83072" name="Text Box 129"/>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83073" name="Text Box 130"/>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83074" name="Text Box 131"/>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83075" name="Text Box 132"/>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83076" name="Text Box 133"/>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83077" name="Text Box 134"/>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83078" name="Text Box 135"/>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83079" name="Text Box 136"/>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83080" name="Text Box 137"/>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83081" name="Text Box 138"/>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83082" name="Text Box 139"/>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83083" name="Text Box 140"/>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83084" name="Text Box 141"/>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83085" name="Text Box 142"/>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83086" name="Text Box 143"/>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83087" name="Text Box 144"/>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83088" name="Text Box 145"/>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0</a:t>
            </a:r>
          </a:p>
        </p:txBody>
      </p:sp>
      <p:sp>
        <p:nvSpPr>
          <p:cNvPr id="157" name="TextBox 156">
            <a:extLst>
              <a:ext uri="{FF2B5EF4-FFF2-40B4-BE49-F238E27FC236}">
                <a16:creationId xmlns:a16="http://schemas.microsoft.com/office/drawing/2014/main" id="{75DFC49C-E485-451A-9740-93DBC156BC32}"/>
              </a:ext>
            </a:extLst>
          </p:cNvPr>
          <p:cNvSpPr txBox="1"/>
          <p:nvPr/>
        </p:nvSpPr>
        <p:spPr>
          <a:xfrm>
            <a:off x="1459166" y="1580483"/>
            <a:ext cx="628698" cy="369332"/>
          </a:xfrm>
          <a:prstGeom prst="rect">
            <a:avLst/>
          </a:prstGeom>
          <a:noFill/>
        </p:spPr>
        <p:txBody>
          <a:bodyPr wrap="none" rtlCol="0">
            <a:spAutoFit/>
          </a:bodyPr>
          <a:lstStyle/>
          <a:p>
            <a:r>
              <a:rPr lang="en-US" dirty="0"/>
              <a:t>MAX</a:t>
            </a:r>
          </a:p>
        </p:txBody>
      </p:sp>
      <p:sp>
        <p:nvSpPr>
          <p:cNvPr id="158" name="TextBox 157">
            <a:extLst>
              <a:ext uri="{FF2B5EF4-FFF2-40B4-BE49-F238E27FC236}">
                <a16:creationId xmlns:a16="http://schemas.microsoft.com/office/drawing/2014/main" id="{3DA635AD-7FF8-4CBD-BFD7-169A87CDF913}"/>
              </a:ext>
            </a:extLst>
          </p:cNvPr>
          <p:cNvSpPr txBox="1"/>
          <p:nvPr/>
        </p:nvSpPr>
        <p:spPr>
          <a:xfrm>
            <a:off x="1468710" y="2204639"/>
            <a:ext cx="567784" cy="369332"/>
          </a:xfrm>
          <a:prstGeom prst="rect">
            <a:avLst/>
          </a:prstGeom>
          <a:noFill/>
        </p:spPr>
        <p:txBody>
          <a:bodyPr wrap="none" rtlCol="0">
            <a:spAutoFit/>
          </a:bodyPr>
          <a:lstStyle/>
          <a:p>
            <a:r>
              <a:rPr lang="en-US" dirty="0"/>
              <a:t>MIN</a:t>
            </a:r>
          </a:p>
        </p:txBody>
      </p:sp>
      <p:sp>
        <p:nvSpPr>
          <p:cNvPr id="159" name="TextBox 158">
            <a:extLst>
              <a:ext uri="{FF2B5EF4-FFF2-40B4-BE49-F238E27FC236}">
                <a16:creationId xmlns:a16="http://schemas.microsoft.com/office/drawing/2014/main" id="{E54CB43E-9477-42EC-AE75-3FF56A6E1AD5}"/>
              </a:ext>
            </a:extLst>
          </p:cNvPr>
          <p:cNvSpPr txBox="1"/>
          <p:nvPr/>
        </p:nvSpPr>
        <p:spPr>
          <a:xfrm>
            <a:off x="1447272" y="2787134"/>
            <a:ext cx="628698" cy="369332"/>
          </a:xfrm>
          <a:prstGeom prst="rect">
            <a:avLst/>
          </a:prstGeom>
          <a:noFill/>
        </p:spPr>
        <p:txBody>
          <a:bodyPr wrap="none" rtlCol="0">
            <a:spAutoFit/>
          </a:bodyPr>
          <a:lstStyle/>
          <a:p>
            <a:r>
              <a:rPr lang="en-US" dirty="0"/>
              <a:t>MAX</a:t>
            </a:r>
          </a:p>
        </p:txBody>
      </p:sp>
      <p:sp>
        <p:nvSpPr>
          <p:cNvPr id="160" name="TextBox 159">
            <a:extLst>
              <a:ext uri="{FF2B5EF4-FFF2-40B4-BE49-F238E27FC236}">
                <a16:creationId xmlns:a16="http://schemas.microsoft.com/office/drawing/2014/main" id="{102DF827-6E7C-429B-9ED6-E44112AADA73}"/>
              </a:ext>
            </a:extLst>
          </p:cNvPr>
          <p:cNvSpPr txBox="1"/>
          <p:nvPr/>
        </p:nvSpPr>
        <p:spPr>
          <a:xfrm>
            <a:off x="1489623" y="3493090"/>
            <a:ext cx="567784" cy="369332"/>
          </a:xfrm>
          <a:prstGeom prst="rect">
            <a:avLst/>
          </a:prstGeom>
          <a:noFill/>
        </p:spPr>
        <p:txBody>
          <a:bodyPr wrap="none" rtlCol="0">
            <a:spAutoFit/>
          </a:bodyPr>
          <a:lstStyle/>
          <a:p>
            <a:r>
              <a:rPr lang="en-US" dirty="0"/>
              <a:t>MIN</a:t>
            </a:r>
          </a:p>
        </p:txBody>
      </p:sp>
      <p:sp>
        <p:nvSpPr>
          <p:cNvPr id="161" name="TextBox 160">
            <a:extLst>
              <a:ext uri="{FF2B5EF4-FFF2-40B4-BE49-F238E27FC236}">
                <a16:creationId xmlns:a16="http://schemas.microsoft.com/office/drawing/2014/main" id="{37B3C1FF-F3FC-43DE-BEE3-2056B656EF42}"/>
              </a:ext>
            </a:extLst>
          </p:cNvPr>
          <p:cNvSpPr txBox="1"/>
          <p:nvPr/>
        </p:nvSpPr>
        <p:spPr>
          <a:xfrm>
            <a:off x="1489623" y="4287356"/>
            <a:ext cx="628698" cy="369332"/>
          </a:xfrm>
          <a:prstGeom prst="rect">
            <a:avLst/>
          </a:prstGeom>
          <a:noFill/>
        </p:spPr>
        <p:txBody>
          <a:bodyPr wrap="none" rtlCol="0">
            <a:spAutoFit/>
          </a:bodyPr>
          <a:lstStyle/>
          <a:p>
            <a:r>
              <a:rPr lang="en-US" dirty="0"/>
              <a:t>MAX</a:t>
            </a:r>
          </a:p>
        </p:txBody>
      </p:sp>
      <p:sp>
        <p:nvSpPr>
          <p:cNvPr id="162" name="TextBox 161">
            <a:extLst>
              <a:ext uri="{FF2B5EF4-FFF2-40B4-BE49-F238E27FC236}">
                <a16:creationId xmlns:a16="http://schemas.microsoft.com/office/drawing/2014/main" id="{12038D99-B357-4344-A9E8-90E6C4C87F6B}"/>
              </a:ext>
            </a:extLst>
          </p:cNvPr>
          <p:cNvSpPr txBox="1"/>
          <p:nvPr/>
        </p:nvSpPr>
        <p:spPr>
          <a:xfrm>
            <a:off x="1505892" y="5160659"/>
            <a:ext cx="567784" cy="369332"/>
          </a:xfrm>
          <a:prstGeom prst="rect">
            <a:avLst/>
          </a:prstGeom>
          <a:noFill/>
        </p:spPr>
        <p:txBody>
          <a:bodyPr wrap="none" rtlCol="0">
            <a:spAutoFit/>
          </a:bodyPr>
          <a:lstStyle/>
          <a:p>
            <a:r>
              <a:rPr lang="en-US" dirty="0"/>
              <a:t>MIN</a:t>
            </a:r>
          </a:p>
        </p:txBody>
      </p:sp>
      <p:cxnSp>
        <p:nvCxnSpPr>
          <p:cNvPr id="163" name="Straight Connector 162">
            <a:extLst>
              <a:ext uri="{FF2B5EF4-FFF2-40B4-BE49-F238E27FC236}">
                <a16:creationId xmlns:a16="http://schemas.microsoft.com/office/drawing/2014/main" id="{2CC5FC4A-D5E8-437B-B25E-35E83AF36907}"/>
              </a:ext>
            </a:extLst>
          </p:cNvPr>
          <p:cNvCxnSpPr>
            <a:cxnSpLocks/>
          </p:cNvCxnSpPr>
          <p:nvPr/>
        </p:nvCxnSpPr>
        <p:spPr>
          <a:xfrm flipH="1">
            <a:off x="2116478" y="1781711"/>
            <a:ext cx="402873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5EF0EAC1-60AB-4D4E-8B3F-52274274C2EF}"/>
              </a:ext>
            </a:extLst>
          </p:cNvPr>
          <p:cNvCxnSpPr>
            <a:cxnSpLocks/>
          </p:cNvCxnSpPr>
          <p:nvPr/>
        </p:nvCxnSpPr>
        <p:spPr>
          <a:xfrm flipH="1">
            <a:off x="2157574" y="2404165"/>
            <a:ext cx="287162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40953FF5-6E80-4F86-9E9A-947BC6B3C5E0}"/>
              </a:ext>
            </a:extLst>
          </p:cNvPr>
          <p:cNvCxnSpPr>
            <a:cxnSpLocks/>
          </p:cNvCxnSpPr>
          <p:nvPr/>
        </p:nvCxnSpPr>
        <p:spPr>
          <a:xfrm flipH="1">
            <a:off x="2152170" y="3016785"/>
            <a:ext cx="2419830"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945C6395-8E7D-4279-8F44-25B186496EAF}"/>
              </a:ext>
            </a:extLst>
          </p:cNvPr>
          <p:cNvCxnSpPr>
            <a:cxnSpLocks/>
            <a:endCxn id="160" idx="3"/>
          </p:cNvCxnSpPr>
          <p:nvPr/>
        </p:nvCxnSpPr>
        <p:spPr>
          <a:xfrm flipH="1">
            <a:off x="2057407" y="3672156"/>
            <a:ext cx="2106196" cy="560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5FB1D002-D502-4E12-A977-4052F84A2C90}"/>
              </a:ext>
            </a:extLst>
          </p:cNvPr>
          <p:cNvCxnSpPr>
            <a:cxnSpLocks/>
            <a:endCxn id="161" idx="3"/>
          </p:cNvCxnSpPr>
          <p:nvPr/>
        </p:nvCxnSpPr>
        <p:spPr>
          <a:xfrm flipH="1" flipV="1">
            <a:off x="2118321" y="4472022"/>
            <a:ext cx="1386880" cy="10934"/>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817F3BF8-BAC0-447A-A1EA-BA895F13C774}"/>
              </a:ext>
            </a:extLst>
          </p:cNvPr>
          <p:cNvCxnSpPr>
            <a:cxnSpLocks/>
            <a:endCxn id="162" idx="3"/>
          </p:cNvCxnSpPr>
          <p:nvPr/>
        </p:nvCxnSpPr>
        <p:spPr>
          <a:xfrm flipH="1" flipV="1">
            <a:off x="2073676" y="5345325"/>
            <a:ext cx="988024" cy="2483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8813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4995" name="Rectangle 4"/>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4996" name="Rectangle 5"/>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4997" name="Rectangle 6"/>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4998" name="Rectangle 7"/>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4999" name="Rectangle 8"/>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00" name="Rectangle 9"/>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01" name="Rectangle 10"/>
          <p:cNvSpPr>
            <a:spLocks noChangeArrowheads="1"/>
          </p:cNvSpPr>
          <p:nvPr/>
        </p:nvSpPr>
        <p:spPr bwMode="auto">
          <a:xfrm>
            <a:off x="66294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02" name="Rectangle 11"/>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03" name="Rectangle 12"/>
          <p:cNvSpPr>
            <a:spLocks noChangeArrowheads="1"/>
          </p:cNvSpPr>
          <p:nvPr/>
        </p:nvSpPr>
        <p:spPr bwMode="auto">
          <a:xfrm>
            <a:off x="63246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04" name="Rectangle 13"/>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05" name="Rectangle 14"/>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06" name="Rectangle 15"/>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07" name="Rectangle 16"/>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08" name="Rectangle 17"/>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09" name="Rectangle 18"/>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10" name="Rectangle 19"/>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11" name="Rectangle 20"/>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12" name="Rectangle 21"/>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13" name="Rectangle 22"/>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14" name="Rectangle 23"/>
          <p:cNvSpPr>
            <a:spLocks noChangeArrowheads="1"/>
          </p:cNvSpPr>
          <p:nvPr/>
        </p:nvSpPr>
        <p:spPr bwMode="auto">
          <a:xfrm>
            <a:off x="5486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15" name="Rectangle 24"/>
          <p:cNvSpPr>
            <a:spLocks noChangeArrowheads="1"/>
          </p:cNvSpPr>
          <p:nvPr/>
        </p:nvSpPr>
        <p:spPr bwMode="auto">
          <a:xfrm>
            <a:off x="4114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16" name="Rectangle 25"/>
          <p:cNvSpPr>
            <a:spLocks noChangeArrowheads="1"/>
          </p:cNvSpPr>
          <p:nvPr/>
        </p:nvSpPr>
        <p:spPr bwMode="auto">
          <a:xfrm>
            <a:off x="5029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17" name="Rectangle 26"/>
          <p:cNvSpPr>
            <a:spLocks noChangeArrowheads="1"/>
          </p:cNvSpPr>
          <p:nvPr/>
        </p:nvSpPr>
        <p:spPr bwMode="auto">
          <a:xfrm>
            <a:off x="5257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18" name="Rectangle 27"/>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19" name="Rectangle 28"/>
          <p:cNvSpPr>
            <a:spLocks noChangeArrowheads="1"/>
          </p:cNvSpPr>
          <p:nvPr/>
        </p:nvSpPr>
        <p:spPr bwMode="auto">
          <a:xfrm>
            <a:off x="4572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20" name="Rectangle 29"/>
          <p:cNvSpPr>
            <a:spLocks noChangeArrowheads="1"/>
          </p:cNvSpPr>
          <p:nvPr/>
        </p:nvSpPr>
        <p:spPr bwMode="auto">
          <a:xfrm>
            <a:off x="4800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21" name="Rectangle 30"/>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22" name="Rectangle 31"/>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23" name="Rectangle 32"/>
          <p:cNvSpPr>
            <a:spLocks noChangeArrowheads="1"/>
          </p:cNvSpPr>
          <p:nvPr/>
        </p:nvSpPr>
        <p:spPr bwMode="auto">
          <a:xfrm>
            <a:off x="6172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24" name="Rectangle 33"/>
          <p:cNvSpPr>
            <a:spLocks noChangeArrowheads="1"/>
          </p:cNvSpPr>
          <p:nvPr/>
        </p:nvSpPr>
        <p:spPr bwMode="auto">
          <a:xfrm>
            <a:off x="7772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25" name="Rectangle 34"/>
          <p:cNvSpPr>
            <a:spLocks noChangeArrowheads="1"/>
          </p:cNvSpPr>
          <p:nvPr/>
        </p:nvSpPr>
        <p:spPr bwMode="auto">
          <a:xfrm>
            <a:off x="6400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26" name="Rectangle 35"/>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27" name="Rectangle 36"/>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28" name="Rectangle 37"/>
          <p:cNvSpPr>
            <a:spLocks noChangeArrowheads="1"/>
          </p:cNvSpPr>
          <p:nvPr/>
        </p:nvSpPr>
        <p:spPr bwMode="auto">
          <a:xfrm>
            <a:off x="6629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29" name="Rectangle 38"/>
          <p:cNvSpPr>
            <a:spLocks noChangeArrowheads="1"/>
          </p:cNvSpPr>
          <p:nvPr/>
        </p:nvSpPr>
        <p:spPr bwMode="auto">
          <a:xfrm>
            <a:off x="6858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30" name="Rectangle 39"/>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31" name="Rectangle 40"/>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32" name="Rectangle 41"/>
          <p:cNvSpPr>
            <a:spLocks noChangeArrowheads="1"/>
          </p:cNvSpPr>
          <p:nvPr/>
        </p:nvSpPr>
        <p:spPr bwMode="auto">
          <a:xfrm>
            <a:off x="8229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33" name="Rectangle 42"/>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34" name="Rectangle 43"/>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35" name="Rectangle 44"/>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36" name="Rectangle 45"/>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37" name="Rectangle 46"/>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38" name="Rectangle 47"/>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39" name="Rectangle 48"/>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40" name="Rectangle 49"/>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41" name="Rectangle 50"/>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42" name="Rectangle 51"/>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43" name="Rectangle 52"/>
          <p:cNvSpPr>
            <a:spLocks noChangeArrowheads="1"/>
          </p:cNvSpPr>
          <p:nvPr/>
        </p:nvSpPr>
        <p:spPr bwMode="auto">
          <a:xfrm>
            <a:off x="48006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44" name="Rectangle 53"/>
          <p:cNvSpPr>
            <a:spLocks noChangeArrowheads="1"/>
          </p:cNvSpPr>
          <p:nvPr/>
        </p:nvSpPr>
        <p:spPr bwMode="auto">
          <a:xfrm>
            <a:off x="6629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45" name="Rectangle 54"/>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46" name="Rectangle 55"/>
          <p:cNvSpPr>
            <a:spLocks noChangeArrowheads="1"/>
          </p:cNvSpPr>
          <p:nvPr/>
        </p:nvSpPr>
        <p:spPr bwMode="auto">
          <a:xfrm>
            <a:off x="52578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47" name="Rectangle 56"/>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48" name="Rectangle 57"/>
          <p:cNvSpPr>
            <a:spLocks noChangeArrowheads="1"/>
          </p:cNvSpPr>
          <p:nvPr/>
        </p:nvSpPr>
        <p:spPr bwMode="auto">
          <a:xfrm>
            <a:off x="6172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49" name="Line 58"/>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50" name="Line 59"/>
          <p:cNvSpPr>
            <a:spLocks noChangeShapeType="1"/>
          </p:cNvSpPr>
          <p:nvPr/>
        </p:nvSpPr>
        <p:spPr bwMode="auto">
          <a:xfrm>
            <a:off x="3505200" y="5410200"/>
            <a:ext cx="2286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51" name="Line 60"/>
          <p:cNvSpPr>
            <a:spLocks noChangeShapeType="1"/>
          </p:cNvSpPr>
          <p:nvPr/>
        </p:nvSpPr>
        <p:spPr bwMode="auto">
          <a:xfrm>
            <a:off x="6705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52" name="Line 61"/>
          <p:cNvSpPr>
            <a:spLocks noChangeShapeType="1"/>
          </p:cNvSpPr>
          <p:nvPr/>
        </p:nvSpPr>
        <p:spPr bwMode="auto">
          <a:xfrm>
            <a:off x="6705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53" name="Line 62"/>
          <p:cNvSpPr>
            <a:spLocks noChangeShapeType="1"/>
          </p:cNvSpPr>
          <p:nvPr/>
        </p:nvSpPr>
        <p:spPr bwMode="auto">
          <a:xfrm>
            <a:off x="71628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54" name="Line 63"/>
          <p:cNvSpPr>
            <a:spLocks noChangeShapeType="1"/>
          </p:cNvSpPr>
          <p:nvPr/>
        </p:nvSpPr>
        <p:spPr bwMode="auto">
          <a:xfrm>
            <a:off x="716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55" name="Line 64"/>
          <p:cNvSpPr>
            <a:spLocks noChangeShapeType="1"/>
          </p:cNvSpPr>
          <p:nvPr/>
        </p:nvSpPr>
        <p:spPr bwMode="auto">
          <a:xfrm>
            <a:off x="7620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56" name="Line 65"/>
          <p:cNvSpPr>
            <a:spLocks noChangeShapeType="1"/>
          </p:cNvSpPr>
          <p:nvPr/>
        </p:nvSpPr>
        <p:spPr bwMode="auto">
          <a:xfrm>
            <a:off x="762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57" name="Line 66"/>
          <p:cNvSpPr>
            <a:spLocks noChangeShapeType="1"/>
          </p:cNvSpPr>
          <p:nvPr/>
        </p:nvSpPr>
        <p:spPr bwMode="auto">
          <a:xfrm>
            <a:off x="8077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58" name="Line 67"/>
          <p:cNvSpPr>
            <a:spLocks noChangeShapeType="1"/>
          </p:cNvSpPr>
          <p:nvPr/>
        </p:nvSpPr>
        <p:spPr bwMode="auto">
          <a:xfrm>
            <a:off x="807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59" name="Line 68"/>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60" name="Line 69"/>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61" name="Line 70"/>
          <p:cNvSpPr>
            <a:spLocks noChangeShapeType="1"/>
          </p:cNvSpPr>
          <p:nvPr/>
        </p:nvSpPr>
        <p:spPr bwMode="auto">
          <a:xfrm>
            <a:off x="5334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62" name="Line 71"/>
          <p:cNvSpPr>
            <a:spLocks noChangeShapeType="1"/>
          </p:cNvSpPr>
          <p:nvPr/>
        </p:nvSpPr>
        <p:spPr bwMode="auto">
          <a:xfrm>
            <a:off x="5334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63" name="Line 72"/>
          <p:cNvSpPr>
            <a:spLocks noChangeShapeType="1"/>
          </p:cNvSpPr>
          <p:nvPr/>
        </p:nvSpPr>
        <p:spPr bwMode="auto">
          <a:xfrm>
            <a:off x="3962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64" name="Line 73"/>
          <p:cNvSpPr>
            <a:spLocks noChangeShapeType="1"/>
          </p:cNvSpPr>
          <p:nvPr/>
        </p:nvSpPr>
        <p:spPr bwMode="auto">
          <a:xfrm>
            <a:off x="3962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65" name="Line 74"/>
          <p:cNvSpPr>
            <a:spLocks noChangeShapeType="1"/>
          </p:cNvSpPr>
          <p:nvPr/>
        </p:nvSpPr>
        <p:spPr bwMode="auto">
          <a:xfrm>
            <a:off x="6248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66" name="Line 75"/>
          <p:cNvSpPr>
            <a:spLocks noChangeShapeType="1"/>
          </p:cNvSpPr>
          <p:nvPr/>
        </p:nvSpPr>
        <p:spPr bwMode="auto">
          <a:xfrm>
            <a:off x="6248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67" name="Line 76"/>
          <p:cNvSpPr>
            <a:spLocks noChangeShapeType="1"/>
          </p:cNvSpPr>
          <p:nvPr/>
        </p:nvSpPr>
        <p:spPr bwMode="auto">
          <a:xfrm>
            <a:off x="5791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68" name="Line 77"/>
          <p:cNvSpPr>
            <a:spLocks noChangeShapeType="1"/>
          </p:cNvSpPr>
          <p:nvPr/>
        </p:nvSpPr>
        <p:spPr bwMode="auto">
          <a:xfrm>
            <a:off x="5791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69" name="Line 78"/>
          <p:cNvSpPr>
            <a:spLocks noChangeShapeType="1"/>
          </p:cNvSpPr>
          <p:nvPr/>
        </p:nvSpPr>
        <p:spPr bwMode="auto">
          <a:xfrm>
            <a:off x="4419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70" name="Line 79"/>
          <p:cNvSpPr>
            <a:spLocks noChangeShapeType="1"/>
          </p:cNvSpPr>
          <p:nvPr/>
        </p:nvSpPr>
        <p:spPr bwMode="auto">
          <a:xfrm flipH="1">
            <a:off x="4648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71" name="Line 80"/>
          <p:cNvSpPr>
            <a:spLocks noChangeShapeType="1"/>
          </p:cNvSpPr>
          <p:nvPr/>
        </p:nvSpPr>
        <p:spPr bwMode="auto">
          <a:xfrm>
            <a:off x="48768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72" name="Line 81"/>
          <p:cNvSpPr>
            <a:spLocks noChangeShapeType="1"/>
          </p:cNvSpPr>
          <p:nvPr/>
        </p:nvSpPr>
        <p:spPr bwMode="auto">
          <a:xfrm>
            <a:off x="4876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73" name="Line 82"/>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74" name="Line 83"/>
          <p:cNvSpPr>
            <a:spLocks noChangeShapeType="1"/>
          </p:cNvSpPr>
          <p:nvPr/>
        </p:nvSpPr>
        <p:spPr bwMode="auto">
          <a:xfrm>
            <a:off x="3962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75" name="Line 84"/>
          <p:cNvSpPr>
            <a:spLocks noChangeShapeType="1"/>
          </p:cNvSpPr>
          <p:nvPr/>
        </p:nvSpPr>
        <p:spPr bwMode="auto">
          <a:xfrm flipH="1">
            <a:off x="35052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76" name="Line 85"/>
          <p:cNvSpPr>
            <a:spLocks noChangeShapeType="1"/>
          </p:cNvSpPr>
          <p:nvPr/>
        </p:nvSpPr>
        <p:spPr bwMode="auto">
          <a:xfrm>
            <a:off x="6248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77" name="Line 86"/>
          <p:cNvSpPr>
            <a:spLocks noChangeShapeType="1"/>
          </p:cNvSpPr>
          <p:nvPr/>
        </p:nvSpPr>
        <p:spPr bwMode="auto">
          <a:xfrm flipH="1">
            <a:off x="57912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78" name="Line 87"/>
          <p:cNvSpPr>
            <a:spLocks noChangeShapeType="1"/>
          </p:cNvSpPr>
          <p:nvPr/>
        </p:nvSpPr>
        <p:spPr bwMode="auto">
          <a:xfrm>
            <a:off x="76200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79" name="Line 88"/>
          <p:cNvSpPr>
            <a:spLocks noChangeShapeType="1"/>
          </p:cNvSpPr>
          <p:nvPr/>
        </p:nvSpPr>
        <p:spPr bwMode="auto">
          <a:xfrm flipH="1">
            <a:off x="7162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80" name="Line 89"/>
          <p:cNvSpPr>
            <a:spLocks noChangeShapeType="1"/>
          </p:cNvSpPr>
          <p:nvPr/>
        </p:nvSpPr>
        <p:spPr bwMode="auto">
          <a:xfrm>
            <a:off x="48768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81" name="Line 90"/>
          <p:cNvSpPr>
            <a:spLocks noChangeShapeType="1"/>
          </p:cNvSpPr>
          <p:nvPr/>
        </p:nvSpPr>
        <p:spPr bwMode="auto">
          <a:xfrm flipH="1">
            <a:off x="44196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82" name="Line 91"/>
          <p:cNvSpPr>
            <a:spLocks noChangeShapeType="1"/>
          </p:cNvSpPr>
          <p:nvPr/>
        </p:nvSpPr>
        <p:spPr bwMode="auto">
          <a:xfrm>
            <a:off x="4876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83" name="Line 92"/>
          <p:cNvSpPr>
            <a:spLocks noChangeShapeType="1"/>
          </p:cNvSpPr>
          <p:nvPr/>
        </p:nvSpPr>
        <p:spPr bwMode="auto">
          <a:xfrm>
            <a:off x="6705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84" name="Line 93"/>
          <p:cNvSpPr>
            <a:spLocks noChangeShapeType="1"/>
          </p:cNvSpPr>
          <p:nvPr/>
        </p:nvSpPr>
        <p:spPr bwMode="auto">
          <a:xfrm>
            <a:off x="80772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85" name="Line 94"/>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86" name="Line 95"/>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87" name="Line 96"/>
          <p:cNvSpPr>
            <a:spLocks noChangeShapeType="1"/>
          </p:cNvSpPr>
          <p:nvPr/>
        </p:nvSpPr>
        <p:spPr bwMode="auto">
          <a:xfrm flipH="1">
            <a:off x="3962400" y="3733800"/>
            <a:ext cx="6096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88" name="Line 97"/>
          <p:cNvSpPr>
            <a:spLocks noChangeShapeType="1"/>
          </p:cNvSpPr>
          <p:nvPr/>
        </p:nvSpPr>
        <p:spPr bwMode="auto">
          <a:xfrm>
            <a:off x="45720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89" name="Line 98"/>
          <p:cNvSpPr>
            <a:spLocks noChangeShapeType="1"/>
          </p:cNvSpPr>
          <p:nvPr/>
        </p:nvSpPr>
        <p:spPr bwMode="auto">
          <a:xfrm>
            <a:off x="5486400" y="3733800"/>
            <a:ext cx="7620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90" name="Line 99"/>
          <p:cNvSpPr>
            <a:spLocks noChangeShapeType="1"/>
          </p:cNvSpPr>
          <p:nvPr/>
        </p:nvSpPr>
        <p:spPr bwMode="auto">
          <a:xfrm>
            <a:off x="6400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91" name="Line 100"/>
          <p:cNvSpPr>
            <a:spLocks noChangeShapeType="1"/>
          </p:cNvSpPr>
          <p:nvPr/>
        </p:nvSpPr>
        <p:spPr bwMode="auto">
          <a:xfrm>
            <a:off x="7162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92" name="Line 101"/>
          <p:cNvSpPr>
            <a:spLocks noChangeShapeType="1"/>
          </p:cNvSpPr>
          <p:nvPr/>
        </p:nvSpPr>
        <p:spPr bwMode="auto">
          <a:xfrm>
            <a:off x="8077200" y="3733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93" name="Line 102"/>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94" name="Line 103"/>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095" name="Rectangle 104"/>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96" name="Rectangle 105"/>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97" name="Rectangle 106"/>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98" name="Rectangle 107"/>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5099" name="Line 108"/>
          <p:cNvSpPr>
            <a:spLocks noChangeShapeType="1"/>
          </p:cNvSpPr>
          <p:nvPr/>
        </p:nvSpPr>
        <p:spPr bwMode="auto">
          <a:xfrm flipH="1">
            <a:off x="4572000" y="3048000"/>
            <a:ext cx="4572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100" name="Line 109"/>
          <p:cNvSpPr>
            <a:spLocks noChangeShapeType="1"/>
          </p:cNvSpPr>
          <p:nvPr/>
        </p:nvSpPr>
        <p:spPr bwMode="auto">
          <a:xfrm flipH="1">
            <a:off x="5486400" y="3048000"/>
            <a:ext cx="6096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101" name="Line 110"/>
          <p:cNvSpPr>
            <a:spLocks noChangeShapeType="1"/>
          </p:cNvSpPr>
          <p:nvPr/>
        </p:nvSpPr>
        <p:spPr bwMode="auto">
          <a:xfrm>
            <a:off x="6096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102" name="Line 111"/>
          <p:cNvSpPr>
            <a:spLocks noChangeShapeType="1"/>
          </p:cNvSpPr>
          <p:nvPr/>
        </p:nvSpPr>
        <p:spPr bwMode="auto">
          <a:xfrm>
            <a:off x="7162800" y="3048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103" name="Line 112"/>
          <p:cNvSpPr>
            <a:spLocks noChangeShapeType="1"/>
          </p:cNvSpPr>
          <p:nvPr/>
        </p:nvSpPr>
        <p:spPr bwMode="auto">
          <a:xfrm>
            <a:off x="7162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104" name="Line 113"/>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105" name="Line 114"/>
          <p:cNvSpPr>
            <a:spLocks noChangeShapeType="1"/>
          </p:cNvSpPr>
          <p:nvPr/>
        </p:nvSpPr>
        <p:spPr bwMode="auto">
          <a:xfrm flipH="1">
            <a:off x="50292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106" name="Line 115"/>
          <p:cNvSpPr>
            <a:spLocks noChangeShapeType="1"/>
          </p:cNvSpPr>
          <p:nvPr/>
        </p:nvSpPr>
        <p:spPr bwMode="auto">
          <a:xfrm>
            <a:off x="55626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107" name="Line 116"/>
          <p:cNvSpPr>
            <a:spLocks noChangeShapeType="1"/>
          </p:cNvSpPr>
          <p:nvPr/>
        </p:nvSpPr>
        <p:spPr bwMode="auto">
          <a:xfrm flipH="1">
            <a:off x="7162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108" name="Line 117"/>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109" name="Line 118"/>
          <p:cNvSpPr>
            <a:spLocks noChangeShapeType="1"/>
          </p:cNvSpPr>
          <p:nvPr/>
        </p:nvSpPr>
        <p:spPr bwMode="auto">
          <a:xfrm flipH="1">
            <a:off x="5562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110" name="Line 119"/>
          <p:cNvSpPr>
            <a:spLocks noChangeShapeType="1"/>
          </p:cNvSpPr>
          <p:nvPr/>
        </p:nvSpPr>
        <p:spPr bwMode="auto">
          <a:xfrm>
            <a:off x="6629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111" name="Text Box 120"/>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85112" name="Text Box 121"/>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85113" name="Text Box 122"/>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85114" name="Text Box 123"/>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85115" name="Text Box 124"/>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85116" name="Text Box 125"/>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85117" name="Text Box 126"/>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85118" name="Text Box 127"/>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85119" name="Text Box 128"/>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85120" name="Text Box 129"/>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85121" name="Text Box 130"/>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85122" name="Text Box 131"/>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85123" name="Text Box 132"/>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85124" name="Text Box 133"/>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85125" name="Text Box 134"/>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85126" name="Text Box 135"/>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85127" name="Text Box 136"/>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85128" name="Text Box 137"/>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85129" name="Text Box 138"/>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85130" name="Text Box 139"/>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85131" name="Text Box 140"/>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85132" name="Text Box 141"/>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85133" name="Text Box 142"/>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85134" name="Text Box 143"/>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85135" name="Text Box 144"/>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85136" name="Text Box 145"/>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85137" name="Text Box 146"/>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0</a:t>
            </a:r>
          </a:p>
        </p:txBody>
      </p:sp>
      <p:sp>
        <p:nvSpPr>
          <p:cNvPr id="158" name="TextBox 157">
            <a:extLst>
              <a:ext uri="{FF2B5EF4-FFF2-40B4-BE49-F238E27FC236}">
                <a16:creationId xmlns:a16="http://schemas.microsoft.com/office/drawing/2014/main" id="{7947C839-2953-4ACE-90F8-3268B1C64DA3}"/>
              </a:ext>
            </a:extLst>
          </p:cNvPr>
          <p:cNvSpPr txBox="1"/>
          <p:nvPr/>
        </p:nvSpPr>
        <p:spPr>
          <a:xfrm>
            <a:off x="1459166" y="1580483"/>
            <a:ext cx="628698" cy="369332"/>
          </a:xfrm>
          <a:prstGeom prst="rect">
            <a:avLst/>
          </a:prstGeom>
          <a:noFill/>
        </p:spPr>
        <p:txBody>
          <a:bodyPr wrap="none" rtlCol="0">
            <a:spAutoFit/>
          </a:bodyPr>
          <a:lstStyle/>
          <a:p>
            <a:r>
              <a:rPr lang="en-US" dirty="0"/>
              <a:t>MAX</a:t>
            </a:r>
          </a:p>
        </p:txBody>
      </p:sp>
      <p:sp>
        <p:nvSpPr>
          <p:cNvPr id="159" name="TextBox 158">
            <a:extLst>
              <a:ext uri="{FF2B5EF4-FFF2-40B4-BE49-F238E27FC236}">
                <a16:creationId xmlns:a16="http://schemas.microsoft.com/office/drawing/2014/main" id="{4814BCD5-040B-4A11-93FC-06B532C9CE83}"/>
              </a:ext>
            </a:extLst>
          </p:cNvPr>
          <p:cNvSpPr txBox="1"/>
          <p:nvPr/>
        </p:nvSpPr>
        <p:spPr>
          <a:xfrm>
            <a:off x="1468710" y="2204639"/>
            <a:ext cx="567784" cy="369332"/>
          </a:xfrm>
          <a:prstGeom prst="rect">
            <a:avLst/>
          </a:prstGeom>
          <a:noFill/>
        </p:spPr>
        <p:txBody>
          <a:bodyPr wrap="none" rtlCol="0">
            <a:spAutoFit/>
          </a:bodyPr>
          <a:lstStyle/>
          <a:p>
            <a:r>
              <a:rPr lang="en-US" dirty="0"/>
              <a:t>MIN</a:t>
            </a:r>
          </a:p>
        </p:txBody>
      </p:sp>
      <p:sp>
        <p:nvSpPr>
          <p:cNvPr id="160" name="TextBox 159">
            <a:extLst>
              <a:ext uri="{FF2B5EF4-FFF2-40B4-BE49-F238E27FC236}">
                <a16:creationId xmlns:a16="http://schemas.microsoft.com/office/drawing/2014/main" id="{6F2A801F-68BC-4745-B788-D88F0BAD05BE}"/>
              </a:ext>
            </a:extLst>
          </p:cNvPr>
          <p:cNvSpPr txBox="1"/>
          <p:nvPr/>
        </p:nvSpPr>
        <p:spPr>
          <a:xfrm>
            <a:off x="1447272" y="2787134"/>
            <a:ext cx="628698" cy="369332"/>
          </a:xfrm>
          <a:prstGeom prst="rect">
            <a:avLst/>
          </a:prstGeom>
          <a:noFill/>
        </p:spPr>
        <p:txBody>
          <a:bodyPr wrap="none" rtlCol="0">
            <a:spAutoFit/>
          </a:bodyPr>
          <a:lstStyle/>
          <a:p>
            <a:r>
              <a:rPr lang="en-US" dirty="0"/>
              <a:t>MAX</a:t>
            </a:r>
          </a:p>
        </p:txBody>
      </p:sp>
      <p:sp>
        <p:nvSpPr>
          <p:cNvPr id="161" name="TextBox 160">
            <a:extLst>
              <a:ext uri="{FF2B5EF4-FFF2-40B4-BE49-F238E27FC236}">
                <a16:creationId xmlns:a16="http://schemas.microsoft.com/office/drawing/2014/main" id="{94F0B05F-9CAE-48D2-AFB4-2C2602DD2297}"/>
              </a:ext>
            </a:extLst>
          </p:cNvPr>
          <p:cNvSpPr txBox="1"/>
          <p:nvPr/>
        </p:nvSpPr>
        <p:spPr>
          <a:xfrm>
            <a:off x="1489623" y="3493090"/>
            <a:ext cx="567784" cy="369332"/>
          </a:xfrm>
          <a:prstGeom prst="rect">
            <a:avLst/>
          </a:prstGeom>
          <a:noFill/>
        </p:spPr>
        <p:txBody>
          <a:bodyPr wrap="none" rtlCol="0">
            <a:spAutoFit/>
          </a:bodyPr>
          <a:lstStyle/>
          <a:p>
            <a:r>
              <a:rPr lang="en-US" dirty="0"/>
              <a:t>MIN</a:t>
            </a:r>
          </a:p>
        </p:txBody>
      </p:sp>
      <p:sp>
        <p:nvSpPr>
          <p:cNvPr id="162" name="TextBox 161">
            <a:extLst>
              <a:ext uri="{FF2B5EF4-FFF2-40B4-BE49-F238E27FC236}">
                <a16:creationId xmlns:a16="http://schemas.microsoft.com/office/drawing/2014/main" id="{3A27D36B-BFAF-4BEA-B767-B276B50EDEA2}"/>
              </a:ext>
            </a:extLst>
          </p:cNvPr>
          <p:cNvSpPr txBox="1"/>
          <p:nvPr/>
        </p:nvSpPr>
        <p:spPr>
          <a:xfrm>
            <a:off x="1489623" y="4287356"/>
            <a:ext cx="628698" cy="369332"/>
          </a:xfrm>
          <a:prstGeom prst="rect">
            <a:avLst/>
          </a:prstGeom>
          <a:noFill/>
        </p:spPr>
        <p:txBody>
          <a:bodyPr wrap="none" rtlCol="0">
            <a:spAutoFit/>
          </a:bodyPr>
          <a:lstStyle/>
          <a:p>
            <a:r>
              <a:rPr lang="en-US" dirty="0"/>
              <a:t>MAX</a:t>
            </a:r>
          </a:p>
        </p:txBody>
      </p:sp>
      <p:sp>
        <p:nvSpPr>
          <p:cNvPr id="163" name="TextBox 162">
            <a:extLst>
              <a:ext uri="{FF2B5EF4-FFF2-40B4-BE49-F238E27FC236}">
                <a16:creationId xmlns:a16="http://schemas.microsoft.com/office/drawing/2014/main" id="{B56F28F9-2116-44D7-A4EC-4012C9B8A7EA}"/>
              </a:ext>
            </a:extLst>
          </p:cNvPr>
          <p:cNvSpPr txBox="1"/>
          <p:nvPr/>
        </p:nvSpPr>
        <p:spPr>
          <a:xfrm>
            <a:off x="1505892" y="5160659"/>
            <a:ext cx="567784" cy="369332"/>
          </a:xfrm>
          <a:prstGeom prst="rect">
            <a:avLst/>
          </a:prstGeom>
          <a:noFill/>
        </p:spPr>
        <p:txBody>
          <a:bodyPr wrap="none" rtlCol="0">
            <a:spAutoFit/>
          </a:bodyPr>
          <a:lstStyle/>
          <a:p>
            <a:r>
              <a:rPr lang="en-US" dirty="0"/>
              <a:t>MIN</a:t>
            </a:r>
          </a:p>
        </p:txBody>
      </p:sp>
      <p:cxnSp>
        <p:nvCxnSpPr>
          <p:cNvPr id="164" name="Straight Connector 163">
            <a:extLst>
              <a:ext uri="{FF2B5EF4-FFF2-40B4-BE49-F238E27FC236}">
                <a16:creationId xmlns:a16="http://schemas.microsoft.com/office/drawing/2014/main" id="{A057B956-3993-4792-8C65-221F89A5B037}"/>
              </a:ext>
            </a:extLst>
          </p:cNvPr>
          <p:cNvCxnSpPr>
            <a:cxnSpLocks/>
          </p:cNvCxnSpPr>
          <p:nvPr/>
        </p:nvCxnSpPr>
        <p:spPr>
          <a:xfrm flipH="1">
            <a:off x="2116478" y="1781711"/>
            <a:ext cx="402873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DC72025F-FB64-44C6-B87B-2CE6EE420F53}"/>
              </a:ext>
            </a:extLst>
          </p:cNvPr>
          <p:cNvCxnSpPr>
            <a:cxnSpLocks/>
          </p:cNvCxnSpPr>
          <p:nvPr/>
        </p:nvCxnSpPr>
        <p:spPr>
          <a:xfrm flipH="1">
            <a:off x="2157574" y="2404165"/>
            <a:ext cx="287162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548EC4DE-5DC4-4501-BF61-6853D4D85F7E}"/>
              </a:ext>
            </a:extLst>
          </p:cNvPr>
          <p:cNvCxnSpPr>
            <a:cxnSpLocks/>
          </p:cNvCxnSpPr>
          <p:nvPr/>
        </p:nvCxnSpPr>
        <p:spPr>
          <a:xfrm flipH="1">
            <a:off x="2152170" y="3016785"/>
            <a:ext cx="2419830"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82708138-C715-457C-98BD-B434B048583C}"/>
              </a:ext>
            </a:extLst>
          </p:cNvPr>
          <p:cNvCxnSpPr>
            <a:cxnSpLocks/>
            <a:endCxn id="161" idx="3"/>
          </p:cNvCxnSpPr>
          <p:nvPr/>
        </p:nvCxnSpPr>
        <p:spPr>
          <a:xfrm flipH="1">
            <a:off x="2057407" y="3672156"/>
            <a:ext cx="2106196" cy="560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DFE5A2FF-97F4-4A5F-8E64-0BAFC990BB31}"/>
              </a:ext>
            </a:extLst>
          </p:cNvPr>
          <p:cNvCxnSpPr>
            <a:cxnSpLocks/>
            <a:endCxn id="162" idx="3"/>
          </p:cNvCxnSpPr>
          <p:nvPr/>
        </p:nvCxnSpPr>
        <p:spPr>
          <a:xfrm flipH="1" flipV="1">
            <a:off x="2118321" y="4472022"/>
            <a:ext cx="1386880" cy="10934"/>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14592B0E-00BE-4AB2-AD45-0831E9F5B839}"/>
              </a:ext>
            </a:extLst>
          </p:cNvPr>
          <p:cNvCxnSpPr>
            <a:cxnSpLocks/>
            <a:endCxn id="163" idx="3"/>
          </p:cNvCxnSpPr>
          <p:nvPr/>
        </p:nvCxnSpPr>
        <p:spPr>
          <a:xfrm flipH="1" flipV="1">
            <a:off x="2073676" y="5345325"/>
            <a:ext cx="988024" cy="2483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0438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43" name="Rectangle 4"/>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44" name="Rectangle 5"/>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45" name="Rectangle 6"/>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46" name="Rectangle 7"/>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47" name="Rectangle 8"/>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48" name="Rectangle 9"/>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49" name="Rectangle 10"/>
          <p:cNvSpPr>
            <a:spLocks noChangeArrowheads="1"/>
          </p:cNvSpPr>
          <p:nvPr/>
        </p:nvSpPr>
        <p:spPr bwMode="auto">
          <a:xfrm>
            <a:off x="66294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50" name="Rectangle 11"/>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51" name="Rectangle 12"/>
          <p:cNvSpPr>
            <a:spLocks noChangeArrowheads="1"/>
          </p:cNvSpPr>
          <p:nvPr/>
        </p:nvSpPr>
        <p:spPr bwMode="auto">
          <a:xfrm>
            <a:off x="63246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52" name="Rectangle 13"/>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53" name="Rectangle 14"/>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54" name="Rectangle 15"/>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55" name="Rectangle 16"/>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56" name="Rectangle 17"/>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57" name="Rectangle 18"/>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58" name="Rectangle 19"/>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59" name="Rectangle 20"/>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60" name="Rectangle 21"/>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61" name="Rectangle 22"/>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62" name="Rectangle 23"/>
          <p:cNvSpPr>
            <a:spLocks noChangeArrowheads="1"/>
          </p:cNvSpPr>
          <p:nvPr/>
        </p:nvSpPr>
        <p:spPr bwMode="auto">
          <a:xfrm>
            <a:off x="5486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63" name="Rectangle 24"/>
          <p:cNvSpPr>
            <a:spLocks noChangeArrowheads="1"/>
          </p:cNvSpPr>
          <p:nvPr/>
        </p:nvSpPr>
        <p:spPr bwMode="auto">
          <a:xfrm>
            <a:off x="4114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64" name="Rectangle 25"/>
          <p:cNvSpPr>
            <a:spLocks noChangeArrowheads="1"/>
          </p:cNvSpPr>
          <p:nvPr/>
        </p:nvSpPr>
        <p:spPr bwMode="auto">
          <a:xfrm>
            <a:off x="5029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65" name="Rectangle 26"/>
          <p:cNvSpPr>
            <a:spLocks noChangeArrowheads="1"/>
          </p:cNvSpPr>
          <p:nvPr/>
        </p:nvSpPr>
        <p:spPr bwMode="auto">
          <a:xfrm>
            <a:off x="5257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66" name="Rectangle 27"/>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67" name="Rectangle 28"/>
          <p:cNvSpPr>
            <a:spLocks noChangeArrowheads="1"/>
          </p:cNvSpPr>
          <p:nvPr/>
        </p:nvSpPr>
        <p:spPr bwMode="auto">
          <a:xfrm>
            <a:off x="4572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68" name="Rectangle 29"/>
          <p:cNvSpPr>
            <a:spLocks noChangeArrowheads="1"/>
          </p:cNvSpPr>
          <p:nvPr/>
        </p:nvSpPr>
        <p:spPr bwMode="auto">
          <a:xfrm>
            <a:off x="4800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69" name="Rectangle 30"/>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70" name="Rectangle 31"/>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71" name="Rectangle 32"/>
          <p:cNvSpPr>
            <a:spLocks noChangeArrowheads="1"/>
          </p:cNvSpPr>
          <p:nvPr/>
        </p:nvSpPr>
        <p:spPr bwMode="auto">
          <a:xfrm>
            <a:off x="6172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72" name="Rectangle 33"/>
          <p:cNvSpPr>
            <a:spLocks noChangeArrowheads="1"/>
          </p:cNvSpPr>
          <p:nvPr/>
        </p:nvSpPr>
        <p:spPr bwMode="auto">
          <a:xfrm>
            <a:off x="7772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73" name="Rectangle 34"/>
          <p:cNvSpPr>
            <a:spLocks noChangeArrowheads="1"/>
          </p:cNvSpPr>
          <p:nvPr/>
        </p:nvSpPr>
        <p:spPr bwMode="auto">
          <a:xfrm>
            <a:off x="6400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74" name="Rectangle 35"/>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75" name="Rectangle 36"/>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76" name="Rectangle 37"/>
          <p:cNvSpPr>
            <a:spLocks noChangeArrowheads="1"/>
          </p:cNvSpPr>
          <p:nvPr/>
        </p:nvSpPr>
        <p:spPr bwMode="auto">
          <a:xfrm>
            <a:off x="6629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77" name="Rectangle 38"/>
          <p:cNvSpPr>
            <a:spLocks noChangeArrowheads="1"/>
          </p:cNvSpPr>
          <p:nvPr/>
        </p:nvSpPr>
        <p:spPr bwMode="auto">
          <a:xfrm>
            <a:off x="6858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78" name="Rectangle 39"/>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79" name="Rectangle 40"/>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80" name="Rectangle 41"/>
          <p:cNvSpPr>
            <a:spLocks noChangeArrowheads="1"/>
          </p:cNvSpPr>
          <p:nvPr/>
        </p:nvSpPr>
        <p:spPr bwMode="auto">
          <a:xfrm>
            <a:off x="8229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81" name="Rectangle 42"/>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82" name="Rectangle 43"/>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83" name="Rectangle 44"/>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84" name="Rectangle 45"/>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85" name="Rectangle 46"/>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86" name="Rectangle 47"/>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87" name="Rectangle 48"/>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88" name="Rectangle 49"/>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89" name="Rectangle 50"/>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90" name="Rectangle 51"/>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91" name="Rectangle 52"/>
          <p:cNvSpPr>
            <a:spLocks noChangeArrowheads="1"/>
          </p:cNvSpPr>
          <p:nvPr/>
        </p:nvSpPr>
        <p:spPr bwMode="auto">
          <a:xfrm>
            <a:off x="48006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92" name="Rectangle 53"/>
          <p:cNvSpPr>
            <a:spLocks noChangeArrowheads="1"/>
          </p:cNvSpPr>
          <p:nvPr/>
        </p:nvSpPr>
        <p:spPr bwMode="auto">
          <a:xfrm>
            <a:off x="6629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93" name="Rectangle 54"/>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94" name="Rectangle 55"/>
          <p:cNvSpPr>
            <a:spLocks noChangeArrowheads="1"/>
          </p:cNvSpPr>
          <p:nvPr/>
        </p:nvSpPr>
        <p:spPr bwMode="auto">
          <a:xfrm>
            <a:off x="52578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95" name="Rectangle 56"/>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96" name="Rectangle 57"/>
          <p:cNvSpPr>
            <a:spLocks noChangeArrowheads="1"/>
          </p:cNvSpPr>
          <p:nvPr/>
        </p:nvSpPr>
        <p:spPr bwMode="auto">
          <a:xfrm>
            <a:off x="6172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097" name="Line 58"/>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098" name="Line 59"/>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099" name="Line 60"/>
          <p:cNvSpPr>
            <a:spLocks noChangeShapeType="1"/>
          </p:cNvSpPr>
          <p:nvPr/>
        </p:nvSpPr>
        <p:spPr bwMode="auto">
          <a:xfrm>
            <a:off x="6705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00" name="Line 61"/>
          <p:cNvSpPr>
            <a:spLocks noChangeShapeType="1"/>
          </p:cNvSpPr>
          <p:nvPr/>
        </p:nvSpPr>
        <p:spPr bwMode="auto">
          <a:xfrm>
            <a:off x="6705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01" name="Line 62"/>
          <p:cNvSpPr>
            <a:spLocks noChangeShapeType="1"/>
          </p:cNvSpPr>
          <p:nvPr/>
        </p:nvSpPr>
        <p:spPr bwMode="auto">
          <a:xfrm>
            <a:off x="71628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02" name="Line 63"/>
          <p:cNvSpPr>
            <a:spLocks noChangeShapeType="1"/>
          </p:cNvSpPr>
          <p:nvPr/>
        </p:nvSpPr>
        <p:spPr bwMode="auto">
          <a:xfrm>
            <a:off x="716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03" name="Line 64"/>
          <p:cNvSpPr>
            <a:spLocks noChangeShapeType="1"/>
          </p:cNvSpPr>
          <p:nvPr/>
        </p:nvSpPr>
        <p:spPr bwMode="auto">
          <a:xfrm>
            <a:off x="7620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04" name="Line 65"/>
          <p:cNvSpPr>
            <a:spLocks noChangeShapeType="1"/>
          </p:cNvSpPr>
          <p:nvPr/>
        </p:nvSpPr>
        <p:spPr bwMode="auto">
          <a:xfrm>
            <a:off x="762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05" name="Line 66"/>
          <p:cNvSpPr>
            <a:spLocks noChangeShapeType="1"/>
          </p:cNvSpPr>
          <p:nvPr/>
        </p:nvSpPr>
        <p:spPr bwMode="auto">
          <a:xfrm>
            <a:off x="8077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06" name="Line 67"/>
          <p:cNvSpPr>
            <a:spLocks noChangeShapeType="1"/>
          </p:cNvSpPr>
          <p:nvPr/>
        </p:nvSpPr>
        <p:spPr bwMode="auto">
          <a:xfrm>
            <a:off x="807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07" name="Line 68"/>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08" name="Line 69"/>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09" name="Line 70"/>
          <p:cNvSpPr>
            <a:spLocks noChangeShapeType="1"/>
          </p:cNvSpPr>
          <p:nvPr/>
        </p:nvSpPr>
        <p:spPr bwMode="auto">
          <a:xfrm>
            <a:off x="5334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10" name="Line 71"/>
          <p:cNvSpPr>
            <a:spLocks noChangeShapeType="1"/>
          </p:cNvSpPr>
          <p:nvPr/>
        </p:nvSpPr>
        <p:spPr bwMode="auto">
          <a:xfrm>
            <a:off x="5334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11" name="Line 72"/>
          <p:cNvSpPr>
            <a:spLocks noChangeShapeType="1"/>
          </p:cNvSpPr>
          <p:nvPr/>
        </p:nvSpPr>
        <p:spPr bwMode="auto">
          <a:xfrm>
            <a:off x="3962400" y="54102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12" name="Line 73"/>
          <p:cNvSpPr>
            <a:spLocks noChangeShapeType="1"/>
          </p:cNvSpPr>
          <p:nvPr/>
        </p:nvSpPr>
        <p:spPr bwMode="auto">
          <a:xfrm>
            <a:off x="3962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13" name="Line 74"/>
          <p:cNvSpPr>
            <a:spLocks noChangeShapeType="1"/>
          </p:cNvSpPr>
          <p:nvPr/>
        </p:nvSpPr>
        <p:spPr bwMode="auto">
          <a:xfrm>
            <a:off x="6248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14" name="Line 75"/>
          <p:cNvSpPr>
            <a:spLocks noChangeShapeType="1"/>
          </p:cNvSpPr>
          <p:nvPr/>
        </p:nvSpPr>
        <p:spPr bwMode="auto">
          <a:xfrm>
            <a:off x="6248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15" name="Line 76"/>
          <p:cNvSpPr>
            <a:spLocks noChangeShapeType="1"/>
          </p:cNvSpPr>
          <p:nvPr/>
        </p:nvSpPr>
        <p:spPr bwMode="auto">
          <a:xfrm>
            <a:off x="5791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16" name="Line 77"/>
          <p:cNvSpPr>
            <a:spLocks noChangeShapeType="1"/>
          </p:cNvSpPr>
          <p:nvPr/>
        </p:nvSpPr>
        <p:spPr bwMode="auto">
          <a:xfrm>
            <a:off x="5791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17" name="Line 78"/>
          <p:cNvSpPr>
            <a:spLocks noChangeShapeType="1"/>
          </p:cNvSpPr>
          <p:nvPr/>
        </p:nvSpPr>
        <p:spPr bwMode="auto">
          <a:xfrm>
            <a:off x="4419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18" name="Line 79"/>
          <p:cNvSpPr>
            <a:spLocks noChangeShapeType="1"/>
          </p:cNvSpPr>
          <p:nvPr/>
        </p:nvSpPr>
        <p:spPr bwMode="auto">
          <a:xfrm flipH="1">
            <a:off x="4648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19" name="Line 80"/>
          <p:cNvSpPr>
            <a:spLocks noChangeShapeType="1"/>
          </p:cNvSpPr>
          <p:nvPr/>
        </p:nvSpPr>
        <p:spPr bwMode="auto">
          <a:xfrm>
            <a:off x="48768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20" name="Line 81"/>
          <p:cNvSpPr>
            <a:spLocks noChangeShapeType="1"/>
          </p:cNvSpPr>
          <p:nvPr/>
        </p:nvSpPr>
        <p:spPr bwMode="auto">
          <a:xfrm>
            <a:off x="4876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21" name="Line 82"/>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22" name="Line 83"/>
          <p:cNvSpPr>
            <a:spLocks noChangeShapeType="1"/>
          </p:cNvSpPr>
          <p:nvPr/>
        </p:nvSpPr>
        <p:spPr bwMode="auto">
          <a:xfrm>
            <a:off x="3962400" y="4572000"/>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23" name="Line 84"/>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24" name="Line 85"/>
          <p:cNvSpPr>
            <a:spLocks noChangeShapeType="1"/>
          </p:cNvSpPr>
          <p:nvPr/>
        </p:nvSpPr>
        <p:spPr bwMode="auto">
          <a:xfrm>
            <a:off x="6248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25" name="Line 86"/>
          <p:cNvSpPr>
            <a:spLocks noChangeShapeType="1"/>
          </p:cNvSpPr>
          <p:nvPr/>
        </p:nvSpPr>
        <p:spPr bwMode="auto">
          <a:xfrm flipH="1">
            <a:off x="57912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26" name="Line 87"/>
          <p:cNvSpPr>
            <a:spLocks noChangeShapeType="1"/>
          </p:cNvSpPr>
          <p:nvPr/>
        </p:nvSpPr>
        <p:spPr bwMode="auto">
          <a:xfrm>
            <a:off x="76200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27" name="Line 88"/>
          <p:cNvSpPr>
            <a:spLocks noChangeShapeType="1"/>
          </p:cNvSpPr>
          <p:nvPr/>
        </p:nvSpPr>
        <p:spPr bwMode="auto">
          <a:xfrm flipH="1">
            <a:off x="7162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28" name="Line 89"/>
          <p:cNvSpPr>
            <a:spLocks noChangeShapeType="1"/>
          </p:cNvSpPr>
          <p:nvPr/>
        </p:nvSpPr>
        <p:spPr bwMode="auto">
          <a:xfrm>
            <a:off x="48768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29" name="Line 90"/>
          <p:cNvSpPr>
            <a:spLocks noChangeShapeType="1"/>
          </p:cNvSpPr>
          <p:nvPr/>
        </p:nvSpPr>
        <p:spPr bwMode="auto">
          <a:xfrm flipH="1">
            <a:off x="44196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30" name="Line 91"/>
          <p:cNvSpPr>
            <a:spLocks noChangeShapeType="1"/>
          </p:cNvSpPr>
          <p:nvPr/>
        </p:nvSpPr>
        <p:spPr bwMode="auto">
          <a:xfrm>
            <a:off x="4876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31" name="Line 92"/>
          <p:cNvSpPr>
            <a:spLocks noChangeShapeType="1"/>
          </p:cNvSpPr>
          <p:nvPr/>
        </p:nvSpPr>
        <p:spPr bwMode="auto">
          <a:xfrm>
            <a:off x="6705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32" name="Line 93"/>
          <p:cNvSpPr>
            <a:spLocks noChangeShapeType="1"/>
          </p:cNvSpPr>
          <p:nvPr/>
        </p:nvSpPr>
        <p:spPr bwMode="auto">
          <a:xfrm>
            <a:off x="80772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33" name="Line 94"/>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34" name="Line 95"/>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35" name="Line 96"/>
          <p:cNvSpPr>
            <a:spLocks noChangeShapeType="1"/>
          </p:cNvSpPr>
          <p:nvPr/>
        </p:nvSpPr>
        <p:spPr bwMode="auto">
          <a:xfrm flipH="1">
            <a:off x="3962400" y="3733800"/>
            <a:ext cx="6096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36" name="Line 97"/>
          <p:cNvSpPr>
            <a:spLocks noChangeShapeType="1"/>
          </p:cNvSpPr>
          <p:nvPr/>
        </p:nvSpPr>
        <p:spPr bwMode="auto">
          <a:xfrm>
            <a:off x="45720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37" name="Line 98"/>
          <p:cNvSpPr>
            <a:spLocks noChangeShapeType="1"/>
          </p:cNvSpPr>
          <p:nvPr/>
        </p:nvSpPr>
        <p:spPr bwMode="auto">
          <a:xfrm>
            <a:off x="5486400" y="3733800"/>
            <a:ext cx="7620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38" name="Line 99"/>
          <p:cNvSpPr>
            <a:spLocks noChangeShapeType="1"/>
          </p:cNvSpPr>
          <p:nvPr/>
        </p:nvSpPr>
        <p:spPr bwMode="auto">
          <a:xfrm>
            <a:off x="6400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39" name="Line 100"/>
          <p:cNvSpPr>
            <a:spLocks noChangeShapeType="1"/>
          </p:cNvSpPr>
          <p:nvPr/>
        </p:nvSpPr>
        <p:spPr bwMode="auto">
          <a:xfrm>
            <a:off x="7162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40" name="Line 101"/>
          <p:cNvSpPr>
            <a:spLocks noChangeShapeType="1"/>
          </p:cNvSpPr>
          <p:nvPr/>
        </p:nvSpPr>
        <p:spPr bwMode="auto">
          <a:xfrm>
            <a:off x="8077200" y="3733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41" name="Line 102"/>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42" name="Line 103"/>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43" name="Rectangle 104"/>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144" name="Rectangle 105"/>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145" name="Rectangle 106"/>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146" name="Rectangle 107"/>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7147" name="Line 108"/>
          <p:cNvSpPr>
            <a:spLocks noChangeShapeType="1"/>
          </p:cNvSpPr>
          <p:nvPr/>
        </p:nvSpPr>
        <p:spPr bwMode="auto">
          <a:xfrm flipH="1">
            <a:off x="4572000" y="3048000"/>
            <a:ext cx="4572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48" name="Line 109"/>
          <p:cNvSpPr>
            <a:spLocks noChangeShapeType="1"/>
          </p:cNvSpPr>
          <p:nvPr/>
        </p:nvSpPr>
        <p:spPr bwMode="auto">
          <a:xfrm flipH="1">
            <a:off x="5486400" y="3048000"/>
            <a:ext cx="6096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49" name="Line 110"/>
          <p:cNvSpPr>
            <a:spLocks noChangeShapeType="1"/>
          </p:cNvSpPr>
          <p:nvPr/>
        </p:nvSpPr>
        <p:spPr bwMode="auto">
          <a:xfrm>
            <a:off x="6096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50" name="Line 111"/>
          <p:cNvSpPr>
            <a:spLocks noChangeShapeType="1"/>
          </p:cNvSpPr>
          <p:nvPr/>
        </p:nvSpPr>
        <p:spPr bwMode="auto">
          <a:xfrm>
            <a:off x="7162800" y="3048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51" name="Line 112"/>
          <p:cNvSpPr>
            <a:spLocks noChangeShapeType="1"/>
          </p:cNvSpPr>
          <p:nvPr/>
        </p:nvSpPr>
        <p:spPr bwMode="auto">
          <a:xfrm>
            <a:off x="7162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52" name="Line 113"/>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53" name="Line 114"/>
          <p:cNvSpPr>
            <a:spLocks noChangeShapeType="1"/>
          </p:cNvSpPr>
          <p:nvPr/>
        </p:nvSpPr>
        <p:spPr bwMode="auto">
          <a:xfrm flipH="1">
            <a:off x="50292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54" name="Line 115"/>
          <p:cNvSpPr>
            <a:spLocks noChangeShapeType="1"/>
          </p:cNvSpPr>
          <p:nvPr/>
        </p:nvSpPr>
        <p:spPr bwMode="auto">
          <a:xfrm>
            <a:off x="55626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55" name="Line 116"/>
          <p:cNvSpPr>
            <a:spLocks noChangeShapeType="1"/>
          </p:cNvSpPr>
          <p:nvPr/>
        </p:nvSpPr>
        <p:spPr bwMode="auto">
          <a:xfrm flipH="1">
            <a:off x="7162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56" name="Line 117"/>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57" name="Line 118"/>
          <p:cNvSpPr>
            <a:spLocks noChangeShapeType="1"/>
          </p:cNvSpPr>
          <p:nvPr/>
        </p:nvSpPr>
        <p:spPr bwMode="auto">
          <a:xfrm flipH="1">
            <a:off x="5562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58" name="Line 119"/>
          <p:cNvSpPr>
            <a:spLocks noChangeShapeType="1"/>
          </p:cNvSpPr>
          <p:nvPr/>
        </p:nvSpPr>
        <p:spPr bwMode="auto">
          <a:xfrm>
            <a:off x="6629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159" name="Text Box 120"/>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87160" name="Text Box 121"/>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87161" name="Text Box 122"/>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87162" name="Text Box 123"/>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87163" name="Text Box 124"/>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87164" name="Text Box 125"/>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87165" name="Text Box 126"/>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87166" name="Text Box 127"/>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87167" name="Text Box 128"/>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87168" name="Text Box 129"/>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87169" name="Text Box 130"/>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87170" name="Text Box 131"/>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87171" name="Text Box 132"/>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87172" name="Text Box 133"/>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87173" name="Text Box 134"/>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87174" name="Text Box 135"/>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87175" name="Text Box 136"/>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87176" name="Text Box 137"/>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87177" name="Text Box 138"/>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87178" name="Text Box 139"/>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87179" name="Text Box 140"/>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87180" name="Text Box 141"/>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87181" name="Text Box 142"/>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87182" name="Text Box 143"/>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87183" name="Text Box 144"/>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87184" name="Text Box 145"/>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87185" name="Text Box 146"/>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0</a:t>
            </a:r>
          </a:p>
        </p:txBody>
      </p:sp>
      <p:sp>
        <p:nvSpPr>
          <p:cNvPr id="87186" name="Text Box 147"/>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59" name="TextBox 158">
            <a:extLst>
              <a:ext uri="{FF2B5EF4-FFF2-40B4-BE49-F238E27FC236}">
                <a16:creationId xmlns:a16="http://schemas.microsoft.com/office/drawing/2014/main" id="{9FB2F64E-664E-4786-A60A-381F5CBDEB43}"/>
              </a:ext>
            </a:extLst>
          </p:cNvPr>
          <p:cNvSpPr txBox="1"/>
          <p:nvPr/>
        </p:nvSpPr>
        <p:spPr>
          <a:xfrm>
            <a:off x="1459166" y="1580483"/>
            <a:ext cx="628698" cy="369332"/>
          </a:xfrm>
          <a:prstGeom prst="rect">
            <a:avLst/>
          </a:prstGeom>
          <a:noFill/>
        </p:spPr>
        <p:txBody>
          <a:bodyPr wrap="none" rtlCol="0">
            <a:spAutoFit/>
          </a:bodyPr>
          <a:lstStyle/>
          <a:p>
            <a:r>
              <a:rPr lang="en-US" dirty="0"/>
              <a:t>MAX</a:t>
            </a:r>
          </a:p>
        </p:txBody>
      </p:sp>
      <p:sp>
        <p:nvSpPr>
          <p:cNvPr id="160" name="TextBox 159">
            <a:extLst>
              <a:ext uri="{FF2B5EF4-FFF2-40B4-BE49-F238E27FC236}">
                <a16:creationId xmlns:a16="http://schemas.microsoft.com/office/drawing/2014/main" id="{75E82F08-3EAE-4AC8-8A93-ED0426B6AF66}"/>
              </a:ext>
            </a:extLst>
          </p:cNvPr>
          <p:cNvSpPr txBox="1"/>
          <p:nvPr/>
        </p:nvSpPr>
        <p:spPr>
          <a:xfrm>
            <a:off x="1468710" y="2204639"/>
            <a:ext cx="567784" cy="369332"/>
          </a:xfrm>
          <a:prstGeom prst="rect">
            <a:avLst/>
          </a:prstGeom>
          <a:noFill/>
        </p:spPr>
        <p:txBody>
          <a:bodyPr wrap="none" rtlCol="0">
            <a:spAutoFit/>
          </a:bodyPr>
          <a:lstStyle/>
          <a:p>
            <a:r>
              <a:rPr lang="en-US" dirty="0"/>
              <a:t>MIN</a:t>
            </a:r>
          </a:p>
        </p:txBody>
      </p:sp>
      <p:sp>
        <p:nvSpPr>
          <p:cNvPr id="161" name="TextBox 160">
            <a:extLst>
              <a:ext uri="{FF2B5EF4-FFF2-40B4-BE49-F238E27FC236}">
                <a16:creationId xmlns:a16="http://schemas.microsoft.com/office/drawing/2014/main" id="{A01200EC-7973-4424-AC5B-CD6992AE1570}"/>
              </a:ext>
            </a:extLst>
          </p:cNvPr>
          <p:cNvSpPr txBox="1"/>
          <p:nvPr/>
        </p:nvSpPr>
        <p:spPr>
          <a:xfrm>
            <a:off x="1447272" y="2787134"/>
            <a:ext cx="628698" cy="369332"/>
          </a:xfrm>
          <a:prstGeom prst="rect">
            <a:avLst/>
          </a:prstGeom>
          <a:noFill/>
        </p:spPr>
        <p:txBody>
          <a:bodyPr wrap="none" rtlCol="0">
            <a:spAutoFit/>
          </a:bodyPr>
          <a:lstStyle/>
          <a:p>
            <a:r>
              <a:rPr lang="en-US" dirty="0"/>
              <a:t>MAX</a:t>
            </a:r>
          </a:p>
        </p:txBody>
      </p:sp>
      <p:sp>
        <p:nvSpPr>
          <p:cNvPr id="162" name="TextBox 161">
            <a:extLst>
              <a:ext uri="{FF2B5EF4-FFF2-40B4-BE49-F238E27FC236}">
                <a16:creationId xmlns:a16="http://schemas.microsoft.com/office/drawing/2014/main" id="{4CF7BA4D-8DC2-4BDF-A5CF-C9563AD450D9}"/>
              </a:ext>
            </a:extLst>
          </p:cNvPr>
          <p:cNvSpPr txBox="1"/>
          <p:nvPr/>
        </p:nvSpPr>
        <p:spPr>
          <a:xfrm>
            <a:off x="1489623" y="3493090"/>
            <a:ext cx="567784" cy="369332"/>
          </a:xfrm>
          <a:prstGeom prst="rect">
            <a:avLst/>
          </a:prstGeom>
          <a:noFill/>
        </p:spPr>
        <p:txBody>
          <a:bodyPr wrap="none" rtlCol="0">
            <a:spAutoFit/>
          </a:bodyPr>
          <a:lstStyle/>
          <a:p>
            <a:r>
              <a:rPr lang="en-US" dirty="0"/>
              <a:t>MIN</a:t>
            </a:r>
          </a:p>
        </p:txBody>
      </p:sp>
      <p:sp>
        <p:nvSpPr>
          <p:cNvPr id="163" name="TextBox 162">
            <a:extLst>
              <a:ext uri="{FF2B5EF4-FFF2-40B4-BE49-F238E27FC236}">
                <a16:creationId xmlns:a16="http://schemas.microsoft.com/office/drawing/2014/main" id="{A2B10FEB-84B9-4CC8-B7AD-04864B230DED}"/>
              </a:ext>
            </a:extLst>
          </p:cNvPr>
          <p:cNvSpPr txBox="1"/>
          <p:nvPr/>
        </p:nvSpPr>
        <p:spPr>
          <a:xfrm>
            <a:off x="1489623" y="4287356"/>
            <a:ext cx="628698" cy="369332"/>
          </a:xfrm>
          <a:prstGeom prst="rect">
            <a:avLst/>
          </a:prstGeom>
          <a:noFill/>
        </p:spPr>
        <p:txBody>
          <a:bodyPr wrap="none" rtlCol="0">
            <a:spAutoFit/>
          </a:bodyPr>
          <a:lstStyle/>
          <a:p>
            <a:r>
              <a:rPr lang="en-US" dirty="0"/>
              <a:t>MAX</a:t>
            </a:r>
          </a:p>
        </p:txBody>
      </p:sp>
      <p:sp>
        <p:nvSpPr>
          <p:cNvPr id="164" name="TextBox 163">
            <a:extLst>
              <a:ext uri="{FF2B5EF4-FFF2-40B4-BE49-F238E27FC236}">
                <a16:creationId xmlns:a16="http://schemas.microsoft.com/office/drawing/2014/main" id="{17AF59D1-1A45-401D-9D48-65F4A5393916}"/>
              </a:ext>
            </a:extLst>
          </p:cNvPr>
          <p:cNvSpPr txBox="1"/>
          <p:nvPr/>
        </p:nvSpPr>
        <p:spPr>
          <a:xfrm>
            <a:off x="1505892" y="5160659"/>
            <a:ext cx="567784" cy="369332"/>
          </a:xfrm>
          <a:prstGeom prst="rect">
            <a:avLst/>
          </a:prstGeom>
          <a:noFill/>
        </p:spPr>
        <p:txBody>
          <a:bodyPr wrap="none" rtlCol="0">
            <a:spAutoFit/>
          </a:bodyPr>
          <a:lstStyle/>
          <a:p>
            <a:r>
              <a:rPr lang="en-US" dirty="0"/>
              <a:t>MIN</a:t>
            </a:r>
          </a:p>
        </p:txBody>
      </p:sp>
      <p:cxnSp>
        <p:nvCxnSpPr>
          <p:cNvPr id="165" name="Straight Connector 164">
            <a:extLst>
              <a:ext uri="{FF2B5EF4-FFF2-40B4-BE49-F238E27FC236}">
                <a16:creationId xmlns:a16="http://schemas.microsoft.com/office/drawing/2014/main" id="{054C550F-2780-40B4-B9BC-F51C21F922AF}"/>
              </a:ext>
            </a:extLst>
          </p:cNvPr>
          <p:cNvCxnSpPr>
            <a:cxnSpLocks/>
          </p:cNvCxnSpPr>
          <p:nvPr/>
        </p:nvCxnSpPr>
        <p:spPr>
          <a:xfrm flipH="1">
            <a:off x="2116478" y="1781711"/>
            <a:ext cx="402873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2DFAB52-6B04-43B9-9B0D-D7E58418C351}"/>
              </a:ext>
            </a:extLst>
          </p:cNvPr>
          <p:cNvCxnSpPr>
            <a:cxnSpLocks/>
          </p:cNvCxnSpPr>
          <p:nvPr/>
        </p:nvCxnSpPr>
        <p:spPr>
          <a:xfrm flipH="1">
            <a:off x="2157574" y="2404165"/>
            <a:ext cx="287162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1691C68C-C75A-448F-AC1E-897E4A92F141}"/>
              </a:ext>
            </a:extLst>
          </p:cNvPr>
          <p:cNvCxnSpPr>
            <a:cxnSpLocks/>
          </p:cNvCxnSpPr>
          <p:nvPr/>
        </p:nvCxnSpPr>
        <p:spPr>
          <a:xfrm flipH="1">
            <a:off x="2152170" y="3016785"/>
            <a:ext cx="2419830"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A68C24E0-1036-4F80-92B8-56F9977A794A}"/>
              </a:ext>
            </a:extLst>
          </p:cNvPr>
          <p:cNvCxnSpPr>
            <a:cxnSpLocks/>
            <a:endCxn id="162" idx="3"/>
          </p:cNvCxnSpPr>
          <p:nvPr/>
        </p:nvCxnSpPr>
        <p:spPr>
          <a:xfrm flipH="1">
            <a:off x="2057407" y="3672156"/>
            <a:ext cx="2106196" cy="560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71D621CC-3221-4089-822D-57BFD2E4D872}"/>
              </a:ext>
            </a:extLst>
          </p:cNvPr>
          <p:cNvCxnSpPr>
            <a:cxnSpLocks/>
            <a:endCxn id="163" idx="3"/>
          </p:cNvCxnSpPr>
          <p:nvPr/>
        </p:nvCxnSpPr>
        <p:spPr>
          <a:xfrm flipH="1" flipV="1">
            <a:off x="2118321" y="4472022"/>
            <a:ext cx="1386880" cy="10934"/>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AC746729-71A6-4D61-8408-C960984EF678}"/>
              </a:ext>
            </a:extLst>
          </p:cNvPr>
          <p:cNvCxnSpPr>
            <a:cxnSpLocks/>
            <a:endCxn id="164" idx="3"/>
          </p:cNvCxnSpPr>
          <p:nvPr/>
        </p:nvCxnSpPr>
        <p:spPr>
          <a:xfrm flipH="1" flipV="1">
            <a:off x="2073676" y="5345325"/>
            <a:ext cx="988024" cy="2483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53507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091" name="Rectangle 4"/>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092" name="Rectangle 5"/>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093" name="Rectangle 6"/>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094" name="Rectangle 7"/>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095" name="Rectangle 8"/>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096" name="Rectangle 9"/>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097" name="Rectangle 10"/>
          <p:cNvSpPr>
            <a:spLocks noChangeArrowheads="1"/>
          </p:cNvSpPr>
          <p:nvPr/>
        </p:nvSpPr>
        <p:spPr bwMode="auto">
          <a:xfrm>
            <a:off x="66294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098" name="Rectangle 11"/>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099" name="Rectangle 12"/>
          <p:cNvSpPr>
            <a:spLocks noChangeArrowheads="1"/>
          </p:cNvSpPr>
          <p:nvPr/>
        </p:nvSpPr>
        <p:spPr bwMode="auto">
          <a:xfrm>
            <a:off x="63246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00" name="Rectangle 13"/>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01" name="Rectangle 14"/>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02" name="Rectangle 15"/>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03" name="Rectangle 16"/>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04" name="Rectangle 17"/>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05" name="Rectangle 18"/>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06" name="Rectangle 19"/>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07" name="Rectangle 20"/>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08" name="Rectangle 21"/>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09" name="Rectangle 22"/>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10" name="Rectangle 23"/>
          <p:cNvSpPr>
            <a:spLocks noChangeArrowheads="1"/>
          </p:cNvSpPr>
          <p:nvPr/>
        </p:nvSpPr>
        <p:spPr bwMode="auto">
          <a:xfrm>
            <a:off x="5486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11" name="Rectangle 24"/>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12" name="Rectangle 25"/>
          <p:cNvSpPr>
            <a:spLocks noChangeArrowheads="1"/>
          </p:cNvSpPr>
          <p:nvPr/>
        </p:nvSpPr>
        <p:spPr bwMode="auto">
          <a:xfrm>
            <a:off x="5029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13" name="Rectangle 26"/>
          <p:cNvSpPr>
            <a:spLocks noChangeArrowheads="1"/>
          </p:cNvSpPr>
          <p:nvPr/>
        </p:nvSpPr>
        <p:spPr bwMode="auto">
          <a:xfrm>
            <a:off x="5257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14" name="Rectangle 27"/>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15" name="Rectangle 28"/>
          <p:cNvSpPr>
            <a:spLocks noChangeArrowheads="1"/>
          </p:cNvSpPr>
          <p:nvPr/>
        </p:nvSpPr>
        <p:spPr bwMode="auto">
          <a:xfrm>
            <a:off x="4572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16" name="Rectangle 29"/>
          <p:cNvSpPr>
            <a:spLocks noChangeArrowheads="1"/>
          </p:cNvSpPr>
          <p:nvPr/>
        </p:nvSpPr>
        <p:spPr bwMode="auto">
          <a:xfrm>
            <a:off x="4800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17" name="Rectangle 30"/>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18" name="Rectangle 31"/>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19" name="Rectangle 32"/>
          <p:cNvSpPr>
            <a:spLocks noChangeArrowheads="1"/>
          </p:cNvSpPr>
          <p:nvPr/>
        </p:nvSpPr>
        <p:spPr bwMode="auto">
          <a:xfrm>
            <a:off x="6172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20" name="Rectangle 33"/>
          <p:cNvSpPr>
            <a:spLocks noChangeArrowheads="1"/>
          </p:cNvSpPr>
          <p:nvPr/>
        </p:nvSpPr>
        <p:spPr bwMode="auto">
          <a:xfrm>
            <a:off x="7772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21" name="Rectangle 34"/>
          <p:cNvSpPr>
            <a:spLocks noChangeArrowheads="1"/>
          </p:cNvSpPr>
          <p:nvPr/>
        </p:nvSpPr>
        <p:spPr bwMode="auto">
          <a:xfrm>
            <a:off x="6400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22" name="Rectangle 35"/>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23" name="Rectangle 36"/>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24" name="Rectangle 37"/>
          <p:cNvSpPr>
            <a:spLocks noChangeArrowheads="1"/>
          </p:cNvSpPr>
          <p:nvPr/>
        </p:nvSpPr>
        <p:spPr bwMode="auto">
          <a:xfrm>
            <a:off x="6629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25" name="Rectangle 38"/>
          <p:cNvSpPr>
            <a:spLocks noChangeArrowheads="1"/>
          </p:cNvSpPr>
          <p:nvPr/>
        </p:nvSpPr>
        <p:spPr bwMode="auto">
          <a:xfrm>
            <a:off x="6858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26" name="Rectangle 39"/>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27" name="Rectangle 40"/>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28" name="Rectangle 41"/>
          <p:cNvSpPr>
            <a:spLocks noChangeArrowheads="1"/>
          </p:cNvSpPr>
          <p:nvPr/>
        </p:nvSpPr>
        <p:spPr bwMode="auto">
          <a:xfrm>
            <a:off x="8229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29" name="Rectangle 42"/>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30" name="Rectangle 43"/>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31" name="Rectangle 44"/>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32" name="Rectangle 45"/>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33" name="Rectangle 46"/>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34" name="Rectangle 47"/>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35" name="Rectangle 48"/>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36" name="Rectangle 49"/>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37" name="Rectangle 50"/>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38" name="Rectangle 51"/>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39" name="Rectangle 52"/>
          <p:cNvSpPr>
            <a:spLocks noChangeArrowheads="1"/>
          </p:cNvSpPr>
          <p:nvPr/>
        </p:nvSpPr>
        <p:spPr bwMode="auto">
          <a:xfrm>
            <a:off x="48006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40" name="Rectangle 53"/>
          <p:cNvSpPr>
            <a:spLocks noChangeArrowheads="1"/>
          </p:cNvSpPr>
          <p:nvPr/>
        </p:nvSpPr>
        <p:spPr bwMode="auto">
          <a:xfrm>
            <a:off x="6629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41" name="Rectangle 54"/>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42" name="Rectangle 55"/>
          <p:cNvSpPr>
            <a:spLocks noChangeArrowheads="1"/>
          </p:cNvSpPr>
          <p:nvPr/>
        </p:nvSpPr>
        <p:spPr bwMode="auto">
          <a:xfrm>
            <a:off x="52578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43" name="Rectangle 56"/>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44" name="Rectangle 57"/>
          <p:cNvSpPr>
            <a:spLocks noChangeArrowheads="1"/>
          </p:cNvSpPr>
          <p:nvPr/>
        </p:nvSpPr>
        <p:spPr bwMode="auto">
          <a:xfrm>
            <a:off x="6172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45" name="Line 58"/>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46" name="Line 59"/>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47" name="Line 60"/>
          <p:cNvSpPr>
            <a:spLocks noChangeShapeType="1"/>
          </p:cNvSpPr>
          <p:nvPr/>
        </p:nvSpPr>
        <p:spPr bwMode="auto">
          <a:xfrm>
            <a:off x="6705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48" name="Line 61"/>
          <p:cNvSpPr>
            <a:spLocks noChangeShapeType="1"/>
          </p:cNvSpPr>
          <p:nvPr/>
        </p:nvSpPr>
        <p:spPr bwMode="auto">
          <a:xfrm>
            <a:off x="6705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49" name="Line 62"/>
          <p:cNvSpPr>
            <a:spLocks noChangeShapeType="1"/>
          </p:cNvSpPr>
          <p:nvPr/>
        </p:nvSpPr>
        <p:spPr bwMode="auto">
          <a:xfrm>
            <a:off x="71628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50" name="Line 63"/>
          <p:cNvSpPr>
            <a:spLocks noChangeShapeType="1"/>
          </p:cNvSpPr>
          <p:nvPr/>
        </p:nvSpPr>
        <p:spPr bwMode="auto">
          <a:xfrm>
            <a:off x="716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51" name="Line 64"/>
          <p:cNvSpPr>
            <a:spLocks noChangeShapeType="1"/>
          </p:cNvSpPr>
          <p:nvPr/>
        </p:nvSpPr>
        <p:spPr bwMode="auto">
          <a:xfrm>
            <a:off x="7620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52" name="Line 65"/>
          <p:cNvSpPr>
            <a:spLocks noChangeShapeType="1"/>
          </p:cNvSpPr>
          <p:nvPr/>
        </p:nvSpPr>
        <p:spPr bwMode="auto">
          <a:xfrm>
            <a:off x="762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53" name="Line 66"/>
          <p:cNvSpPr>
            <a:spLocks noChangeShapeType="1"/>
          </p:cNvSpPr>
          <p:nvPr/>
        </p:nvSpPr>
        <p:spPr bwMode="auto">
          <a:xfrm>
            <a:off x="8077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54" name="Line 67"/>
          <p:cNvSpPr>
            <a:spLocks noChangeShapeType="1"/>
          </p:cNvSpPr>
          <p:nvPr/>
        </p:nvSpPr>
        <p:spPr bwMode="auto">
          <a:xfrm>
            <a:off x="807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55" name="Line 68"/>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56" name="Line 69"/>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57" name="Line 70"/>
          <p:cNvSpPr>
            <a:spLocks noChangeShapeType="1"/>
          </p:cNvSpPr>
          <p:nvPr/>
        </p:nvSpPr>
        <p:spPr bwMode="auto">
          <a:xfrm>
            <a:off x="5334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58" name="Line 71"/>
          <p:cNvSpPr>
            <a:spLocks noChangeShapeType="1"/>
          </p:cNvSpPr>
          <p:nvPr/>
        </p:nvSpPr>
        <p:spPr bwMode="auto">
          <a:xfrm>
            <a:off x="5334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59" name="Line 72"/>
          <p:cNvSpPr>
            <a:spLocks noChangeShapeType="1"/>
          </p:cNvSpPr>
          <p:nvPr/>
        </p:nvSpPr>
        <p:spPr bwMode="auto">
          <a:xfrm>
            <a:off x="3962400" y="54102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60" name="Line 73"/>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61" name="Line 74"/>
          <p:cNvSpPr>
            <a:spLocks noChangeShapeType="1"/>
          </p:cNvSpPr>
          <p:nvPr/>
        </p:nvSpPr>
        <p:spPr bwMode="auto">
          <a:xfrm>
            <a:off x="6248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62" name="Line 75"/>
          <p:cNvSpPr>
            <a:spLocks noChangeShapeType="1"/>
          </p:cNvSpPr>
          <p:nvPr/>
        </p:nvSpPr>
        <p:spPr bwMode="auto">
          <a:xfrm>
            <a:off x="6248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63" name="Line 76"/>
          <p:cNvSpPr>
            <a:spLocks noChangeShapeType="1"/>
          </p:cNvSpPr>
          <p:nvPr/>
        </p:nvSpPr>
        <p:spPr bwMode="auto">
          <a:xfrm>
            <a:off x="5791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64" name="Line 77"/>
          <p:cNvSpPr>
            <a:spLocks noChangeShapeType="1"/>
          </p:cNvSpPr>
          <p:nvPr/>
        </p:nvSpPr>
        <p:spPr bwMode="auto">
          <a:xfrm>
            <a:off x="5791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65" name="Line 78"/>
          <p:cNvSpPr>
            <a:spLocks noChangeShapeType="1"/>
          </p:cNvSpPr>
          <p:nvPr/>
        </p:nvSpPr>
        <p:spPr bwMode="auto">
          <a:xfrm>
            <a:off x="4419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66" name="Line 79"/>
          <p:cNvSpPr>
            <a:spLocks noChangeShapeType="1"/>
          </p:cNvSpPr>
          <p:nvPr/>
        </p:nvSpPr>
        <p:spPr bwMode="auto">
          <a:xfrm flipH="1">
            <a:off x="4648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67" name="Line 80"/>
          <p:cNvSpPr>
            <a:spLocks noChangeShapeType="1"/>
          </p:cNvSpPr>
          <p:nvPr/>
        </p:nvSpPr>
        <p:spPr bwMode="auto">
          <a:xfrm>
            <a:off x="48768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68" name="Line 81"/>
          <p:cNvSpPr>
            <a:spLocks noChangeShapeType="1"/>
          </p:cNvSpPr>
          <p:nvPr/>
        </p:nvSpPr>
        <p:spPr bwMode="auto">
          <a:xfrm>
            <a:off x="4876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69" name="Line 82"/>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70" name="Line 83"/>
          <p:cNvSpPr>
            <a:spLocks noChangeShapeType="1"/>
          </p:cNvSpPr>
          <p:nvPr/>
        </p:nvSpPr>
        <p:spPr bwMode="auto">
          <a:xfrm>
            <a:off x="3962400" y="4572000"/>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71" name="Line 84"/>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72" name="Line 85"/>
          <p:cNvSpPr>
            <a:spLocks noChangeShapeType="1"/>
          </p:cNvSpPr>
          <p:nvPr/>
        </p:nvSpPr>
        <p:spPr bwMode="auto">
          <a:xfrm>
            <a:off x="6248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73" name="Line 86"/>
          <p:cNvSpPr>
            <a:spLocks noChangeShapeType="1"/>
          </p:cNvSpPr>
          <p:nvPr/>
        </p:nvSpPr>
        <p:spPr bwMode="auto">
          <a:xfrm flipH="1">
            <a:off x="57912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74" name="Line 87"/>
          <p:cNvSpPr>
            <a:spLocks noChangeShapeType="1"/>
          </p:cNvSpPr>
          <p:nvPr/>
        </p:nvSpPr>
        <p:spPr bwMode="auto">
          <a:xfrm>
            <a:off x="76200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75" name="Line 88"/>
          <p:cNvSpPr>
            <a:spLocks noChangeShapeType="1"/>
          </p:cNvSpPr>
          <p:nvPr/>
        </p:nvSpPr>
        <p:spPr bwMode="auto">
          <a:xfrm flipH="1">
            <a:off x="7162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76" name="Line 89"/>
          <p:cNvSpPr>
            <a:spLocks noChangeShapeType="1"/>
          </p:cNvSpPr>
          <p:nvPr/>
        </p:nvSpPr>
        <p:spPr bwMode="auto">
          <a:xfrm>
            <a:off x="48768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77" name="Line 90"/>
          <p:cNvSpPr>
            <a:spLocks noChangeShapeType="1"/>
          </p:cNvSpPr>
          <p:nvPr/>
        </p:nvSpPr>
        <p:spPr bwMode="auto">
          <a:xfrm flipH="1">
            <a:off x="44196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78" name="Line 91"/>
          <p:cNvSpPr>
            <a:spLocks noChangeShapeType="1"/>
          </p:cNvSpPr>
          <p:nvPr/>
        </p:nvSpPr>
        <p:spPr bwMode="auto">
          <a:xfrm>
            <a:off x="4876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79" name="Line 92"/>
          <p:cNvSpPr>
            <a:spLocks noChangeShapeType="1"/>
          </p:cNvSpPr>
          <p:nvPr/>
        </p:nvSpPr>
        <p:spPr bwMode="auto">
          <a:xfrm>
            <a:off x="6705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80" name="Line 93"/>
          <p:cNvSpPr>
            <a:spLocks noChangeShapeType="1"/>
          </p:cNvSpPr>
          <p:nvPr/>
        </p:nvSpPr>
        <p:spPr bwMode="auto">
          <a:xfrm>
            <a:off x="80772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81" name="Line 94"/>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82" name="Line 95"/>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83" name="Line 96"/>
          <p:cNvSpPr>
            <a:spLocks noChangeShapeType="1"/>
          </p:cNvSpPr>
          <p:nvPr/>
        </p:nvSpPr>
        <p:spPr bwMode="auto">
          <a:xfrm flipH="1">
            <a:off x="3962400" y="3733800"/>
            <a:ext cx="6096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84" name="Line 97"/>
          <p:cNvSpPr>
            <a:spLocks noChangeShapeType="1"/>
          </p:cNvSpPr>
          <p:nvPr/>
        </p:nvSpPr>
        <p:spPr bwMode="auto">
          <a:xfrm>
            <a:off x="45720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85" name="Line 98"/>
          <p:cNvSpPr>
            <a:spLocks noChangeShapeType="1"/>
          </p:cNvSpPr>
          <p:nvPr/>
        </p:nvSpPr>
        <p:spPr bwMode="auto">
          <a:xfrm>
            <a:off x="5486400" y="3733800"/>
            <a:ext cx="7620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86" name="Line 99"/>
          <p:cNvSpPr>
            <a:spLocks noChangeShapeType="1"/>
          </p:cNvSpPr>
          <p:nvPr/>
        </p:nvSpPr>
        <p:spPr bwMode="auto">
          <a:xfrm>
            <a:off x="6400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87" name="Line 100"/>
          <p:cNvSpPr>
            <a:spLocks noChangeShapeType="1"/>
          </p:cNvSpPr>
          <p:nvPr/>
        </p:nvSpPr>
        <p:spPr bwMode="auto">
          <a:xfrm>
            <a:off x="7162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88" name="Line 101"/>
          <p:cNvSpPr>
            <a:spLocks noChangeShapeType="1"/>
          </p:cNvSpPr>
          <p:nvPr/>
        </p:nvSpPr>
        <p:spPr bwMode="auto">
          <a:xfrm>
            <a:off x="8077200" y="3733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89" name="Line 102"/>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90" name="Line 103"/>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91" name="Rectangle 104"/>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92" name="Rectangle 105"/>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93" name="Rectangle 106"/>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94" name="Rectangle 107"/>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89195" name="Line 108"/>
          <p:cNvSpPr>
            <a:spLocks noChangeShapeType="1"/>
          </p:cNvSpPr>
          <p:nvPr/>
        </p:nvSpPr>
        <p:spPr bwMode="auto">
          <a:xfrm flipH="1">
            <a:off x="4572000" y="3048000"/>
            <a:ext cx="4572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96" name="Line 109"/>
          <p:cNvSpPr>
            <a:spLocks noChangeShapeType="1"/>
          </p:cNvSpPr>
          <p:nvPr/>
        </p:nvSpPr>
        <p:spPr bwMode="auto">
          <a:xfrm flipH="1">
            <a:off x="5486400" y="3048000"/>
            <a:ext cx="6096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97" name="Line 110"/>
          <p:cNvSpPr>
            <a:spLocks noChangeShapeType="1"/>
          </p:cNvSpPr>
          <p:nvPr/>
        </p:nvSpPr>
        <p:spPr bwMode="auto">
          <a:xfrm>
            <a:off x="6096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98" name="Line 111"/>
          <p:cNvSpPr>
            <a:spLocks noChangeShapeType="1"/>
          </p:cNvSpPr>
          <p:nvPr/>
        </p:nvSpPr>
        <p:spPr bwMode="auto">
          <a:xfrm>
            <a:off x="7162800" y="3048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199" name="Line 112"/>
          <p:cNvSpPr>
            <a:spLocks noChangeShapeType="1"/>
          </p:cNvSpPr>
          <p:nvPr/>
        </p:nvSpPr>
        <p:spPr bwMode="auto">
          <a:xfrm>
            <a:off x="7162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200" name="Line 113"/>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201" name="Line 114"/>
          <p:cNvSpPr>
            <a:spLocks noChangeShapeType="1"/>
          </p:cNvSpPr>
          <p:nvPr/>
        </p:nvSpPr>
        <p:spPr bwMode="auto">
          <a:xfrm flipH="1">
            <a:off x="50292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202" name="Line 115"/>
          <p:cNvSpPr>
            <a:spLocks noChangeShapeType="1"/>
          </p:cNvSpPr>
          <p:nvPr/>
        </p:nvSpPr>
        <p:spPr bwMode="auto">
          <a:xfrm>
            <a:off x="55626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203" name="Line 116"/>
          <p:cNvSpPr>
            <a:spLocks noChangeShapeType="1"/>
          </p:cNvSpPr>
          <p:nvPr/>
        </p:nvSpPr>
        <p:spPr bwMode="auto">
          <a:xfrm flipH="1">
            <a:off x="7162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204" name="Line 117"/>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205" name="Line 118"/>
          <p:cNvSpPr>
            <a:spLocks noChangeShapeType="1"/>
          </p:cNvSpPr>
          <p:nvPr/>
        </p:nvSpPr>
        <p:spPr bwMode="auto">
          <a:xfrm flipH="1">
            <a:off x="5562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206" name="Line 119"/>
          <p:cNvSpPr>
            <a:spLocks noChangeShapeType="1"/>
          </p:cNvSpPr>
          <p:nvPr/>
        </p:nvSpPr>
        <p:spPr bwMode="auto">
          <a:xfrm>
            <a:off x="6629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207" name="Text Box 120"/>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89208" name="Text Box 121"/>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89209" name="Text Box 122"/>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89210" name="Text Box 123"/>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89211" name="Text Box 124"/>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89212" name="Text Box 125"/>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89213" name="Text Box 126"/>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89214" name="Text Box 127"/>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89215" name="Text Box 128"/>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89216" name="Text Box 129"/>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89217" name="Text Box 130"/>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89218" name="Text Box 131"/>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89219" name="Text Box 132"/>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89220" name="Text Box 133"/>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89221" name="Text Box 134"/>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89222" name="Text Box 135"/>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89223" name="Text Box 136"/>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89224" name="Text Box 137"/>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89225" name="Text Box 138"/>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89226" name="Text Box 139"/>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89227" name="Text Box 140"/>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89228" name="Text Box 141"/>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89229" name="Text Box 142"/>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89230" name="Text Box 143"/>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89231" name="Text Box 144"/>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89232" name="Text Box 145"/>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89233" name="Text Box 146"/>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0</a:t>
            </a:r>
          </a:p>
        </p:txBody>
      </p:sp>
      <p:sp>
        <p:nvSpPr>
          <p:cNvPr id="89234" name="Text Box 147"/>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59" name="TextBox 158">
            <a:extLst>
              <a:ext uri="{FF2B5EF4-FFF2-40B4-BE49-F238E27FC236}">
                <a16:creationId xmlns:a16="http://schemas.microsoft.com/office/drawing/2014/main" id="{4B49798D-D9B1-4C3F-9327-99654FBD1BB2}"/>
              </a:ext>
            </a:extLst>
          </p:cNvPr>
          <p:cNvSpPr txBox="1"/>
          <p:nvPr/>
        </p:nvSpPr>
        <p:spPr>
          <a:xfrm>
            <a:off x="1459166" y="1580483"/>
            <a:ext cx="628698" cy="369332"/>
          </a:xfrm>
          <a:prstGeom prst="rect">
            <a:avLst/>
          </a:prstGeom>
          <a:noFill/>
        </p:spPr>
        <p:txBody>
          <a:bodyPr wrap="none" rtlCol="0">
            <a:spAutoFit/>
          </a:bodyPr>
          <a:lstStyle/>
          <a:p>
            <a:r>
              <a:rPr lang="en-US" dirty="0"/>
              <a:t>MAX</a:t>
            </a:r>
          </a:p>
        </p:txBody>
      </p:sp>
      <p:sp>
        <p:nvSpPr>
          <p:cNvPr id="160" name="TextBox 159">
            <a:extLst>
              <a:ext uri="{FF2B5EF4-FFF2-40B4-BE49-F238E27FC236}">
                <a16:creationId xmlns:a16="http://schemas.microsoft.com/office/drawing/2014/main" id="{40D948DD-9A34-4606-8C35-574462920252}"/>
              </a:ext>
            </a:extLst>
          </p:cNvPr>
          <p:cNvSpPr txBox="1"/>
          <p:nvPr/>
        </p:nvSpPr>
        <p:spPr>
          <a:xfrm>
            <a:off x="1468710" y="2204639"/>
            <a:ext cx="567784" cy="369332"/>
          </a:xfrm>
          <a:prstGeom prst="rect">
            <a:avLst/>
          </a:prstGeom>
          <a:noFill/>
        </p:spPr>
        <p:txBody>
          <a:bodyPr wrap="none" rtlCol="0">
            <a:spAutoFit/>
          </a:bodyPr>
          <a:lstStyle/>
          <a:p>
            <a:r>
              <a:rPr lang="en-US" dirty="0"/>
              <a:t>MIN</a:t>
            </a:r>
          </a:p>
        </p:txBody>
      </p:sp>
      <p:sp>
        <p:nvSpPr>
          <p:cNvPr id="161" name="TextBox 160">
            <a:extLst>
              <a:ext uri="{FF2B5EF4-FFF2-40B4-BE49-F238E27FC236}">
                <a16:creationId xmlns:a16="http://schemas.microsoft.com/office/drawing/2014/main" id="{685DFF25-3066-4AD8-9FC2-BFDF3E140820}"/>
              </a:ext>
            </a:extLst>
          </p:cNvPr>
          <p:cNvSpPr txBox="1"/>
          <p:nvPr/>
        </p:nvSpPr>
        <p:spPr>
          <a:xfrm>
            <a:off x="1447272" y="2787134"/>
            <a:ext cx="628698" cy="369332"/>
          </a:xfrm>
          <a:prstGeom prst="rect">
            <a:avLst/>
          </a:prstGeom>
          <a:noFill/>
        </p:spPr>
        <p:txBody>
          <a:bodyPr wrap="none" rtlCol="0">
            <a:spAutoFit/>
          </a:bodyPr>
          <a:lstStyle/>
          <a:p>
            <a:r>
              <a:rPr lang="en-US" dirty="0"/>
              <a:t>MAX</a:t>
            </a:r>
          </a:p>
        </p:txBody>
      </p:sp>
      <p:sp>
        <p:nvSpPr>
          <p:cNvPr id="162" name="TextBox 161">
            <a:extLst>
              <a:ext uri="{FF2B5EF4-FFF2-40B4-BE49-F238E27FC236}">
                <a16:creationId xmlns:a16="http://schemas.microsoft.com/office/drawing/2014/main" id="{184045AB-FA50-4887-A10A-0231D17EC2B2}"/>
              </a:ext>
            </a:extLst>
          </p:cNvPr>
          <p:cNvSpPr txBox="1"/>
          <p:nvPr/>
        </p:nvSpPr>
        <p:spPr>
          <a:xfrm>
            <a:off x="1489623" y="3493090"/>
            <a:ext cx="567784" cy="369332"/>
          </a:xfrm>
          <a:prstGeom prst="rect">
            <a:avLst/>
          </a:prstGeom>
          <a:noFill/>
        </p:spPr>
        <p:txBody>
          <a:bodyPr wrap="none" rtlCol="0">
            <a:spAutoFit/>
          </a:bodyPr>
          <a:lstStyle/>
          <a:p>
            <a:r>
              <a:rPr lang="en-US" dirty="0"/>
              <a:t>MIN</a:t>
            </a:r>
          </a:p>
        </p:txBody>
      </p:sp>
      <p:sp>
        <p:nvSpPr>
          <p:cNvPr id="163" name="TextBox 162">
            <a:extLst>
              <a:ext uri="{FF2B5EF4-FFF2-40B4-BE49-F238E27FC236}">
                <a16:creationId xmlns:a16="http://schemas.microsoft.com/office/drawing/2014/main" id="{4DBC7E98-26CB-4636-91F8-E776F9F3AA0D}"/>
              </a:ext>
            </a:extLst>
          </p:cNvPr>
          <p:cNvSpPr txBox="1"/>
          <p:nvPr/>
        </p:nvSpPr>
        <p:spPr>
          <a:xfrm>
            <a:off x="1489623" y="4287356"/>
            <a:ext cx="628698" cy="369332"/>
          </a:xfrm>
          <a:prstGeom prst="rect">
            <a:avLst/>
          </a:prstGeom>
          <a:noFill/>
        </p:spPr>
        <p:txBody>
          <a:bodyPr wrap="none" rtlCol="0">
            <a:spAutoFit/>
          </a:bodyPr>
          <a:lstStyle/>
          <a:p>
            <a:r>
              <a:rPr lang="en-US" dirty="0"/>
              <a:t>MAX</a:t>
            </a:r>
          </a:p>
        </p:txBody>
      </p:sp>
      <p:sp>
        <p:nvSpPr>
          <p:cNvPr id="164" name="TextBox 163">
            <a:extLst>
              <a:ext uri="{FF2B5EF4-FFF2-40B4-BE49-F238E27FC236}">
                <a16:creationId xmlns:a16="http://schemas.microsoft.com/office/drawing/2014/main" id="{F0120667-945A-47CA-A86B-D6389CAFE5F1}"/>
              </a:ext>
            </a:extLst>
          </p:cNvPr>
          <p:cNvSpPr txBox="1"/>
          <p:nvPr/>
        </p:nvSpPr>
        <p:spPr>
          <a:xfrm>
            <a:off x="1505892" y="5160659"/>
            <a:ext cx="567784" cy="369332"/>
          </a:xfrm>
          <a:prstGeom prst="rect">
            <a:avLst/>
          </a:prstGeom>
          <a:noFill/>
        </p:spPr>
        <p:txBody>
          <a:bodyPr wrap="none" rtlCol="0">
            <a:spAutoFit/>
          </a:bodyPr>
          <a:lstStyle/>
          <a:p>
            <a:r>
              <a:rPr lang="en-US" dirty="0"/>
              <a:t>MIN</a:t>
            </a:r>
          </a:p>
        </p:txBody>
      </p:sp>
      <p:cxnSp>
        <p:nvCxnSpPr>
          <p:cNvPr id="165" name="Straight Connector 164">
            <a:extLst>
              <a:ext uri="{FF2B5EF4-FFF2-40B4-BE49-F238E27FC236}">
                <a16:creationId xmlns:a16="http://schemas.microsoft.com/office/drawing/2014/main" id="{9BAC84EA-92E1-4AFC-AB9B-F9735999D844}"/>
              </a:ext>
            </a:extLst>
          </p:cNvPr>
          <p:cNvCxnSpPr>
            <a:cxnSpLocks/>
          </p:cNvCxnSpPr>
          <p:nvPr/>
        </p:nvCxnSpPr>
        <p:spPr>
          <a:xfrm flipH="1">
            <a:off x="2116478" y="1781711"/>
            <a:ext cx="402873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0F477E51-2897-4458-B769-76EEEB244341}"/>
              </a:ext>
            </a:extLst>
          </p:cNvPr>
          <p:cNvCxnSpPr>
            <a:cxnSpLocks/>
          </p:cNvCxnSpPr>
          <p:nvPr/>
        </p:nvCxnSpPr>
        <p:spPr>
          <a:xfrm flipH="1">
            <a:off x="2157574" y="2404165"/>
            <a:ext cx="287162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844CFF62-5A3D-4FF8-9BD8-17CC2CF21798}"/>
              </a:ext>
            </a:extLst>
          </p:cNvPr>
          <p:cNvCxnSpPr>
            <a:cxnSpLocks/>
          </p:cNvCxnSpPr>
          <p:nvPr/>
        </p:nvCxnSpPr>
        <p:spPr>
          <a:xfrm flipH="1">
            <a:off x="2152170" y="3016785"/>
            <a:ext cx="2419830"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02C98671-BB78-4980-80B0-C7482A595FCD}"/>
              </a:ext>
            </a:extLst>
          </p:cNvPr>
          <p:cNvCxnSpPr>
            <a:cxnSpLocks/>
            <a:endCxn id="162" idx="3"/>
          </p:cNvCxnSpPr>
          <p:nvPr/>
        </p:nvCxnSpPr>
        <p:spPr>
          <a:xfrm flipH="1">
            <a:off x="2057407" y="3672156"/>
            <a:ext cx="2106196" cy="560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29980950-8BD5-4CE6-9A3B-3752F47B509A}"/>
              </a:ext>
            </a:extLst>
          </p:cNvPr>
          <p:cNvCxnSpPr>
            <a:cxnSpLocks/>
            <a:endCxn id="163" idx="3"/>
          </p:cNvCxnSpPr>
          <p:nvPr/>
        </p:nvCxnSpPr>
        <p:spPr>
          <a:xfrm flipH="1" flipV="1">
            <a:off x="2118321" y="4472022"/>
            <a:ext cx="1386880" cy="10934"/>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BEB2ED53-C6C0-48E0-AE87-71D496D7D601}"/>
              </a:ext>
            </a:extLst>
          </p:cNvPr>
          <p:cNvCxnSpPr>
            <a:cxnSpLocks/>
            <a:endCxn id="164" idx="3"/>
          </p:cNvCxnSpPr>
          <p:nvPr/>
        </p:nvCxnSpPr>
        <p:spPr>
          <a:xfrm flipH="1" flipV="1">
            <a:off x="2073676" y="5345325"/>
            <a:ext cx="988024" cy="2483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71" name="Rectangle 24">
            <a:extLst>
              <a:ext uri="{FF2B5EF4-FFF2-40B4-BE49-F238E27FC236}">
                <a16:creationId xmlns:a16="http://schemas.microsoft.com/office/drawing/2014/main" id="{BF709738-1F09-47AF-A9C4-99FB598FC903}"/>
              </a:ext>
            </a:extLst>
          </p:cNvPr>
          <p:cNvSpPr>
            <a:spLocks noChangeArrowheads="1"/>
          </p:cNvSpPr>
          <p:nvPr/>
        </p:nvSpPr>
        <p:spPr bwMode="auto">
          <a:xfrm>
            <a:off x="9349395" y="1639021"/>
            <a:ext cx="304801" cy="310794"/>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2" name="TextBox 1">
            <a:extLst>
              <a:ext uri="{FF2B5EF4-FFF2-40B4-BE49-F238E27FC236}">
                <a16:creationId xmlns:a16="http://schemas.microsoft.com/office/drawing/2014/main" id="{64C38EFF-6EF7-4279-AF01-61B8231F9FB7}"/>
              </a:ext>
            </a:extLst>
          </p:cNvPr>
          <p:cNvSpPr txBox="1"/>
          <p:nvPr/>
        </p:nvSpPr>
        <p:spPr>
          <a:xfrm>
            <a:off x="9671320" y="1581656"/>
            <a:ext cx="1138773" cy="400110"/>
          </a:xfrm>
          <a:prstGeom prst="rect">
            <a:avLst/>
          </a:prstGeom>
          <a:noFill/>
        </p:spPr>
        <p:txBody>
          <a:bodyPr wrap="none" rtlCol="0">
            <a:spAutoFit/>
          </a:bodyPr>
          <a:lstStyle/>
          <a:p>
            <a:r>
              <a:rPr lang="en-US" sz="2000" dirty="0"/>
              <a:t>= Pruned</a:t>
            </a:r>
          </a:p>
        </p:txBody>
      </p:sp>
    </p:spTree>
    <p:extLst>
      <p:ext uri="{BB962C8B-B14F-4D97-AF65-F5344CB8AC3E}">
        <p14:creationId xmlns:p14="http://schemas.microsoft.com/office/powerpoint/2010/main" val="8918684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1139" name="Rectangle 4"/>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1140" name="Rectangle 5"/>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1141" name="Rectangle 6"/>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1142" name="Rectangle 7"/>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1143" name="Rectangle 8"/>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1144" name="Rectangle 9"/>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1145" name="Rectangle 10"/>
          <p:cNvSpPr>
            <a:spLocks noChangeArrowheads="1"/>
          </p:cNvSpPr>
          <p:nvPr/>
        </p:nvSpPr>
        <p:spPr bwMode="auto">
          <a:xfrm>
            <a:off x="66294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1146" name="Rectangle 11"/>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1147" name="Rectangle 12"/>
          <p:cNvSpPr>
            <a:spLocks noChangeArrowheads="1"/>
          </p:cNvSpPr>
          <p:nvPr/>
        </p:nvSpPr>
        <p:spPr bwMode="auto">
          <a:xfrm>
            <a:off x="63246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1148" name="Rectangle 13"/>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1149" name="Rectangle 14"/>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1150" name="Rectangle 15"/>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1151" name="Rectangle 16"/>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1152" name="Rectangle 17"/>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1153" name="Rectangle 18"/>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1154" name="Rectangle 19"/>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1155" name="Rectangle 20"/>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1156" name="Rectangle 21"/>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1157" name="Rectangle 22"/>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1158" name="Rectangle 23"/>
          <p:cNvSpPr>
            <a:spLocks noChangeArrowheads="1"/>
          </p:cNvSpPr>
          <p:nvPr/>
        </p:nvSpPr>
        <p:spPr bwMode="auto">
          <a:xfrm>
            <a:off x="5486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1159" name="Rectangle 24"/>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1160" name="Rectangle 25"/>
          <p:cNvSpPr>
            <a:spLocks noChangeArrowheads="1"/>
          </p:cNvSpPr>
          <p:nvPr/>
        </p:nvSpPr>
        <p:spPr bwMode="auto">
          <a:xfrm>
            <a:off x="5029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1161" name="Rectangle 26"/>
          <p:cNvSpPr>
            <a:spLocks noChangeArrowheads="1"/>
          </p:cNvSpPr>
          <p:nvPr/>
        </p:nvSpPr>
        <p:spPr bwMode="auto">
          <a:xfrm>
            <a:off x="5257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1162" name="Rectangle 27"/>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1163" name="Rectangle 28"/>
          <p:cNvSpPr>
            <a:spLocks noChangeArrowheads="1"/>
          </p:cNvSpPr>
          <p:nvPr/>
        </p:nvSpPr>
        <p:spPr bwMode="auto">
          <a:xfrm>
            <a:off x="4572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1164" name="Rectangle 29"/>
          <p:cNvSpPr>
            <a:spLocks noChangeArrowheads="1"/>
          </p:cNvSpPr>
          <p:nvPr/>
        </p:nvSpPr>
        <p:spPr bwMode="auto">
          <a:xfrm>
            <a:off x="4800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1165" name="Rectangle 30"/>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1166" name="Rectangle 31"/>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1167" name="Rectangle 32"/>
          <p:cNvSpPr>
            <a:spLocks noChangeArrowheads="1"/>
          </p:cNvSpPr>
          <p:nvPr/>
        </p:nvSpPr>
        <p:spPr bwMode="auto">
          <a:xfrm>
            <a:off x="6172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1168" name="Rectangle 33"/>
          <p:cNvSpPr>
            <a:spLocks noChangeArrowheads="1"/>
          </p:cNvSpPr>
          <p:nvPr/>
        </p:nvSpPr>
        <p:spPr bwMode="auto">
          <a:xfrm>
            <a:off x="7772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1169" name="Rectangle 34"/>
          <p:cNvSpPr>
            <a:spLocks noChangeArrowheads="1"/>
          </p:cNvSpPr>
          <p:nvPr/>
        </p:nvSpPr>
        <p:spPr bwMode="auto">
          <a:xfrm>
            <a:off x="6400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1170" name="Rectangle 35"/>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1171" name="Rectangle 36"/>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1172" name="Rectangle 37"/>
          <p:cNvSpPr>
            <a:spLocks noChangeArrowheads="1"/>
          </p:cNvSpPr>
          <p:nvPr/>
        </p:nvSpPr>
        <p:spPr bwMode="auto">
          <a:xfrm>
            <a:off x="6629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1173" name="Rectangle 38"/>
          <p:cNvSpPr>
            <a:spLocks noChangeArrowheads="1"/>
          </p:cNvSpPr>
          <p:nvPr/>
        </p:nvSpPr>
        <p:spPr bwMode="auto">
          <a:xfrm>
            <a:off x="6858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1174" name="Rectangle 39"/>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1175" name="Rectangle 40"/>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1176" name="Rectangle 41"/>
          <p:cNvSpPr>
            <a:spLocks noChangeArrowheads="1"/>
          </p:cNvSpPr>
          <p:nvPr/>
        </p:nvSpPr>
        <p:spPr bwMode="auto">
          <a:xfrm>
            <a:off x="8229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1177" name="Rectangle 42"/>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1178" name="Rectangle 43"/>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1179" name="Rectangle 44"/>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1180" name="Rectangle 45"/>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1181" name="Rectangle 46"/>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1182" name="Rectangle 47"/>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1183" name="Rectangle 48"/>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1184" name="Rectangle 49"/>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1185" name="Rectangle 50"/>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1186" name="Rectangle 51"/>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1187" name="Rectangle 52"/>
          <p:cNvSpPr>
            <a:spLocks noChangeArrowheads="1"/>
          </p:cNvSpPr>
          <p:nvPr/>
        </p:nvSpPr>
        <p:spPr bwMode="auto">
          <a:xfrm>
            <a:off x="48006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1188" name="Rectangle 53"/>
          <p:cNvSpPr>
            <a:spLocks noChangeArrowheads="1"/>
          </p:cNvSpPr>
          <p:nvPr/>
        </p:nvSpPr>
        <p:spPr bwMode="auto">
          <a:xfrm>
            <a:off x="6629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1189" name="Rectangle 54"/>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1190" name="Rectangle 55"/>
          <p:cNvSpPr>
            <a:spLocks noChangeArrowheads="1"/>
          </p:cNvSpPr>
          <p:nvPr/>
        </p:nvSpPr>
        <p:spPr bwMode="auto">
          <a:xfrm>
            <a:off x="52578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1191" name="Rectangle 56"/>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1192" name="Rectangle 57"/>
          <p:cNvSpPr>
            <a:spLocks noChangeArrowheads="1"/>
          </p:cNvSpPr>
          <p:nvPr/>
        </p:nvSpPr>
        <p:spPr bwMode="auto">
          <a:xfrm>
            <a:off x="6172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1193" name="Line 58"/>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194" name="Line 59"/>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195" name="Line 60"/>
          <p:cNvSpPr>
            <a:spLocks noChangeShapeType="1"/>
          </p:cNvSpPr>
          <p:nvPr/>
        </p:nvSpPr>
        <p:spPr bwMode="auto">
          <a:xfrm>
            <a:off x="6705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196" name="Line 61"/>
          <p:cNvSpPr>
            <a:spLocks noChangeShapeType="1"/>
          </p:cNvSpPr>
          <p:nvPr/>
        </p:nvSpPr>
        <p:spPr bwMode="auto">
          <a:xfrm>
            <a:off x="6705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197" name="Line 62"/>
          <p:cNvSpPr>
            <a:spLocks noChangeShapeType="1"/>
          </p:cNvSpPr>
          <p:nvPr/>
        </p:nvSpPr>
        <p:spPr bwMode="auto">
          <a:xfrm>
            <a:off x="71628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198" name="Line 63"/>
          <p:cNvSpPr>
            <a:spLocks noChangeShapeType="1"/>
          </p:cNvSpPr>
          <p:nvPr/>
        </p:nvSpPr>
        <p:spPr bwMode="auto">
          <a:xfrm>
            <a:off x="716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199" name="Line 64"/>
          <p:cNvSpPr>
            <a:spLocks noChangeShapeType="1"/>
          </p:cNvSpPr>
          <p:nvPr/>
        </p:nvSpPr>
        <p:spPr bwMode="auto">
          <a:xfrm>
            <a:off x="7620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00" name="Line 65"/>
          <p:cNvSpPr>
            <a:spLocks noChangeShapeType="1"/>
          </p:cNvSpPr>
          <p:nvPr/>
        </p:nvSpPr>
        <p:spPr bwMode="auto">
          <a:xfrm>
            <a:off x="762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01" name="Line 66"/>
          <p:cNvSpPr>
            <a:spLocks noChangeShapeType="1"/>
          </p:cNvSpPr>
          <p:nvPr/>
        </p:nvSpPr>
        <p:spPr bwMode="auto">
          <a:xfrm>
            <a:off x="8077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02" name="Line 67"/>
          <p:cNvSpPr>
            <a:spLocks noChangeShapeType="1"/>
          </p:cNvSpPr>
          <p:nvPr/>
        </p:nvSpPr>
        <p:spPr bwMode="auto">
          <a:xfrm>
            <a:off x="807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03" name="Line 68"/>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04" name="Line 69"/>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05" name="Line 70"/>
          <p:cNvSpPr>
            <a:spLocks noChangeShapeType="1"/>
          </p:cNvSpPr>
          <p:nvPr/>
        </p:nvSpPr>
        <p:spPr bwMode="auto">
          <a:xfrm>
            <a:off x="5334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06" name="Line 71"/>
          <p:cNvSpPr>
            <a:spLocks noChangeShapeType="1"/>
          </p:cNvSpPr>
          <p:nvPr/>
        </p:nvSpPr>
        <p:spPr bwMode="auto">
          <a:xfrm>
            <a:off x="5334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07" name="Line 72"/>
          <p:cNvSpPr>
            <a:spLocks noChangeShapeType="1"/>
          </p:cNvSpPr>
          <p:nvPr/>
        </p:nvSpPr>
        <p:spPr bwMode="auto">
          <a:xfrm>
            <a:off x="3962400" y="54102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08" name="Line 73"/>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09" name="Line 74"/>
          <p:cNvSpPr>
            <a:spLocks noChangeShapeType="1"/>
          </p:cNvSpPr>
          <p:nvPr/>
        </p:nvSpPr>
        <p:spPr bwMode="auto">
          <a:xfrm>
            <a:off x="6248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10" name="Line 75"/>
          <p:cNvSpPr>
            <a:spLocks noChangeShapeType="1"/>
          </p:cNvSpPr>
          <p:nvPr/>
        </p:nvSpPr>
        <p:spPr bwMode="auto">
          <a:xfrm>
            <a:off x="6248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11" name="Line 76"/>
          <p:cNvSpPr>
            <a:spLocks noChangeShapeType="1"/>
          </p:cNvSpPr>
          <p:nvPr/>
        </p:nvSpPr>
        <p:spPr bwMode="auto">
          <a:xfrm>
            <a:off x="5791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12" name="Line 77"/>
          <p:cNvSpPr>
            <a:spLocks noChangeShapeType="1"/>
          </p:cNvSpPr>
          <p:nvPr/>
        </p:nvSpPr>
        <p:spPr bwMode="auto">
          <a:xfrm>
            <a:off x="5791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13" name="Line 78"/>
          <p:cNvSpPr>
            <a:spLocks noChangeShapeType="1"/>
          </p:cNvSpPr>
          <p:nvPr/>
        </p:nvSpPr>
        <p:spPr bwMode="auto">
          <a:xfrm>
            <a:off x="4419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14" name="Line 79"/>
          <p:cNvSpPr>
            <a:spLocks noChangeShapeType="1"/>
          </p:cNvSpPr>
          <p:nvPr/>
        </p:nvSpPr>
        <p:spPr bwMode="auto">
          <a:xfrm flipH="1">
            <a:off x="4648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15" name="Line 80"/>
          <p:cNvSpPr>
            <a:spLocks noChangeShapeType="1"/>
          </p:cNvSpPr>
          <p:nvPr/>
        </p:nvSpPr>
        <p:spPr bwMode="auto">
          <a:xfrm>
            <a:off x="48768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16" name="Line 81"/>
          <p:cNvSpPr>
            <a:spLocks noChangeShapeType="1"/>
          </p:cNvSpPr>
          <p:nvPr/>
        </p:nvSpPr>
        <p:spPr bwMode="auto">
          <a:xfrm>
            <a:off x="4876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17" name="Line 82"/>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18" name="Line 83"/>
          <p:cNvSpPr>
            <a:spLocks noChangeShapeType="1"/>
          </p:cNvSpPr>
          <p:nvPr/>
        </p:nvSpPr>
        <p:spPr bwMode="auto">
          <a:xfrm>
            <a:off x="3962400" y="4572000"/>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19" name="Line 84"/>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20" name="Line 85"/>
          <p:cNvSpPr>
            <a:spLocks noChangeShapeType="1"/>
          </p:cNvSpPr>
          <p:nvPr/>
        </p:nvSpPr>
        <p:spPr bwMode="auto">
          <a:xfrm>
            <a:off x="6248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21" name="Line 86"/>
          <p:cNvSpPr>
            <a:spLocks noChangeShapeType="1"/>
          </p:cNvSpPr>
          <p:nvPr/>
        </p:nvSpPr>
        <p:spPr bwMode="auto">
          <a:xfrm flipH="1">
            <a:off x="57912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22" name="Line 87"/>
          <p:cNvSpPr>
            <a:spLocks noChangeShapeType="1"/>
          </p:cNvSpPr>
          <p:nvPr/>
        </p:nvSpPr>
        <p:spPr bwMode="auto">
          <a:xfrm>
            <a:off x="76200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23" name="Line 88"/>
          <p:cNvSpPr>
            <a:spLocks noChangeShapeType="1"/>
          </p:cNvSpPr>
          <p:nvPr/>
        </p:nvSpPr>
        <p:spPr bwMode="auto">
          <a:xfrm flipH="1">
            <a:off x="7162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24" name="Line 89"/>
          <p:cNvSpPr>
            <a:spLocks noChangeShapeType="1"/>
          </p:cNvSpPr>
          <p:nvPr/>
        </p:nvSpPr>
        <p:spPr bwMode="auto">
          <a:xfrm>
            <a:off x="48768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25" name="Line 90"/>
          <p:cNvSpPr>
            <a:spLocks noChangeShapeType="1"/>
          </p:cNvSpPr>
          <p:nvPr/>
        </p:nvSpPr>
        <p:spPr bwMode="auto">
          <a:xfrm flipH="1">
            <a:off x="44196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26" name="Line 91"/>
          <p:cNvSpPr>
            <a:spLocks noChangeShapeType="1"/>
          </p:cNvSpPr>
          <p:nvPr/>
        </p:nvSpPr>
        <p:spPr bwMode="auto">
          <a:xfrm>
            <a:off x="4876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27" name="Line 92"/>
          <p:cNvSpPr>
            <a:spLocks noChangeShapeType="1"/>
          </p:cNvSpPr>
          <p:nvPr/>
        </p:nvSpPr>
        <p:spPr bwMode="auto">
          <a:xfrm>
            <a:off x="6705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28" name="Line 93"/>
          <p:cNvSpPr>
            <a:spLocks noChangeShapeType="1"/>
          </p:cNvSpPr>
          <p:nvPr/>
        </p:nvSpPr>
        <p:spPr bwMode="auto">
          <a:xfrm>
            <a:off x="80772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29" name="Line 94"/>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30" name="Line 95"/>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31" name="Line 96"/>
          <p:cNvSpPr>
            <a:spLocks noChangeShapeType="1"/>
          </p:cNvSpPr>
          <p:nvPr/>
        </p:nvSpPr>
        <p:spPr bwMode="auto">
          <a:xfrm flipH="1">
            <a:off x="3962400" y="3733800"/>
            <a:ext cx="6096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32" name="Line 97"/>
          <p:cNvSpPr>
            <a:spLocks noChangeShapeType="1"/>
          </p:cNvSpPr>
          <p:nvPr/>
        </p:nvSpPr>
        <p:spPr bwMode="auto">
          <a:xfrm>
            <a:off x="45720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33" name="Line 98"/>
          <p:cNvSpPr>
            <a:spLocks noChangeShapeType="1"/>
          </p:cNvSpPr>
          <p:nvPr/>
        </p:nvSpPr>
        <p:spPr bwMode="auto">
          <a:xfrm>
            <a:off x="5486400" y="3733800"/>
            <a:ext cx="7620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34" name="Line 99"/>
          <p:cNvSpPr>
            <a:spLocks noChangeShapeType="1"/>
          </p:cNvSpPr>
          <p:nvPr/>
        </p:nvSpPr>
        <p:spPr bwMode="auto">
          <a:xfrm>
            <a:off x="6400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35" name="Line 100"/>
          <p:cNvSpPr>
            <a:spLocks noChangeShapeType="1"/>
          </p:cNvSpPr>
          <p:nvPr/>
        </p:nvSpPr>
        <p:spPr bwMode="auto">
          <a:xfrm>
            <a:off x="7162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36" name="Line 101"/>
          <p:cNvSpPr>
            <a:spLocks noChangeShapeType="1"/>
          </p:cNvSpPr>
          <p:nvPr/>
        </p:nvSpPr>
        <p:spPr bwMode="auto">
          <a:xfrm>
            <a:off x="8077200" y="3733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37" name="Line 102"/>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38" name="Line 103"/>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39" name="Rectangle 104"/>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1240" name="Rectangle 105"/>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1241" name="Rectangle 106"/>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1242" name="Rectangle 107"/>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1243" name="Line 108"/>
          <p:cNvSpPr>
            <a:spLocks noChangeShapeType="1"/>
          </p:cNvSpPr>
          <p:nvPr/>
        </p:nvSpPr>
        <p:spPr bwMode="auto">
          <a:xfrm flipH="1">
            <a:off x="4572000" y="3048000"/>
            <a:ext cx="4572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44" name="Line 109"/>
          <p:cNvSpPr>
            <a:spLocks noChangeShapeType="1"/>
          </p:cNvSpPr>
          <p:nvPr/>
        </p:nvSpPr>
        <p:spPr bwMode="auto">
          <a:xfrm flipH="1">
            <a:off x="5486400" y="3048000"/>
            <a:ext cx="6096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45" name="Line 110"/>
          <p:cNvSpPr>
            <a:spLocks noChangeShapeType="1"/>
          </p:cNvSpPr>
          <p:nvPr/>
        </p:nvSpPr>
        <p:spPr bwMode="auto">
          <a:xfrm>
            <a:off x="6096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46" name="Line 111"/>
          <p:cNvSpPr>
            <a:spLocks noChangeShapeType="1"/>
          </p:cNvSpPr>
          <p:nvPr/>
        </p:nvSpPr>
        <p:spPr bwMode="auto">
          <a:xfrm>
            <a:off x="7162800" y="3048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47" name="Line 112"/>
          <p:cNvSpPr>
            <a:spLocks noChangeShapeType="1"/>
          </p:cNvSpPr>
          <p:nvPr/>
        </p:nvSpPr>
        <p:spPr bwMode="auto">
          <a:xfrm>
            <a:off x="7162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48" name="Line 113"/>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49" name="Line 114"/>
          <p:cNvSpPr>
            <a:spLocks noChangeShapeType="1"/>
          </p:cNvSpPr>
          <p:nvPr/>
        </p:nvSpPr>
        <p:spPr bwMode="auto">
          <a:xfrm flipH="1">
            <a:off x="50292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50" name="Line 115"/>
          <p:cNvSpPr>
            <a:spLocks noChangeShapeType="1"/>
          </p:cNvSpPr>
          <p:nvPr/>
        </p:nvSpPr>
        <p:spPr bwMode="auto">
          <a:xfrm>
            <a:off x="55626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51" name="Line 116"/>
          <p:cNvSpPr>
            <a:spLocks noChangeShapeType="1"/>
          </p:cNvSpPr>
          <p:nvPr/>
        </p:nvSpPr>
        <p:spPr bwMode="auto">
          <a:xfrm flipH="1">
            <a:off x="7162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52" name="Line 117"/>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53" name="Line 118"/>
          <p:cNvSpPr>
            <a:spLocks noChangeShapeType="1"/>
          </p:cNvSpPr>
          <p:nvPr/>
        </p:nvSpPr>
        <p:spPr bwMode="auto">
          <a:xfrm flipH="1">
            <a:off x="5562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54" name="Line 119"/>
          <p:cNvSpPr>
            <a:spLocks noChangeShapeType="1"/>
          </p:cNvSpPr>
          <p:nvPr/>
        </p:nvSpPr>
        <p:spPr bwMode="auto">
          <a:xfrm>
            <a:off x="6629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255" name="Text Box 120"/>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91256" name="Text Box 121"/>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91257" name="Text Box 122"/>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91258" name="Text Box 123"/>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91259" name="Text Box 124"/>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91260" name="Text Box 125"/>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91261" name="Text Box 126"/>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91262" name="Text Box 127"/>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91263" name="Text Box 128"/>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91264" name="Text Box 129"/>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91265" name="Text Box 130"/>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91266" name="Text Box 131"/>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91267" name="Text Box 132"/>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91268" name="Text Box 133"/>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91269" name="Text Box 134"/>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91270" name="Text Box 135"/>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91271" name="Text Box 136"/>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91272" name="Text Box 137"/>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91273" name="Text Box 138"/>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91274" name="Text Box 139"/>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91275" name="Text Box 140"/>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91276" name="Text Box 141"/>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91277" name="Text Box 142"/>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91278" name="Text Box 143"/>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91279" name="Text Box 144"/>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91280" name="Text Box 145"/>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91281" name="Text Box 146"/>
          <p:cNvSpPr txBox="1">
            <a:spLocks noChangeArrowheads="1"/>
          </p:cNvSpPr>
          <p:nvPr/>
        </p:nvSpPr>
        <p:spPr bwMode="auto">
          <a:xfrm>
            <a:off x="4191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91282" name="Text Box 147"/>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0</a:t>
            </a:r>
          </a:p>
        </p:txBody>
      </p:sp>
      <p:sp>
        <p:nvSpPr>
          <p:cNvPr id="91283" name="Text Box 148"/>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60" name="TextBox 159">
            <a:extLst>
              <a:ext uri="{FF2B5EF4-FFF2-40B4-BE49-F238E27FC236}">
                <a16:creationId xmlns:a16="http://schemas.microsoft.com/office/drawing/2014/main" id="{A16D1935-25F6-463B-90BC-368BD7BF3F3A}"/>
              </a:ext>
            </a:extLst>
          </p:cNvPr>
          <p:cNvSpPr txBox="1"/>
          <p:nvPr/>
        </p:nvSpPr>
        <p:spPr>
          <a:xfrm>
            <a:off x="1459166" y="1580483"/>
            <a:ext cx="628698" cy="369332"/>
          </a:xfrm>
          <a:prstGeom prst="rect">
            <a:avLst/>
          </a:prstGeom>
          <a:noFill/>
        </p:spPr>
        <p:txBody>
          <a:bodyPr wrap="none" rtlCol="0">
            <a:spAutoFit/>
          </a:bodyPr>
          <a:lstStyle/>
          <a:p>
            <a:r>
              <a:rPr lang="en-US" dirty="0"/>
              <a:t>MAX</a:t>
            </a:r>
          </a:p>
        </p:txBody>
      </p:sp>
      <p:sp>
        <p:nvSpPr>
          <p:cNvPr id="161" name="TextBox 160">
            <a:extLst>
              <a:ext uri="{FF2B5EF4-FFF2-40B4-BE49-F238E27FC236}">
                <a16:creationId xmlns:a16="http://schemas.microsoft.com/office/drawing/2014/main" id="{653625CD-4E1B-4100-A864-A39555289917}"/>
              </a:ext>
            </a:extLst>
          </p:cNvPr>
          <p:cNvSpPr txBox="1"/>
          <p:nvPr/>
        </p:nvSpPr>
        <p:spPr>
          <a:xfrm>
            <a:off x="1468710" y="2204639"/>
            <a:ext cx="567784" cy="369332"/>
          </a:xfrm>
          <a:prstGeom prst="rect">
            <a:avLst/>
          </a:prstGeom>
          <a:noFill/>
        </p:spPr>
        <p:txBody>
          <a:bodyPr wrap="none" rtlCol="0">
            <a:spAutoFit/>
          </a:bodyPr>
          <a:lstStyle/>
          <a:p>
            <a:r>
              <a:rPr lang="en-US" dirty="0"/>
              <a:t>MIN</a:t>
            </a:r>
          </a:p>
        </p:txBody>
      </p:sp>
      <p:sp>
        <p:nvSpPr>
          <p:cNvPr id="162" name="TextBox 161">
            <a:extLst>
              <a:ext uri="{FF2B5EF4-FFF2-40B4-BE49-F238E27FC236}">
                <a16:creationId xmlns:a16="http://schemas.microsoft.com/office/drawing/2014/main" id="{E2672A8C-FC97-406A-A2CD-1F4C3D83E065}"/>
              </a:ext>
            </a:extLst>
          </p:cNvPr>
          <p:cNvSpPr txBox="1"/>
          <p:nvPr/>
        </p:nvSpPr>
        <p:spPr>
          <a:xfrm>
            <a:off x="1447272" y="2787134"/>
            <a:ext cx="628698" cy="369332"/>
          </a:xfrm>
          <a:prstGeom prst="rect">
            <a:avLst/>
          </a:prstGeom>
          <a:noFill/>
        </p:spPr>
        <p:txBody>
          <a:bodyPr wrap="none" rtlCol="0">
            <a:spAutoFit/>
          </a:bodyPr>
          <a:lstStyle/>
          <a:p>
            <a:r>
              <a:rPr lang="en-US" dirty="0"/>
              <a:t>MAX</a:t>
            </a:r>
          </a:p>
        </p:txBody>
      </p:sp>
      <p:sp>
        <p:nvSpPr>
          <p:cNvPr id="163" name="TextBox 162">
            <a:extLst>
              <a:ext uri="{FF2B5EF4-FFF2-40B4-BE49-F238E27FC236}">
                <a16:creationId xmlns:a16="http://schemas.microsoft.com/office/drawing/2014/main" id="{D4E98C2E-BC5E-4C4B-8F8F-33FA723817F7}"/>
              </a:ext>
            </a:extLst>
          </p:cNvPr>
          <p:cNvSpPr txBox="1"/>
          <p:nvPr/>
        </p:nvSpPr>
        <p:spPr>
          <a:xfrm>
            <a:off x="1489623" y="3493090"/>
            <a:ext cx="567784" cy="369332"/>
          </a:xfrm>
          <a:prstGeom prst="rect">
            <a:avLst/>
          </a:prstGeom>
          <a:noFill/>
        </p:spPr>
        <p:txBody>
          <a:bodyPr wrap="none" rtlCol="0">
            <a:spAutoFit/>
          </a:bodyPr>
          <a:lstStyle/>
          <a:p>
            <a:r>
              <a:rPr lang="en-US" dirty="0"/>
              <a:t>MIN</a:t>
            </a:r>
          </a:p>
        </p:txBody>
      </p:sp>
      <p:sp>
        <p:nvSpPr>
          <p:cNvPr id="164" name="TextBox 163">
            <a:extLst>
              <a:ext uri="{FF2B5EF4-FFF2-40B4-BE49-F238E27FC236}">
                <a16:creationId xmlns:a16="http://schemas.microsoft.com/office/drawing/2014/main" id="{F6767C37-AF6A-43BD-A05C-243ED7413BC5}"/>
              </a:ext>
            </a:extLst>
          </p:cNvPr>
          <p:cNvSpPr txBox="1"/>
          <p:nvPr/>
        </p:nvSpPr>
        <p:spPr>
          <a:xfrm>
            <a:off x="1489623" y="4287356"/>
            <a:ext cx="628698" cy="369332"/>
          </a:xfrm>
          <a:prstGeom prst="rect">
            <a:avLst/>
          </a:prstGeom>
          <a:noFill/>
        </p:spPr>
        <p:txBody>
          <a:bodyPr wrap="none" rtlCol="0">
            <a:spAutoFit/>
          </a:bodyPr>
          <a:lstStyle/>
          <a:p>
            <a:r>
              <a:rPr lang="en-US" dirty="0"/>
              <a:t>MAX</a:t>
            </a:r>
          </a:p>
        </p:txBody>
      </p:sp>
      <p:sp>
        <p:nvSpPr>
          <p:cNvPr id="165" name="TextBox 164">
            <a:extLst>
              <a:ext uri="{FF2B5EF4-FFF2-40B4-BE49-F238E27FC236}">
                <a16:creationId xmlns:a16="http://schemas.microsoft.com/office/drawing/2014/main" id="{BA4292BC-E6FC-4219-9EBA-8C7187905AB1}"/>
              </a:ext>
            </a:extLst>
          </p:cNvPr>
          <p:cNvSpPr txBox="1"/>
          <p:nvPr/>
        </p:nvSpPr>
        <p:spPr>
          <a:xfrm>
            <a:off x="1505892" y="5160659"/>
            <a:ext cx="567784" cy="369332"/>
          </a:xfrm>
          <a:prstGeom prst="rect">
            <a:avLst/>
          </a:prstGeom>
          <a:noFill/>
        </p:spPr>
        <p:txBody>
          <a:bodyPr wrap="none" rtlCol="0">
            <a:spAutoFit/>
          </a:bodyPr>
          <a:lstStyle/>
          <a:p>
            <a:r>
              <a:rPr lang="en-US" dirty="0"/>
              <a:t>MIN</a:t>
            </a:r>
          </a:p>
        </p:txBody>
      </p:sp>
      <p:cxnSp>
        <p:nvCxnSpPr>
          <p:cNvPr id="166" name="Straight Connector 165">
            <a:extLst>
              <a:ext uri="{FF2B5EF4-FFF2-40B4-BE49-F238E27FC236}">
                <a16:creationId xmlns:a16="http://schemas.microsoft.com/office/drawing/2014/main" id="{BD7C6CAD-DF3F-456D-8A1D-787A1C6D3DB0}"/>
              </a:ext>
            </a:extLst>
          </p:cNvPr>
          <p:cNvCxnSpPr>
            <a:cxnSpLocks/>
          </p:cNvCxnSpPr>
          <p:nvPr/>
        </p:nvCxnSpPr>
        <p:spPr>
          <a:xfrm flipH="1">
            <a:off x="2116478" y="1781711"/>
            <a:ext cx="402873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51DB3F39-AD29-434A-B1FA-ED11E3A77525}"/>
              </a:ext>
            </a:extLst>
          </p:cNvPr>
          <p:cNvCxnSpPr>
            <a:cxnSpLocks/>
          </p:cNvCxnSpPr>
          <p:nvPr/>
        </p:nvCxnSpPr>
        <p:spPr>
          <a:xfrm flipH="1">
            <a:off x="2157574" y="2404165"/>
            <a:ext cx="287162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4018C54E-9EC8-47CC-A5FC-81F021D9D3E0}"/>
              </a:ext>
            </a:extLst>
          </p:cNvPr>
          <p:cNvCxnSpPr>
            <a:cxnSpLocks/>
          </p:cNvCxnSpPr>
          <p:nvPr/>
        </p:nvCxnSpPr>
        <p:spPr>
          <a:xfrm flipH="1">
            <a:off x="2152170" y="3016785"/>
            <a:ext cx="2419830"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DDB7685E-6C31-44E3-8CDE-D6D0640C7CDE}"/>
              </a:ext>
            </a:extLst>
          </p:cNvPr>
          <p:cNvCxnSpPr>
            <a:cxnSpLocks/>
            <a:endCxn id="163" idx="3"/>
          </p:cNvCxnSpPr>
          <p:nvPr/>
        </p:nvCxnSpPr>
        <p:spPr>
          <a:xfrm flipH="1">
            <a:off x="2057407" y="3672156"/>
            <a:ext cx="2106196" cy="560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09ED246B-EB9E-48AE-B1E0-BFC040242727}"/>
              </a:ext>
            </a:extLst>
          </p:cNvPr>
          <p:cNvCxnSpPr>
            <a:cxnSpLocks/>
            <a:endCxn id="164" idx="3"/>
          </p:cNvCxnSpPr>
          <p:nvPr/>
        </p:nvCxnSpPr>
        <p:spPr>
          <a:xfrm flipH="1" flipV="1">
            <a:off x="2118321" y="4472022"/>
            <a:ext cx="1386880" cy="10934"/>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BB5D15C7-9EEE-4120-AA92-ED44E0D8D5F6}"/>
              </a:ext>
            </a:extLst>
          </p:cNvPr>
          <p:cNvCxnSpPr>
            <a:cxnSpLocks/>
            <a:endCxn id="165" idx="3"/>
          </p:cNvCxnSpPr>
          <p:nvPr/>
        </p:nvCxnSpPr>
        <p:spPr>
          <a:xfrm flipH="1" flipV="1">
            <a:off x="2073676" y="5345325"/>
            <a:ext cx="988024" cy="2483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72" name="Rectangle 24">
            <a:extLst>
              <a:ext uri="{FF2B5EF4-FFF2-40B4-BE49-F238E27FC236}">
                <a16:creationId xmlns:a16="http://schemas.microsoft.com/office/drawing/2014/main" id="{B3FE1737-6A50-4BF4-9E41-1FD7696DD130}"/>
              </a:ext>
            </a:extLst>
          </p:cNvPr>
          <p:cNvSpPr>
            <a:spLocks noChangeArrowheads="1"/>
          </p:cNvSpPr>
          <p:nvPr/>
        </p:nvSpPr>
        <p:spPr bwMode="auto">
          <a:xfrm>
            <a:off x="9349395" y="1639021"/>
            <a:ext cx="304801" cy="310794"/>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73" name="TextBox 172">
            <a:extLst>
              <a:ext uri="{FF2B5EF4-FFF2-40B4-BE49-F238E27FC236}">
                <a16:creationId xmlns:a16="http://schemas.microsoft.com/office/drawing/2014/main" id="{98781AE7-9C99-4335-A53B-E012A4144A04}"/>
              </a:ext>
            </a:extLst>
          </p:cNvPr>
          <p:cNvSpPr txBox="1"/>
          <p:nvPr/>
        </p:nvSpPr>
        <p:spPr>
          <a:xfrm>
            <a:off x="9671320" y="1581656"/>
            <a:ext cx="1138773" cy="400110"/>
          </a:xfrm>
          <a:prstGeom prst="rect">
            <a:avLst/>
          </a:prstGeom>
          <a:noFill/>
        </p:spPr>
        <p:txBody>
          <a:bodyPr wrap="none" rtlCol="0">
            <a:spAutoFit/>
          </a:bodyPr>
          <a:lstStyle/>
          <a:p>
            <a:r>
              <a:rPr lang="en-US" sz="2000" dirty="0"/>
              <a:t>= Pruned</a:t>
            </a:r>
          </a:p>
        </p:txBody>
      </p:sp>
    </p:spTree>
    <p:extLst>
      <p:ext uri="{BB962C8B-B14F-4D97-AF65-F5344CB8AC3E}">
        <p14:creationId xmlns:p14="http://schemas.microsoft.com/office/powerpoint/2010/main" val="435736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12192000" cy="1143000"/>
          </a:xfrm>
        </p:spPr>
        <p:txBody>
          <a:bodyPr/>
          <a:lstStyle/>
          <a:p>
            <a:pPr algn="ctr"/>
            <a:r>
              <a:rPr lang="en-US" altLang="en-US" dirty="0">
                <a:ea typeface="ＭＳ Ｐゴシック" panose="020B0600070205080204" pitchFamily="34" charset="-128"/>
              </a:rPr>
              <a:t>Chinook</a:t>
            </a:r>
          </a:p>
        </p:txBody>
      </p:sp>
      <p:sp>
        <p:nvSpPr>
          <p:cNvPr id="23555" name="Rectangle 3"/>
          <p:cNvSpPr>
            <a:spLocks noGrp="1" noChangeArrowheads="1"/>
          </p:cNvSpPr>
          <p:nvPr>
            <p:ph type="body" idx="1"/>
          </p:nvPr>
        </p:nvSpPr>
        <p:spPr>
          <a:xfrm>
            <a:off x="776432" y="933062"/>
            <a:ext cx="10280344" cy="3061942"/>
          </a:xfrm>
        </p:spPr>
        <p:txBody>
          <a:bodyPr>
            <a:normAutofit fontScale="92500"/>
          </a:bodyPr>
          <a:lstStyle/>
          <a:p>
            <a:pPr marL="171450" indent="-171450"/>
            <a:r>
              <a:rPr lang="en-US" altLang="en-US" dirty="0">
                <a:ea typeface="ＭＳ Ｐゴシック" panose="020B0600070205080204" pitchFamily="34" charset="-128"/>
              </a:rPr>
              <a:t>Chinook is the World Man-Machine Checkers Champion, developed by researchers at the University of Alberta</a:t>
            </a:r>
          </a:p>
          <a:p>
            <a:pPr marL="171450" indent="-171450"/>
            <a:r>
              <a:rPr lang="en-US" altLang="en-US" dirty="0">
                <a:ea typeface="ＭＳ Ｐゴシック" panose="020B0600070205080204" pitchFamily="34" charset="-128"/>
              </a:rPr>
              <a:t>It earned this title by competing in human tournaments, winning the right to play for the (human) world championship, and eventually defeating the best players in the world</a:t>
            </a:r>
          </a:p>
          <a:p>
            <a:pPr marL="171450" indent="-171450"/>
            <a:r>
              <a:rPr lang="en-US" altLang="en-US" dirty="0">
                <a:ea typeface="ＭＳ Ｐゴシック" panose="020B0600070205080204" pitchFamily="34" charset="-128"/>
              </a:rPr>
              <a:t>Visit http://www.cs.ualberta.ca/~chinook/  to play a version of Chinook over the Internet.</a:t>
            </a:r>
          </a:p>
        </p:txBody>
      </p:sp>
      <p:pic>
        <p:nvPicPr>
          <p:cNvPr id="6" name="Picture 4"/>
          <p:cNvPicPr>
            <a:picLocks noChangeAspect="1" noChangeArrowheads="1"/>
          </p:cNvPicPr>
          <p:nvPr/>
        </p:nvPicPr>
        <p:blipFill>
          <a:blip r:embed="rId3">
            <a:lum bright="-6000" contrast="12000"/>
          </a:blip>
          <a:srcRect/>
          <a:stretch>
            <a:fillRect/>
          </a:stretch>
        </p:blipFill>
        <p:spPr>
          <a:xfrm>
            <a:off x="3186274" y="3995004"/>
            <a:ext cx="4905051" cy="2862996"/>
          </a:xfrm>
          <a:prstGeom prst="rect">
            <a:avLst/>
          </a:prstGeom>
          <a:noFill/>
          <a:ln/>
        </p:spPr>
      </p:pic>
    </p:spTree>
    <p:extLst>
      <p:ext uri="{BB962C8B-B14F-4D97-AF65-F5344CB8AC3E}">
        <p14:creationId xmlns:p14="http://schemas.microsoft.com/office/powerpoint/2010/main" val="14314777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187" name="Rectangle 4"/>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188" name="Rectangle 5"/>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189" name="Rectangle 6"/>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190" name="Rectangle 7"/>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191" name="Rectangle 8"/>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192" name="Rectangle 9"/>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193" name="Rectangle 10"/>
          <p:cNvSpPr>
            <a:spLocks noChangeArrowheads="1"/>
          </p:cNvSpPr>
          <p:nvPr/>
        </p:nvSpPr>
        <p:spPr bwMode="auto">
          <a:xfrm>
            <a:off x="66294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194" name="Rectangle 11"/>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195" name="Rectangle 12"/>
          <p:cNvSpPr>
            <a:spLocks noChangeArrowheads="1"/>
          </p:cNvSpPr>
          <p:nvPr/>
        </p:nvSpPr>
        <p:spPr bwMode="auto">
          <a:xfrm>
            <a:off x="63246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196" name="Rectangle 13"/>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197" name="Rectangle 14"/>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198" name="Rectangle 15"/>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199" name="Rectangle 16"/>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00" name="Rectangle 17"/>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01" name="Rectangle 18"/>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02" name="Rectangle 19"/>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03" name="Rectangle 20"/>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04" name="Rectangle 21"/>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05" name="Rectangle 22"/>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06" name="Rectangle 23"/>
          <p:cNvSpPr>
            <a:spLocks noChangeArrowheads="1"/>
          </p:cNvSpPr>
          <p:nvPr/>
        </p:nvSpPr>
        <p:spPr bwMode="auto">
          <a:xfrm>
            <a:off x="5486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07" name="Rectangle 24"/>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08" name="Rectangle 25"/>
          <p:cNvSpPr>
            <a:spLocks noChangeArrowheads="1"/>
          </p:cNvSpPr>
          <p:nvPr/>
        </p:nvSpPr>
        <p:spPr bwMode="auto">
          <a:xfrm>
            <a:off x="5029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09" name="Rectangle 26"/>
          <p:cNvSpPr>
            <a:spLocks noChangeArrowheads="1"/>
          </p:cNvSpPr>
          <p:nvPr/>
        </p:nvSpPr>
        <p:spPr bwMode="auto">
          <a:xfrm>
            <a:off x="5257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10" name="Rectangle 27"/>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11" name="Rectangle 28"/>
          <p:cNvSpPr>
            <a:spLocks noChangeArrowheads="1"/>
          </p:cNvSpPr>
          <p:nvPr/>
        </p:nvSpPr>
        <p:spPr bwMode="auto">
          <a:xfrm>
            <a:off x="4572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12" name="Rectangle 29"/>
          <p:cNvSpPr>
            <a:spLocks noChangeArrowheads="1"/>
          </p:cNvSpPr>
          <p:nvPr/>
        </p:nvSpPr>
        <p:spPr bwMode="auto">
          <a:xfrm>
            <a:off x="4800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13" name="Rectangle 30"/>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14" name="Rectangle 31"/>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15" name="Rectangle 32"/>
          <p:cNvSpPr>
            <a:spLocks noChangeArrowheads="1"/>
          </p:cNvSpPr>
          <p:nvPr/>
        </p:nvSpPr>
        <p:spPr bwMode="auto">
          <a:xfrm>
            <a:off x="6172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16" name="Rectangle 33"/>
          <p:cNvSpPr>
            <a:spLocks noChangeArrowheads="1"/>
          </p:cNvSpPr>
          <p:nvPr/>
        </p:nvSpPr>
        <p:spPr bwMode="auto">
          <a:xfrm>
            <a:off x="7772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17" name="Rectangle 34"/>
          <p:cNvSpPr>
            <a:spLocks noChangeArrowheads="1"/>
          </p:cNvSpPr>
          <p:nvPr/>
        </p:nvSpPr>
        <p:spPr bwMode="auto">
          <a:xfrm>
            <a:off x="6400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18" name="Rectangle 35"/>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19" name="Rectangle 36"/>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20" name="Rectangle 37"/>
          <p:cNvSpPr>
            <a:spLocks noChangeArrowheads="1"/>
          </p:cNvSpPr>
          <p:nvPr/>
        </p:nvSpPr>
        <p:spPr bwMode="auto">
          <a:xfrm>
            <a:off x="6629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21" name="Rectangle 38"/>
          <p:cNvSpPr>
            <a:spLocks noChangeArrowheads="1"/>
          </p:cNvSpPr>
          <p:nvPr/>
        </p:nvSpPr>
        <p:spPr bwMode="auto">
          <a:xfrm>
            <a:off x="6858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22" name="Rectangle 39"/>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23" name="Rectangle 40"/>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24" name="Rectangle 41"/>
          <p:cNvSpPr>
            <a:spLocks noChangeArrowheads="1"/>
          </p:cNvSpPr>
          <p:nvPr/>
        </p:nvSpPr>
        <p:spPr bwMode="auto">
          <a:xfrm>
            <a:off x="8229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25" name="Rectangle 42"/>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26" name="Rectangle 43"/>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27" name="Rectangle 44"/>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28" name="Rectangle 45"/>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29" name="Rectangle 46"/>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30" name="Rectangle 47"/>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31" name="Rectangle 48"/>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32" name="Rectangle 49"/>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33" name="Rectangle 50"/>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34" name="Rectangle 51"/>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35" name="Rectangle 52"/>
          <p:cNvSpPr>
            <a:spLocks noChangeArrowheads="1"/>
          </p:cNvSpPr>
          <p:nvPr/>
        </p:nvSpPr>
        <p:spPr bwMode="auto">
          <a:xfrm>
            <a:off x="48006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36" name="Rectangle 53"/>
          <p:cNvSpPr>
            <a:spLocks noChangeArrowheads="1"/>
          </p:cNvSpPr>
          <p:nvPr/>
        </p:nvSpPr>
        <p:spPr bwMode="auto">
          <a:xfrm>
            <a:off x="6629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37" name="Rectangle 54"/>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38" name="Rectangle 55"/>
          <p:cNvSpPr>
            <a:spLocks noChangeArrowheads="1"/>
          </p:cNvSpPr>
          <p:nvPr/>
        </p:nvSpPr>
        <p:spPr bwMode="auto">
          <a:xfrm>
            <a:off x="52578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39" name="Rectangle 56"/>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40" name="Rectangle 57"/>
          <p:cNvSpPr>
            <a:spLocks noChangeArrowheads="1"/>
          </p:cNvSpPr>
          <p:nvPr/>
        </p:nvSpPr>
        <p:spPr bwMode="auto">
          <a:xfrm>
            <a:off x="6172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41" name="Line 58"/>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42" name="Line 59"/>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43" name="Line 60"/>
          <p:cNvSpPr>
            <a:spLocks noChangeShapeType="1"/>
          </p:cNvSpPr>
          <p:nvPr/>
        </p:nvSpPr>
        <p:spPr bwMode="auto">
          <a:xfrm>
            <a:off x="6705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44" name="Line 61"/>
          <p:cNvSpPr>
            <a:spLocks noChangeShapeType="1"/>
          </p:cNvSpPr>
          <p:nvPr/>
        </p:nvSpPr>
        <p:spPr bwMode="auto">
          <a:xfrm>
            <a:off x="6705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45" name="Line 62"/>
          <p:cNvSpPr>
            <a:spLocks noChangeShapeType="1"/>
          </p:cNvSpPr>
          <p:nvPr/>
        </p:nvSpPr>
        <p:spPr bwMode="auto">
          <a:xfrm>
            <a:off x="71628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46" name="Line 63"/>
          <p:cNvSpPr>
            <a:spLocks noChangeShapeType="1"/>
          </p:cNvSpPr>
          <p:nvPr/>
        </p:nvSpPr>
        <p:spPr bwMode="auto">
          <a:xfrm>
            <a:off x="716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47" name="Line 64"/>
          <p:cNvSpPr>
            <a:spLocks noChangeShapeType="1"/>
          </p:cNvSpPr>
          <p:nvPr/>
        </p:nvSpPr>
        <p:spPr bwMode="auto">
          <a:xfrm>
            <a:off x="7620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48" name="Line 65"/>
          <p:cNvSpPr>
            <a:spLocks noChangeShapeType="1"/>
          </p:cNvSpPr>
          <p:nvPr/>
        </p:nvSpPr>
        <p:spPr bwMode="auto">
          <a:xfrm>
            <a:off x="762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49" name="Line 66"/>
          <p:cNvSpPr>
            <a:spLocks noChangeShapeType="1"/>
          </p:cNvSpPr>
          <p:nvPr/>
        </p:nvSpPr>
        <p:spPr bwMode="auto">
          <a:xfrm>
            <a:off x="8077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50" name="Line 67"/>
          <p:cNvSpPr>
            <a:spLocks noChangeShapeType="1"/>
          </p:cNvSpPr>
          <p:nvPr/>
        </p:nvSpPr>
        <p:spPr bwMode="auto">
          <a:xfrm>
            <a:off x="807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51" name="Line 68"/>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52" name="Line 69"/>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53" name="Line 70"/>
          <p:cNvSpPr>
            <a:spLocks noChangeShapeType="1"/>
          </p:cNvSpPr>
          <p:nvPr/>
        </p:nvSpPr>
        <p:spPr bwMode="auto">
          <a:xfrm>
            <a:off x="5334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54" name="Line 71"/>
          <p:cNvSpPr>
            <a:spLocks noChangeShapeType="1"/>
          </p:cNvSpPr>
          <p:nvPr/>
        </p:nvSpPr>
        <p:spPr bwMode="auto">
          <a:xfrm>
            <a:off x="5334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55" name="Line 72"/>
          <p:cNvSpPr>
            <a:spLocks noChangeShapeType="1"/>
          </p:cNvSpPr>
          <p:nvPr/>
        </p:nvSpPr>
        <p:spPr bwMode="auto">
          <a:xfrm>
            <a:off x="39624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56" name="Line 73"/>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57" name="Line 74"/>
          <p:cNvSpPr>
            <a:spLocks noChangeShapeType="1"/>
          </p:cNvSpPr>
          <p:nvPr/>
        </p:nvSpPr>
        <p:spPr bwMode="auto">
          <a:xfrm>
            <a:off x="6248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58" name="Line 75"/>
          <p:cNvSpPr>
            <a:spLocks noChangeShapeType="1"/>
          </p:cNvSpPr>
          <p:nvPr/>
        </p:nvSpPr>
        <p:spPr bwMode="auto">
          <a:xfrm>
            <a:off x="6248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59" name="Line 76"/>
          <p:cNvSpPr>
            <a:spLocks noChangeShapeType="1"/>
          </p:cNvSpPr>
          <p:nvPr/>
        </p:nvSpPr>
        <p:spPr bwMode="auto">
          <a:xfrm>
            <a:off x="5791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60" name="Line 77"/>
          <p:cNvSpPr>
            <a:spLocks noChangeShapeType="1"/>
          </p:cNvSpPr>
          <p:nvPr/>
        </p:nvSpPr>
        <p:spPr bwMode="auto">
          <a:xfrm>
            <a:off x="5791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61" name="Line 78"/>
          <p:cNvSpPr>
            <a:spLocks noChangeShapeType="1"/>
          </p:cNvSpPr>
          <p:nvPr/>
        </p:nvSpPr>
        <p:spPr bwMode="auto">
          <a:xfrm>
            <a:off x="4419600" y="54102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62" name="Line 79"/>
          <p:cNvSpPr>
            <a:spLocks noChangeShapeType="1"/>
          </p:cNvSpPr>
          <p:nvPr/>
        </p:nvSpPr>
        <p:spPr bwMode="auto">
          <a:xfrm flipH="1">
            <a:off x="4648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63" name="Line 80"/>
          <p:cNvSpPr>
            <a:spLocks noChangeShapeType="1"/>
          </p:cNvSpPr>
          <p:nvPr/>
        </p:nvSpPr>
        <p:spPr bwMode="auto">
          <a:xfrm>
            <a:off x="48768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64" name="Line 81"/>
          <p:cNvSpPr>
            <a:spLocks noChangeShapeType="1"/>
          </p:cNvSpPr>
          <p:nvPr/>
        </p:nvSpPr>
        <p:spPr bwMode="auto">
          <a:xfrm>
            <a:off x="4876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65" name="Line 82"/>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66" name="Line 83"/>
          <p:cNvSpPr>
            <a:spLocks noChangeShapeType="1"/>
          </p:cNvSpPr>
          <p:nvPr/>
        </p:nvSpPr>
        <p:spPr bwMode="auto">
          <a:xfrm>
            <a:off x="39624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67" name="Line 84"/>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68" name="Line 85"/>
          <p:cNvSpPr>
            <a:spLocks noChangeShapeType="1"/>
          </p:cNvSpPr>
          <p:nvPr/>
        </p:nvSpPr>
        <p:spPr bwMode="auto">
          <a:xfrm>
            <a:off x="6248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69" name="Line 86"/>
          <p:cNvSpPr>
            <a:spLocks noChangeShapeType="1"/>
          </p:cNvSpPr>
          <p:nvPr/>
        </p:nvSpPr>
        <p:spPr bwMode="auto">
          <a:xfrm flipH="1">
            <a:off x="57912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70" name="Line 87"/>
          <p:cNvSpPr>
            <a:spLocks noChangeShapeType="1"/>
          </p:cNvSpPr>
          <p:nvPr/>
        </p:nvSpPr>
        <p:spPr bwMode="auto">
          <a:xfrm>
            <a:off x="76200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71" name="Line 88"/>
          <p:cNvSpPr>
            <a:spLocks noChangeShapeType="1"/>
          </p:cNvSpPr>
          <p:nvPr/>
        </p:nvSpPr>
        <p:spPr bwMode="auto">
          <a:xfrm flipH="1">
            <a:off x="7162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72" name="Line 89"/>
          <p:cNvSpPr>
            <a:spLocks noChangeShapeType="1"/>
          </p:cNvSpPr>
          <p:nvPr/>
        </p:nvSpPr>
        <p:spPr bwMode="auto">
          <a:xfrm>
            <a:off x="48768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73" name="Line 90"/>
          <p:cNvSpPr>
            <a:spLocks noChangeShapeType="1"/>
          </p:cNvSpPr>
          <p:nvPr/>
        </p:nvSpPr>
        <p:spPr bwMode="auto">
          <a:xfrm flipH="1">
            <a:off x="44196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74" name="Line 91"/>
          <p:cNvSpPr>
            <a:spLocks noChangeShapeType="1"/>
          </p:cNvSpPr>
          <p:nvPr/>
        </p:nvSpPr>
        <p:spPr bwMode="auto">
          <a:xfrm>
            <a:off x="4876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75" name="Line 92"/>
          <p:cNvSpPr>
            <a:spLocks noChangeShapeType="1"/>
          </p:cNvSpPr>
          <p:nvPr/>
        </p:nvSpPr>
        <p:spPr bwMode="auto">
          <a:xfrm>
            <a:off x="6705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76" name="Line 93"/>
          <p:cNvSpPr>
            <a:spLocks noChangeShapeType="1"/>
          </p:cNvSpPr>
          <p:nvPr/>
        </p:nvSpPr>
        <p:spPr bwMode="auto">
          <a:xfrm>
            <a:off x="80772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77" name="Line 94"/>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78" name="Line 95"/>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79" name="Line 96"/>
          <p:cNvSpPr>
            <a:spLocks noChangeShapeType="1"/>
          </p:cNvSpPr>
          <p:nvPr/>
        </p:nvSpPr>
        <p:spPr bwMode="auto">
          <a:xfrm flipH="1">
            <a:off x="3962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80" name="Line 97"/>
          <p:cNvSpPr>
            <a:spLocks noChangeShapeType="1"/>
          </p:cNvSpPr>
          <p:nvPr/>
        </p:nvSpPr>
        <p:spPr bwMode="auto">
          <a:xfrm>
            <a:off x="4572000" y="3733800"/>
            <a:ext cx="3048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81" name="Line 98"/>
          <p:cNvSpPr>
            <a:spLocks noChangeShapeType="1"/>
          </p:cNvSpPr>
          <p:nvPr/>
        </p:nvSpPr>
        <p:spPr bwMode="auto">
          <a:xfrm>
            <a:off x="5486400" y="3733800"/>
            <a:ext cx="7620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82" name="Line 99"/>
          <p:cNvSpPr>
            <a:spLocks noChangeShapeType="1"/>
          </p:cNvSpPr>
          <p:nvPr/>
        </p:nvSpPr>
        <p:spPr bwMode="auto">
          <a:xfrm>
            <a:off x="6400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83" name="Line 100"/>
          <p:cNvSpPr>
            <a:spLocks noChangeShapeType="1"/>
          </p:cNvSpPr>
          <p:nvPr/>
        </p:nvSpPr>
        <p:spPr bwMode="auto">
          <a:xfrm>
            <a:off x="7162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84" name="Line 101"/>
          <p:cNvSpPr>
            <a:spLocks noChangeShapeType="1"/>
          </p:cNvSpPr>
          <p:nvPr/>
        </p:nvSpPr>
        <p:spPr bwMode="auto">
          <a:xfrm>
            <a:off x="8077200" y="3733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85" name="Line 102"/>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86" name="Line 103"/>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87" name="Rectangle 104"/>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88" name="Rectangle 105"/>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89" name="Rectangle 106"/>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90" name="Rectangle 107"/>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3291" name="Line 108"/>
          <p:cNvSpPr>
            <a:spLocks noChangeShapeType="1"/>
          </p:cNvSpPr>
          <p:nvPr/>
        </p:nvSpPr>
        <p:spPr bwMode="auto">
          <a:xfrm flipH="1">
            <a:off x="4572000" y="3048000"/>
            <a:ext cx="4572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92" name="Line 109"/>
          <p:cNvSpPr>
            <a:spLocks noChangeShapeType="1"/>
          </p:cNvSpPr>
          <p:nvPr/>
        </p:nvSpPr>
        <p:spPr bwMode="auto">
          <a:xfrm flipH="1">
            <a:off x="5486400" y="3048000"/>
            <a:ext cx="6096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93" name="Line 110"/>
          <p:cNvSpPr>
            <a:spLocks noChangeShapeType="1"/>
          </p:cNvSpPr>
          <p:nvPr/>
        </p:nvSpPr>
        <p:spPr bwMode="auto">
          <a:xfrm>
            <a:off x="6096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94" name="Line 111"/>
          <p:cNvSpPr>
            <a:spLocks noChangeShapeType="1"/>
          </p:cNvSpPr>
          <p:nvPr/>
        </p:nvSpPr>
        <p:spPr bwMode="auto">
          <a:xfrm>
            <a:off x="7162800" y="3048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95" name="Line 112"/>
          <p:cNvSpPr>
            <a:spLocks noChangeShapeType="1"/>
          </p:cNvSpPr>
          <p:nvPr/>
        </p:nvSpPr>
        <p:spPr bwMode="auto">
          <a:xfrm>
            <a:off x="7162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96" name="Line 113"/>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97" name="Line 114"/>
          <p:cNvSpPr>
            <a:spLocks noChangeShapeType="1"/>
          </p:cNvSpPr>
          <p:nvPr/>
        </p:nvSpPr>
        <p:spPr bwMode="auto">
          <a:xfrm flipH="1">
            <a:off x="50292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98" name="Line 115"/>
          <p:cNvSpPr>
            <a:spLocks noChangeShapeType="1"/>
          </p:cNvSpPr>
          <p:nvPr/>
        </p:nvSpPr>
        <p:spPr bwMode="auto">
          <a:xfrm>
            <a:off x="55626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299" name="Line 116"/>
          <p:cNvSpPr>
            <a:spLocks noChangeShapeType="1"/>
          </p:cNvSpPr>
          <p:nvPr/>
        </p:nvSpPr>
        <p:spPr bwMode="auto">
          <a:xfrm flipH="1">
            <a:off x="7162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300" name="Line 117"/>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301" name="Line 118"/>
          <p:cNvSpPr>
            <a:spLocks noChangeShapeType="1"/>
          </p:cNvSpPr>
          <p:nvPr/>
        </p:nvSpPr>
        <p:spPr bwMode="auto">
          <a:xfrm flipH="1">
            <a:off x="5562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302" name="Line 119"/>
          <p:cNvSpPr>
            <a:spLocks noChangeShapeType="1"/>
          </p:cNvSpPr>
          <p:nvPr/>
        </p:nvSpPr>
        <p:spPr bwMode="auto">
          <a:xfrm>
            <a:off x="6629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303" name="Text Box 120"/>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0</a:t>
            </a:r>
          </a:p>
        </p:txBody>
      </p:sp>
      <p:sp>
        <p:nvSpPr>
          <p:cNvPr id="93304" name="Text Box 121"/>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5</a:t>
            </a:r>
          </a:p>
        </p:txBody>
      </p:sp>
      <p:sp>
        <p:nvSpPr>
          <p:cNvPr id="93305" name="Text Box 122"/>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-3</a:t>
            </a:r>
          </a:p>
        </p:txBody>
      </p:sp>
      <p:sp>
        <p:nvSpPr>
          <p:cNvPr id="93306" name="Text Box 123"/>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2</a:t>
            </a:r>
          </a:p>
        </p:txBody>
      </p:sp>
      <p:sp>
        <p:nvSpPr>
          <p:cNvPr id="93307" name="Text Box 124"/>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5</a:t>
            </a:r>
          </a:p>
        </p:txBody>
      </p:sp>
      <p:sp>
        <p:nvSpPr>
          <p:cNvPr id="93308" name="Text Box 125"/>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-2</a:t>
            </a:r>
          </a:p>
        </p:txBody>
      </p:sp>
      <p:sp>
        <p:nvSpPr>
          <p:cNvPr id="93309" name="Text Box 126"/>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3</a:t>
            </a:r>
          </a:p>
        </p:txBody>
      </p:sp>
      <p:sp>
        <p:nvSpPr>
          <p:cNvPr id="93310" name="Text Box 127"/>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2</a:t>
            </a:r>
          </a:p>
        </p:txBody>
      </p:sp>
      <p:sp>
        <p:nvSpPr>
          <p:cNvPr id="93311" name="Text Box 128"/>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-3</a:t>
            </a:r>
          </a:p>
        </p:txBody>
      </p:sp>
      <p:sp>
        <p:nvSpPr>
          <p:cNvPr id="93312" name="Text Box 129"/>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0</a:t>
            </a:r>
          </a:p>
        </p:txBody>
      </p:sp>
      <p:sp>
        <p:nvSpPr>
          <p:cNvPr id="93313" name="Text Box 130"/>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3</a:t>
            </a:r>
          </a:p>
        </p:txBody>
      </p:sp>
      <p:sp>
        <p:nvSpPr>
          <p:cNvPr id="93314" name="Text Box 131"/>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3</a:t>
            </a:r>
          </a:p>
        </p:txBody>
      </p:sp>
      <p:sp>
        <p:nvSpPr>
          <p:cNvPr id="93315" name="Text Box 132"/>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-5</a:t>
            </a:r>
          </a:p>
        </p:txBody>
      </p:sp>
      <p:sp>
        <p:nvSpPr>
          <p:cNvPr id="93316" name="Text Box 133"/>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0</a:t>
            </a:r>
          </a:p>
        </p:txBody>
      </p:sp>
      <p:sp>
        <p:nvSpPr>
          <p:cNvPr id="93317" name="Text Box 134"/>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1</a:t>
            </a:r>
          </a:p>
        </p:txBody>
      </p:sp>
      <p:sp>
        <p:nvSpPr>
          <p:cNvPr id="93318" name="Text Box 135"/>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-3</a:t>
            </a:r>
          </a:p>
        </p:txBody>
      </p:sp>
      <p:sp>
        <p:nvSpPr>
          <p:cNvPr id="93319" name="Text Box 136"/>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5</a:t>
            </a:r>
          </a:p>
        </p:txBody>
      </p:sp>
      <p:sp>
        <p:nvSpPr>
          <p:cNvPr id="93320" name="Text Box 137"/>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0</a:t>
            </a:r>
          </a:p>
        </p:txBody>
      </p:sp>
      <p:sp>
        <p:nvSpPr>
          <p:cNvPr id="93321" name="Text Box 138"/>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1</a:t>
            </a:r>
          </a:p>
        </p:txBody>
      </p:sp>
      <p:sp>
        <p:nvSpPr>
          <p:cNvPr id="93322" name="Text Box 139"/>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-5</a:t>
            </a:r>
          </a:p>
        </p:txBody>
      </p:sp>
      <p:sp>
        <p:nvSpPr>
          <p:cNvPr id="93323" name="Text Box 140"/>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5</a:t>
            </a:r>
          </a:p>
        </p:txBody>
      </p:sp>
      <p:sp>
        <p:nvSpPr>
          <p:cNvPr id="93324" name="Text Box 141"/>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3</a:t>
            </a:r>
          </a:p>
        </p:txBody>
      </p:sp>
      <p:sp>
        <p:nvSpPr>
          <p:cNvPr id="93325" name="Text Box 142"/>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2</a:t>
            </a:r>
          </a:p>
        </p:txBody>
      </p:sp>
      <p:sp>
        <p:nvSpPr>
          <p:cNvPr id="93326" name="Text Box 143"/>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-3</a:t>
            </a:r>
          </a:p>
        </p:txBody>
      </p:sp>
      <p:sp>
        <p:nvSpPr>
          <p:cNvPr id="93327" name="Text Box 144"/>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5</a:t>
            </a:r>
          </a:p>
        </p:txBody>
      </p:sp>
      <p:sp>
        <p:nvSpPr>
          <p:cNvPr id="93328" name="Text Box 145"/>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93329" name="Text Box 146"/>
          <p:cNvSpPr txBox="1">
            <a:spLocks noChangeArrowheads="1"/>
          </p:cNvSpPr>
          <p:nvPr/>
        </p:nvSpPr>
        <p:spPr bwMode="auto">
          <a:xfrm>
            <a:off x="4191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93330" name="Text Box 147"/>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0</a:t>
            </a:r>
          </a:p>
        </p:txBody>
      </p:sp>
      <p:sp>
        <p:nvSpPr>
          <p:cNvPr id="93331" name="Text Box 148"/>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93332" name="Text Box 149"/>
          <p:cNvSpPr txBox="1">
            <a:spLocks noChangeArrowheads="1"/>
          </p:cNvSpPr>
          <p:nvPr/>
        </p:nvSpPr>
        <p:spPr bwMode="auto">
          <a:xfrm>
            <a:off x="4114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93333" name="Text Box 150"/>
          <p:cNvSpPr txBox="1">
            <a:spLocks noChangeArrowheads="1"/>
          </p:cNvSpPr>
          <p:nvPr/>
        </p:nvSpPr>
        <p:spPr bwMode="auto">
          <a:xfrm>
            <a:off x="45720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3</a:t>
            </a:r>
          </a:p>
        </p:txBody>
      </p:sp>
      <p:sp>
        <p:nvSpPr>
          <p:cNvPr id="162" name="TextBox 161">
            <a:extLst>
              <a:ext uri="{FF2B5EF4-FFF2-40B4-BE49-F238E27FC236}">
                <a16:creationId xmlns:a16="http://schemas.microsoft.com/office/drawing/2014/main" id="{E351C72A-E69E-4EED-847C-259D7581090E}"/>
              </a:ext>
            </a:extLst>
          </p:cNvPr>
          <p:cNvSpPr txBox="1"/>
          <p:nvPr/>
        </p:nvSpPr>
        <p:spPr>
          <a:xfrm>
            <a:off x="1459166" y="1580483"/>
            <a:ext cx="628698" cy="369332"/>
          </a:xfrm>
          <a:prstGeom prst="rect">
            <a:avLst/>
          </a:prstGeom>
          <a:noFill/>
        </p:spPr>
        <p:txBody>
          <a:bodyPr wrap="none" rtlCol="0">
            <a:spAutoFit/>
          </a:bodyPr>
          <a:lstStyle/>
          <a:p>
            <a:r>
              <a:rPr lang="en-US" dirty="0"/>
              <a:t>MAX</a:t>
            </a:r>
          </a:p>
        </p:txBody>
      </p:sp>
      <p:sp>
        <p:nvSpPr>
          <p:cNvPr id="163" name="TextBox 162">
            <a:extLst>
              <a:ext uri="{FF2B5EF4-FFF2-40B4-BE49-F238E27FC236}">
                <a16:creationId xmlns:a16="http://schemas.microsoft.com/office/drawing/2014/main" id="{154F4C0F-6E1E-41A9-B7C4-CC5210485A6B}"/>
              </a:ext>
            </a:extLst>
          </p:cNvPr>
          <p:cNvSpPr txBox="1"/>
          <p:nvPr/>
        </p:nvSpPr>
        <p:spPr>
          <a:xfrm>
            <a:off x="1468710" y="2204639"/>
            <a:ext cx="567784" cy="369332"/>
          </a:xfrm>
          <a:prstGeom prst="rect">
            <a:avLst/>
          </a:prstGeom>
          <a:noFill/>
        </p:spPr>
        <p:txBody>
          <a:bodyPr wrap="none" rtlCol="0">
            <a:spAutoFit/>
          </a:bodyPr>
          <a:lstStyle/>
          <a:p>
            <a:r>
              <a:rPr lang="en-US" dirty="0"/>
              <a:t>MIN</a:t>
            </a:r>
          </a:p>
        </p:txBody>
      </p:sp>
      <p:sp>
        <p:nvSpPr>
          <p:cNvPr id="164" name="TextBox 163">
            <a:extLst>
              <a:ext uri="{FF2B5EF4-FFF2-40B4-BE49-F238E27FC236}">
                <a16:creationId xmlns:a16="http://schemas.microsoft.com/office/drawing/2014/main" id="{037FC90B-4333-4956-8EB1-E36A0C281163}"/>
              </a:ext>
            </a:extLst>
          </p:cNvPr>
          <p:cNvSpPr txBox="1"/>
          <p:nvPr/>
        </p:nvSpPr>
        <p:spPr>
          <a:xfrm>
            <a:off x="1447272" y="2787134"/>
            <a:ext cx="628698" cy="369332"/>
          </a:xfrm>
          <a:prstGeom prst="rect">
            <a:avLst/>
          </a:prstGeom>
          <a:noFill/>
        </p:spPr>
        <p:txBody>
          <a:bodyPr wrap="none" rtlCol="0">
            <a:spAutoFit/>
          </a:bodyPr>
          <a:lstStyle/>
          <a:p>
            <a:r>
              <a:rPr lang="en-US" dirty="0"/>
              <a:t>MAX</a:t>
            </a:r>
          </a:p>
        </p:txBody>
      </p:sp>
      <p:sp>
        <p:nvSpPr>
          <p:cNvPr id="165" name="TextBox 164">
            <a:extLst>
              <a:ext uri="{FF2B5EF4-FFF2-40B4-BE49-F238E27FC236}">
                <a16:creationId xmlns:a16="http://schemas.microsoft.com/office/drawing/2014/main" id="{00BE73A2-B68E-404B-8895-043669A2E61A}"/>
              </a:ext>
            </a:extLst>
          </p:cNvPr>
          <p:cNvSpPr txBox="1"/>
          <p:nvPr/>
        </p:nvSpPr>
        <p:spPr>
          <a:xfrm>
            <a:off x="1489623" y="3493090"/>
            <a:ext cx="567784" cy="369332"/>
          </a:xfrm>
          <a:prstGeom prst="rect">
            <a:avLst/>
          </a:prstGeom>
          <a:noFill/>
        </p:spPr>
        <p:txBody>
          <a:bodyPr wrap="none" rtlCol="0">
            <a:spAutoFit/>
          </a:bodyPr>
          <a:lstStyle/>
          <a:p>
            <a:r>
              <a:rPr lang="en-US" dirty="0"/>
              <a:t>MIN</a:t>
            </a:r>
          </a:p>
        </p:txBody>
      </p:sp>
      <p:sp>
        <p:nvSpPr>
          <p:cNvPr id="166" name="TextBox 165">
            <a:extLst>
              <a:ext uri="{FF2B5EF4-FFF2-40B4-BE49-F238E27FC236}">
                <a16:creationId xmlns:a16="http://schemas.microsoft.com/office/drawing/2014/main" id="{CE81C24D-E2B1-497A-9951-7EC9D4448D3D}"/>
              </a:ext>
            </a:extLst>
          </p:cNvPr>
          <p:cNvSpPr txBox="1"/>
          <p:nvPr/>
        </p:nvSpPr>
        <p:spPr>
          <a:xfrm>
            <a:off x="1489623" y="4287356"/>
            <a:ext cx="628698" cy="369332"/>
          </a:xfrm>
          <a:prstGeom prst="rect">
            <a:avLst/>
          </a:prstGeom>
          <a:noFill/>
        </p:spPr>
        <p:txBody>
          <a:bodyPr wrap="none" rtlCol="0">
            <a:spAutoFit/>
          </a:bodyPr>
          <a:lstStyle/>
          <a:p>
            <a:r>
              <a:rPr lang="en-US" dirty="0"/>
              <a:t>MAX</a:t>
            </a:r>
          </a:p>
        </p:txBody>
      </p:sp>
      <p:sp>
        <p:nvSpPr>
          <p:cNvPr id="167" name="TextBox 166">
            <a:extLst>
              <a:ext uri="{FF2B5EF4-FFF2-40B4-BE49-F238E27FC236}">
                <a16:creationId xmlns:a16="http://schemas.microsoft.com/office/drawing/2014/main" id="{EC44EA2E-973D-4D96-AD54-4868CF9F7984}"/>
              </a:ext>
            </a:extLst>
          </p:cNvPr>
          <p:cNvSpPr txBox="1"/>
          <p:nvPr/>
        </p:nvSpPr>
        <p:spPr>
          <a:xfrm>
            <a:off x="1505892" y="5160659"/>
            <a:ext cx="567784" cy="369332"/>
          </a:xfrm>
          <a:prstGeom prst="rect">
            <a:avLst/>
          </a:prstGeom>
          <a:noFill/>
        </p:spPr>
        <p:txBody>
          <a:bodyPr wrap="none" rtlCol="0">
            <a:spAutoFit/>
          </a:bodyPr>
          <a:lstStyle/>
          <a:p>
            <a:r>
              <a:rPr lang="en-US" dirty="0"/>
              <a:t>MIN</a:t>
            </a:r>
          </a:p>
        </p:txBody>
      </p:sp>
      <p:cxnSp>
        <p:nvCxnSpPr>
          <p:cNvPr id="168" name="Straight Connector 167">
            <a:extLst>
              <a:ext uri="{FF2B5EF4-FFF2-40B4-BE49-F238E27FC236}">
                <a16:creationId xmlns:a16="http://schemas.microsoft.com/office/drawing/2014/main" id="{7CB94698-432A-4939-8508-364BFC44753F}"/>
              </a:ext>
            </a:extLst>
          </p:cNvPr>
          <p:cNvCxnSpPr>
            <a:cxnSpLocks/>
          </p:cNvCxnSpPr>
          <p:nvPr/>
        </p:nvCxnSpPr>
        <p:spPr>
          <a:xfrm flipH="1">
            <a:off x="2116478" y="1781711"/>
            <a:ext cx="402873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713EF138-14EF-48A0-B636-49378419D6FD}"/>
              </a:ext>
            </a:extLst>
          </p:cNvPr>
          <p:cNvCxnSpPr>
            <a:cxnSpLocks/>
          </p:cNvCxnSpPr>
          <p:nvPr/>
        </p:nvCxnSpPr>
        <p:spPr>
          <a:xfrm flipH="1">
            <a:off x="2157574" y="2404165"/>
            <a:ext cx="287162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CCE04A36-2E6C-471D-BC5D-97ABDDF7B663}"/>
              </a:ext>
            </a:extLst>
          </p:cNvPr>
          <p:cNvCxnSpPr>
            <a:cxnSpLocks/>
          </p:cNvCxnSpPr>
          <p:nvPr/>
        </p:nvCxnSpPr>
        <p:spPr>
          <a:xfrm flipH="1">
            <a:off x="2152170" y="3016785"/>
            <a:ext cx="2419830"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0D2F9DBF-74F6-41E7-B422-55B0632C7A4B}"/>
              </a:ext>
            </a:extLst>
          </p:cNvPr>
          <p:cNvCxnSpPr>
            <a:cxnSpLocks/>
            <a:endCxn id="165" idx="3"/>
          </p:cNvCxnSpPr>
          <p:nvPr/>
        </p:nvCxnSpPr>
        <p:spPr>
          <a:xfrm flipH="1">
            <a:off x="2057407" y="3672156"/>
            <a:ext cx="2106196" cy="560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6763AC6A-2EE2-4E9F-BC7D-3DDC83FFC7EB}"/>
              </a:ext>
            </a:extLst>
          </p:cNvPr>
          <p:cNvCxnSpPr>
            <a:cxnSpLocks/>
            <a:endCxn id="166" idx="3"/>
          </p:cNvCxnSpPr>
          <p:nvPr/>
        </p:nvCxnSpPr>
        <p:spPr>
          <a:xfrm flipH="1" flipV="1">
            <a:off x="2118321" y="4472022"/>
            <a:ext cx="1386880" cy="10934"/>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D316252A-FF59-437D-9A0F-03FCC6B10C27}"/>
              </a:ext>
            </a:extLst>
          </p:cNvPr>
          <p:cNvCxnSpPr>
            <a:cxnSpLocks/>
            <a:endCxn id="167" idx="3"/>
          </p:cNvCxnSpPr>
          <p:nvPr/>
        </p:nvCxnSpPr>
        <p:spPr>
          <a:xfrm flipH="1" flipV="1">
            <a:off x="2073676" y="5345325"/>
            <a:ext cx="988024" cy="2483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74" name="Rectangle 24">
            <a:extLst>
              <a:ext uri="{FF2B5EF4-FFF2-40B4-BE49-F238E27FC236}">
                <a16:creationId xmlns:a16="http://schemas.microsoft.com/office/drawing/2014/main" id="{ED24619D-6B65-4AD8-A614-A3BABA3473C3}"/>
              </a:ext>
            </a:extLst>
          </p:cNvPr>
          <p:cNvSpPr>
            <a:spLocks noChangeArrowheads="1"/>
          </p:cNvSpPr>
          <p:nvPr/>
        </p:nvSpPr>
        <p:spPr bwMode="auto">
          <a:xfrm>
            <a:off x="9349395" y="1639021"/>
            <a:ext cx="304801" cy="310794"/>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75" name="TextBox 174">
            <a:extLst>
              <a:ext uri="{FF2B5EF4-FFF2-40B4-BE49-F238E27FC236}">
                <a16:creationId xmlns:a16="http://schemas.microsoft.com/office/drawing/2014/main" id="{5883065C-5818-40C4-80AF-5BE4DAFA2855}"/>
              </a:ext>
            </a:extLst>
          </p:cNvPr>
          <p:cNvSpPr txBox="1"/>
          <p:nvPr/>
        </p:nvSpPr>
        <p:spPr>
          <a:xfrm>
            <a:off x="9671320" y="1581656"/>
            <a:ext cx="1138773" cy="400110"/>
          </a:xfrm>
          <a:prstGeom prst="rect">
            <a:avLst/>
          </a:prstGeom>
          <a:noFill/>
        </p:spPr>
        <p:txBody>
          <a:bodyPr wrap="none" rtlCol="0">
            <a:spAutoFit/>
          </a:bodyPr>
          <a:lstStyle/>
          <a:p>
            <a:r>
              <a:rPr lang="en-US" sz="2000" dirty="0"/>
              <a:t>= Pruned</a:t>
            </a:r>
          </a:p>
        </p:txBody>
      </p:sp>
    </p:spTree>
    <p:extLst>
      <p:ext uri="{BB962C8B-B14F-4D97-AF65-F5344CB8AC3E}">
        <p14:creationId xmlns:p14="http://schemas.microsoft.com/office/powerpoint/2010/main" val="19106582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5235" name="Rectangle 4"/>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5236" name="Rectangle 5"/>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5237" name="Rectangle 6"/>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5238" name="Rectangle 7"/>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5239" name="Rectangle 8"/>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5240" name="Rectangle 9"/>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5241" name="Rectangle 10"/>
          <p:cNvSpPr>
            <a:spLocks noChangeArrowheads="1"/>
          </p:cNvSpPr>
          <p:nvPr/>
        </p:nvSpPr>
        <p:spPr bwMode="auto">
          <a:xfrm>
            <a:off x="66294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5242" name="Rectangle 11"/>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5243" name="Rectangle 12"/>
          <p:cNvSpPr>
            <a:spLocks noChangeArrowheads="1"/>
          </p:cNvSpPr>
          <p:nvPr/>
        </p:nvSpPr>
        <p:spPr bwMode="auto">
          <a:xfrm>
            <a:off x="63246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5244" name="Rectangle 13"/>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5245" name="Rectangle 14"/>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5246" name="Rectangle 15"/>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5247" name="Rectangle 16"/>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5248" name="Rectangle 17"/>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5249" name="Rectangle 18"/>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5250" name="Rectangle 19"/>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5251" name="Rectangle 20"/>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5252" name="Rectangle 21"/>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5253" name="Rectangle 22"/>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5254" name="Rectangle 23"/>
          <p:cNvSpPr>
            <a:spLocks noChangeArrowheads="1"/>
          </p:cNvSpPr>
          <p:nvPr/>
        </p:nvSpPr>
        <p:spPr bwMode="auto">
          <a:xfrm>
            <a:off x="54864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5255" name="Rectangle 24"/>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5256" name="Rectangle 25"/>
          <p:cNvSpPr>
            <a:spLocks noChangeArrowheads="1"/>
          </p:cNvSpPr>
          <p:nvPr/>
        </p:nvSpPr>
        <p:spPr bwMode="auto">
          <a:xfrm>
            <a:off x="50292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5257" name="Rectangle 26"/>
          <p:cNvSpPr>
            <a:spLocks noChangeArrowheads="1"/>
          </p:cNvSpPr>
          <p:nvPr/>
        </p:nvSpPr>
        <p:spPr bwMode="auto">
          <a:xfrm>
            <a:off x="5257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5258" name="Rectangle 27"/>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5259" name="Rectangle 28"/>
          <p:cNvSpPr>
            <a:spLocks noChangeArrowheads="1"/>
          </p:cNvSpPr>
          <p:nvPr/>
        </p:nvSpPr>
        <p:spPr bwMode="auto">
          <a:xfrm>
            <a:off x="45720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5260" name="Rectangle 29"/>
          <p:cNvSpPr>
            <a:spLocks noChangeArrowheads="1"/>
          </p:cNvSpPr>
          <p:nvPr/>
        </p:nvSpPr>
        <p:spPr bwMode="auto">
          <a:xfrm>
            <a:off x="48006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5261" name="Rectangle 30"/>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5262" name="Rectangle 31"/>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5263" name="Rectangle 32"/>
          <p:cNvSpPr>
            <a:spLocks noChangeArrowheads="1"/>
          </p:cNvSpPr>
          <p:nvPr/>
        </p:nvSpPr>
        <p:spPr bwMode="auto">
          <a:xfrm>
            <a:off x="6172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5264" name="Rectangle 33"/>
          <p:cNvSpPr>
            <a:spLocks noChangeArrowheads="1"/>
          </p:cNvSpPr>
          <p:nvPr/>
        </p:nvSpPr>
        <p:spPr bwMode="auto">
          <a:xfrm>
            <a:off x="7772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5265" name="Rectangle 34"/>
          <p:cNvSpPr>
            <a:spLocks noChangeArrowheads="1"/>
          </p:cNvSpPr>
          <p:nvPr/>
        </p:nvSpPr>
        <p:spPr bwMode="auto">
          <a:xfrm>
            <a:off x="6400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5266" name="Rectangle 35"/>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5267" name="Rectangle 36"/>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5268" name="Rectangle 37"/>
          <p:cNvSpPr>
            <a:spLocks noChangeArrowheads="1"/>
          </p:cNvSpPr>
          <p:nvPr/>
        </p:nvSpPr>
        <p:spPr bwMode="auto">
          <a:xfrm>
            <a:off x="6629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5269" name="Rectangle 38"/>
          <p:cNvSpPr>
            <a:spLocks noChangeArrowheads="1"/>
          </p:cNvSpPr>
          <p:nvPr/>
        </p:nvSpPr>
        <p:spPr bwMode="auto">
          <a:xfrm>
            <a:off x="6858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5270" name="Rectangle 39"/>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5271" name="Rectangle 40"/>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5272" name="Rectangle 41"/>
          <p:cNvSpPr>
            <a:spLocks noChangeArrowheads="1"/>
          </p:cNvSpPr>
          <p:nvPr/>
        </p:nvSpPr>
        <p:spPr bwMode="auto">
          <a:xfrm>
            <a:off x="8229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5273" name="Rectangle 42"/>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5274" name="Rectangle 43"/>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5275" name="Rectangle 44"/>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solidFill>
                <a:srgbClr val="FFC000"/>
              </a:solidFill>
            </a:endParaRPr>
          </a:p>
        </p:txBody>
      </p:sp>
      <p:sp>
        <p:nvSpPr>
          <p:cNvPr id="95276" name="Rectangle 45"/>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5277" name="Rectangle 46"/>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5278" name="Rectangle 47"/>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5279" name="Rectangle 48"/>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5280" name="Rectangle 49"/>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5281" name="Rectangle 50"/>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5282" name="Rectangle 51"/>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5283" name="Rectangle 52"/>
          <p:cNvSpPr>
            <a:spLocks noChangeArrowheads="1"/>
          </p:cNvSpPr>
          <p:nvPr/>
        </p:nvSpPr>
        <p:spPr bwMode="auto">
          <a:xfrm>
            <a:off x="48006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5284" name="Rectangle 53"/>
          <p:cNvSpPr>
            <a:spLocks noChangeArrowheads="1"/>
          </p:cNvSpPr>
          <p:nvPr/>
        </p:nvSpPr>
        <p:spPr bwMode="auto">
          <a:xfrm>
            <a:off x="6629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5285" name="Rectangle 54"/>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5286" name="Rectangle 55"/>
          <p:cNvSpPr>
            <a:spLocks noChangeArrowheads="1"/>
          </p:cNvSpPr>
          <p:nvPr/>
        </p:nvSpPr>
        <p:spPr bwMode="auto">
          <a:xfrm>
            <a:off x="52578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5287" name="Rectangle 56"/>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5288" name="Rectangle 57"/>
          <p:cNvSpPr>
            <a:spLocks noChangeArrowheads="1"/>
          </p:cNvSpPr>
          <p:nvPr/>
        </p:nvSpPr>
        <p:spPr bwMode="auto">
          <a:xfrm>
            <a:off x="6172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5289" name="Line 58"/>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290" name="Line 59"/>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291" name="Line 60"/>
          <p:cNvSpPr>
            <a:spLocks noChangeShapeType="1"/>
          </p:cNvSpPr>
          <p:nvPr/>
        </p:nvSpPr>
        <p:spPr bwMode="auto">
          <a:xfrm>
            <a:off x="6705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292" name="Line 61"/>
          <p:cNvSpPr>
            <a:spLocks noChangeShapeType="1"/>
          </p:cNvSpPr>
          <p:nvPr/>
        </p:nvSpPr>
        <p:spPr bwMode="auto">
          <a:xfrm>
            <a:off x="6705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293" name="Line 62"/>
          <p:cNvSpPr>
            <a:spLocks noChangeShapeType="1"/>
          </p:cNvSpPr>
          <p:nvPr/>
        </p:nvSpPr>
        <p:spPr bwMode="auto">
          <a:xfrm>
            <a:off x="71628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294" name="Line 63"/>
          <p:cNvSpPr>
            <a:spLocks noChangeShapeType="1"/>
          </p:cNvSpPr>
          <p:nvPr/>
        </p:nvSpPr>
        <p:spPr bwMode="auto">
          <a:xfrm>
            <a:off x="716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295" name="Line 64"/>
          <p:cNvSpPr>
            <a:spLocks noChangeShapeType="1"/>
          </p:cNvSpPr>
          <p:nvPr/>
        </p:nvSpPr>
        <p:spPr bwMode="auto">
          <a:xfrm>
            <a:off x="7620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296" name="Line 65"/>
          <p:cNvSpPr>
            <a:spLocks noChangeShapeType="1"/>
          </p:cNvSpPr>
          <p:nvPr/>
        </p:nvSpPr>
        <p:spPr bwMode="auto">
          <a:xfrm>
            <a:off x="762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297" name="Line 66"/>
          <p:cNvSpPr>
            <a:spLocks noChangeShapeType="1"/>
          </p:cNvSpPr>
          <p:nvPr/>
        </p:nvSpPr>
        <p:spPr bwMode="auto">
          <a:xfrm>
            <a:off x="8077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298" name="Line 67"/>
          <p:cNvSpPr>
            <a:spLocks noChangeShapeType="1"/>
          </p:cNvSpPr>
          <p:nvPr/>
        </p:nvSpPr>
        <p:spPr bwMode="auto">
          <a:xfrm>
            <a:off x="807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299" name="Line 68"/>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00" name="Line 69"/>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01" name="Line 70"/>
          <p:cNvSpPr>
            <a:spLocks noChangeShapeType="1"/>
          </p:cNvSpPr>
          <p:nvPr/>
        </p:nvSpPr>
        <p:spPr bwMode="auto">
          <a:xfrm>
            <a:off x="5334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02" name="Line 71"/>
          <p:cNvSpPr>
            <a:spLocks noChangeShapeType="1"/>
          </p:cNvSpPr>
          <p:nvPr/>
        </p:nvSpPr>
        <p:spPr bwMode="auto">
          <a:xfrm>
            <a:off x="5334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03" name="Line 72"/>
          <p:cNvSpPr>
            <a:spLocks noChangeShapeType="1"/>
          </p:cNvSpPr>
          <p:nvPr/>
        </p:nvSpPr>
        <p:spPr bwMode="auto">
          <a:xfrm>
            <a:off x="39624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04" name="Line 73"/>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05" name="Line 74"/>
          <p:cNvSpPr>
            <a:spLocks noChangeShapeType="1"/>
          </p:cNvSpPr>
          <p:nvPr/>
        </p:nvSpPr>
        <p:spPr bwMode="auto">
          <a:xfrm>
            <a:off x="6248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06" name="Line 75"/>
          <p:cNvSpPr>
            <a:spLocks noChangeShapeType="1"/>
          </p:cNvSpPr>
          <p:nvPr/>
        </p:nvSpPr>
        <p:spPr bwMode="auto">
          <a:xfrm>
            <a:off x="6248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07" name="Line 76"/>
          <p:cNvSpPr>
            <a:spLocks noChangeShapeType="1"/>
          </p:cNvSpPr>
          <p:nvPr/>
        </p:nvSpPr>
        <p:spPr bwMode="auto">
          <a:xfrm>
            <a:off x="5791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08" name="Line 77"/>
          <p:cNvSpPr>
            <a:spLocks noChangeShapeType="1"/>
          </p:cNvSpPr>
          <p:nvPr/>
        </p:nvSpPr>
        <p:spPr bwMode="auto">
          <a:xfrm>
            <a:off x="5791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09" name="Line 78"/>
          <p:cNvSpPr>
            <a:spLocks noChangeShapeType="1"/>
          </p:cNvSpPr>
          <p:nvPr/>
        </p:nvSpPr>
        <p:spPr bwMode="auto">
          <a:xfrm>
            <a:off x="4419600" y="54102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10" name="Line 79"/>
          <p:cNvSpPr>
            <a:spLocks noChangeShapeType="1"/>
          </p:cNvSpPr>
          <p:nvPr/>
        </p:nvSpPr>
        <p:spPr bwMode="auto">
          <a:xfrm flipH="1">
            <a:off x="4648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11" name="Line 80"/>
          <p:cNvSpPr>
            <a:spLocks noChangeShapeType="1"/>
          </p:cNvSpPr>
          <p:nvPr/>
        </p:nvSpPr>
        <p:spPr bwMode="auto">
          <a:xfrm>
            <a:off x="4876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12" name="Line 81"/>
          <p:cNvSpPr>
            <a:spLocks noChangeShapeType="1"/>
          </p:cNvSpPr>
          <p:nvPr/>
        </p:nvSpPr>
        <p:spPr bwMode="auto">
          <a:xfrm>
            <a:off x="4876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13" name="Line 82"/>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14" name="Line 83"/>
          <p:cNvSpPr>
            <a:spLocks noChangeShapeType="1"/>
          </p:cNvSpPr>
          <p:nvPr/>
        </p:nvSpPr>
        <p:spPr bwMode="auto">
          <a:xfrm>
            <a:off x="39624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15" name="Line 84"/>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16" name="Line 85"/>
          <p:cNvSpPr>
            <a:spLocks noChangeShapeType="1"/>
          </p:cNvSpPr>
          <p:nvPr/>
        </p:nvSpPr>
        <p:spPr bwMode="auto">
          <a:xfrm>
            <a:off x="6248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17" name="Line 86"/>
          <p:cNvSpPr>
            <a:spLocks noChangeShapeType="1"/>
          </p:cNvSpPr>
          <p:nvPr/>
        </p:nvSpPr>
        <p:spPr bwMode="auto">
          <a:xfrm flipH="1">
            <a:off x="57912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18" name="Line 87"/>
          <p:cNvSpPr>
            <a:spLocks noChangeShapeType="1"/>
          </p:cNvSpPr>
          <p:nvPr/>
        </p:nvSpPr>
        <p:spPr bwMode="auto">
          <a:xfrm>
            <a:off x="76200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19" name="Line 88"/>
          <p:cNvSpPr>
            <a:spLocks noChangeShapeType="1"/>
          </p:cNvSpPr>
          <p:nvPr/>
        </p:nvSpPr>
        <p:spPr bwMode="auto">
          <a:xfrm flipH="1">
            <a:off x="7162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20" name="Line 89"/>
          <p:cNvSpPr>
            <a:spLocks noChangeShapeType="1"/>
          </p:cNvSpPr>
          <p:nvPr/>
        </p:nvSpPr>
        <p:spPr bwMode="auto">
          <a:xfrm>
            <a:off x="4876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21" name="Line 90"/>
          <p:cNvSpPr>
            <a:spLocks noChangeShapeType="1"/>
          </p:cNvSpPr>
          <p:nvPr/>
        </p:nvSpPr>
        <p:spPr bwMode="auto">
          <a:xfrm flipH="1">
            <a:off x="44196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22" name="Line 91"/>
          <p:cNvSpPr>
            <a:spLocks noChangeShapeType="1"/>
          </p:cNvSpPr>
          <p:nvPr/>
        </p:nvSpPr>
        <p:spPr bwMode="auto">
          <a:xfrm>
            <a:off x="4876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23" name="Line 92"/>
          <p:cNvSpPr>
            <a:spLocks noChangeShapeType="1"/>
          </p:cNvSpPr>
          <p:nvPr/>
        </p:nvSpPr>
        <p:spPr bwMode="auto">
          <a:xfrm>
            <a:off x="6705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24" name="Line 93"/>
          <p:cNvSpPr>
            <a:spLocks noChangeShapeType="1"/>
          </p:cNvSpPr>
          <p:nvPr/>
        </p:nvSpPr>
        <p:spPr bwMode="auto">
          <a:xfrm>
            <a:off x="80772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25" name="Line 94"/>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26" name="Line 95"/>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27" name="Line 96"/>
          <p:cNvSpPr>
            <a:spLocks noChangeShapeType="1"/>
          </p:cNvSpPr>
          <p:nvPr/>
        </p:nvSpPr>
        <p:spPr bwMode="auto">
          <a:xfrm flipH="1">
            <a:off x="3962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28" name="Line 97"/>
          <p:cNvSpPr>
            <a:spLocks noChangeShapeType="1"/>
          </p:cNvSpPr>
          <p:nvPr/>
        </p:nvSpPr>
        <p:spPr bwMode="auto">
          <a:xfrm>
            <a:off x="4572000" y="3733800"/>
            <a:ext cx="3048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29" name="Line 98"/>
          <p:cNvSpPr>
            <a:spLocks noChangeShapeType="1"/>
          </p:cNvSpPr>
          <p:nvPr/>
        </p:nvSpPr>
        <p:spPr bwMode="auto">
          <a:xfrm>
            <a:off x="5486400" y="3733800"/>
            <a:ext cx="7620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30" name="Line 99"/>
          <p:cNvSpPr>
            <a:spLocks noChangeShapeType="1"/>
          </p:cNvSpPr>
          <p:nvPr/>
        </p:nvSpPr>
        <p:spPr bwMode="auto">
          <a:xfrm>
            <a:off x="6400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31" name="Line 100"/>
          <p:cNvSpPr>
            <a:spLocks noChangeShapeType="1"/>
          </p:cNvSpPr>
          <p:nvPr/>
        </p:nvSpPr>
        <p:spPr bwMode="auto">
          <a:xfrm>
            <a:off x="7162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32" name="Line 101"/>
          <p:cNvSpPr>
            <a:spLocks noChangeShapeType="1"/>
          </p:cNvSpPr>
          <p:nvPr/>
        </p:nvSpPr>
        <p:spPr bwMode="auto">
          <a:xfrm>
            <a:off x="8077200" y="3733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33" name="Line 102"/>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34" name="Line 103"/>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35" name="Rectangle 104"/>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5336" name="Rectangle 105"/>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5337" name="Rectangle 106"/>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5338" name="Rectangle 107"/>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5339" name="Line 108"/>
          <p:cNvSpPr>
            <a:spLocks noChangeShapeType="1"/>
          </p:cNvSpPr>
          <p:nvPr/>
        </p:nvSpPr>
        <p:spPr bwMode="auto">
          <a:xfrm flipH="1">
            <a:off x="4572000" y="3048000"/>
            <a:ext cx="4572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40" name="Line 109"/>
          <p:cNvSpPr>
            <a:spLocks noChangeShapeType="1"/>
          </p:cNvSpPr>
          <p:nvPr/>
        </p:nvSpPr>
        <p:spPr bwMode="auto">
          <a:xfrm flipH="1">
            <a:off x="5486400" y="3048000"/>
            <a:ext cx="6096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41" name="Line 110"/>
          <p:cNvSpPr>
            <a:spLocks noChangeShapeType="1"/>
          </p:cNvSpPr>
          <p:nvPr/>
        </p:nvSpPr>
        <p:spPr bwMode="auto">
          <a:xfrm>
            <a:off x="6096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42" name="Line 111"/>
          <p:cNvSpPr>
            <a:spLocks noChangeShapeType="1"/>
          </p:cNvSpPr>
          <p:nvPr/>
        </p:nvSpPr>
        <p:spPr bwMode="auto">
          <a:xfrm>
            <a:off x="7162800" y="3048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43" name="Line 112"/>
          <p:cNvSpPr>
            <a:spLocks noChangeShapeType="1"/>
          </p:cNvSpPr>
          <p:nvPr/>
        </p:nvSpPr>
        <p:spPr bwMode="auto">
          <a:xfrm>
            <a:off x="7162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44" name="Line 113"/>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45" name="Line 114"/>
          <p:cNvSpPr>
            <a:spLocks noChangeShapeType="1"/>
          </p:cNvSpPr>
          <p:nvPr/>
        </p:nvSpPr>
        <p:spPr bwMode="auto">
          <a:xfrm flipH="1">
            <a:off x="50292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46" name="Line 115"/>
          <p:cNvSpPr>
            <a:spLocks noChangeShapeType="1"/>
          </p:cNvSpPr>
          <p:nvPr/>
        </p:nvSpPr>
        <p:spPr bwMode="auto">
          <a:xfrm>
            <a:off x="55626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47" name="Line 116"/>
          <p:cNvSpPr>
            <a:spLocks noChangeShapeType="1"/>
          </p:cNvSpPr>
          <p:nvPr/>
        </p:nvSpPr>
        <p:spPr bwMode="auto">
          <a:xfrm flipH="1">
            <a:off x="7162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48" name="Line 117"/>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49" name="Line 118"/>
          <p:cNvSpPr>
            <a:spLocks noChangeShapeType="1"/>
          </p:cNvSpPr>
          <p:nvPr/>
        </p:nvSpPr>
        <p:spPr bwMode="auto">
          <a:xfrm flipH="1">
            <a:off x="5562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50" name="Line 119"/>
          <p:cNvSpPr>
            <a:spLocks noChangeShapeType="1"/>
          </p:cNvSpPr>
          <p:nvPr/>
        </p:nvSpPr>
        <p:spPr bwMode="auto">
          <a:xfrm>
            <a:off x="6629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5351" name="Text Box 120"/>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95352" name="Text Box 121"/>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95353" name="Text Box 122"/>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95354" name="Text Box 123"/>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95355" name="Text Box 124"/>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95356" name="Text Box 125"/>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95357" name="Text Box 126"/>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95358" name="Text Box 127"/>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95359" name="Text Box 128"/>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95360" name="Text Box 129"/>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95361" name="Text Box 130"/>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95362" name="Text Box 131"/>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95363" name="Text Box 132"/>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95364" name="Text Box 133"/>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95365" name="Text Box 134"/>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95366" name="Text Box 135"/>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95367" name="Text Box 136"/>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95368" name="Text Box 137"/>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95369" name="Text Box 138"/>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95370" name="Text Box 139"/>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95371" name="Text Box 140"/>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95372" name="Text Box 141"/>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95373" name="Text Box 142"/>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95374" name="Text Box 143"/>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95375" name="Text Box 144"/>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95376" name="Text Box 145"/>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95377" name="Text Box 146"/>
          <p:cNvSpPr txBox="1">
            <a:spLocks noChangeArrowheads="1"/>
          </p:cNvSpPr>
          <p:nvPr/>
        </p:nvSpPr>
        <p:spPr bwMode="auto">
          <a:xfrm>
            <a:off x="4191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95378" name="Text Box 147"/>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0</a:t>
            </a:r>
          </a:p>
        </p:txBody>
      </p:sp>
      <p:sp>
        <p:nvSpPr>
          <p:cNvPr id="95379" name="Text Box 148"/>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95380" name="Text Box 149"/>
          <p:cNvSpPr txBox="1">
            <a:spLocks noChangeArrowheads="1"/>
          </p:cNvSpPr>
          <p:nvPr/>
        </p:nvSpPr>
        <p:spPr bwMode="auto">
          <a:xfrm>
            <a:off x="4114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95381" name="Text Box 150"/>
          <p:cNvSpPr txBox="1">
            <a:spLocks noChangeArrowheads="1"/>
          </p:cNvSpPr>
          <p:nvPr/>
        </p:nvSpPr>
        <p:spPr bwMode="auto">
          <a:xfrm>
            <a:off x="45720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3</a:t>
            </a:r>
          </a:p>
        </p:txBody>
      </p:sp>
      <p:sp>
        <p:nvSpPr>
          <p:cNvPr id="162" name="TextBox 161">
            <a:extLst>
              <a:ext uri="{FF2B5EF4-FFF2-40B4-BE49-F238E27FC236}">
                <a16:creationId xmlns:a16="http://schemas.microsoft.com/office/drawing/2014/main" id="{65ABE054-AA53-438E-86F9-9A5DD75DB2D9}"/>
              </a:ext>
            </a:extLst>
          </p:cNvPr>
          <p:cNvSpPr txBox="1"/>
          <p:nvPr/>
        </p:nvSpPr>
        <p:spPr>
          <a:xfrm>
            <a:off x="1459166" y="1580483"/>
            <a:ext cx="628698" cy="369332"/>
          </a:xfrm>
          <a:prstGeom prst="rect">
            <a:avLst/>
          </a:prstGeom>
          <a:noFill/>
        </p:spPr>
        <p:txBody>
          <a:bodyPr wrap="none" rtlCol="0">
            <a:spAutoFit/>
          </a:bodyPr>
          <a:lstStyle/>
          <a:p>
            <a:r>
              <a:rPr lang="en-US" dirty="0"/>
              <a:t>MAX</a:t>
            </a:r>
          </a:p>
        </p:txBody>
      </p:sp>
      <p:sp>
        <p:nvSpPr>
          <p:cNvPr id="163" name="TextBox 162">
            <a:extLst>
              <a:ext uri="{FF2B5EF4-FFF2-40B4-BE49-F238E27FC236}">
                <a16:creationId xmlns:a16="http://schemas.microsoft.com/office/drawing/2014/main" id="{06D35B36-28EF-4FE7-86CB-7E0D81F1165C}"/>
              </a:ext>
            </a:extLst>
          </p:cNvPr>
          <p:cNvSpPr txBox="1"/>
          <p:nvPr/>
        </p:nvSpPr>
        <p:spPr>
          <a:xfrm>
            <a:off x="1468710" y="2204639"/>
            <a:ext cx="567784" cy="369332"/>
          </a:xfrm>
          <a:prstGeom prst="rect">
            <a:avLst/>
          </a:prstGeom>
          <a:noFill/>
        </p:spPr>
        <p:txBody>
          <a:bodyPr wrap="none" rtlCol="0">
            <a:spAutoFit/>
          </a:bodyPr>
          <a:lstStyle/>
          <a:p>
            <a:r>
              <a:rPr lang="en-US" dirty="0"/>
              <a:t>MIN</a:t>
            </a:r>
          </a:p>
        </p:txBody>
      </p:sp>
      <p:sp>
        <p:nvSpPr>
          <p:cNvPr id="164" name="TextBox 163">
            <a:extLst>
              <a:ext uri="{FF2B5EF4-FFF2-40B4-BE49-F238E27FC236}">
                <a16:creationId xmlns:a16="http://schemas.microsoft.com/office/drawing/2014/main" id="{840140BC-BDDF-4305-864A-A9201EE8B99C}"/>
              </a:ext>
            </a:extLst>
          </p:cNvPr>
          <p:cNvSpPr txBox="1"/>
          <p:nvPr/>
        </p:nvSpPr>
        <p:spPr>
          <a:xfrm>
            <a:off x="1447272" y="2787134"/>
            <a:ext cx="628698" cy="369332"/>
          </a:xfrm>
          <a:prstGeom prst="rect">
            <a:avLst/>
          </a:prstGeom>
          <a:noFill/>
        </p:spPr>
        <p:txBody>
          <a:bodyPr wrap="none" rtlCol="0">
            <a:spAutoFit/>
          </a:bodyPr>
          <a:lstStyle/>
          <a:p>
            <a:r>
              <a:rPr lang="en-US" dirty="0"/>
              <a:t>MAX</a:t>
            </a:r>
          </a:p>
        </p:txBody>
      </p:sp>
      <p:sp>
        <p:nvSpPr>
          <p:cNvPr id="165" name="TextBox 164">
            <a:extLst>
              <a:ext uri="{FF2B5EF4-FFF2-40B4-BE49-F238E27FC236}">
                <a16:creationId xmlns:a16="http://schemas.microsoft.com/office/drawing/2014/main" id="{97737C63-6EB9-41F5-8477-AAF42F6C2354}"/>
              </a:ext>
            </a:extLst>
          </p:cNvPr>
          <p:cNvSpPr txBox="1"/>
          <p:nvPr/>
        </p:nvSpPr>
        <p:spPr>
          <a:xfrm>
            <a:off x="1489623" y="3493090"/>
            <a:ext cx="567784" cy="369332"/>
          </a:xfrm>
          <a:prstGeom prst="rect">
            <a:avLst/>
          </a:prstGeom>
          <a:noFill/>
        </p:spPr>
        <p:txBody>
          <a:bodyPr wrap="none" rtlCol="0">
            <a:spAutoFit/>
          </a:bodyPr>
          <a:lstStyle/>
          <a:p>
            <a:r>
              <a:rPr lang="en-US" dirty="0"/>
              <a:t>MIN</a:t>
            </a:r>
          </a:p>
        </p:txBody>
      </p:sp>
      <p:sp>
        <p:nvSpPr>
          <p:cNvPr id="166" name="TextBox 165">
            <a:extLst>
              <a:ext uri="{FF2B5EF4-FFF2-40B4-BE49-F238E27FC236}">
                <a16:creationId xmlns:a16="http://schemas.microsoft.com/office/drawing/2014/main" id="{5D67C880-2543-427B-A7EE-657D78740A6E}"/>
              </a:ext>
            </a:extLst>
          </p:cNvPr>
          <p:cNvSpPr txBox="1"/>
          <p:nvPr/>
        </p:nvSpPr>
        <p:spPr>
          <a:xfrm>
            <a:off x="1489623" y="4287356"/>
            <a:ext cx="628698" cy="369332"/>
          </a:xfrm>
          <a:prstGeom prst="rect">
            <a:avLst/>
          </a:prstGeom>
          <a:noFill/>
        </p:spPr>
        <p:txBody>
          <a:bodyPr wrap="none" rtlCol="0">
            <a:spAutoFit/>
          </a:bodyPr>
          <a:lstStyle/>
          <a:p>
            <a:r>
              <a:rPr lang="en-US" dirty="0"/>
              <a:t>MAX</a:t>
            </a:r>
          </a:p>
        </p:txBody>
      </p:sp>
      <p:sp>
        <p:nvSpPr>
          <p:cNvPr id="167" name="TextBox 166">
            <a:extLst>
              <a:ext uri="{FF2B5EF4-FFF2-40B4-BE49-F238E27FC236}">
                <a16:creationId xmlns:a16="http://schemas.microsoft.com/office/drawing/2014/main" id="{312136DD-E70B-42DF-885E-889DEB211D84}"/>
              </a:ext>
            </a:extLst>
          </p:cNvPr>
          <p:cNvSpPr txBox="1"/>
          <p:nvPr/>
        </p:nvSpPr>
        <p:spPr>
          <a:xfrm>
            <a:off x="1505892" y="5160659"/>
            <a:ext cx="567784" cy="369332"/>
          </a:xfrm>
          <a:prstGeom prst="rect">
            <a:avLst/>
          </a:prstGeom>
          <a:noFill/>
        </p:spPr>
        <p:txBody>
          <a:bodyPr wrap="none" rtlCol="0">
            <a:spAutoFit/>
          </a:bodyPr>
          <a:lstStyle/>
          <a:p>
            <a:r>
              <a:rPr lang="en-US" dirty="0"/>
              <a:t>MIN</a:t>
            </a:r>
          </a:p>
        </p:txBody>
      </p:sp>
      <p:cxnSp>
        <p:nvCxnSpPr>
          <p:cNvPr id="168" name="Straight Connector 167">
            <a:extLst>
              <a:ext uri="{FF2B5EF4-FFF2-40B4-BE49-F238E27FC236}">
                <a16:creationId xmlns:a16="http://schemas.microsoft.com/office/drawing/2014/main" id="{5544641E-E021-4268-82AC-A5E273E2CD2E}"/>
              </a:ext>
            </a:extLst>
          </p:cNvPr>
          <p:cNvCxnSpPr>
            <a:cxnSpLocks/>
          </p:cNvCxnSpPr>
          <p:nvPr/>
        </p:nvCxnSpPr>
        <p:spPr>
          <a:xfrm flipH="1">
            <a:off x="2116478" y="1781711"/>
            <a:ext cx="402873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CD8E3F87-1C6D-4D90-A27B-3B7FA1AD535F}"/>
              </a:ext>
            </a:extLst>
          </p:cNvPr>
          <p:cNvCxnSpPr>
            <a:cxnSpLocks/>
          </p:cNvCxnSpPr>
          <p:nvPr/>
        </p:nvCxnSpPr>
        <p:spPr>
          <a:xfrm flipH="1">
            <a:off x="2157574" y="2404165"/>
            <a:ext cx="287162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1ACB7B44-D0EC-4BB0-B7D0-D214369D127A}"/>
              </a:ext>
            </a:extLst>
          </p:cNvPr>
          <p:cNvCxnSpPr>
            <a:cxnSpLocks/>
          </p:cNvCxnSpPr>
          <p:nvPr/>
        </p:nvCxnSpPr>
        <p:spPr>
          <a:xfrm flipH="1">
            <a:off x="2152170" y="3016785"/>
            <a:ext cx="2419830"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CC27EE7D-CEC5-462D-B75A-FB2DE5145081}"/>
              </a:ext>
            </a:extLst>
          </p:cNvPr>
          <p:cNvCxnSpPr>
            <a:cxnSpLocks/>
            <a:endCxn id="165" idx="3"/>
          </p:cNvCxnSpPr>
          <p:nvPr/>
        </p:nvCxnSpPr>
        <p:spPr>
          <a:xfrm flipH="1">
            <a:off x="2057407" y="3672156"/>
            <a:ext cx="2106196" cy="560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CD8ED10B-0821-43DB-91C9-5F6AEA26F068}"/>
              </a:ext>
            </a:extLst>
          </p:cNvPr>
          <p:cNvCxnSpPr>
            <a:cxnSpLocks/>
            <a:endCxn id="166" idx="3"/>
          </p:cNvCxnSpPr>
          <p:nvPr/>
        </p:nvCxnSpPr>
        <p:spPr>
          <a:xfrm flipH="1" flipV="1">
            <a:off x="2118321" y="4472022"/>
            <a:ext cx="1386880" cy="10934"/>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C51B43C0-AA00-4CC5-8774-C8DB4641C9E0}"/>
              </a:ext>
            </a:extLst>
          </p:cNvPr>
          <p:cNvCxnSpPr>
            <a:cxnSpLocks/>
            <a:endCxn id="167" idx="3"/>
          </p:cNvCxnSpPr>
          <p:nvPr/>
        </p:nvCxnSpPr>
        <p:spPr>
          <a:xfrm flipH="1" flipV="1">
            <a:off x="2073676" y="5345325"/>
            <a:ext cx="988024" cy="2483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74" name="Rectangle 24">
            <a:extLst>
              <a:ext uri="{FF2B5EF4-FFF2-40B4-BE49-F238E27FC236}">
                <a16:creationId xmlns:a16="http://schemas.microsoft.com/office/drawing/2014/main" id="{C29C7E3C-A1CB-4C29-B119-EB4DF0F52531}"/>
              </a:ext>
            </a:extLst>
          </p:cNvPr>
          <p:cNvSpPr>
            <a:spLocks noChangeArrowheads="1"/>
          </p:cNvSpPr>
          <p:nvPr/>
        </p:nvSpPr>
        <p:spPr bwMode="auto">
          <a:xfrm>
            <a:off x="9349395" y="1639021"/>
            <a:ext cx="304801" cy="310794"/>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75" name="TextBox 174">
            <a:extLst>
              <a:ext uri="{FF2B5EF4-FFF2-40B4-BE49-F238E27FC236}">
                <a16:creationId xmlns:a16="http://schemas.microsoft.com/office/drawing/2014/main" id="{24E2FF09-874D-4718-9E06-C8AA6F45292B}"/>
              </a:ext>
            </a:extLst>
          </p:cNvPr>
          <p:cNvSpPr txBox="1"/>
          <p:nvPr/>
        </p:nvSpPr>
        <p:spPr>
          <a:xfrm>
            <a:off x="9671320" y="1581656"/>
            <a:ext cx="1138773" cy="400110"/>
          </a:xfrm>
          <a:prstGeom prst="rect">
            <a:avLst/>
          </a:prstGeom>
          <a:noFill/>
        </p:spPr>
        <p:txBody>
          <a:bodyPr wrap="none" rtlCol="0">
            <a:spAutoFit/>
          </a:bodyPr>
          <a:lstStyle/>
          <a:p>
            <a:r>
              <a:rPr lang="en-US" sz="2000" dirty="0"/>
              <a:t>= Pruned</a:t>
            </a:r>
          </a:p>
        </p:txBody>
      </p:sp>
    </p:spTree>
    <p:extLst>
      <p:ext uri="{BB962C8B-B14F-4D97-AF65-F5344CB8AC3E}">
        <p14:creationId xmlns:p14="http://schemas.microsoft.com/office/powerpoint/2010/main" val="17874576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283" name="Rectangle 4"/>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284" name="Rectangle 5"/>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285" name="Rectangle 6"/>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286" name="Rectangle 7"/>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287" name="Rectangle 8"/>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288" name="Rectangle 9"/>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289" name="Rectangle 10"/>
          <p:cNvSpPr>
            <a:spLocks noChangeArrowheads="1"/>
          </p:cNvSpPr>
          <p:nvPr/>
        </p:nvSpPr>
        <p:spPr bwMode="auto">
          <a:xfrm>
            <a:off x="66294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290" name="Rectangle 11"/>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291" name="Rectangle 12"/>
          <p:cNvSpPr>
            <a:spLocks noChangeArrowheads="1"/>
          </p:cNvSpPr>
          <p:nvPr/>
        </p:nvSpPr>
        <p:spPr bwMode="auto">
          <a:xfrm>
            <a:off x="63246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292" name="Rectangle 13"/>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293" name="Rectangle 14"/>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294" name="Rectangle 15"/>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295" name="Rectangle 16"/>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296" name="Rectangle 17"/>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297" name="Rectangle 18"/>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298" name="Rectangle 19"/>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299" name="Rectangle 20"/>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300" name="Rectangle 21"/>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301" name="Rectangle 22"/>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302" name="Rectangle 23"/>
          <p:cNvSpPr>
            <a:spLocks noChangeArrowheads="1"/>
          </p:cNvSpPr>
          <p:nvPr/>
        </p:nvSpPr>
        <p:spPr bwMode="auto">
          <a:xfrm>
            <a:off x="54864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303" name="Rectangle 24"/>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304" name="Rectangle 25"/>
          <p:cNvSpPr>
            <a:spLocks noChangeArrowheads="1"/>
          </p:cNvSpPr>
          <p:nvPr/>
        </p:nvSpPr>
        <p:spPr bwMode="auto">
          <a:xfrm>
            <a:off x="50292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305" name="Rectangle 26"/>
          <p:cNvSpPr>
            <a:spLocks noChangeArrowheads="1"/>
          </p:cNvSpPr>
          <p:nvPr/>
        </p:nvSpPr>
        <p:spPr bwMode="auto">
          <a:xfrm>
            <a:off x="5257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306" name="Rectangle 27"/>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307" name="Rectangle 28"/>
          <p:cNvSpPr>
            <a:spLocks noChangeArrowheads="1"/>
          </p:cNvSpPr>
          <p:nvPr/>
        </p:nvSpPr>
        <p:spPr bwMode="auto">
          <a:xfrm>
            <a:off x="45720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308" name="Rectangle 29"/>
          <p:cNvSpPr>
            <a:spLocks noChangeArrowheads="1"/>
          </p:cNvSpPr>
          <p:nvPr/>
        </p:nvSpPr>
        <p:spPr bwMode="auto">
          <a:xfrm>
            <a:off x="48006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309" name="Rectangle 30"/>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310" name="Rectangle 31"/>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311" name="Rectangle 32"/>
          <p:cNvSpPr>
            <a:spLocks noChangeArrowheads="1"/>
          </p:cNvSpPr>
          <p:nvPr/>
        </p:nvSpPr>
        <p:spPr bwMode="auto">
          <a:xfrm>
            <a:off x="6172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312" name="Rectangle 33"/>
          <p:cNvSpPr>
            <a:spLocks noChangeArrowheads="1"/>
          </p:cNvSpPr>
          <p:nvPr/>
        </p:nvSpPr>
        <p:spPr bwMode="auto">
          <a:xfrm>
            <a:off x="7772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313" name="Rectangle 34"/>
          <p:cNvSpPr>
            <a:spLocks noChangeArrowheads="1"/>
          </p:cNvSpPr>
          <p:nvPr/>
        </p:nvSpPr>
        <p:spPr bwMode="auto">
          <a:xfrm>
            <a:off x="6400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314" name="Rectangle 35"/>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315" name="Rectangle 36"/>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316" name="Rectangle 37"/>
          <p:cNvSpPr>
            <a:spLocks noChangeArrowheads="1"/>
          </p:cNvSpPr>
          <p:nvPr/>
        </p:nvSpPr>
        <p:spPr bwMode="auto">
          <a:xfrm>
            <a:off x="6629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317" name="Rectangle 38"/>
          <p:cNvSpPr>
            <a:spLocks noChangeArrowheads="1"/>
          </p:cNvSpPr>
          <p:nvPr/>
        </p:nvSpPr>
        <p:spPr bwMode="auto">
          <a:xfrm>
            <a:off x="6858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318" name="Rectangle 39"/>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319" name="Rectangle 40"/>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320" name="Rectangle 41"/>
          <p:cNvSpPr>
            <a:spLocks noChangeArrowheads="1"/>
          </p:cNvSpPr>
          <p:nvPr/>
        </p:nvSpPr>
        <p:spPr bwMode="auto">
          <a:xfrm>
            <a:off x="8229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321" name="Rectangle 42"/>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322" name="Rectangle 43"/>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323" name="Rectangle 44"/>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324" name="Rectangle 45"/>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325" name="Rectangle 46"/>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326" name="Rectangle 47"/>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327" name="Rectangle 48"/>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328" name="Rectangle 49"/>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329" name="Rectangle 50"/>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330" name="Rectangle 51"/>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331" name="Rectangle 52"/>
          <p:cNvSpPr>
            <a:spLocks noChangeArrowheads="1"/>
          </p:cNvSpPr>
          <p:nvPr/>
        </p:nvSpPr>
        <p:spPr bwMode="auto">
          <a:xfrm>
            <a:off x="48006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332" name="Rectangle 53"/>
          <p:cNvSpPr>
            <a:spLocks noChangeArrowheads="1"/>
          </p:cNvSpPr>
          <p:nvPr/>
        </p:nvSpPr>
        <p:spPr bwMode="auto">
          <a:xfrm>
            <a:off x="6629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333" name="Rectangle 54"/>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334" name="Rectangle 55"/>
          <p:cNvSpPr>
            <a:spLocks noChangeArrowheads="1"/>
          </p:cNvSpPr>
          <p:nvPr/>
        </p:nvSpPr>
        <p:spPr bwMode="auto">
          <a:xfrm>
            <a:off x="52578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335" name="Rectangle 56"/>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336" name="Rectangle 57"/>
          <p:cNvSpPr>
            <a:spLocks noChangeArrowheads="1"/>
          </p:cNvSpPr>
          <p:nvPr/>
        </p:nvSpPr>
        <p:spPr bwMode="auto">
          <a:xfrm>
            <a:off x="6172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337" name="Line 58"/>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38" name="Line 59"/>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39" name="Line 60"/>
          <p:cNvSpPr>
            <a:spLocks noChangeShapeType="1"/>
          </p:cNvSpPr>
          <p:nvPr/>
        </p:nvSpPr>
        <p:spPr bwMode="auto">
          <a:xfrm>
            <a:off x="6705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40" name="Line 61"/>
          <p:cNvSpPr>
            <a:spLocks noChangeShapeType="1"/>
          </p:cNvSpPr>
          <p:nvPr/>
        </p:nvSpPr>
        <p:spPr bwMode="auto">
          <a:xfrm>
            <a:off x="6705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41" name="Line 62"/>
          <p:cNvSpPr>
            <a:spLocks noChangeShapeType="1"/>
          </p:cNvSpPr>
          <p:nvPr/>
        </p:nvSpPr>
        <p:spPr bwMode="auto">
          <a:xfrm>
            <a:off x="71628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42" name="Line 63"/>
          <p:cNvSpPr>
            <a:spLocks noChangeShapeType="1"/>
          </p:cNvSpPr>
          <p:nvPr/>
        </p:nvSpPr>
        <p:spPr bwMode="auto">
          <a:xfrm>
            <a:off x="716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43" name="Line 64"/>
          <p:cNvSpPr>
            <a:spLocks noChangeShapeType="1"/>
          </p:cNvSpPr>
          <p:nvPr/>
        </p:nvSpPr>
        <p:spPr bwMode="auto">
          <a:xfrm>
            <a:off x="7620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44" name="Line 65"/>
          <p:cNvSpPr>
            <a:spLocks noChangeShapeType="1"/>
          </p:cNvSpPr>
          <p:nvPr/>
        </p:nvSpPr>
        <p:spPr bwMode="auto">
          <a:xfrm>
            <a:off x="762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45" name="Line 66"/>
          <p:cNvSpPr>
            <a:spLocks noChangeShapeType="1"/>
          </p:cNvSpPr>
          <p:nvPr/>
        </p:nvSpPr>
        <p:spPr bwMode="auto">
          <a:xfrm>
            <a:off x="8077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46" name="Line 67"/>
          <p:cNvSpPr>
            <a:spLocks noChangeShapeType="1"/>
          </p:cNvSpPr>
          <p:nvPr/>
        </p:nvSpPr>
        <p:spPr bwMode="auto">
          <a:xfrm>
            <a:off x="807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47" name="Line 68"/>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48" name="Line 69"/>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49" name="Line 70"/>
          <p:cNvSpPr>
            <a:spLocks noChangeShapeType="1"/>
          </p:cNvSpPr>
          <p:nvPr/>
        </p:nvSpPr>
        <p:spPr bwMode="auto">
          <a:xfrm>
            <a:off x="5334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50" name="Line 71"/>
          <p:cNvSpPr>
            <a:spLocks noChangeShapeType="1"/>
          </p:cNvSpPr>
          <p:nvPr/>
        </p:nvSpPr>
        <p:spPr bwMode="auto">
          <a:xfrm>
            <a:off x="5334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51" name="Line 72"/>
          <p:cNvSpPr>
            <a:spLocks noChangeShapeType="1"/>
          </p:cNvSpPr>
          <p:nvPr/>
        </p:nvSpPr>
        <p:spPr bwMode="auto">
          <a:xfrm>
            <a:off x="39624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52" name="Line 73"/>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53" name="Line 74"/>
          <p:cNvSpPr>
            <a:spLocks noChangeShapeType="1"/>
          </p:cNvSpPr>
          <p:nvPr/>
        </p:nvSpPr>
        <p:spPr bwMode="auto">
          <a:xfrm>
            <a:off x="6248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54" name="Line 75"/>
          <p:cNvSpPr>
            <a:spLocks noChangeShapeType="1"/>
          </p:cNvSpPr>
          <p:nvPr/>
        </p:nvSpPr>
        <p:spPr bwMode="auto">
          <a:xfrm>
            <a:off x="6248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55" name="Line 76"/>
          <p:cNvSpPr>
            <a:spLocks noChangeShapeType="1"/>
          </p:cNvSpPr>
          <p:nvPr/>
        </p:nvSpPr>
        <p:spPr bwMode="auto">
          <a:xfrm>
            <a:off x="5791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56" name="Line 77"/>
          <p:cNvSpPr>
            <a:spLocks noChangeShapeType="1"/>
          </p:cNvSpPr>
          <p:nvPr/>
        </p:nvSpPr>
        <p:spPr bwMode="auto">
          <a:xfrm>
            <a:off x="5791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57" name="Line 78"/>
          <p:cNvSpPr>
            <a:spLocks noChangeShapeType="1"/>
          </p:cNvSpPr>
          <p:nvPr/>
        </p:nvSpPr>
        <p:spPr bwMode="auto">
          <a:xfrm>
            <a:off x="4419600" y="54102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58" name="Line 79"/>
          <p:cNvSpPr>
            <a:spLocks noChangeShapeType="1"/>
          </p:cNvSpPr>
          <p:nvPr/>
        </p:nvSpPr>
        <p:spPr bwMode="auto">
          <a:xfrm flipH="1">
            <a:off x="4648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59" name="Line 80"/>
          <p:cNvSpPr>
            <a:spLocks noChangeShapeType="1"/>
          </p:cNvSpPr>
          <p:nvPr/>
        </p:nvSpPr>
        <p:spPr bwMode="auto">
          <a:xfrm>
            <a:off x="4876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60" name="Line 81"/>
          <p:cNvSpPr>
            <a:spLocks noChangeShapeType="1"/>
          </p:cNvSpPr>
          <p:nvPr/>
        </p:nvSpPr>
        <p:spPr bwMode="auto">
          <a:xfrm>
            <a:off x="4876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61" name="Line 82"/>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62" name="Line 83"/>
          <p:cNvSpPr>
            <a:spLocks noChangeShapeType="1"/>
          </p:cNvSpPr>
          <p:nvPr/>
        </p:nvSpPr>
        <p:spPr bwMode="auto">
          <a:xfrm>
            <a:off x="39624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63" name="Line 84"/>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64" name="Line 85"/>
          <p:cNvSpPr>
            <a:spLocks noChangeShapeType="1"/>
          </p:cNvSpPr>
          <p:nvPr/>
        </p:nvSpPr>
        <p:spPr bwMode="auto">
          <a:xfrm>
            <a:off x="6248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65" name="Line 86"/>
          <p:cNvSpPr>
            <a:spLocks noChangeShapeType="1"/>
          </p:cNvSpPr>
          <p:nvPr/>
        </p:nvSpPr>
        <p:spPr bwMode="auto">
          <a:xfrm flipH="1">
            <a:off x="57912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66" name="Line 87"/>
          <p:cNvSpPr>
            <a:spLocks noChangeShapeType="1"/>
          </p:cNvSpPr>
          <p:nvPr/>
        </p:nvSpPr>
        <p:spPr bwMode="auto">
          <a:xfrm>
            <a:off x="76200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67" name="Line 88"/>
          <p:cNvSpPr>
            <a:spLocks noChangeShapeType="1"/>
          </p:cNvSpPr>
          <p:nvPr/>
        </p:nvSpPr>
        <p:spPr bwMode="auto">
          <a:xfrm flipH="1">
            <a:off x="7162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68" name="Line 89"/>
          <p:cNvSpPr>
            <a:spLocks noChangeShapeType="1"/>
          </p:cNvSpPr>
          <p:nvPr/>
        </p:nvSpPr>
        <p:spPr bwMode="auto">
          <a:xfrm>
            <a:off x="4876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69" name="Line 90"/>
          <p:cNvSpPr>
            <a:spLocks noChangeShapeType="1"/>
          </p:cNvSpPr>
          <p:nvPr/>
        </p:nvSpPr>
        <p:spPr bwMode="auto">
          <a:xfrm flipH="1">
            <a:off x="44196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70" name="Line 91"/>
          <p:cNvSpPr>
            <a:spLocks noChangeShapeType="1"/>
          </p:cNvSpPr>
          <p:nvPr/>
        </p:nvSpPr>
        <p:spPr bwMode="auto">
          <a:xfrm>
            <a:off x="4876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71" name="Line 92"/>
          <p:cNvSpPr>
            <a:spLocks noChangeShapeType="1"/>
          </p:cNvSpPr>
          <p:nvPr/>
        </p:nvSpPr>
        <p:spPr bwMode="auto">
          <a:xfrm>
            <a:off x="6705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72" name="Line 93"/>
          <p:cNvSpPr>
            <a:spLocks noChangeShapeType="1"/>
          </p:cNvSpPr>
          <p:nvPr/>
        </p:nvSpPr>
        <p:spPr bwMode="auto">
          <a:xfrm>
            <a:off x="80772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73" name="Line 94"/>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74" name="Line 95"/>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75" name="Line 96"/>
          <p:cNvSpPr>
            <a:spLocks noChangeShapeType="1"/>
          </p:cNvSpPr>
          <p:nvPr/>
        </p:nvSpPr>
        <p:spPr bwMode="auto">
          <a:xfrm flipH="1">
            <a:off x="3962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76" name="Line 97"/>
          <p:cNvSpPr>
            <a:spLocks noChangeShapeType="1"/>
          </p:cNvSpPr>
          <p:nvPr/>
        </p:nvSpPr>
        <p:spPr bwMode="auto">
          <a:xfrm>
            <a:off x="4572000" y="3733800"/>
            <a:ext cx="3048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77" name="Line 98"/>
          <p:cNvSpPr>
            <a:spLocks noChangeShapeType="1"/>
          </p:cNvSpPr>
          <p:nvPr/>
        </p:nvSpPr>
        <p:spPr bwMode="auto">
          <a:xfrm>
            <a:off x="5486400" y="3733800"/>
            <a:ext cx="7620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78" name="Line 99"/>
          <p:cNvSpPr>
            <a:spLocks noChangeShapeType="1"/>
          </p:cNvSpPr>
          <p:nvPr/>
        </p:nvSpPr>
        <p:spPr bwMode="auto">
          <a:xfrm>
            <a:off x="6400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79" name="Line 100"/>
          <p:cNvSpPr>
            <a:spLocks noChangeShapeType="1"/>
          </p:cNvSpPr>
          <p:nvPr/>
        </p:nvSpPr>
        <p:spPr bwMode="auto">
          <a:xfrm>
            <a:off x="7162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80" name="Line 101"/>
          <p:cNvSpPr>
            <a:spLocks noChangeShapeType="1"/>
          </p:cNvSpPr>
          <p:nvPr/>
        </p:nvSpPr>
        <p:spPr bwMode="auto">
          <a:xfrm>
            <a:off x="8077200" y="3733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81" name="Line 102"/>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82" name="Line 103"/>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83" name="Rectangle 104"/>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384" name="Rectangle 105"/>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385" name="Rectangle 106"/>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386" name="Rectangle 107"/>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7387" name="Line 108"/>
          <p:cNvSpPr>
            <a:spLocks noChangeShapeType="1"/>
          </p:cNvSpPr>
          <p:nvPr/>
        </p:nvSpPr>
        <p:spPr bwMode="auto">
          <a:xfrm flipH="1">
            <a:off x="4572000" y="3048000"/>
            <a:ext cx="4572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88" name="Line 109"/>
          <p:cNvSpPr>
            <a:spLocks noChangeShapeType="1"/>
          </p:cNvSpPr>
          <p:nvPr/>
        </p:nvSpPr>
        <p:spPr bwMode="auto">
          <a:xfrm flipH="1">
            <a:off x="5486400" y="3048000"/>
            <a:ext cx="6096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89" name="Line 110"/>
          <p:cNvSpPr>
            <a:spLocks noChangeShapeType="1"/>
          </p:cNvSpPr>
          <p:nvPr/>
        </p:nvSpPr>
        <p:spPr bwMode="auto">
          <a:xfrm>
            <a:off x="6096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90" name="Line 111"/>
          <p:cNvSpPr>
            <a:spLocks noChangeShapeType="1"/>
          </p:cNvSpPr>
          <p:nvPr/>
        </p:nvSpPr>
        <p:spPr bwMode="auto">
          <a:xfrm>
            <a:off x="7162800" y="3048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91" name="Line 112"/>
          <p:cNvSpPr>
            <a:spLocks noChangeShapeType="1"/>
          </p:cNvSpPr>
          <p:nvPr/>
        </p:nvSpPr>
        <p:spPr bwMode="auto">
          <a:xfrm>
            <a:off x="7162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92" name="Line 113"/>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93" name="Line 114"/>
          <p:cNvSpPr>
            <a:spLocks noChangeShapeType="1"/>
          </p:cNvSpPr>
          <p:nvPr/>
        </p:nvSpPr>
        <p:spPr bwMode="auto">
          <a:xfrm flipH="1">
            <a:off x="50292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94" name="Line 115"/>
          <p:cNvSpPr>
            <a:spLocks noChangeShapeType="1"/>
          </p:cNvSpPr>
          <p:nvPr/>
        </p:nvSpPr>
        <p:spPr bwMode="auto">
          <a:xfrm>
            <a:off x="55626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95" name="Line 116"/>
          <p:cNvSpPr>
            <a:spLocks noChangeShapeType="1"/>
          </p:cNvSpPr>
          <p:nvPr/>
        </p:nvSpPr>
        <p:spPr bwMode="auto">
          <a:xfrm flipH="1">
            <a:off x="7162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96" name="Line 117"/>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97" name="Line 118"/>
          <p:cNvSpPr>
            <a:spLocks noChangeShapeType="1"/>
          </p:cNvSpPr>
          <p:nvPr/>
        </p:nvSpPr>
        <p:spPr bwMode="auto">
          <a:xfrm flipH="1">
            <a:off x="5562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98" name="Line 119"/>
          <p:cNvSpPr>
            <a:spLocks noChangeShapeType="1"/>
          </p:cNvSpPr>
          <p:nvPr/>
        </p:nvSpPr>
        <p:spPr bwMode="auto">
          <a:xfrm>
            <a:off x="6629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399" name="Text Box 120"/>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97400" name="Text Box 121"/>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97401" name="Text Box 122"/>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97402" name="Text Box 123"/>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97403" name="Text Box 124"/>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97404" name="Text Box 125"/>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97405" name="Text Box 126"/>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97406" name="Text Box 127"/>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97407" name="Text Box 128"/>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97408" name="Text Box 129"/>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97409" name="Text Box 130"/>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97410" name="Text Box 131"/>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97411" name="Text Box 132"/>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97412" name="Text Box 133"/>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97413" name="Text Box 134"/>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97414" name="Text Box 135"/>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97415" name="Text Box 136"/>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97416" name="Text Box 137"/>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97417" name="Text Box 138"/>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97418" name="Text Box 139"/>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97419" name="Text Box 140"/>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97420" name="Text Box 141"/>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97421" name="Text Box 142"/>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97422" name="Text Box 143"/>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97423" name="Text Box 144"/>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97424" name="Text Box 145"/>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97425" name="Text Box 146"/>
          <p:cNvSpPr txBox="1">
            <a:spLocks noChangeArrowheads="1"/>
          </p:cNvSpPr>
          <p:nvPr/>
        </p:nvSpPr>
        <p:spPr bwMode="auto">
          <a:xfrm>
            <a:off x="4191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97426" name="Text Box 147"/>
          <p:cNvSpPr txBox="1">
            <a:spLocks noChangeArrowheads="1"/>
          </p:cNvSpPr>
          <p:nvPr/>
        </p:nvSpPr>
        <p:spPr bwMode="auto">
          <a:xfrm>
            <a:off x="47244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97427" name="Text Box 148"/>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0</a:t>
            </a:r>
          </a:p>
        </p:txBody>
      </p:sp>
      <p:sp>
        <p:nvSpPr>
          <p:cNvPr id="97428" name="Text Box 149"/>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97429" name="Text Box 150"/>
          <p:cNvSpPr txBox="1">
            <a:spLocks noChangeArrowheads="1"/>
          </p:cNvSpPr>
          <p:nvPr/>
        </p:nvSpPr>
        <p:spPr bwMode="auto">
          <a:xfrm>
            <a:off x="4114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97430" name="Text Box 151"/>
          <p:cNvSpPr txBox="1">
            <a:spLocks noChangeArrowheads="1"/>
          </p:cNvSpPr>
          <p:nvPr/>
        </p:nvSpPr>
        <p:spPr bwMode="auto">
          <a:xfrm>
            <a:off x="45720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3</a:t>
            </a:r>
          </a:p>
        </p:txBody>
      </p:sp>
      <p:sp>
        <p:nvSpPr>
          <p:cNvPr id="97431" name="Text Box 152"/>
          <p:cNvSpPr txBox="1">
            <a:spLocks noChangeArrowheads="1"/>
          </p:cNvSpPr>
          <p:nvPr/>
        </p:nvSpPr>
        <p:spPr bwMode="auto">
          <a:xfrm>
            <a:off x="5257800" y="22177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64" name="TextBox 163">
            <a:extLst>
              <a:ext uri="{FF2B5EF4-FFF2-40B4-BE49-F238E27FC236}">
                <a16:creationId xmlns:a16="http://schemas.microsoft.com/office/drawing/2014/main" id="{C75445B3-0443-405A-B551-4C0678F21699}"/>
              </a:ext>
            </a:extLst>
          </p:cNvPr>
          <p:cNvSpPr txBox="1"/>
          <p:nvPr/>
        </p:nvSpPr>
        <p:spPr>
          <a:xfrm>
            <a:off x="1459166" y="1580483"/>
            <a:ext cx="628698" cy="369332"/>
          </a:xfrm>
          <a:prstGeom prst="rect">
            <a:avLst/>
          </a:prstGeom>
          <a:noFill/>
        </p:spPr>
        <p:txBody>
          <a:bodyPr wrap="none" rtlCol="0">
            <a:spAutoFit/>
          </a:bodyPr>
          <a:lstStyle/>
          <a:p>
            <a:r>
              <a:rPr lang="en-US" dirty="0"/>
              <a:t>MAX</a:t>
            </a:r>
          </a:p>
        </p:txBody>
      </p:sp>
      <p:sp>
        <p:nvSpPr>
          <p:cNvPr id="165" name="TextBox 164">
            <a:extLst>
              <a:ext uri="{FF2B5EF4-FFF2-40B4-BE49-F238E27FC236}">
                <a16:creationId xmlns:a16="http://schemas.microsoft.com/office/drawing/2014/main" id="{149F7324-3224-4CF6-8905-09FF7245F8FA}"/>
              </a:ext>
            </a:extLst>
          </p:cNvPr>
          <p:cNvSpPr txBox="1"/>
          <p:nvPr/>
        </p:nvSpPr>
        <p:spPr>
          <a:xfrm>
            <a:off x="1468710" y="2204639"/>
            <a:ext cx="567784" cy="369332"/>
          </a:xfrm>
          <a:prstGeom prst="rect">
            <a:avLst/>
          </a:prstGeom>
          <a:noFill/>
        </p:spPr>
        <p:txBody>
          <a:bodyPr wrap="none" rtlCol="0">
            <a:spAutoFit/>
          </a:bodyPr>
          <a:lstStyle/>
          <a:p>
            <a:r>
              <a:rPr lang="en-US" dirty="0"/>
              <a:t>MIN</a:t>
            </a:r>
          </a:p>
        </p:txBody>
      </p:sp>
      <p:sp>
        <p:nvSpPr>
          <p:cNvPr id="166" name="TextBox 165">
            <a:extLst>
              <a:ext uri="{FF2B5EF4-FFF2-40B4-BE49-F238E27FC236}">
                <a16:creationId xmlns:a16="http://schemas.microsoft.com/office/drawing/2014/main" id="{B4E1F90D-15F2-4881-8433-35E0CF3058D7}"/>
              </a:ext>
            </a:extLst>
          </p:cNvPr>
          <p:cNvSpPr txBox="1"/>
          <p:nvPr/>
        </p:nvSpPr>
        <p:spPr>
          <a:xfrm>
            <a:off x="1447272" y="2787134"/>
            <a:ext cx="628698" cy="369332"/>
          </a:xfrm>
          <a:prstGeom prst="rect">
            <a:avLst/>
          </a:prstGeom>
          <a:noFill/>
        </p:spPr>
        <p:txBody>
          <a:bodyPr wrap="none" rtlCol="0">
            <a:spAutoFit/>
          </a:bodyPr>
          <a:lstStyle/>
          <a:p>
            <a:r>
              <a:rPr lang="en-US" dirty="0"/>
              <a:t>MAX</a:t>
            </a:r>
          </a:p>
        </p:txBody>
      </p:sp>
      <p:sp>
        <p:nvSpPr>
          <p:cNvPr id="167" name="TextBox 166">
            <a:extLst>
              <a:ext uri="{FF2B5EF4-FFF2-40B4-BE49-F238E27FC236}">
                <a16:creationId xmlns:a16="http://schemas.microsoft.com/office/drawing/2014/main" id="{62E5DDC6-D7AF-46CB-B59B-AFDDE9561383}"/>
              </a:ext>
            </a:extLst>
          </p:cNvPr>
          <p:cNvSpPr txBox="1"/>
          <p:nvPr/>
        </p:nvSpPr>
        <p:spPr>
          <a:xfrm>
            <a:off x="1489623" y="3493090"/>
            <a:ext cx="567784" cy="369332"/>
          </a:xfrm>
          <a:prstGeom prst="rect">
            <a:avLst/>
          </a:prstGeom>
          <a:noFill/>
        </p:spPr>
        <p:txBody>
          <a:bodyPr wrap="none" rtlCol="0">
            <a:spAutoFit/>
          </a:bodyPr>
          <a:lstStyle/>
          <a:p>
            <a:r>
              <a:rPr lang="en-US" dirty="0"/>
              <a:t>MIN</a:t>
            </a:r>
          </a:p>
        </p:txBody>
      </p:sp>
      <p:sp>
        <p:nvSpPr>
          <p:cNvPr id="168" name="TextBox 167">
            <a:extLst>
              <a:ext uri="{FF2B5EF4-FFF2-40B4-BE49-F238E27FC236}">
                <a16:creationId xmlns:a16="http://schemas.microsoft.com/office/drawing/2014/main" id="{22404F9F-3155-47C9-9C43-BF55BDA0FBF6}"/>
              </a:ext>
            </a:extLst>
          </p:cNvPr>
          <p:cNvSpPr txBox="1"/>
          <p:nvPr/>
        </p:nvSpPr>
        <p:spPr>
          <a:xfrm>
            <a:off x="1489623" y="4287356"/>
            <a:ext cx="628698" cy="369332"/>
          </a:xfrm>
          <a:prstGeom prst="rect">
            <a:avLst/>
          </a:prstGeom>
          <a:noFill/>
        </p:spPr>
        <p:txBody>
          <a:bodyPr wrap="none" rtlCol="0">
            <a:spAutoFit/>
          </a:bodyPr>
          <a:lstStyle/>
          <a:p>
            <a:r>
              <a:rPr lang="en-US" dirty="0"/>
              <a:t>MAX</a:t>
            </a:r>
          </a:p>
        </p:txBody>
      </p:sp>
      <p:sp>
        <p:nvSpPr>
          <p:cNvPr id="169" name="TextBox 168">
            <a:extLst>
              <a:ext uri="{FF2B5EF4-FFF2-40B4-BE49-F238E27FC236}">
                <a16:creationId xmlns:a16="http://schemas.microsoft.com/office/drawing/2014/main" id="{AC4AEDAE-8449-4939-B8CA-CA75A8E8888F}"/>
              </a:ext>
            </a:extLst>
          </p:cNvPr>
          <p:cNvSpPr txBox="1"/>
          <p:nvPr/>
        </p:nvSpPr>
        <p:spPr>
          <a:xfrm>
            <a:off x="1505892" y="5160659"/>
            <a:ext cx="567784" cy="369332"/>
          </a:xfrm>
          <a:prstGeom prst="rect">
            <a:avLst/>
          </a:prstGeom>
          <a:noFill/>
        </p:spPr>
        <p:txBody>
          <a:bodyPr wrap="none" rtlCol="0">
            <a:spAutoFit/>
          </a:bodyPr>
          <a:lstStyle/>
          <a:p>
            <a:r>
              <a:rPr lang="en-US" dirty="0"/>
              <a:t>MIN</a:t>
            </a:r>
          </a:p>
        </p:txBody>
      </p:sp>
      <p:cxnSp>
        <p:nvCxnSpPr>
          <p:cNvPr id="170" name="Straight Connector 169">
            <a:extLst>
              <a:ext uri="{FF2B5EF4-FFF2-40B4-BE49-F238E27FC236}">
                <a16:creationId xmlns:a16="http://schemas.microsoft.com/office/drawing/2014/main" id="{26D77FF6-DCF3-439E-9E14-17790F8C1B31}"/>
              </a:ext>
            </a:extLst>
          </p:cNvPr>
          <p:cNvCxnSpPr>
            <a:cxnSpLocks/>
          </p:cNvCxnSpPr>
          <p:nvPr/>
        </p:nvCxnSpPr>
        <p:spPr>
          <a:xfrm flipH="1">
            <a:off x="2116478" y="1781711"/>
            <a:ext cx="402873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3E9D4AD9-62FF-467C-A842-87A6C362FF04}"/>
              </a:ext>
            </a:extLst>
          </p:cNvPr>
          <p:cNvCxnSpPr>
            <a:cxnSpLocks/>
          </p:cNvCxnSpPr>
          <p:nvPr/>
        </p:nvCxnSpPr>
        <p:spPr>
          <a:xfrm flipH="1">
            <a:off x="2157574" y="2404165"/>
            <a:ext cx="287162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BB977CD5-AD36-4782-A311-31E66D2D8157}"/>
              </a:ext>
            </a:extLst>
          </p:cNvPr>
          <p:cNvCxnSpPr>
            <a:cxnSpLocks/>
          </p:cNvCxnSpPr>
          <p:nvPr/>
        </p:nvCxnSpPr>
        <p:spPr>
          <a:xfrm flipH="1">
            <a:off x="2152170" y="3016785"/>
            <a:ext cx="2419830"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613F8095-617E-4DDC-9483-4102A66183D8}"/>
              </a:ext>
            </a:extLst>
          </p:cNvPr>
          <p:cNvCxnSpPr>
            <a:cxnSpLocks/>
            <a:endCxn id="167" idx="3"/>
          </p:cNvCxnSpPr>
          <p:nvPr/>
        </p:nvCxnSpPr>
        <p:spPr>
          <a:xfrm flipH="1">
            <a:off x="2057407" y="3672156"/>
            <a:ext cx="2106196" cy="560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E99681C7-703A-4D68-AAD2-0CB7B1F13AC0}"/>
              </a:ext>
            </a:extLst>
          </p:cNvPr>
          <p:cNvCxnSpPr>
            <a:cxnSpLocks/>
            <a:endCxn id="168" idx="3"/>
          </p:cNvCxnSpPr>
          <p:nvPr/>
        </p:nvCxnSpPr>
        <p:spPr>
          <a:xfrm flipH="1" flipV="1">
            <a:off x="2118321" y="4472022"/>
            <a:ext cx="1386880" cy="10934"/>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46B40EA8-656A-4F15-B775-CB5DA3BF3AAD}"/>
              </a:ext>
            </a:extLst>
          </p:cNvPr>
          <p:cNvCxnSpPr>
            <a:cxnSpLocks/>
            <a:endCxn id="169" idx="3"/>
          </p:cNvCxnSpPr>
          <p:nvPr/>
        </p:nvCxnSpPr>
        <p:spPr>
          <a:xfrm flipH="1" flipV="1">
            <a:off x="2073676" y="5345325"/>
            <a:ext cx="988024" cy="2483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76" name="Rectangle 24">
            <a:extLst>
              <a:ext uri="{FF2B5EF4-FFF2-40B4-BE49-F238E27FC236}">
                <a16:creationId xmlns:a16="http://schemas.microsoft.com/office/drawing/2014/main" id="{DD63F0D1-22FC-4726-8E2E-8334C70C5F03}"/>
              </a:ext>
            </a:extLst>
          </p:cNvPr>
          <p:cNvSpPr>
            <a:spLocks noChangeArrowheads="1"/>
          </p:cNvSpPr>
          <p:nvPr/>
        </p:nvSpPr>
        <p:spPr bwMode="auto">
          <a:xfrm>
            <a:off x="9349395" y="1639021"/>
            <a:ext cx="304801" cy="310794"/>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77" name="TextBox 176">
            <a:extLst>
              <a:ext uri="{FF2B5EF4-FFF2-40B4-BE49-F238E27FC236}">
                <a16:creationId xmlns:a16="http://schemas.microsoft.com/office/drawing/2014/main" id="{6F6F7740-75C9-4E0F-A724-803B6DD46783}"/>
              </a:ext>
            </a:extLst>
          </p:cNvPr>
          <p:cNvSpPr txBox="1"/>
          <p:nvPr/>
        </p:nvSpPr>
        <p:spPr>
          <a:xfrm>
            <a:off x="9671320" y="1581656"/>
            <a:ext cx="1138773" cy="400110"/>
          </a:xfrm>
          <a:prstGeom prst="rect">
            <a:avLst/>
          </a:prstGeom>
          <a:noFill/>
        </p:spPr>
        <p:txBody>
          <a:bodyPr wrap="none" rtlCol="0">
            <a:spAutoFit/>
          </a:bodyPr>
          <a:lstStyle/>
          <a:p>
            <a:r>
              <a:rPr lang="en-US" sz="2000" dirty="0"/>
              <a:t>= Pruned</a:t>
            </a:r>
          </a:p>
        </p:txBody>
      </p:sp>
    </p:spTree>
    <p:extLst>
      <p:ext uri="{BB962C8B-B14F-4D97-AF65-F5344CB8AC3E}">
        <p14:creationId xmlns:p14="http://schemas.microsoft.com/office/powerpoint/2010/main" val="16114015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31" name="Rectangle 4"/>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32" name="Rectangle 5"/>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33" name="Rectangle 6"/>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34" name="Rectangle 7"/>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35" name="Rectangle 8"/>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36" name="Rectangle 9"/>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37" name="Rectangle 10"/>
          <p:cNvSpPr>
            <a:spLocks noChangeArrowheads="1"/>
          </p:cNvSpPr>
          <p:nvPr/>
        </p:nvSpPr>
        <p:spPr bwMode="auto">
          <a:xfrm>
            <a:off x="66294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38" name="Rectangle 11"/>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39" name="Rectangle 12"/>
          <p:cNvSpPr>
            <a:spLocks noChangeArrowheads="1"/>
          </p:cNvSpPr>
          <p:nvPr/>
        </p:nvSpPr>
        <p:spPr bwMode="auto">
          <a:xfrm>
            <a:off x="63246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40" name="Rectangle 13"/>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41" name="Rectangle 14"/>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42" name="Rectangle 15"/>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43" name="Rectangle 16"/>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44" name="Rectangle 17"/>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45" name="Rectangle 18"/>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46" name="Rectangle 19"/>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47" name="Rectangle 20"/>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48" name="Rectangle 21"/>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49" name="Rectangle 22"/>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50" name="Rectangle 23"/>
          <p:cNvSpPr>
            <a:spLocks noChangeArrowheads="1"/>
          </p:cNvSpPr>
          <p:nvPr/>
        </p:nvSpPr>
        <p:spPr bwMode="auto">
          <a:xfrm>
            <a:off x="54864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51" name="Rectangle 24"/>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52" name="Rectangle 25"/>
          <p:cNvSpPr>
            <a:spLocks noChangeArrowheads="1"/>
          </p:cNvSpPr>
          <p:nvPr/>
        </p:nvSpPr>
        <p:spPr bwMode="auto">
          <a:xfrm>
            <a:off x="50292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53" name="Rectangle 26"/>
          <p:cNvSpPr>
            <a:spLocks noChangeArrowheads="1"/>
          </p:cNvSpPr>
          <p:nvPr/>
        </p:nvSpPr>
        <p:spPr bwMode="auto">
          <a:xfrm>
            <a:off x="5257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54" name="Rectangle 27"/>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55" name="Rectangle 28"/>
          <p:cNvSpPr>
            <a:spLocks noChangeArrowheads="1"/>
          </p:cNvSpPr>
          <p:nvPr/>
        </p:nvSpPr>
        <p:spPr bwMode="auto">
          <a:xfrm>
            <a:off x="45720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56" name="Rectangle 29"/>
          <p:cNvSpPr>
            <a:spLocks noChangeArrowheads="1"/>
          </p:cNvSpPr>
          <p:nvPr/>
        </p:nvSpPr>
        <p:spPr bwMode="auto">
          <a:xfrm>
            <a:off x="48006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57" name="Rectangle 30"/>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58" name="Rectangle 31"/>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59" name="Rectangle 32"/>
          <p:cNvSpPr>
            <a:spLocks noChangeArrowheads="1"/>
          </p:cNvSpPr>
          <p:nvPr/>
        </p:nvSpPr>
        <p:spPr bwMode="auto">
          <a:xfrm>
            <a:off x="6172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60" name="Rectangle 33"/>
          <p:cNvSpPr>
            <a:spLocks noChangeArrowheads="1"/>
          </p:cNvSpPr>
          <p:nvPr/>
        </p:nvSpPr>
        <p:spPr bwMode="auto">
          <a:xfrm>
            <a:off x="7772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61" name="Rectangle 34"/>
          <p:cNvSpPr>
            <a:spLocks noChangeArrowheads="1"/>
          </p:cNvSpPr>
          <p:nvPr/>
        </p:nvSpPr>
        <p:spPr bwMode="auto">
          <a:xfrm>
            <a:off x="6400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62" name="Rectangle 35"/>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63" name="Rectangle 36"/>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64" name="Rectangle 37"/>
          <p:cNvSpPr>
            <a:spLocks noChangeArrowheads="1"/>
          </p:cNvSpPr>
          <p:nvPr/>
        </p:nvSpPr>
        <p:spPr bwMode="auto">
          <a:xfrm>
            <a:off x="6629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65" name="Rectangle 38"/>
          <p:cNvSpPr>
            <a:spLocks noChangeArrowheads="1"/>
          </p:cNvSpPr>
          <p:nvPr/>
        </p:nvSpPr>
        <p:spPr bwMode="auto">
          <a:xfrm>
            <a:off x="6858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66" name="Rectangle 39"/>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67" name="Rectangle 40"/>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68" name="Rectangle 41"/>
          <p:cNvSpPr>
            <a:spLocks noChangeArrowheads="1"/>
          </p:cNvSpPr>
          <p:nvPr/>
        </p:nvSpPr>
        <p:spPr bwMode="auto">
          <a:xfrm>
            <a:off x="8229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69" name="Rectangle 42"/>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70" name="Rectangle 43"/>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71" name="Rectangle 44"/>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72" name="Rectangle 45"/>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73" name="Rectangle 46"/>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74" name="Rectangle 47"/>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75" name="Rectangle 48"/>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76" name="Rectangle 49"/>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77" name="Rectangle 50"/>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78" name="Rectangle 51"/>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79" name="Rectangle 52"/>
          <p:cNvSpPr>
            <a:spLocks noChangeArrowheads="1"/>
          </p:cNvSpPr>
          <p:nvPr/>
        </p:nvSpPr>
        <p:spPr bwMode="auto">
          <a:xfrm>
            <a:off x="48006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80" name="Rectangle 53"/>
          <p:cNvSpPr>
            <a:spLocks noChangeArrowheads="1"/>
          </p:cNvSpPr>
          <p:nvPr/>
        </p:nvSpPr>
        <p:spPr bwMode="auto">
          <a:xfrm>
            <a:off x="6629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81" name="Rectangle 54"/>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82" name="Rectangle 55"/>
          <p:cNvSpPr>
            <a:spLocks noChangeArrowheads="1"/>
          </p:cNvSpPr>
          <p:nvPr/>
        </p:nvSpPr>
        <p:spPr bwMode="auto">
          <a:xfrm>
            <a:off x="52578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83" name="Rectangle 56"/>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84" name="Rectangle 57"/>
          <p:cNvSpPr>
            <a:spLocks noChangeArrowheads="1"/>
          </p:cNvSpPr>
          <p:nvPr/>
        </p:nvSpPr>
        <p:spPr bwMode="auto">
          <a:xfrm>
            <a:off x="6172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385" name="Line 58"/>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386" name="Line 59"/>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387" name="Line 60"/>
          <p:cNvSpPr>
            <a:spLocks noChangeShapeType="1"/>
          </p:cNvSpPr>
          <p:nvPr/>
        </p:nvSpPr>
        <p:spPr bwMode="auto">
          <a:xfrm>
            <a:off x="6705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388" name="Line 61"/>
          <p:cNvSpPr>
            <a:spLocks noChangeShapeType="1"/>
          </p:cNvSpPr>
          <p:nvPr/>
        </p:nvSpPr>
        <p:spPr bwMode="auto">
          <a:xfrm>
            <a:off x="6705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389" name="Line 62"/>
          <p:cNvSpPr>
            <a:spLocks noChangeShapeType="1"/>
          </p:cNvSpPr>
          <p:nvPr/>
        </p:nvSpPr>
        <p:spPr bwMode="auto">
          <a:xfrm>
            <a:off x="71628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390" name="Line 63"/>
          <p:cNvSpPr>
            <a:spLocks noChangeShapeType="1"/>
          </p:cNvSpPr>
          <p:nvPr/>
        </p:nvSpPr>
        <p:spPr bwMode="auto">
          <a:xfrm>
            <a:off x="716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391" name="Line 64"/>
          <p:cNvSpPr>
            <a:spLocks noChangeShapeType="1"/>
          </p:cNvSpPr>
          <p:nvPr/>
        </p:nvSpPr>
        <p:spPr bwMode="auto">
          <a:xfrm>
            <a:off x="7620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392" name="Line 65"/>
          <p:cNvSpPr>
            <a:spLocks noChangeShapeType="1"/>
          </p:cNvSpPr>
          <p:nvPr/>
        </p:nvSpPr>
        <p:spPr bwMode="auto">
          <a:xfrm>
            <a:off x="762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393" name="Line 66"/>
          <p:cNvSpPr>
            <a:spLocks noChangeShapeType="1"/>
          </p:cNvSpPr>
          <p:nvPr/>
        </p:nvSpPr>
        <p:spPr bwMode="auto">
          <a:xfrm>
            <a:off x="8077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394" name="Line 67"/>
          <p:cNvSpPr>
            <a:spLocks noChangeShapeType="1"/>
          </p:cNvSpPr>
          <p:nvPr/>
        </p:nvSpPr>
        <p:spPr bwMode="auto">
          <a:xfrm>
            <a:off x="807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395" name="Line 68"/>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396" name="Line 69"/>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397" name="Line 70"/>
          <p:cNvSpPr>
            <a:spLocks noChangeShapeType="1"/>
          </p:cNvSpPr>
          <p:nvPr/>
        </p:nvSpPr>
        <p:spPr bwMode="auto">
          <a:xfrm>
            <a:off x="5334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398" name="Line 71"/>
          <p:cNvSpPr>
            <a:spLocks noChangeShapeType="1"/>
          </p:cNvSpPr>
          <p:nvPr/>
        </p:nvSpPr>
        <p:spPr bwMode="auto">
          <a:xfrm>
            <a:off x="5334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399" name="Line 72"/>
          <p:cNvSpPr>
            <a:spLocks noChangeShapeType="1"/>
          </p:cNvSpPr>
          <p:nvPr/>
        </p:nvSpPr>
        <p:spPr bwMode="auto">
          <a:xfrm>
            <a:off x="39624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400" name="Line 73"/>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401" name="Line 74"/>
          <p:cNvSpPr>
            <a:spLocks noChangeShapeType="1"/>
          </p:cNvSpPr>
          <p:nvPr/>
        </p:nvSpPr>
        <p:spPr bwMode="auto">
          <a:xfrm>
            <a:off x="6248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402" name="Line 75"/>
          <p:cNvSpPr>
            <a:spLocks noChangeShapeType="1"/>
          </p:cNvSpPr>
          <p:nvPr/>
        </p:nvSpPr>
        <p:spPr bwMode="auto">
          <a:xfrm>
            <a:off x="6248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403" name="Line 76"/>
          <p:cNvSpPr>
            <a:spLocks noChangeShapeType="1"/>
          </p:cNvSpPr>
          <p:nvPr/>
        </p:nvSpPr>
        <p:spPr bwMode="auto">
          <a:xfrm>
            <a:off x="5791200" y="54102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404" name="Line 77"/>
          <p:cNvSpPr>
            <a:spLocks noChangeShapeType="1"/>
          </p:cNvSpPr>
          <p:nvPr/>
        </p:nvSpPr>
        <p:spPr bwMode="auto">
          <a:xfrm>
            <a:off x="5791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405" name="Line 78"/>
          <p:cNvSpPr>
            <a:spLocks noChangeShapeType="1"/>
          </p:cNvSpPr>
          <p:nvPr/>
        </p:nvSpPr>
        <p:spPr bwMode="auto">
          <a:xfrm>
            <a:off x="44196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406" name="Line 79"/>
          <p:cNvSpPr>
            <a:spLocks noChangeShapeType="1"/>
          </p:cNvSpPr>
          <p:nvPr/>
        </p:nvSpPr>
        <p:spPr bwMode="auto">
          <a:xfrm flipH="1">
            <a:off x="4648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407" name="Line 80"/>
          <p:cNvSpPr>
            <a:spLocks noChangeShapeType="1"/>
          </p:cNvSpPr>
          <p:nvPr/>
        </p:nvSpPr>
        <p:spPr bwMode="auto">
          <a:xfrm>
            <a:off x="4876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408" name="Line 81"/>
          <p:cNvSpPr>
            <a:spLocks noChangeShapeType="1"/>
          </p:cNvSpPr>
          <p:nvPr/>
        </p:nvSpPr>
        <p:spPr bwMode="auto">
          <a:xfrm>
            <a:off x="4876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409" name="Line 82"/>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410" name="Line 83"/>
          <p:cNvSpPr>
            <a:spLocks noChangeShapeType="1"/>
          </p:cNvSpPr>
          <p:nvPr/>
        </p:nvSpPr>
        <p:spPr bwMode="auto">
          <a:xfrm>
            <a:off x="39624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411" name="Line 84"/>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412" name="Line 85"/>
          <p:cNvSpPr>
            <a:spLocks noChangeShapeType="1"/>
          </p:cNvSpPr>
          <p:nvPr/>
        </p:nvSpPr>
        <p:spPr bwMode="auto">
          <a:xfrm>
            <a:off x="6248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413" name="Line 86"/>
          <p:cNvSpPr>
            <a:spLocks noChangeShapeType="1"/>
          </p:cNvSpPr>
          <p:nvPr/>
        </p:nvSpPr>
        <p:spPr bwMode="auto">
          <a:xfrm flipH="1">
            <a:off x="57912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414" name="Line 87"/>
          <p:cNvSpPr>
            <a:spLocks noChangeShapeType="1"/>
          </p:cNvSpPr>
          <p:nvPr/>
        </p:nvSpPr>
        <p:spPr bwMode="auto">
          <a:xfrm>
            <a:off x="76200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415" name="Line 88"/>
          <p:cNvSpPr>
            <a:spLocks noChangeShapeType="1"/>
          </p:cNvSpPr>
          <p:nvPr/>
        </p:nvSpPr>
        <p:spPr bwMode="auto">
          <a:xfrm flipH="1">
            <a:off x="7162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416" name="Line 89"/>
          <p:cNvSpPr>
            <a:spLocks noChangeShapeType="1"/>
          </p:cNvSpPr>
          <p:nvPr/>
        </p:nvSpPr>
        <p:spPr bwMode="auto">
          <a:xfrm>
            <a:off x="4876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417" name="Line 90"/>
          <p:cNvSpPr>
            <a:spLocks noChangeShapeType="1"/>
          </p:cNvSpPr>
          <p:nvPr/>
        </p:nvSpPr>
        <p:spPr bwMode="auto">
          <a:xfrm flipH="1">
            <a:off x="4419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418" name="Line 91"/>
          <p:cNvSpPr>
            <a:spLocks noChangeShapeType="1"/>
          </p:cNvSpPr>
          <p:nvPr/>
        </p:nvSpPr>
        <p:spPr bwMode="auto">
          <a:xfrm>
            <a:off x="4876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419" name="Line 92"/>
          <p:cNvSpPr>
            <a:spLocks noChangeShapeType="1"/>
          </p:cNvSpPr>
          <p:nvPr/>
        </p:nvSpPr>
        <p:spPr bwMode="auto">
          <a:xfrm>
            <a:off x="6705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420" name="Line 93"/>
          <p:cNvSpPr>
            <a:spLocks noChangeShapeType="1"/>
          </p:cNvSpPr>
          <p:nvPr/>
        </p:nvSpPr>
        <p:spPr bwMode="auto">
          <a:xfrm>
            <a:off x="80772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421" name="Line 94"/>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422" name="Line 95"/>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423" name="Line 96"/>
          <p:cNvSpPr>
            <a:spLocks noChangeShapeType="1"/>
          </p:cNvSpPr>
          <p:nvPr/>
        </p:nvSpPr>
        <p:spPr bwMode="auto">
          <a:xfrm flipH="1">
            <a:off x="3962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424" name="Line 97"/>
          <p:cNvSpPr>
            <a:spLocks noChangeShapeType="1"/>
          </p:cNvSpPr>
          <p:nvPr/>
        </p:nvSpPr>
        <p:spPr bwMode="auto">
          <a:xfrm>
            <a:off x="4572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425" name="Line 98"/>
          <p:cNvSpPr>
            <a:spLocks noChangeShapeType="1"/>
          </p:cNvSpPr>
          <p:nvPr/>
        </p:nvSpPr>
        <p:spPr bwMode="auto">
          <a:xfrm>
            <a:off x="5486400" y="3733800"/>
            <a:ext cx="7620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426" name="Line 99"/>
          <p:cNvSpPr>
            <a:spLocks noChangeShapeType="1"/>
          </p:cNvSpPr>
          <p:nvPr/>
        </p:nvSpPr>
        <p:spPr bwMode="auto">
          <a:xfrm>
            <a:off x="6400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427" name="Line 100"/>
          <p:cNvSpPr>
            <a:spLocks noChangeShapeType="1"/>
          </p:cNvSpPr>
          <p:nvPr/>
        </p:nvSpPr>
        <p:spPr bwMode="auto">
          <a:xfrm>
            <a:off x="7162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428" name="Line 101"/>
          <p:cNvSpPr>
            <a:spLocks noChangeShapeType="1"/>
          </p:cNvSpPr>
          <p:nvPr/>
        </p:nvSpPr>
        <p:spPr bwMode="auto">
          <a:xfrm>
            <a:off x="8077200" y="3733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429" name="Line 102"/>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430" name="Line 103"/>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431" name="Rectangle 104"/>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432" name="Rectangle 105"/>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433" name="Rectangle 106"/>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434" name="Rectangle 107"/>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9435" name="Line 108"/>
          <p:cNvSpPr>
            <a:spLocks noChangeShapeType="1"/>
          </p:cNvSpPr>
          <p:nvPr/>
        </p:nvSpPr>
        <p:spPr bwMode="auto">
          <a:xfrm flipH="1">
            <a:off x="4572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436" name="Line 109"/>
          <p:cNvSpPr>
            <a:spLocks noChangeShapeType="1"/>
          </p:cNvSpPr>
          <p:nvPr/>
        </p:nvSpPr>
        <p:spPr bwMode="auto">
          <a:xfrm flipH="1">
            <a:off x="5486400" y="3048000"/>
            <a:ext cx="6096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437" name="Line 110"/>
          <p:cNvSpPr>
            <a:spLocks noChangeShapeType="1"/>
          </p:cNvSpPr>
          <p:nvPr/>
        </p:nvSpPr>
        <p:spPr bwMode="auto">
          <a:xfrm>
            <a:off x="6096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438" name="Line 111"/>
          <p:cNvSpPr>
            <a:spLocks noChangeShapeType="1"/>
          </p:cNvSpPr>
          <p:nvPr/>
        </p:nvSpPr>
        <p:spPr bwMode="auto">
          <a:xfrm>
            <a:off x="7162800" y="3048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439" name="Line 112"/>
          <p:cNvSpPr>
            <a:spLocks noChangeShapeType="1"/>
          </p:cNvSpPr>
          <p:nvPr/>
        </p:nvSpPr>
        <p:spPr bwMode="auto">
          <a:xfrm>
            <a:off x="7162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440" name="Line 113"/>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441" name="Line 114"/>
          <p:cNvSpPr>
            <a:spLocks noChangeShapeType="1"/>
          </p:cNvSpPr>
          <p:nvPr/>
        </p:nvSpPr>
        <p:spPr bwMode="auto">
          <a:xfrm flipH="1">
            <a:off x="5029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442" name="Line 115"/>
          <p:cNvSpPr>
            <a:spLocks noChangeShapeType="1"/>
          </p:cNvSpPr>
          <p:nvPr/>
        </p:nvSpPr>
        <p:spPr bwMode="auto">
          <a:xfrm>
            <a:off x="55626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443" name="Line 116"/>
          <p:cNvSpPr>
            <a:spLocks noChangeShapeType="1"/>
          </p:cNvSpPr>
          <p:nvPr/>
        </p:nvSpPr>
        <p:spPr bwMode="auto">
          <a:xfrm flipH="1">
            <a:off x="7162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444" name="Line 117"/>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445" name="Line 118"/>
          <p:cNvSpPr>
            <a:spLocks noChangeShapeType="1"/>
          </p:cNvSpPr>
          <p:nvPr/>
        </p:nvSpPr>
        <p:spPr bwMode="auto">
          <a:xfrm flipH="1">
            <a:off x="5562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446" name="Line 119"/>
          <p:cNvSpPr>
            <a:spLocks noChangeShapeType="1"/>
          </p:cNvSpPr>
          <p:nvPr/>
        </p:nvSpPr>
        <p:spPr bwMode="auto">
          <a:xfrm>
            <a:off x="6629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447" name="Text Box 120"/>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99448" name="Text Box 121"/>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99449" name="Text Box 122"/>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99450" name="Text Box 123"/>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99451" name="Text Box 124"/>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99452" name="Text Box 125"/>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99453" name="Text Box 126"/>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99454" name="Text Box 127"/>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99455" name="Text Box 128"/>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99456" name="Text Box 129"/>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99457" name="Text Box 130"/>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99458" name="Text Box 131"/>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99459" name="Text Box 132"/>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99460" name="Text Box 133"/>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99461" name="Text Box 134"/>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99462" name="Text Box 135"/>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99463" name="Text Box 136"/>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99464" name="Text Box 137"/>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99465" name="Text Box 138"/>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99466" name="Text Box 139"/>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99467" name="Text Box 140"/>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99468" name="Text Box 141"/>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99469" name="Text Box 142"/>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99470" name="Text Box 143"/>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99471" name="Text Box 144"/>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99472" name="Text Box 145"/>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99473" name="Text Box 146"/>
          <p:cNvSpPr txBox="1">
            <a:spLocks noChangeArrowheads="1"/>
          </p:cNvSpPr>
          <p:nvPr/>
        </p:nvSpPr>
        <p:spPr bwMode="auto">
          <a:xfrm>
            <a:off x="4191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99474" name="Text Box 147"/>
          <p:cNvSpPr txBox="1">
            <a:spLocks noChangeArrowheads="1"/>
          </p:cNvSpPr>
          <p:nvPr/>
        </p:nvSpPr>
        <p:spPr bwMode="auto">
          <a:xfrm>
            <a:off x="47244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99475" name="Text Box 148"/>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0</a:t>
            </a:r>
          </a:p>
        </p:txBody>
      </p:sp>
      <p:sp>
        <p:nvSpPr>
          <p:cNvPr id="99476" name="Text Box 149"/>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99477" name="Text Box 150"/>
          <p:cNvSpPr txBox="1">
            <a:spLocks noChangeArrowheads="1"/>
          </p:cNvSpPr>
          <p:nvPr/>
        </p:nvSpPr>
        <p:spPr bwMode="auto">
          <a:xfrm>
            <a:off x="4114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99478" name="Text Box 151"/>
          <p:cNvSpPr txBox="1">
            <a:spLocks noChangeArrowheads="1"/>
          </p:cNvSpPr>
          <p:nvPr/>
        </p:nvSpPr>
        <p:spPr bwMode="auto">
          <a:xfrm>
            <a:off x="45720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3</a:t>
            </a:r>
          </a:p>
        </p:txBody>
      </p:sp>
      <p:sp>
        <p:nvSpPr>
          <p:cNvPr id="99479" name="Text Box 152"/>
          <p:cNvSpPr txBox="1">
            <a:spLocks noChangeArrowheads="1"/>
          </p:cNvSpPr>
          <p:nvPr/>
        </p:nvSpPr>
        <p:spPr bwMode="auto">
          <a:xfrm>
            <a:off x="5257800" y="22177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99480" name="Text Box 153"/>
          <p:cNvSpPr txBox="1">
            <a:spLocks noChangeArrowheads="1"/>
          </p:cNvSpPr>
          <p:nvPr/>
        </p:nvSpPr>
        <p:spPr bwMode="auto">
          <a:xfrm>
            <a:off x="54864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5</a:t>
            </a:r>
          </a:p>
        </p:txBody>
      </p:sp>
      <p:sp>
        <p:nvSpPr>
          <p:cNvPr id="165" name="TextBox 164">
            <a:extLst>
              <a:ext uri="{FF2B5EF4-FFF2-40B4-BE49-F238E27FC236}">
                <a16:creationId xmlns:a16="http://schemas.microsoft.com/office/drawing/2014/main" id="{A99CB032-F85F-4705-A7DF-F632E55BC261}"/>
              </a:ext>
            </a:extLst>
          </p:cNvPr>
          <p:cNvSpPr txBox="1"/>
          <p:nvPr/>
        </p:nvSpPr>
        <p:spPr>
          <a:xfrm>
            <a:off x="1459166" y="1580483"/>
            <a:ext cx="628698" cy="369332"/>
          </a:xfrm>
          <a:prstGeom prst="rect">
            <a:avLst/>
          </a:prstGeom>
          <a:noFill/>
        </p:spPr>
        <p:txBody>
          <a:bodyPr wrap="none" rtlCol="0">
            <a:spAutoFit/>
          </a:bodyPr>
          <a:lstStyle/>
          <a:p>
            <a:r>
              <a:rPr lang="en-US" dirty="0"/>
              <a:t>MAX</a:t>
            </a:r>
          </a:p>
        </p:txBody>
      </p:sp>
      <p:sp>
        <p:nvSpPr>
          <p:cNvPr id="166" name="TextBox 165">
            <a:extLst>
              <a:ext uri="{FF2B5EF4-FFF2-40B4-BE49-F238E27FC236}">
                <a16:creationId xmlns:a16="http://schemas.microsoft.com/office/drawing/2014/main" id="{63E32A25-DDA3-4381-9A8A-7771E225F678}"/>
              </a:ext>
            </a:extLst>
          </p:cNvPr>
          <p:cNvSpPr txBox="1"/>
          <p:nvPr/>
        </p:nvSpPr>
        <p:spPr>
          <a:xfrm>
            <a:off x="1468710" y="2204639"/>
            <a:ext cx="567784" cy="369332"/>
          </a:xfrm>
          <a:prstGeom prst="rect">
            <a:avLst/>
          </a:prstGeom>
          <a:noFill/>
        </p:spPr>
        <p:txBody>
          <a:bodyPr wrap="none" rtlCol="0">
            <a:spAutoFit/>
          </a:bodyPr>
          <a:lstStyle/>
          <a:p>
            <a:r>
              <a:rPr lang="en-US" dirty="0"/>
              <a:t>MIN</a:t>
            </a:r>
          </a:p>
        </p:txBody>
      </p:sp>
      <p:sp>
        <p:nvSpPr>
          <p:cNvPr id="167" name="TextBox 166">
            <a:extLst>
              <a:ext uri="{FF2B5EF4-FFF2-40B4-BE49-F238E27FC236}">
                <a16:creationId xmlns:a16="http://schemas.microsoft.com/office/drawing/2014/main" id="{887A4F8D-AADC-41D2-B99C-135C37F95FB3}"/>
              </a:ext>
            </a:extLst>
          </p:cNvPr>
          <p:cNvSpPr txBox="1"/>
          <p:nvPr/>
        </p:nvSpPr>
        <p:spPr>
          <a:xfrm>
            <a:off x="1447272" y="2787134"/>
            <a:ext cx="628698" cy="369332"/>
          </a:xfrm>
          <a:prstGeom prst="rect">
            <a:avLst/>
          </a:prstGeom>
          <a:noFill/>
        </p:spPr>
        <p:txBody>
          <a:bodyPr wrap="none" rtlCol="0">
            <a:spAutoFit/>
          </a:bodyPr>
          <a:lstStyle/>
          <a:p>
            <a:r>
              <a:rPr lang="en-US" dirty="0"/>
              <a:t>MAX</a:t>
            </a:r>
          </a:p>
        </p:txBody>
      </p:sp>
      <p:sp>
        <p:nvSpPr>
          <p:cNvPr id="168" name="TextBox 167">
            <a:extLst>
              <a:ext uri="{FF2B5EF4-FFF2-40B4-BE49-F238E27FC236}">
                <a16:creationId xmlns:a16="http://schemas.microsoft.com/office/drawing/2014/main" id="{106EFD3B-B6A3-4969-AB06-5E65811E15E5}"/>
              </a:ext>
            </a:extLst>
          </p:cNvPr>
          <p:cNvSpPr txBox="1"/>
          <p:nvPr/>
        </p:nvSpPr>
        <p:spPr>
          <a:xfrm>
            <a:off x="1489623" y="3493090"/>
            <a:ext cx="567784" cy="369332"/>
          </a:xfrm>
          <a:prstGeom prst="rect">
            <a:avLst/>
          </a:prstGeom>
          <a:noFill/>
        </p:spPr>
        <p:txBody>
          <a:bodyPr wrap="none" rtlCol="0">
            <a:spAutoFit/>
          </a:bodyPr>
          <a:lstStyle/>
          <a:p>
            <a:r>
              <a:rPr lang="en-US" dirty="0"/>
              <a:t>MIN</a:t>
            </a:r>
          </a:p>
        </p:txBody>
      </p:sp>
      <p:sp>
        <p:nvSpPr>
          <p:cNvPr id="169" name="TextBox 168">
            <a:extLst>
              <a:ext uri="{FF2B5EF4-FFF2-40B4-BE49-F238E27FC236}">
                <a16:creationId xmlns:a16="http://schemas.microsoft.com/office/drawing/2014/main" id="{C209968E-D3DA-449E-9CE3-7237596929AC}"/>
              </a:ext>
            </a:extLst>
          </p:cNvPr>
          <p:cNvSpPr txBox="1"/>
          <p:nvPr/>
        </p:nvSpPr>
        <p:spPr>
          <a:xfrm>
            <a:off x="1489623" y="4287356"/>
            <a:ext cx="628698" cy="369332"/>
          </a:xfrm>
          <a:prstGeom prst="rect">
            <a:avLst/>
          </a:prstGeom>
          <a:noFill/>
        </p:spPr>
        <p:txBody>
          <a:bodyPr wrap="none" rtlCol="0">
            <a:spAutoFit/>
          </a:bodyPr>
          <a:lstStyle/>
          <a:p>
            <a:r>
              <a:rPr lang="en-US" dirty="0"/>
              <a:t>MAX</a:t>
            </a:r>
          </a:p>
        </p:txBody>
      </p:sp>
      <p:sp>
        <p:nvSpPr>
          <p:cNvPr id="170" name="TextBox 169">
            <a:extLst>
              <a:ext uri="{FF2B5EF4-FFF2-40B4-BE49-F238E27FC236}">
                <a16:creationId xmlns:a16="http://schemas.microsoft.com/office/drawing/2014/main" id="{79FE1E9F-E7AF-40E0-A443-2A50F81A5152}"/>
              </a:ext>
            </a:extLst>
          </p:cNvPr>
          <p:cNvSpPr txBox="1"/>
          <p:nvPr/>
        </p:nvSpPr>
        <p:spPr>
          <a:xfrm>
            <a:off x="1505892" y="5160659"/>
            <a:ext cx="567784" cy="369332"/>
          </a:xfrm>
          <a:prstGeom prst="rect">
            <a:avLst/>
          </a:prstGeom>
          <a:noFill/>
        </p:spPr>
        <p:txBody>
          <a:bodyPr wrap="none" rtlCol="0">
            <a:spAutoFit/>
          </a:bodyPr>
          <a:lstStyle/>
          <a:p>
            <a:r>
              <a:rPr lang="en-US" dirty="0"/>
              <a:t>MIN</a:t>
            </a:r>
          </a:p>
        </p:txBody>
      </p:sp>
      <p:cxnSp>
        <p:nvCxnSpPr>
          <p:cNvPr id="171" name="Straight Connector 170">
            <a:extLst>
              <a:ext uri="{FF2B5EF4-FFF2-40B4-BE49-F238E27FC236}">
                <a16:creationId xmlns:a16="http://schemas.microsoft.com/office/drawing/2014/main" id="{9E9B10FF-99B7-4A23-8DE1-01767FCAEF30}"/>
              </a:ext>
            </a:extLst>
          </p:cNvPr>
          <p:cNvCxnSpPr>
            <a:cxnSpLocks/>
          </p:cNvCxnSpPr>
          <p:nvPr/>
        </p:nvCxnSpPr>
        <p:spPr>
          <a:xfrm flipH="1">
            <a:off x="2116478" y="1781711"/>
            <a:ext cx="402873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FD3D2DF1-19E9-4980-A465-5EB0C57292E4}"/>
              </a:ext>
            </a:extLst>
          </p:cNvPr>
          <p:cNvCxnSpPr>
            <a:cxnSpLocks/>
          </p:cNvCxnSpPr>
          <p:nvPr/>
        </p:nvCxnSpPr>
        <p:spPr>
          <a:xfrm flipH="1">
            <a:off x="2157574" y="2404165"/>
            <a:ext cx="287162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E0A6B37A-0E1D-4FB2-B428-E3A1111054AC}"/>
              </a:ext>
            </a:extLst>
          </p:cNvPr>
          <p:cNvCxnSpPr>
            <a:cxnSpLocks/>
          </p:cNvCxnSpPr>
          <p:nvPr/>
        </p:nvCxnSpPr>
        <p:spPr>
          <a:xfrm flipH="1">
            <a:off x="2152170" y="3016785"/>
            <a:ext cx="2419830"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584E1E04-85C2-44E0-A903-E239815CFA11}"/>
              </a:ext>
            </a:extLst>
          </p:cNvPr>
          <p:cNvCxnSpPr>
            <a:cxnSpLocks/>
            <a:endCxn id="168" idx="3"/>
          </p:cNvCxnSpPr>
          <p:nvPr/>
        </p:nvCxnSpPr>
        <p:spPr>
          <a:xfrm flipH="1">
            <a:off x="2057407" y="3672156"/>
            <a:ext cx="2106196" cy="560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0819A7F2-FD9E-4B93-9BDB-9047D43606D3}"/>
              </a:ext>
            </a:extLst>
          </p:cNvPr>
          <p:cNvCxnSpPr>
            <a:cxnSpLocks/>
            <a:endCxn id="169" idx="3"/>
          </p:cNvCxnSpPr>
          <p:nvPr/>
        </p:nvCxnSpPr>
        <p:spPr>
          <a:xfrm flipH="1" flipV="1">
            <a:off x="2118321" y="4472022"/>
            <a:ext cx="1386880" cy="10934"/>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A1AF4F72-CB78-4F2E-8CE3-2045FA5EDF62}"/>
              </a:ext>
            </a:extLst>
          </p:cNvPr>
          <p:cNvCxnSpPr>
            <a:cxnSpLocks/>
            <a:endCxn id="170" idx="3"/>
          </p:cNvCxnSpPr>
          <p:nvPr/>
        </p:nvCxnSpPr>
        <p:spPr>
          <a:xfrm flipH="1" flipV="1">
            <a:off x="2073676" y="5345325"/>
            <a:ext cx="988024" cy="2483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77" name="Rectangle 24">
            <a:extLst>
              <a:ext uri="{FF2B5EF4-FFF2-40B4-BE49-F238E27FC236}">
                <a16:creationId xmlns:a16="http://schemas.microsoft.com/office/drawing/2014/main" id="{EF6A0153-81B1-4990-AA59-E611FF57C1EB}"/>
              </a:ext>
            </a:extLst>
          </p:cNvPr>
          <p:cNvSpPr>
            <a:spLocks noChangeArrowheads="1"/>
          </p:cNvSpPr>
          <p:nvPr/>
        </p:nvSpPr>
        <p:spPr bwMode="auto">
          <a:xfrm>
            <a:off x="9349395" y="1639021"/>
            <a:ext cx="304801" cy="310794"/>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78" name="TextBox 177">
            <a:extLst>
              <a:ext uri="{FF2B5EF4-FFF2-40B4-BE49-F238E27FC236}">
                <a16:creationId xmlns:a16="http://schemas.microsoft.com/office/drawing/2014/main" id="{411C7E7D-55A0-4BCE-ADDE-D9BA5DD9FC74}"/>
              </a:ext>
            </a:extLst>
          </p:cNvPr>
          <p:cNvSpPr txBox="1"/>
          <p:nvPr/>
        </p:nvSpPr>
        <p:spPr>
          <a:xfrm>
            <a:off x="9671320" y="1581656"/>
            <a:ext cx="1138773" cy="400110"/>
          </a:xfrm>
          <a:prstGeom prst="rect">
            <a:avLst/>
          </a:prstGeom>
          <a:noFill/>
        </p:spPr>
        <p:txBody>
          <a:bodyPr wrap="none" rtlCol="0">
            <a:spAutoFit/>
          </a:bodyPr>
          <a:lstStyle/>
          <a:p>
            <a:r>
              <a:rPr lang="en-US" sz="2000" dirty="0"/>
              <a:t>= Pruned</a:t>
            </a:r>
          </a:p>
        </p:txBody>
      </p:sp>
    </p:spTree>
    <p:extLst>
      <p:ext uri="{BB962C8B-B14F-4D97-AF65-F5344CB8AC3E}">
        <p14:creationId xmlns:p14="http://schemas.microsoft.com/office/powerpoint/2010/main" val="38151837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379" name="Rectangle 4"/>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380" name="Rectangle 5"/>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381" name="Rectangle 6"/>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382" name="Rectangle 7"/>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383" name="Rectangle 8"/>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384" name="Rectangle 9"/>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385" name="Rectangle 10"/>
          <p:cNvSpPr>
            <a:spLocks noChangeArrowheads="1"/>
          </p:cNvSpPr>
          <p:nvPr/>
        </p:nvSpPr>
        <p:spPr bwMode="auto">
          <a:xfrm>
            <a:off x="66294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386" name="Rectangle 11"/>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387" name="Rectangle 12"/>
          <p:cNvSpPr>
            <a:spLocks noChangeArrowheads="1"/>
          </p:cNvSpPr>
          <p:nvPr/>
        </p:nvSpPr>
        <p:spPr bwMode="auto">
          <a:xfrm>
            <a:off x="63246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388" name="Rectangle 13"/>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389" name="Rectangle 14"/>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390" name="Rectangle 15"/>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391" name="Rectangle 16"/>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392" name="Rectangle 17"/>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393" name="Rectangle 18"/>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394" name="Rectangle 19"/>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395" name="Rectangle 20"/>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396" name="Rectangle 21"/>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397" name="Rectangle 22"/>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398" name="Rectangle 23"/>
          <p:cNvSpPr>
            <a:spLocks noChangeArrowheads="1"/>
          </p:cNvSpPr>
          <p:nvPr/>
        </p:nvSpPr>
        <p:spPr bwMode="auto">
          <a:xfrm>
            <a:off x="54864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399" name="Rectangle 24"/>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400" name="Rectangle 25"/>
          <p:cNvSpPr>
            <a:spLocks noChangeArrowheads="1"/>
          </p:cNvSpPr>
          <p:nvPr/>
        </p:nvSpPr>
        <p:spPr bwMode="auto">
          <a:xfrm>
            <a:off x="50292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401" name="Rectangle 26"/>
          <p:cNvSpPr>
            <a:spLocks noChangeArrowheads="1"/>
          </p:cNvSpPr>
          <p:nvPr/>
        </p:nvSpPr>
        <p:spPr bwMode="auto">
          <a:xfrm>
            <a:off x="5257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402" name="Rectangle 27"/>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403" name="Rectangle 28"/>
          <p:cNvSpPr>
            <a:spLocks noChangeArrowheads="1"/>
          </p:cNvSpPr>
          <p:nvPr/>
        </p:nvSpPr>
        <p:spPr bwMode="auto">
          <a:xfrm>
            <a:off x="45720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404" name="Rectangle 29"/>
          <p:cNvSpPr>
            <a:spLocks noChangeArrowheads="1"/>
          </p:cNvSpPr>
          <p:nvPr/>
        </p:nvSpPr>
        <p:spPr bwMode="auto">
          <a:xfrm>
            <a:off x="48006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405" name="Rectangle 30"/>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406" name="Rectangle 31"/>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407" name="Rectangle 32"/>
          <p:cNvSpPr>
            <a:spLocks noChangeArrowheads="1"/>
          </p:cNvSpPr>
          <p:nvPr/>
        </p:nvSpPr>
        <p:spPr bwMode="auto">
          <a:xfrm>
            <a:off x="6172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408" name="Rectangle 33"/>
          <p:cNvSpPr>
            <a:spLocks noChangeArrowheads="1"/>
          </p:cNvSpPr>
          <p:nvPr/>
        </p:nvSpPr>
        <p:spPr bwMode="auto">
          <a:xfrm>
            <a:off x="7772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409" name="Rectangle 34"/>
          <p:cNvSpPr>
            <a:spLocks noChangeArrowheads="1"/>
          </p:cNvSpPr>
          <p:nvPr/>
        </p:nvSpPr>
        <p:spPr bwMode="auto">
          <a:xfrm>
            <a:off x="6400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410" name="Rectangle 35"/>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411" name="Rectangle 36"/>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412" name="Rectangle 37"/>
          <p:cNvSpPr>
            <a:spLocks noChangeArrowheads="1"/>
          </p:cNvSpPr>
          <p:nvPr/>
        </p:nvSpPr>
        <p:spPr bwMode="auto">
          <a:xfrm>
            <a:off x="6629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413" name="Rectangle 38"/>
          <p:cNvSpPr>
            <a:spLocks noChangeArrowheads="1"/>
          </p:cNvSpPr>
          <p:nvPr/>
        </p:nvSpPr>
        <p:spPr bwMode="auto">
          <a:xfrm>
            <a:off x="6858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414" name="Rectangle 39"/>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415" name="Rectangle 40"/>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416" name="Rectangle 41"/>
          <p:cNvSpPr>
            <a:spLocks noChangeArrowheads="1"/>
          </p:cNvSpPr>
          <p:nvPr/>
        </p:nvSpPr>
        <p:spPr bwMode="auto">
          <a:xfrm>
            <a:off x="8229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417" name="Rectangle 42"/>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418" name="Rectangle 43"/>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419" name="Rectangle 44"/>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420" name="Rectangle 45"/>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421" name="Rectangle 46"/>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422" name="Rectangle 47"/>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423" name="Rectangle 48"/>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424" name="Rectangle 49"/>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425" name="Rectangle 50"/>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426" name="Rectangle 51"/>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427" name="Rectangle 52"/>
          <p:cNvSpPr>
            <a:spLocks noChangeArrowheads="1"/>
          </p:cNvSpPr>
          <p:nvPr/>
        </p:nvSpPr>
        <p:spPr bwMode="auto">
          <a:xfrm>
            <a:off x="48006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428" name="Rectangle 53"/>
          <p:cNvSpPr>
            <a:spLocks noChangeArrowheads="1"/>
          </p:cNvSpPr>
          <p:nvPr/>
        </p:nvSpPr>
        <p:spPr bwMode="auto">
          <a:xfrm>
            <a:off x="6629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429" name="Rectangle 54"/>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430" name="Rectangle 55"/>
          <p:cNvSpPr>
            <a:spLocks noChangeArrowheads="1"/>
          </p:cNvSpPr>
          <p:nvPr/>
        </p:nvSpPr>
        <p:spPr bwMode="auto">
          <a:xfrm>
            <a:off x="52578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431" name="Rectangle 56"/>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432" name="Rectangle 57"/>
          <p:cNvSpPr>
            <a:spLocks noChangeArrowheads="1"/>
          </p:cNvSpPr>
          <p:nvPr/>
        </p:nvSpPr>
        <p:spPr bwMode="auto">
          <a:xfrm>
            <a:off x="6172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433" name="Line 58"/>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34" name="Line 59"/>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35" name="Line 60"/>
          <p:cNvSpPr>
            <a:spLocks noChangeShapeType="1"/>
          </p:cNvSpPr>
          <p:nvPr/>
        </p:nvSpPr>
        <p:spPr bwMode="auto">
          <a:xfrm>
            <a:off x="6705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36" name="Line 61"/>
          <p:cNvSpPr>
            <a:spLocks noChangeShapeType="1"/>
          </p:cNvSpPr>
          <p:nvPr/>
        </p:nvSpPr>
        <p:spPr bwMode="auto">
          <a:xfrm>
            <a:off x="6705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37" name="Line 62"/>
          <p:cNvSpPr>
            <a:spLocks noChangeShapeType="1"/>
          </p:cNvSpPr>
          <p:nvPr/>
        </p:nvSpPr>
        <p:spPr bwMode="auto">
          <a:xfrm>
            <a:off x="71628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38" name="Line 63"/>
          <p:cNvSpPr>
            <a:spLocks noChangeShapeType="1"/>
          </p:cNvSpPr>
          <p:nvPr/>
        </p:nvSpPr>
        <p:spPr bwMode="auto">
          <a:xfrm>
            <a:off x="716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39" name="Line 64"/>
          <p:cNvSpPr>
            <a:spLocks noChangeShapeType="1"/>
          </p:cNvSpPr>
          <p:nvPr/>
        </p:nvSpPr>
        <p:spPr bwMode="auto">
          <a:xfrm>
            <a:off x="7620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40" name="Line 65"/>
          <p:cNvSpPr>
            <a:spLocks noChangeShapeType="1"/>
          </p:cNvSpPr>
          <p:nvPr/>
        </p:nvSpPr>
        <p:spPr bwMode="auto">
          <a:xfrm>
            <a:off x="762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41" name="Line 66"/>
          <p:cNvSpPr>
            <a:spLocks noChangeShapeType="1"/>
          </p:cNvSpPr>
          <p:nvPr/>
        </p:nvSpPr>
        <p:spPr bwMode="auto">
          <a:xfrm>
            <a:off x="8077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42" name="Line 67"/>
          <p:cNvSpPr>
            <a:spLocks noChangeShapeType="1"/>
          </p:cNvSpPr>
          <p:nvPr/>
        </p:nvSpPr>
        <p:spPr bwMode="auto">
          <a:xfrm>
            <a:off x="807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43" name="Line 68"/>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44" name="Line 69"/>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45" name="Line 70"/>
          <p:cNvSpPr>
            <a:spLocks noChangeShapeType="1"/>
          </p:cNvSpPr>
          <p:nvPr/>
        </p:nvSpPr>
        <p:spPr bwMode="auto">
          <a:xfrm>
            <a:off x="5334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46" name="Line 71"/>
          <p:cNvSpPr>
            <a:spLocks noChangeShapeType="1"/>
          </p:cNvSpPr>
          <p:nvPr/>
        </p:nvSpPr>
        <p:spPr bwMode="auto">
          <a:xfrm>
            <a:off x="5334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47" name="Line 72"/>
          <p:cNvSpPr>
            <a:spLocks noChangeShapeType="1"/>
          </p:cNvSpPr>
          <p:nvPr/>
        </p:nvSpPr>
        <p:spPr bwMode="auto">
          <a:xfrm>
            <a:off x="39624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48" name="Line 73"/>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49" name="Line 74"/>
          <p:cNvSpPr>
            <a:spLocks noChangeShapeType="1"/>
          </p:cNvSpPr>
          <p:nvPr/>
        </p:nvSpPr>
        <p:spPr bwMode="auto">
          <a:xfrm>
            <a:off x="6248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50" name="Line 75"/>
          <p:cNvSpPr>
            <a:spLocks noChangeShapeType="1"/>
          </p:cNvSpPr>
          <p:nvPr/>
        </p:nvSpPr>
        <p:spPr bwMode="auto">
          <a:xfrm>
            <a:off x="6248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51" name="Line 76"/>
          <p:cNvSpPr>
            <a:spLocks noChangeShapeType="1"/>
          </p:cNvSpPr>
          <p:nvPr/>
        </p:nvSpPr>
        <p:spPr bwMode="auto">
          <a:xfrm>
            <a:off x="5791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52" name="Line 77"/>
          <p:cNvSpPr>
            <a:spLocks noChangeShapeType="1"/>
          </p:cNvSpPr>
          <p:nvPr/>
        </p:nvSpPr>
        <p:spPr bwMode="auto">
          <a:xfrm>
            <a:off x="5791200" y="5410200"/>
            <a:ext cx="2286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53" name="Line 78"/>
          <p:cNvSpPr>
            <a:spLocks noChangeShapeType="1"/>
          </p:cNvSpPr>
          <p:nvPr/>
        </p:nvSpPr>
        <p:spPr bwMode="auto">
          <a:xfrm>
            <a:off x="44196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54" name="Line 79"/>
          <p:cNvSpPr>
            <a:spLocks noChangeShapeType="1"/>
          </p:cNvSpPr>
          <p:nvPr/>
        </p:nvSpPr>
        <p:spPr bwMode="auto">
          <a:xfrm flipH="1">
            <a:off x="4648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55" name="Line 80"/>
          <p:cNvSpPr>
            <a:spLocks noChangeShapeType="1"/>
          </p:cNvSpPr>
          <p:nvPr/>
        </p:nvSpPr>
        <p:spPr bwMode="auto">
          <a:xfrm>
            <a:off x="4876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56" name="Line 81"/>
          <p:cNvSpPr>
            <a:spLocks noChangeShapeType="1"/>
          </p:cNvSpPr>
          <p:nvPr/>
        </p:nvSpPr>
        <p:spPr bwMode="auto">
          <a:xfrm>
            <a:off x="4876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57" name="Line 82"/>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58" name="Line 83"/>
          <p:cNvSpPr>
            <a:spLocks noChangeShapeType="1"/>
          </p:cNvSpPr>
          <p:nvPr/>
        </p:nvSpPr>
        <p:spPr bwMode="auto">
          <a:xfrm>
            <a:off x="39624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59" name="Line 84"/>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60" name="Line 85"/>
          <p:cNvSpPr>
            <a:spLocks noChangeShapeType="1"/>
          </p:cNvSpPr>
          <p:nvPr/>
        </p:nvSpPr>
        <p:spPr bwMode="auto">
          <a:xfrm>
            <a:off x="6248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61" name="Line 86"/>
          <p:cNvSpPr>
            <a:spLocks noChangeShapeType="1"/>
          </p:cNvSpPr>
          <p:nvPr/>
        </p:nvSpPr>
        <p:spPr bwMode="auto">
          <a:xfrm flipH="1">
            <a:off x="57912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62" name="Line 87"/>
          <p:cNvSpPr>
            <a:spLocks noChangeShapeType="1"/>
          </p:cNvSpPr>
          <p:nvPr/>
        </p:nvSpPr>
        <p:spPr bwMode="auto">
          <a:xfrm>
            <a:off x="76200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63" name="Line 88"/>
          <p:cNvSpPr>
            <a:spLocks noChangeShapeType="1"/>
          </p:cNvSpPr>
          <p:nvPr/>
        </p:nvSpPr>
        <p:spPr bwMode="auto">
          <a:xfrm flipH="1">
            <a:off x="7162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64" name="Line 89"/>
          <p:cNvSpPr>
            <a:spLocks noChangeShapeType="1"/>
          </p:cNvSpPr>
          <p:nvPr/>
        </p:nvSpPr>
        <p:spPr bwMode="auto">
          <a:xfrm>
            <a:off x="4876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65" name="Line 90"/>
          <p:cNvSpPr>
            <a:spLocks noChangeShapeType="1"/>
          </p:cNvSpPr>
          <p:nvPr/>
        </p:nvSpPr>
        <p:spPr bwMode="auto">
          <a:xfrm flipH="1">
            <a:off x="4419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66" name="Line 91"/>
          <p:cNvSpPr>
            <a:spLocks noChangeShapeType="1"/>
          </p:cNvSpPr>
          <p:nvPr/>
        </p:nvSpPr>
        <p:spPr bwMode="auto">
          <a:xfrm>
            <a:off x="4876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67" name="Line 92"/>
          <p:cNvSpPr>
            <a:spLocks noChangeShapeType="1"/>
          </p:cNvSpPr>
          <p:nvPr/>
        </p:nvSpPr>
        <p:spPr bwMode="auto">
          <a:xfrm>
            <a:off x="6705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68" name="Line 93"/>
          <p:cNvSpPr>
            <a:spLocks noChangeShapeType="1"/>
          </p:cNvSpPr>
          <p:nvPr/>
        </p:nvSpPr>
        <p:spPr bwMode="auto">
          <a:xfrm>
            <a:off x="80772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69" name="Line 94"/>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70" name="Line 95"/>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71" name="Line 96"/>
          <p:cNvSpPr>
            <a:spLocks noChangeShapeType="1"/>
          </p:cNvSpPr>
          <p:nvPr/>
        </p:nvSpPr>
        <p:spPr bwMode="auto">
          <a:xfrm flipH="1">
            <a:off x="3962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72" name="Line 97"/>
          <p:cNvSpPr>
            <a:spLocks noChangeShapeType="1"/>
          </p:cNvSpPr>
          <p:nvPr/>
        </p:nvSpPr>
        <p:spPr bwMode="auto">
          <a:xfrm>
            <a:off x="4572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73" name="Line 98"/>
          <p:cNvSpPr>
            <a:spLocks noChangeShapeType="1"/>
          </p:cNvSpPr>
          <p:nvPr/>
        </p:nvSpPr>
        <p:spPr bwMode="auto">
          <a:xfrm>
            <a:off x="5486400" y="3733800"/>
            <a:ext cx="7620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74" name="Line 99"/>
          <p:cNvSpPr>
            <a:spLocks noChangeShapeType="1"/>
          </p:cNvSpPr>
          <p:nvPr/>
        </p:nvSpPr>
        <p:spPr bwMode="auto">
          <a:xfrm>
            <a:off x="6400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75" name="Line 100"/>
          <p:cNvSpPr>
            <a:spLocks noChangeShapeType="1"/>
          </p:cNvSpPr>
          <p:nvPr/>
        </p:nvSpPr>
        <p:spPr bwMode="auto">
          <a:xfrm>
            <a:off x="7162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76" name="Line 101"/>
          <p:cNvSpPr>
            <a:spLocks noChangeShapeType="1"/>
          </p:cNvSpPr>
          <p:nvPr/>
        </p:nvSpPr>
        <p:spPr bwMode="auto">
          <a:xfrm>
            <a:off x="8077200" y="3733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77" name="Line 102"/>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78" name="Line 103"/>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79" name="Rectangle 104"/>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480" name="Rectangle 105"/>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481" name="Rectangle 106"/>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482" name="Rectangle 107"/>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1483" name="Line 108"/>
          <p:cNvSpPr>
            <a:spLocks noChangeShapeType="1"/>
          </p:cNvSpPr>
          <p:nvPr/>
        </p:nvSpPr>
        <p:spPr bwMode="auto">
          <a:xfrm flipH="1">
            <a:off x="4572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84" name="Line 109"/>
          <p:cNvSpPr>
            <a:spLocks noChangeShapeType="1"/>
          </p:cNvSpPr>
          <p:nvPr/>
        </p:nvSpPr>
        <p:spPr bwMode="auto">
          <a:xfrm flipH="1">
            <a:off x="5486400" y="3048000"/>
            <a:ext cx="6096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85" name="Line 110"/>
          <p:cNvSpPr>
            <a:spLocks noChangeShapeType="1"/>
          </p:cNvSpPr>
          <p:nvPr/>
        </p:nvSpPr>
        <p:spPr bwMode="auto">
          <a:xfrm>
            <a:off x="6096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86" name="Line 111"/>
          <p:cNvSpPr>
            <a:spLocks noChangeShapeType="1"/>
          </p:cNvSpPr>
          <p:nvPr/>
        </p:nvSpPr>
        <p:spPr bwMode="auto">
          <a:xfrm>
            <a:off x="7162800" y="3048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87" name="Line 112"/>
          <p:cNvSpPr>
            <a:spLocks noChangeShapeType="1"/>
          </p:cNvSpPr>
          <p:nvPr/>
        </p:nvSpPr>
        <p:spPr bwMode="auto">
          <a:xfrm>
            <a:off x="7162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88" name="Line 113"/>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89" name="Line 114"/>
          <p:cNvSpPr>
            <a:spLocks noChangeShapeType="1"/>
          </p:cNvSpPr>
          <p:nvPr/>
        </p:nvSpPr>
        <p:spPr bwMode="auto">
          <a:xfrm flipH="1">
            <a:off x="5029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90" name="Line 115"/>
          <p:cNvSpPr>
            <a:spLocks noChangeShapeType="1"/>
          </p:cNvSpPr>
          <p:nvPr/>
        </p:nvSpPr>
        <p:spPr bwMode="auto">
          <a:xfrm>
            <a:off x="55626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91" name="Line 116"/>
          <p:cNvSpPr>
            <a:spLocks noChangeShapeType="1"/>
          </p:cNvSpPr>
          <p:nvPr/>
        </p:nvSpPr>
        <p:spPr bwMode="auto">
          <a:xfrm flipH="1">
            <a:off x="7162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92" name="Line 117"/>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93" name="Line 118"/>
          <p:cNvSpPr>
            <a:spLocks noChangeShapeType="1"/>
          </p:cNvSpPr>
          <p:nvPr/>
        </p:nvSpPr>
        <p:spPr bwMode="auto">
          <a:xfrm flipH="1">
            <a:off x="5562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94" name="Line 119"/>
          <p:cNvSpPr>
            <a:spLocks noChangeShapeType="1"/>
          </p:cNvSpPr>
          <p:nvPr/>
        </p:nvSpPr>
        <p:spPr bwMode="auto">
          <a:xfrm>
            <a:off x="6629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495" name="Text Box 120"/>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01496" name="Text Box 121"/>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01497" name="Text Box 122"/>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01498" name="Text Box 123"/>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01499" name="Text Box 124"/>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01500" name="Text Box 125"/>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01501" name="Text Box 126"/>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01502" name="Text Box 127"/>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01503" name="Text Box 128"/>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01504" name="Text Box 129"/>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01505" name="Text Box 130"/>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01506" name="Text Box 131"/>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01507" name="Text Box 132"/>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01508" name="Text Box 133"/>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01509" name="Text Box 134"/>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101510" name="Text Box 135"/>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01511" name="Text Box 136"/>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01512" name="Text Box 137"/>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01513" name="Text Box 138"/>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101514" name="Text Box 139"/>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01515" name="Text Box 140"/>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01516" name="Text Box 141"/>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01517" name="Text Box 142"/>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01518" name="Text Box 143"/>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01519" name="Text Box 144"/>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01520" name="Text Box 145"/>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01521" name="Text Box 146"/>
          <p:cNvSpPr txBox="1">
            <a:spLocks noChangeArrowheads="1"/>
          </p:cNvSpPr>
          <p:nvPr/>
        </p:nvSpPr>
        <p:spPr bwMode="auto">
          <a:xfrm>
            <a:off x="4191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01522" name="Text Box 147"/>
          <p:cNvSpPr txBox="1">
            <a:spLocks noChangeArrowheads="1"/>
          </p:cNvSpPr>
          <p:nvPr/>
        </p:nvSpPr>
        <p:spPr bwMode="auto">
          <a:xfrm>
            <a:off x="47244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01523" name="Text Box 148"/>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0</a:t>
            </a:r>
          </a:p>
        </p:txBody>
      </p:sp>
      <p:sp>
        <p:nvSpPr>
          <p:cNvPr id="101524" name="Text Box 149"/>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01525" name="Text Box 150"/>
          <p:cNvSpPr txBox="1">
            <a:spLocks noChangeArrowheads="1"/>
          </p:cNvSpPr>
          <p:nvPr/>
        </p:nvSpPr>
        <p:spPr bwMode="auto">
          <a:xfrm>
            <a:off x="4114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01526" name="Text Box 151"/>
          <p:cNvSpPr txBox="1">
            <a:spLocks noChangeArrowheads="1"/>
          </p:cNvSpPr>
          <p:nvPr/>
        </p:nvSpPr>
        <p:spPr bwMode="auto">
          <a:xfrm>
            <a:off x="45720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3</a:t>
            </a:r>
          </a:p>
        </p:txBody>
      </p:sp>
      <p:sp>
        <p:nvSpPr>
          <p:cNvPr id="101527" name="Text Box 152"/>
          <p:cNvSpPr txBox="1">
            <a:spLocks noChangeArrowheads="1"/>
          </p:cNvSpPr>
          <p:nvPr/>
        </p:nvSpPr>
        <p:spPr bwMode="auto">
          <a:xfrm>
            <a:off x="5257800" y="22177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01528" name="Text Box 153"/>
          <p:cNvSpPr txBox="1">
            <a:spLocks noChangeArrowheads="1"/>
          </p:cNvSpPr>
          <p:nvPr/>
        </p:nvSpPr>
        <p:spPr bwMode="auto">
          <a:xfrm>
            <a:off x="54864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2</a:t>
            </a:r>
          </a:p>
        </p:txBody>
      </p:sp>
      <p:sp>
        <p:nvSpPr>
          <p:cNvPr id="101529" name="Text Box 154"/>
          <p:cNvSpPr txBox="1">
            <a:spLocks noChangeArrowheads="1"/>
          </p:cNvSpPr>
          <p:nvPr/>
        </p:nvSpPr>
        <p:spPr bwMode="auto">
          <a:xfrm>
            <a:off x="59436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2</a:t>
            </a:r>
          </a:p>
        </p:txBody>
      </p:sp>
      <p:sp>
        <p:nvSpPr>
          <p:cNvPr id="154" name="TextBox 153">
            <a:extLst>
              <a:ext uri="{FF2B5EF4-FFF2-40B4-BE49-F238E27FC236}">
                <a16:creationId xmlns:a16="http://schemas.microsoft.com/office/drawing/2014/main" id="{4B158E11-8885-4EBC-9EF0-D55DE4C4C638}"/>
              </a:ext>
            </a:extLst>
          </p:cNvPr>
          <p:cNvSpPr txBox="1"/>
          <p:nvPr/>
        </p:nvSpPr>
        <p:spPr>
          <a:xfrm>
            <a:off x="1459166" y="1580483"/>
            <a:ext cx="628698" cy="369332"/>
          </a:xfrm>
          <a:prstGeom prst="rect">
            <a:avLst/>
          </a:prstGeom>
          <a:noFill/>
        </p:spPr>
        <p:txBody>
          <a:bodyPr wrap="none" rtlCol="0">
            <a:spAutoFit/>
          </a:bodyPr>
          <a:lstStyle/>
          <a:p>
            <a:r>
              <a:rPr lang="en-US" dirty="0"/>
              <a:t>MAX</a:t>
            </a:r>
          </a:p>
        </p:txBody>
      </p:sp>
      <p:sp>
        <p:nvSpPr>
          <p:cNvPr id="155" name="TextBox 154">
            <a:extLst>
              <a:ext uri="{FF2B5EF4-FFF2-40B4-BE49-F238E27FC236}">
                <a16:creationId xmlns:a16="http://schemas.microsoft.com/office/drawing/2014/main" id="{28F358FD-716C-4706-9A25-8AD4BE3B3044}"/>
              </a:ext>
            </a:extLst>
          </p:cNvPr>
          <p:cNvSpPr txBox="1"/>
          <p:nvPr/>
        </p:nvSpPr>
        <p:spPr>
          <a:xfrm>
            <a:off x="1468710" y="2204639"/>
            <a:ext cx="567784" cy="369332"/>
          </a:xfrm>
          <a:prstGeom prst="rect">
            <a:avLst/>
          </a:prstGeom>
          <a:noFill/>
        </p:spPr>
        <p:txBody>
          <a:bodyPr wrap="none" rtlCol="0">
            <a:spAutoFit/>
          </a:bodyPr>
          <a:lstStyle/>
          <a:p>
            <a:r>
              <a:rPr lang="en-US" dirty="0"/>
              <a:t>MIN</a:t>
            </a:r>
          </a:p>
        </p:txBody>
      </p:sp>
      <p:sp>
        <p:nvSpPr>
          <p:cNvPr id="156" name="TextBox 155">
            <a:extLst>
              <a:ext uri="{FF2B5EF4-FFF2-40B4-BE49-F238E27FC236}">
                <a16:creationId xmlns:a16="http://schemas.microsoft.com/office/drawing/2014/main" id="{657B33F3-66E7-4673-BF2B-0EA16D2216F6}"/>
              </a:ext>
            </a:extLst>
          </p:cNvPr>
          <p:cNvSpPr txBox="1"/>
          <p:nvPr/>
        </p:nvSpPr>
        <p:spPr>
          <a:xfrm>
            <a:off x="1447272" y="2787134"/>
            <a:ext cx="628698" cy="369332"/>
          </a:xfrm>
          <a:prstGeom prst="rect">
            <a:avLst/>
          </a:prstGeom>
          <a:noFill/>
        </p:spPr>
        <p:txBody>
          <a:bodyPr wrap="none" rtlCol="0">
            <a:spAutoFit/>
          </a:bodyPr>
          <a:lstStyle/>
          <a:p>
            <a:r>
              <a:rPr lang="en-US" dirty="0"/>
              <a:t>MAX</a:t>
            </a:r>
          </a:p>
        </p:txBody>
      </p:sp>
      <p:sp>
        <p:nvSpPr>
          <p:cNvPr id="157" name="TextBox 156">
            <a:extLst>
              <a:ext uri="{FF2B5EF4-FFF2-40B4-BE49-F238E27FC236}">
                <a16:creationId xmlns:a16="http://schemas.microsoft.com/office/drawing/2014/main" id="{1969008C-4E13-4D9E-8C29-8089654C7C1B}"/>
              </a:ext>
            </a:extLst>
          </p:cNvPr>
          <p:cNvSpPr txBox="1"/>
          <p:nvPr/>
        </p:nvSpPr>
        <p:spPr>
          <a:xfrm>
            <a:off x="1489623" y="3493090"/>
            <a:ext cx="567784" cy="369332"/>
          </a:xfrm>
          <a:prstGeom prst="rect">
            <a:avLst/>
          </a:prstGeom>
          <a:noFill/>
        </p:spPr>
        <p:txBody>
          <a:bodyPr wrap="none" rtlCol="0">
            <a:spAutoFit/>
          </a:bodyPr>
          <a:lstStyle/>
          <a:p>
            <a:r>
              <a:rPr lang="en-US" dirty="0"/>
              <a:t>MIN</a:t>
            </a:r>
          </a:p>
        </p:txBody>
      </p:sp>
      <p:sp>
        <p:nvSpPr>
          <p:cNvPr id="158" name="TextBox 157">
            <a:extLst>
              <a:ext uri="{FF2B5EF4-FFF2-40B4-BE49-F238E27FC236}">
                <a16:creationId xmlns:a16="http://schemas.microsoft.com/office/drawing/2014/main" id="{9F63AEFD-F26F-41B0-BB95-75A4352335F7}"/>
              </a:ext>
            </a:extLst>
          </p:cNvPr>
          <p:cNvSpPr txBox="1"/>
          <p:nvPr/>
        </p:nvSpPr>
        <p:spPr>
          <a:xfrm>
            <a:off x="1489623" y="4287356"/>
            <a:ext cx="628698" cy="369332"/>
          </a:xfrm>
          <a:prstGeom prst="rect">
            <a:avLst/>
          </a:prstGeom>
          <a:noFill/>
        </p:spPr>
        <p:txBody>
          <a:bodyPr wrap="none" rtlCol="0">
            <a:spAutoFit/>
          </a:bodyPr>
          <a:lstStyle/>
          <a:p>
            <a:r>
              <a:rPr lang="en-US" dirty="0"/>
              <a:t>MAX</a:t>
            </a:r>
          </a:p>
        </p:txBody>
      </p:sp>
      <p:sp>
        <p:nvSpPr>
          <p:cNvPr id="159" name="TextBox 158">
            <a:extLst>
              <a:ext uri="{FF2B5EF4-FFF2-40B4-BE49-F238E27FC236}">
                <a16:creationId xmlns:a16="http://schemas.microsoft.com/office/drawing/2014/main" id="{F3E7A73A-CE08-4170-B413-781EBD1241DE}"/>
              </a:ext>
            </a:extLst>
          </p:cNvPr>
          <p:cNvSpPr txBox="1"/>
          <p:nvPr/>
        </p:nvSpPr>
        <p:spPr>
          <a:xfrm>
            <a:off x="1505892" y="5160659"/>
            <a:ext cx="567784" cy="369332"/>
          </a:xfrm>
          <a:prstGeom prst="rect">
            <a:avLst/>
          </a:prstGeom>
          <a:noFill/>
        </p:spPr>
        <p:txBody>
          <a:bodyPr wrap="none" rtlCol="0">
            <a:spAutoFit/>
          </a:bodyPr>
          <a:lstStyle/>
          <a:p>
            <a:r>
              <a:rPr lang="en-US" dirty="0"/>
              <a:t>MIN</a:t>
            </a:r>
          </a:p>
        </p:txBody>
      </p:sp>
      <p:cxnSp>
        <p:nvCxnSpPr>
          <p:cNvPr id="160" name="Straight Connector 159">
            <a:extLst>
              <a:ext uri="{FF2B5EF4-FFF2-40B4-BE49-F238E27FC236}">
                <a16:creationId xmlns:a16="http://schemas.microsoft.com/office/drawing/2014/main" id="{97AB449E-28F8-4104-A4B5-4AC6E6FE4431}"/>
              </a:ext>
            </a:extLst>
          </p:cNvPr>
          <p:cNvCxnSpPr>
            <a:cxnSpLocks/>
          </p:cNvCxnSpPr>
          <p:nvPr/>
        </p:nvCxnSpPr>
        <p:spPr>
          <a:xfrm flipH="1">
            <a:off x="2116478" y="1781711"/>
            <a:ext cx="402873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46BB5B55-7C2E-4323-A778-69FAA5E2B752}"/>
              </a:ext>
            </a:extLst>
          </p:cNvPr>
          <p:cNvCxnSpPr>
            <a:cxnSpLocks/>
          </p:cNvCxnSpPr>
          <p:nvPr/>
        </p:nvCxnSpPr>
        <p:spPr>
          <a:xfrm flipH="1">
            <a:off x="2157574" y="2404165"/>
            <a:ext cx="287162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BB1397BC-5C2D-4480-A7F7-85CA451D6F38}"/>
              </a:ext>
            </a:extLst>
          </p:cNvPr>
          <p:cNvCxnSpPr>
            <a:cxnSpLocks/>
          </p:cNvCxnSpPr>
          <p:nvPr/>
        </p:nvCxnSpPr>
        <p:spPr>
          <a:xfrm flipH="1">
            <a:off x="2152170" y="3016785"/>
            <a:ext cx="2419830"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8319AC2C-5E7B-4316-922A-B3CD2AC34E7F}"/>
              </a:ext>
            </a:extLst>
          </p:cNvPr>
          <p:cNvCxnSpPr>
            <a:cxnSpLocks/>
            <a:endCxn id="157" idx="3"/>
          </p:cNvCxnSpPr>
          <p:nvPr/>
        </p:nvCxnSpPr>
        <p:spPr>
          <a:xfrm flipH="1">
            <a:off x="2057407" y="3672156"/>
            <a:ext cx="2106196" cy="560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A9B4F61B-17F3-4C88-8390-D49BED5BCB57}"/>
              </a:ext>
            </a:extLst>
          </p:cNvPr>
          <p:cNvCxnSpPr>
            <a:cxnSpLocks/>
            <a:endCxn id="158" idx="3"/>
          </p:cNvCxnSpPr>
          <p:nvPr/>
        </p:nvCxnSpPr>
        <p:spPr>
          <a:xfrm flipH="1" flipV="1">
            <a:off x="2118321" y="4472022"/>
            <a:ext cx="1386880" cy="10934"/>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B3B7FCA-7BAE-491A-8163-34D9E51B8CED}"/>
              </a:ext>
            </a:extLst>
          </p:cNvPr>
          <p:cNvCxnSpPr>
            <a:cxnSpLocks/>
            <a:endCxn id="159" idx="3"/>
          </p:cNvCxnSpPr>
          <p:nvPr/>
        </p:nvCxnSpPr>
        <p:spPr>
          <a:xfrm flipH="1" flipV="1">
            <a:off x="2073676" y="5345325"/>
            <a:ext cx="988024" cy="2483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66" name="Rectangle 24">
            <a:extLst>
              <a:ext uri="{FF2B5EF4-FFF2-40B4-BE49-F238E27FC236}">
                <a16:creationId xmlns:a16="http://schemas.microsoft.com/office/drawing/2014/main" id="{BB6FC26A-D56B-4D6E-A03E-218EBABDFA9C}"/>
              </a:ext>
            </a:extLst>
          </p:cNvPr>
          <p:cNvSpPr>
            <a:spLocks noChangeArrowheads="1"/>
          </p:cNvSpPr>
          <p:nvPr/>
        </p:nvSpPr>
        <p:spPr bwMode="auto">
          <a:xfrm>
            <a:off x="9349395" y="1639021"/>
            <a:ext cx="304801" cy="310794"/>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67" name="TextBox 166">
            <a:extLst>
              <a:ext uri="{FF2B5EF4-FFF2-40B4-BE49-F238E27FC236}">
                <a16:creationId xmlns:a16="http://schemas.microsoft.com/office/drawing/2014/main" id="{CB77E133-169A-448A-8FF1-875B3FAF9C86}"/>
              </a:ext>
            </a:extLst>
          </p:cNvPr>
          <p:cNvSpPr txBox="1"/>
          <p:nvPr/>
        </p:nvSpPr>
        <p:spPr>
          <a:xfrm>
            <a:off x="9671320" y="1581656"/>
            <a:ext cx="1138773" cy="400110"/>
          </a:xfrm>
          <a:prstGeom prst="rect">
            <a:avLst/>
          </a:prstGeom>
          <a:noFill/>
        </p:spPr>
        <p:txBody>
          <a:bodyPr wrap="none" rtlCol="0">
            <a:spAutoFit/>
          </a:bodyPr>
          <a:lstStyle/>
          <a:p>
            <a:r>
              <a:rPr lang="en-US" sz="2000" dirty="0"/>
              <a:t>= Pruned</a:t>
            </a:r>
          </a:p>
        </p:txBody>
      </p:sp>
    </p:spTree>
    <p:extLst>
      <p:ext uri="{BB962C8B-B14F-4D97-AF65-F5344CB8AC3E}">
        <p14:creationId xmlns:p14="http://schemas.microsoft.com/office/powerpoint/2010/main" val="2574203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27" name="Rectangle 4"/>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28" name="Rectangle 5"/>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29" name="Rectangle 6"/>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30" name="Rectangle 7"/>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31" name="Rectangle 8"/>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32" name="Rectangle 9"/>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33" name="Rectangle 10"/>
          <p:cNvSpPr>
            <a:spLocks noChangeArrowheads="1"/>
          </p:cNvSpPr>
          <p:nvPr/>
        </p:nvSpPr>
        <p:spPr bwMode="auto">
          <a:xfrm>
            <a:off x="66294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34" name="Rectangle 11"/>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35" name="Rectangle 12"/>
          <p:cNvSpPr>
            <a:spLocks noChangeArrowheads="1"/>
          </p:cNvSpPr>
          <p:nvPr/>
        </p:nvSpPr>
        <p:spPr bwMode="auto">
          <a:xfrm>
            <a:off x="63246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36" name="Rectangle 13"/>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37" name="Rectangle 14"/>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38" name="Rectangle 15"/>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39" name="Rectangle 16"/>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40" name="Rectangle 17"/>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41" name="Rectangle 18"/>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42" name="Rectangle 19"/>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43" name="Rectangle 20"/>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44" name="Rectangle 21"/>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45" name="Rectangle 22"/>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46" name="Rectangle 23"/>
          <p:cNvSpPr>
            <a:spLocks noChangeArrowheads="1"/>
          </p:cNvSpPr>
          <p:nvPr/>
        </p:nvSpPr>
        <p:spPr bwMode="auto">
          <a:xfrm>
            <a:off x="54864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47" name="Rectangle 24"/>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48" name="Rectangle 25"/>
          <p:cNvSpPr>
            <a:spLocks noChangeArrowheads="1"/>
          </p:cNvSpPr>
          <p:nvPr/>
        </p:nvSpPr>
        <p:spPr bwMode="auto">
          <a:xfrm>
            <a:off x="50292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49" name="Rectangle 26"/>
          <p:cNvSpPr>
            <a:spLocks noChangeArrowheads="1"/>
          </p:cNvSpPr>
          <p:nvPr/>
        </p:nvSpPr>
        <p:spPr bwMode="auto">
          <a:xfrm>
            <a:off x="5257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50" name="Rectangle 27"/>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51" name="Rectangle 28"/>
          <p:cNvSpPr>
            <a:spLocks noChangeArrowheads="1"/>
          </p:cNvSpPr>
          <p:nvPr/>
        </p:nvSpPr>
        <p:spPr bwMode="auto">
          <a:xfrm>
            <a:off x="45720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52" name="Rectangle 29"/>
          <p:cNvSpPr>
            <a:spLocks noChangeArrowheads="1"/>
          </p:cNvSpPr>
          <p:nvPr/>
        </p:nvSpPr>
        <p:spPr bwMode="auto">
          <a:xfrm>
            <a:off x="48006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53" name="Rectangle 30"/>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54" name="Rectangle 31"/>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55" name="Rectangle 32"/>
          <p:cNvSpPr>
            <a:spLocks noChangeArrowheads="1"/>
          </p:cNvSpPr>
          <p:nvPr/>
        </p:nvSpPr>
        <p:spPr bwMode="auto">
          <a:xfrm>
            <a:off x="61722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56" name="Rectangle 33"/>
          <p:cNvSpPr>
            <a:spLocks noChangeArrowheads="1"/>
          </p:cNvSpPr>
          <p:nvPr/>
        </p:nvSpPr>
        <p:spPr bwMode="auto">
          <a:xfrm>
            <a:off x="7772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57" name="Rectangle 34"/>
          <p:cNvSpPr>
            <a:spLocks noChangeArrowheads="1"/>
          </p:cNvSpPr>
          <p:nvPr/>
        </p:nvSpPr>
        <p:spPr bwMode="auto">
          <a:xfrm>
            <a:off x="6400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58" name="Rectangle 35"/>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59" name="Rectangle 36"/>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60" name="Rectangle 37"/>
          <p:cNvSpPr>
            <a:spLocks noChangeArrowheads="1"/>
          </p:cNvSpPr>
          <p:nvPr/>
        </p:nvSpPr>
        <p:spPr bwMode="auto">
          <a:xfrm>
            <a:off x="6629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61" name="Rectangle 38"/>
          <p:cNvSpPr>
            <a:spLocks noChangeArrowheads="1"/>
          </p:cNvSpPr>
          <p:nvPr/>
        </p:nvSpPr>
        <p:spPr bwMode="auto">
          <a:xfrm>
            <a:off x="6858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62" name="Rectangle 39"/>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63" name="Rectangle 40"/>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64" name="Rectangle 41"/>
          <p:cNvSpPr>
            <a:spLocks noChangeArrowheads="1"/>
          </p:cNvSpPr>
          <p:nvPr/>
        </p:nvSpPr>
        <p:spPr bwMode="auto">
          <a:xfrm>
            <a:off x="8229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65" name="Rectangle 42"/>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66" name="Rectangle 43"/>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67" name="Rectangle 44"/>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68" name="Rectangle 45"/>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69" name="Rectangle 46"/>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70" name="Rectangle 47"/>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71" name="Rectangle 48"/>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72" name="Rectangle 49"/>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73" name="Rectangle 50"/>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74" name="Rectangle 51"/>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75" name="Rectangle 52"/>
          <p:cNvSpPr>
            <a:spLocks noChangeArrowheads="1"/>
          </p:cNvSpPr>
          <p:nvPr/>
        </p:nvSpPr>
        <p:spPr bwMode="auto">
          <a:xfrm>
            <a:off x="48006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76" name="Rectangle 53"/>
          <p:cNvSpPr>
            <a:spLocks noChangeArrowheads="1"/>
          </p:cNvSpPr>
          <p:nvPr/>
        </p:nvSpPr>
        <p:spPr bwMode="auto">
          <a:xfrm>
            <a:off x="6629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77" name="Rectangle 54"/>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78" name="Rectangle 55"/>
          <p:cNvSpPr>
            <a:spLocks noChangeArrowheads="1"/>
          </p:cNvSpPr>
          <p:nvPr/>
        </p:nvSpPr>
        <p:spPr bwMode="auto">
          <a:xfrm>
            <a:off x="52578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79" name="Rectangle 56"/>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80" name="Rectangle 57"/>
          <p:cNvSpPr>
            <a:spLocks noChangeArrowheads="1"/>
          </p:cNvSpPr>
          <p:nvPr/>
        </p:nvSpPr>
        <p:spPr bwMode="auto">
          <a:xfrm>
            <a:off x="61722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481" name="Line 58"/>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82" name="Line 59"/>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83" name="Line 60"/>
          <p:cNvSpPr>
            <a:spLocks noChangeShapeType="1"/>
          </p:cNvSpPr>
          <p:nvPr/>
        </p:nvSpPr>
        <p:spPr bwMode="auto">
          <a:xfrm>
            <a:off x="6705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84" name="Line 61"/>
          <p:cNvSpPr>
            <a:spLocks noChangeShapeType="1"/>
          </p:cNvSpPr>
          <p:nvPr/>
        </p:nvSpPr>
        <p:spPr bwMode="auto">
          <a:xfrm>
            <a:off x="6705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85" name="Line 62"/>
          <p:cNvSpPr>
            <a:spLocks noChangeShapeType="1"/>
          </p:cNvSpPr>
          <p:nvPr/>
        </p:nvSpPr>
        <p:spPr bwMode="auto">
          <a:xfrm>
            <a:off x="71628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86" name="Line 63"/>
          <p:cNvSpPr>
            <a:spLocks noChangeShapeType="1"/>
          </p:cNvSpPr>
          <p:nvPr/>
        </p:nvSpPr>
        <p:spPr bwMode="auto">
          <a:xfrm>
            <a:off x="716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87" name="Line 64"/>
          <p:cNvSpPr>
            <a:spLocks noChangeShapeType="1"/>
          </p:cNvSpPr>
          <p:nvPr/>
        </p:nvSpPr>
        <p:spPr bwMode="auto">
          <a:xfrm>
            <a:off x="7620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88" name="Line 65"/>
          <p:cNvSpPr>
            <a:spLocks noChangeShapeType="1"/>
          </p:cNvSpPr>
          <p:nvPr/>
        </p:nvSpPr>
        <p:spPr bwMode="auto">
          <a:xfrm>
            <a:off x="762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89" name="Line 66"/>
          <p:cNvSpPr>
            <a:spLocks noChangeShapeType="1"/>
          </p:cNvSpPr>
          <p:nvPr/>
        </p:nvSpPr>
        <p:spPr bwMode="auto">
          <a:xfrm>
            <a:off x="8077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90" name="Line 67"/>
          <p:cNvSpPr>
            <a:spLocks noChangeShapeType="1"/>
          </p:cNvSpPr>
          <p:nvPr/>
        </p:nvSpPr>
        <p:spPr bwMode="auto">
          <a:xfrm>
            <a:off x="807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91" name="Line 68"/>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92" name="Line 69"/>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93" name="Line 70"/>
          <p:cNvSpPr>
            <a:spLocks noChangeShapeType="1"/>
          </p:cNvSpPr>
          <p:nvPr/>
        </p:nvSpPr>
        <p:spPr bwMode="auto">
          <a:xfrm>
            <a:off x="5334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94" name="Line 71"/>
          <p:cNvSpPr>
            <a:spLocks noChangeShapeType="1"/>
          </p:cNvSpPr>
          <p:nvPr/>
        </p:nvSpPr>
        <p:spPr bwMode="auto">
          <a:xfrm>
            <a:off x="5334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95" name="Line 72"/>
          <p:cNvSpPr>
            <a:spLocks noChangeShapeType="1"/>
          </p:cNvSpPr>
          <p:nvPr/>
        </p:nvSpPr>
        <p:spPr bwMode="auto">
          <a:xfrm>
            <a:off x="39624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96" name="Line 73"/>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97" name="Line 74"/>
          <p:cNvSpPr>
            <a:spLocks noChangeShapeType="1"/>
          </p:cNvSpPr>
          <p:nvPr/>
        </p:nvSpPr>
        <p:spPr bwMode="auto">
          <a:xfrm>
            <a:off x="6248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98" name="Line 75"/>
          <p:cNvSpPr>
            <a:spLocks noChangeShapeType="1"/>
          </p:cNvSpPr>
          <p:nvPr/>
        </p:nvSpPr>
        <p:spPr bwMode="auto">
          <a:xfrm>
            <a:off x="624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499" name="Line 76"/>
          <p:cNvSpPr>
            <a:spLocks noChangeShapeType="1"/>
          </p:cNvSpPr>
          <p:nvPr/>
        </p:nvSpPr>
        <p:spPr bwMode="auto">
          <a:xfrm>
            <a:off x="5791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500" name="Line 77"/>
          <p:cNvSpPr>
            <a:spLocks noChangeShapeType="1"/>
          </p:cNvSpPr>
          <p:nvPr/>
        </p:nvSpPr>
        <p:spPr bwMode="auto">
          <a:xfrm>
            <a:off x="5791200" y="5410200"/>
            <a:ext cx="2286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501" name="Line 78"/>
          <p:cNvSpPr>
            <a:spLocks noChangeShapeType="1"/>
          </p:cNvSpPr>
          <p:nvPr/>
        </p:nvSpPr>
        <p:spPr bwMode="auto">
          <a:xfrm>
            <a:off x="44196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502" name="Line 79"/>
          <p:cNvSpPr>
            <a:spLocks noChangeShapeType="1"/>
          </p:cNvSpPr>
          <p:nvPr/>
        </p:nvSpPr>
        <p:spPr bwMode="auto">
          <a:xfrm flipH="1">
            <a:off x="4648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503" name="Line 80"/>
          <p:cNvSpPr>
            <a:spLocks noChangeShapeType="1"/>
          </p:cNvSpPr>
          <p:nvPr/>
        </p:nvSpPr>
        <p:spPr bwMode="auto">
          <a:xfrm>
            <a:off x="4876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504" name="Line 81"/>
          <p:cNvSpPr>
            <a:spLocks noChangeShapeType="1"/>
          </p:cNvSpPr>
          <p:nvPr/>
        </p:nvSpPr>
        <p:spPr bwMode="auto">
          <a:xfrm>
            <a:off x="4876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505" name="Line 82"/>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506" name="Line 83"/>
          <p:cNvSpPr>
            <a:spLocks noChangeShapeType="1"/>
          </p:cNvSpPr>
          <p:nvPr/>
        </p:nvSpPr>
        <p:spPr bwMode="auto">
          <a:xfrm>
            <a:off x="39624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507" name="Line 84"/>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508" name="Line 85"/>
          <p:cNvSpPr>
            <a:spLocks noChangeShapeType="1"/>
          </p:cNvSpPr>
          <p:nvPr/>
        </p:nvSpPr>
        <p:spPr bwMode="auto">
          <a:xfrm>
            <a:off x="6248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509" name="Line 86"/>
          <p:cNvSpPr>
            <a:spLocks noChangeShapeType="1"/>
          </p:cNvSpPr>
          <p:nvPr/>
        </p:nvSpPr>
        <p:spPr bwMode="auto">
          <a:xfrm flipH="1">
            <a:off x="57912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510" name="Line 87"/>
          <p:cNvSpPr>
            <a:spLocks noChangeShapeType="1"/>
          </p:cNvSpPr>
          <p:nvPr/>
        </p:nvSpPr>
        <p:spPr bwMode="auto">
          <a:xfrm>
            <a:off x="76200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511" name="Line 88"/>
          <p:cNvSpPr>
            <a:spLocks noChangeShapeType="1"/>
          </p:cNvSpPr>
          <p:nvPr/>
        </p:nvSpPr>
        <p:spPr bwMode="auto">
          <a:xfrm flipH="1">
            <a:off x="7162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512" name="Line 89"/>
          <p:cNvSpPr>
            <a:spLocks noChangeShapeType="1"/>
          </p:cNvSpPr>
          <p:nvPr/>
        </p:nvSpPr>
        <p:spPr bwMode="auto">
          <a:xfrm>
            <a:off x="4876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513" name="Line 90"/>
          <p:cNvSpPr>
            <a:spLocks noChangeShapeType="1"/>
          </p:cNvSpPr>
          <p:nvPr/>
        </p:nvSpPr>
        <p:spPr bwMode="auto">
          <a:xfrm flipH="1">
            <a:off x="4419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514" name="Line 91"/>
          <p:cNvSpPr>
            <a:spLocks noChangeShapeType="1"/>
          </p:cNvSpPr>
          <p:nvPr/>
        </p:nvSpPr>
        <p:spPr bwMode="auto">
          <a:xfrm>
            <a:off x="4876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515" name="Line 92"/>
          <p:cNvSpPr>
            <a:spLocks noChangeShapeType="1"/>
          </p:cNvSpPr>
          <p:nvPr/>
        </p:nvSpPr>
        <p:spPr bwMode="auto">
          <a:xfrm>
            <a:off x="6705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516" name="Line 93"/>
          <p:cNvSpPr>
            <a:spLocks noChangeShapeType="1"/>
          </p:cNvSpPr>
          <p:nvPr/>
        </p:nvSpPr>
        <p:spPr bwMode="auto">
          <a:xfrm>
            <a:off x="80772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517" name="Line 94"/>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518" name="Line 95"/>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519" name="Line 96"/>
          <p:cNvSpPr>
            <a:spLocks noChangeShapeType="1"/>
          </p:cNvSpPr>
          <p:nvPr/>
        </p:nvSpPr>
        <p:spPr bwMode="auto">
          <a:xfrm flipH="1">
            <a:off x="3962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520" name="Line 97"/>
          <p:cNvSpPr>
            <a:spLocks noChangeShapeType="1"/>
          </p:cNvSpPr>
          <p:nvPr/>
        </p:nvSpPr>
        <p:spPr bwMode="auto">
          <a:xfrm>
            <a:off x="4572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521" name="Line 98"/>
          <p:cNvSpPr>
            <a:spLocks noChangeShapeType="1"/>
          </p:cNvSpPr>
          <p:nvPr/>
        </p:nvSpPr>
        <p:spPr bwMode="auto">
          <a:xfrm>
            <a:off x="5486400" y="3733800"/>
            <a:ext cx="7620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522" name="Line 99"/>
          <p:cNvSpPr>
            <a:spLocks noChangeShapeType="1"/>
          </p:cNvSpPr>
          <p:nvPr/>
        </p:nvSpPr>
        <p:spPr bwMode="auto">
          <a:xfrm>
            <a:off x="6400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523" name="Line 100"/>
          <p:cNvSpPr>
            <a:spLocks noChangeShapeType="1"/>
          </p:cNvSpPr>
          <p:nvPr/>
        </p:nvSpPr>
        <p:spPr bwMode="auto">
          <a:xfrm>
            <a:off x="7162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524" name="Line 101"/>
          <p:cNvSpPr>
            <a:spLocks noChangeShapeType="1"/>
          </p:cNvSpPr>
          <p:nvPr/>
        </p:nvSpPr>
        <p:spPr bwMode="auto">
          <a:xfrm>
            <a:off x="8077200" y="3733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525" name="Line 102"/>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526" name="Line 103"/>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527" name="Rectangle 104"/>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528" name="Rectangle 105"/>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529" name="Rectangle 106"/>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530" name="Rectangle 107"/>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3531" name="Line 108"/>
          <p:cNvSpPr>
            <a:spLocks noChangeShapeType="1"/>
          </p:cNvSpPr>
          <p:nvPr/>
        </p:nvSpPr>
        <p:spPr bwMode="auto">
          <a:xfrm flipH="1">
            <a:off x="4572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532" name="Line 109"/>
          <p:cNvSpPr>
            <a:spLocks noChangeShapeType="1"/>
          </p:cNvSpPr>
          <p:nvPr/>
        </p:nvSpPr>
        <p:spPr bwMode="auto">
          <a:xfrm flipH="1">
            <a:off x="5486400" y="3048000"/>
            <a:ext cx="6096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533" name="Line 110"/>
          <p:cNvSpPr>
            <a:spLocks noChangeShapeType="1"/>
          </p:cNvSpPr>
          <p:nvPr/>
        </p:nvSpPr>
        <p:spPr bwMode="auto">
          <a:xfrm>
            <a:off x="6096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534" name="Line 111"/>
          <p:cNvSpPr>
            <a:spLocks noChangeShapeType="1"/>
          </p:cNvSpPr>
          <p:nvPr/>
        </p:nvSpPr>
        <p:spPr bwMode="auto">
          <a:xfrm>
            <a:off x="7162800" y="3048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535" name="Line 112"/>
          <p:cNvSpPr>
            <a:spLocks noChangeShapeType="1"/>
          </p:cNvSpPr>
          <p:nvPr/>
        </p:nvSpPr>
        <p:spPr bwMode="auto">
          <a:xfrm>
            <a:off x="7162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536" name="Line 113"/>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537" name="Line 114"/>
          <p:cNvSpPr>
            <a:spLocks noChangeShapeType="1"/>
          </p:cNvSpPr>
          <p:nvPr/>
        </p:nvSpPr>
        <p:spPr bwMode="auto">
          <a:xfrm flipH="1">
            <a:off x="5029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538" name="Line 115"/>
          <p:cNvSpPr>
            <a:spLocks noChangeShapeType="1"/>
          </p:cNvSpPr>
          <p:nvPr/>
        </p:nvSpPr>
        <p:spPr bwMode="auto">
          <a:xfrm>
            <a:off x="55626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539" name="Line 116"/>
          <p:cNvSpPr>
            <a:spLocks noChangeShapeType="1"/>
          </p:cNvSpPr>
          <p:nvPr/>
        </p:nvSpPr>
        <p:spPr bwMode="auto">
          <a:xfrm flipH="1">
            <a:off x="7162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540" name="Line 117"/>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541" name="Line 118"/>
          <p:cNvSpPr>
            <a:spLocks noChangeShapeType="1"/>
          </p:cNvSpPr>
          <p:nvPr/>
        </p:nvSpPr>
        <p:spPr bwMode="auto">
          <a:xfrm flipH="1">
            <a:off x="5562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542" name="Line 119"/>
          <p:cNvSpPr>
            <a:spLocks noChangeShapeType="1"/>
          </p:cNvSpPr>
          <p:nvPr/>
        </p:nvSpPr>
        <p:spPr bwMode="auto">
          <a:xfrm>
            <a:off x="6629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543" name="Text Box 120"/>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03544" name="Text Box 121"/>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03545" name="Text Box 122"/>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03546" name="Text Box 123"/>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03547" name="Text Box 124"/>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03548" name="Text Box 125"/>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03549" name="Text Box 126"/>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03550" name="Text Box 127"/>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03551" name="Text Box 128"/>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03552" name="Text Box 129"/>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03553" name="Text Box 130"/>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03554" name="Text Box 131"/>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03555" name="Text Box 132"/>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03556" name="Text Box 133"/>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03557" name="Text Box 134"/>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103558" name="Text Box 135"/>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03559" name="Text Box 136"/>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03560" name="Text Box 137"/>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03561" name="Text Box 138"/>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103562" name="Text Box 139"/>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03563" name="Text Box 140"/>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03564" name="Text Box 141"/>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03565" name="Text Box 142"/>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03566" name="Text Box 143"/>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03567" name="Text Box 144"/>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03568" name="Text Box 145"/>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03569" name="Text Box 146"/>
          <p:cNvSpPr txBox="1">
            <a:spLocks noChangeArrowheads="1"/>
          </p:cNvSpPr>
          <p:nvPr/>
        </p:nvSpPr>
        <p:spPr bwMode="auto">
          <a:xfrm>
            <a:off x="4191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03570" name="Text Box 147"/>
          <p:cNvSpPr txBox="1">
            <a:spLocks noChangeArrowheads="1"/>
          </p:cNvSpPr>
          <p:nvPr/>
        </p:nvSpPr>
        <p:spPr bwMode="auto">
          <a:xfrm>
            <a:off x="47244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03571" name="Text Box 148"/>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0</a:t>
            </a:r>
          </a:p>
        </p:txBody>
      </p:sp>
      <p:sp>
        <p:nvSpPr>
          <p:cNvPr id="103572" name="Text Box 149"/>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03573" name="Text Box 150"/>
          <p:cNvSpPr txBox="1">
            <a:spLocks noChangeArrowheads="1"/>
          </p:cNvSpPr>
          <p:nvPr/>
        </p:nvSpPr>
        <p:spPr bwMode="auto">
          <a:xfrm>
            <a:off x="4114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03574" name="Text Box 151"/>
          <p:cNvSpPr txBox="1">
            <a:spLocks noChangeArrowheads="1"/>
          </p:cNvSpPr>
          <p:nvPr/>
        </p:nvSpPr>
        <p:spPr bwMode="auto">
          <a:xfrm>
            <a:off x="45720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3</a:t>
            </a:r>
          </a:p>
        </p:txBody>
      </p:sp>
      <p:sp>
        <p:nvSpPr>
          <p:cNvPr id="103575" name="Text Box 152"/>
          <p:cNvSpPr txBox="1">
            <a:spLocks noChangeArrowheads="1"/>
          </p:cNvSpPr>
          <p:nvPr/>
        </p:nvSpPr>
        <p:spPr bwMode="auto">
          <a:xfrm>
            <a:off x="5257800" y="22177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03576" name="Text Box 153"/>
          <p:cNvSpPr txBox="1">
            <a:spLocks noChangeArrowheads="1"/>
          </p:cNvSpPr>
          <p:nvPr/>
        </p:nvSpPr>
        <p:spPr bwMode="auto">
          <a:xfrm>
            <a:off x="54864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2</a:t>
            </a:r>
          </a:p>
        </p:txBody>
      </p:sp>
      <p:sp>
        <p:nvSpPr>
          <p:cNvPr id="103577" name="Text Box 154"/>
          <p:cNvSpPr txBox="1">
            <a:spLocks noChangeArrowheads="1"/>
          </p:cNvSpPr>
          <p:nvPr/>
        </p:nvSpPr>
        <p:spPr bwMode="auto">
          <a:xfrm>
            <a:off x="59436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2</a:t>
            </a:r>
          </a:p>
        </p:txBody>
      </p:sp>
      <p:sp>
        <p:nvSpPr>
          <p:cNvPr id="154" name="TextBox 153">
            <a:extLst>
              <a:ext uri="{FF2B5EF4-FFF2-40B4-BE49-F238E27FC236}">
                <a16:creationId xmlns:a16="http://schemas.microsoft.com/office/drawing/2014/main" id="{4D352A13-7524-4C2D-A7C6-6F73EDE9F496}"/>
              </a:ext>
            </a:extLst>
          </p:cNvPr>
          <p:cNvSpPr txBox="1"/>
          <p:nvPr/>
        </p:nvSpPr>
        <p:spPr>
          <a:xfrm>
            <a:off x="1459166" y="1580483"/>
            <a:ext cx="628698" cy="369332"/>
          </a:xfrm>
          <a:prstGeom prst="rect">
            <a:avLst/>
          </a:prstGeom>
          <a:noFill/>
        </p:spPr>
        <p:txBody>
          <a:bodyPr wrap="none" rtlCol="0">
            <a:spAutoFit/>
          </a:bodyPr>
          <a:lstStyle/>
          <a:p>
            <a:r>
              <a:rPr lang="en-US" dirty="0"/>
              <a:t>MAX</a:t>
            </a:r>
          </a:p>
        </p:txBody>
      </p:sp>
      <p:sp>
        <p:nvSpPr>
          <p:cNvPr id="155" name="TextBox 154">
            <a:extLst>
              <a:ext uri="{FF2B5EF4-FFF2-40B4-BE49-F238E27FC236}">
                <a16:creationId xmlns:a16="http://schemas.microsoft.com/office/drawing/2014/main" id="{3990F7A5-760F-466A-BCBE-A0D4044FA3EB}"/>
              </a:ext>
            </a:extLst>
          </p:cNvPr>
          <p:cNvSpPr txBox="1"/>
          <p:nvPr/>
        </p:nvSpPr>
        <p:spPr>
          <a:xfrm>
            <a:off x="1468710" y="2204639"/>
            <a:ext cx="567784" cy="369332"/>
          </a:xfrm>
          <a:prstGeom prst="rect">
            <a:avLst/>
          </a:prstGeom>
          <a:noFill/>
        </p:spPr>
        <p:txBody>
          <a:bodyPr wrap="none" rtlCol="0">
            <a:spAutoFit/>
          </a:bodyPr>
          <a:lstStyle/>
          <a:p>
            <a:r>
              <a:rPr lang="en-US" dirty="0"/>
              <a:t>MIN</a:t>
            </a:r>
          </a:p>
        </p:txBody>
      </p:sp>
      <p:sp>
        <p:nvSpPr>
          <p:cNvPr id="156" name="TextBox 155">
            <a:extLst>
              <a:ext uri="{FF2B5EF4-FFF2-40B4-BE49-F238E27FC236}">
                <a16:creationId xmlns:a16="http://schemas.microsoft.com/office/drawing/2014/main" id="{CCF46A91-BB95-4895-A86D-28D357EE02FE}"/>
              </a:ext>
            </a:extLst>
          </p:cNvPr>
          <p:cNvSpPr txBox="1"/>
          <p:nvPr/>
        </p:nvSpPr>
        <p:spPr>
          <a:xfrm>
            <a:off x="1447272" y="2787134"/>
            <a:ext cx="628698" cy="369332"/>
          </a:xfrm>
          <a:prstGeom prst="rect">
            <a:avLst/>
          </a:prstGeom>
          <a:noFill/>
        </p:spPr>
        <p:txBody>
          <a:bodyPr wrap="none" rtlCol="0">
            <a:spAutoFit/>
          </a:bodyPr>
          <a:lstStyle/>
          <a:p>
            <a:r>
              <a:rPr lang="en-US" dirty="0"/>
              <a:t>MAX</a:t>
            </a:r>
          </a:p>
        </p:txBody>
      </p:sp>
      <p:sp>
        <p:nvSpPr>
          <p:cNvPr id="157" name="TextBox 156">
            <a:extLst>
              <a:ext uri="{FF2B5EF4-FFF2-40B4-BE49-F238E27FC236}">
                <a16:creationId xmlns:a16="http://schemas.microsoft.com/office/drawing/2014/main" id="{3BFFA074-C501-49DE-B06F-A59D23B7EE54}"/>
              </a:ext>
            </a:extLst>
          </p:cNvPr>
          <p:cNvSpPr txBox="1"/>
          <p:nvPr/>
        </p:nvSpPr>
        <p:spPr>
          <a:xfrm>
            <a:off x="1489623" y="3493090"/>
            <a:ext cx="567784" cy="369332"/>
          </a:xfrm>
          <a:prstGeom prst="rect">
            <a:avLst/>
          </a:prstGeom>
          <a:noFill/>
        </p:spPr>
        <p:txBody>
          <a:bodyPr wrap="none" rtlCol="0">
            <a:spAutoFit/>
          </a:bodyPr>
          <a:lstStyle/>
          <a:p>
            <a:r>
              <a:rPr lang="en-US" dirty="0"/>
              <a:t>MIN</a:t>
            </a:r>
          </a:p>
        </p:txBody>
      </p:sp>
      <p:sp>
        <p:nvSpPr>
          <p:cNvPr id="158" name="TextBox 157">
            <a:extLst>
              <a:ext uri="{FF2B5EF4-FFF2-40B4-BE49-F238E27FC236}">
                <a16:creationId xmlns:a16="http://schemas.microsoft.com/office/drawing/2014/main" id="{9B112879-1A1E-47CD-8D36-3F37211AFFE3}"/>
              </a:ext>
            </a:extLst>
          </p:cNvPr>
          <p:cNvSpPr txBox="1"/>
          <p:nvPr/>
        </p:nvSpPr>
        <p:spPr>
          <a:xfrm>
            <a:off x="1489623" y="4287356"/>
            <a:ext cx="628698" cy="369332"/>
          </a:xfrm>
          <a:prstGeom prst="rect">
            <a:avLst/>
          </a:prstGeom>
          <a:noFill/>
        </p:spPr>
        <p:txBody>
          <a:bodyPr wrap="none" rtlCol="0">
            <a:spAutoFit/>
          </a:bodyPr>
          <a:lstStyle/>
          <a:p>
            <a:r>
              <a:rPr lang="en-US" dirty="0"/>
              <a:t>MAX</a:t>
            </a:r>
          </a:p>
        </p:txBody>
      </p:sp>
      <p:sp>
        <p:nvSpPr>
          <p:cNvPr id="159" name="TextBox 158">
            <a:extLst>
              <a:ext uri="{FF2B5EF4-FFF2-40B4-BE49-F238E27FC236}">
                <a16:creationId xmlns:a16="http://schemas.microsoft.com/office/drawing/2014/main" id="{2E797FA6-87E9-4CE4-A5A2-C47BD587FD29}"/>
              </a:ext>
            </a:extLst>
          </p:cNvPr>
          <p:cNvSpPr txBox="1"/>
          <p:nvPr/>
        </p:nvSpPr>
        <p:spPr>
          <a:xfrm>
            <a:off x="1505892" y="5160659"/>
            <a:ext cx="567784" cy="369332"/>
          </a:xfrm>
          <a:prstGeom prst="rect">
            <a:avLst/>
          </a:prstGeom>
          <a:noFill/>
        </p:spPr>
        <p:txBody>
          <a:bodyPr wrap="none" rtlCol="0">
            <a:spAutoFit/>
          </a:bodyPr>
          <a:lstStyle/>
          <a:p>
            <a:r>
              <a:rPr lang="en-US" dirty="0"/>
              <a:t>MIN</a:t>
            </a:r>
          </a:p>
        </p:txBody>
      </p:sp>
      <p:cxnSp>
        <p:nvCxnSpPr>
          <p:cNvPr id="160" name="Straight Connector 159">
            <a:extLst>
              <a:ext uri="{FF2B5EF4-FFF2-40B4-BE49-F238E27FC236}">
                <a16:creationId xmlns:a16="http://schemas.microsoft.com/office/drawing/2014/main" id="{1FC7A64B-05C3-411A-AE3A-58D6B59C485B}"/>
              </a:ext>
            </a:extLst>
          </p:cNvPr>
          <p:cNvCxnSpPr>
            <a:cxnSpLocks/>
          </p:cNvCxnSpPr>
          <p:nvPr/>
        </p:nvCxnSpPr>
        <p:spPr>
          <a:xfrm flipH="1">
            <a:off x="2116478" y="1781711"/>
            <a:ext cx="402873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4EFC0926-DB3C-4351-BBCB-A16B9A2EF3F5}"/>
              </a:ext>
            </a:extLst>
          </p:cNvPr>
          <p:cNvCxnSpPr>
            <a:cxnSpLocks/>
          </p:cNvCxnSpPr>
          <p:nvPr/>
        </p:nvCxnSpPr>
        <p:spPr>
          <a:xfrm flipH="1">
            <a:off x="2157574" y="2404165"/>
            <a:ext cx="287162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E923EBDF-2876-4AE0-80EE-0D54AEDD753D}"/>
              </a:ext>
            </a:extLst>
          </p:cNvPr>
          <p:cNvCxnSpPr>
            <a:cxnSpLocks/>
          </p:cNvCxnSpPr>
          <p:nvPr/>
        </p:nvCxnSpPr>
        <p:spPr>
          <a:xfrm flipH="1">
            <a:off x="2152170" y="3016785"/>
            <a:ext cx="2419830"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99A5446D-FBF5-4B53-A541-8670EBCD18C8}"/>
              </a:ext>
            </a:extLst>
          </p:cNvPr>
          <p:cNvCxnSpPr>
            <a:cxnSpLocks/>
            <a:endCxn id="157" idx="3"/>
          </p:cNvCxnSpPr>
          <p:nvPr/>
        </p:nvCxnSpPr>
        <p:spPr>
          <a:xfrm flipH="1">
            <a:off x="2057407" y="3672156"/>
            <a:ext cx="2106196" cy="560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E421432E-4EE5-4B54-9139-D0792302FD79}"/>
              </a:ext>
            </a:extLst>
          </p:cNvPr>
          <p:cNvCxnSpPr>
            <a:cxnSpLocks/>
            <a:endCxn id="158" idx="3"/>
          </p:cNvCxnSpPr>
          <p:nvPr/>
        </p:nvCxnSpPr>
        <p:spPr>
          <a:xfrm flipH="1" flipV="1">
            <a:off x="2118321" y="4472022"/>
            <a:ext cx="1386880" cy="10934"/>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D275F481-0C6D-4252-8C2D-5ADFA2436638}"/>
              </a:ext>
            </a:extLst>
          </p:cNvPr>
          <p:cNvCxnSpPr>
            <a:cxnSpLocks/>
            <a:endCxn id="159" idx="3"/>
          </p:cNvCxnSpPr>
          <p:nvPr/>
        </p:nvCxnSpPr>
        <p:spPr>
          <a:xfrm flipH="1" flipV="1">
            <a:off x="2073676" y="5345325"/>
            <a:ext cx="988024" cy="2483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66" name="Rectangle 24">
            <a:extLst>
              <a:ext uri="{FF2B5EF4-FFF2-40B4-BE49-F238E27FC236}">
                <a16:creationId xmlns:a16="http://schemas.microsoft.com/office/drawing/2014/main" id="{8E17EB1A-8DEC-44C8-ACF9-788E49C74D01}"/>
              </a:ext>
            </a:extLst>
          </p:cNvPr>
          <p:cNvSpPr>
            <a:spLocks noChangeArrowheads="1"/>
          </p:cNvSpPr>
          <p:nvPr/>
        </p:nvSpPr>
        <p:spPr bwMode="auto">
          <a:xfrm>
            <a:off x="9349395" y="1639021"/>
            <a:ext cx="304801" cy="310794"/>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67" name="TextBox 166">
            <a:extLst>
              <a:ext uri="{FF2B5EF4-FFF2-40B4-BE49-F238E27FC236}">
                <a16:creationId xmlns:a16="http://schemas.microsoft.com/office/drawing/2014/main" id="{F9AF8B5E-D416-4BB2-8767-DD24021D99B4}"/>
              </a:ext>
            </a:extLst>
          </p:cNvPr>
          <p:cNvSpPr txBox="1"/>
          <p:nvPr/>
        </p:nvSpPr>
        <p:spPr>
          <a:xfrm>
            <a:off x="9671320" y="1581656"/>
            <a:ext cx="1138773" cy="400110"/>
          </a:xfrm>
          <a:prstGeom prst="rect">
            <a:avLst/>
          </a:prstGeom>
          <a:noFill/>
        </p:spPr>
        <p:txBody>
          <a:bodyPr wrap="none" rtlCol="0">
            <a:spAutoFit/>
          </a:bodyPr>
          <a:lstStyle/>
          <a:p>
            <a:r>
              <a:rPr lang="en-US" sz="2000" dirty="0"/>
              <a:t>= Pruned</a:t>
            </a:r>
          </a:p>
        </p:txBody>
      </p:sp>
    </p:spTree>
    <p:extLst>
      <p:ext uri="{BB962C8B-B14F-4D97-AF65-F5344CB8AC3E}">
        <p14:creationId xmlns:p14="http://schemas.microsoft.com/office/powerpoint/2010/main" val="14319246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475" name="Rectangle 4"/>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476" name="Rectangle 5"/>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477" name="Rectangle 6"/>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478" name="Rectangle 7"/>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479" name="Rectangle 8"/>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480" name="Rectangle 9"/>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481" name="Rectangle 10"/>
          <p:cNvSpPr>
            <a:spLocks noChangeArrowheads="1"/>
          </p:cNvSpPr>
          <p:nvPr/>
        </p:nvSpPr>
        <p:spPr bwMode="auto">
          <a:xfrm>
            <a:off x="66294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482" name="Rectangle 11"/>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483" name="Rectangle 12"/>
          <p:cNvSpPr>
            <a:spLocks noChangeArrowheads="1"/>
          </p:cNvSpPr>
          <p:nvPr/>
        </p:nvSpPr>
        <p:spPr bwMode="auto">
          <a:xfrm>
            <a:off x="63246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484" name="Rectangle 13"/>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485" name="Rectangle 14"/>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486" name="Rectangle 15"/>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487" name="Rectangle 16"/>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488" name="Rectangle 17"/>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489" name="Rectangle 18"/>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490" name="Rectangle 19"/>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491" name="Rectangle 20"/>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492" name="Rectangle 21"/>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493" name="Rectangle 22"/>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494" name="Rectangle 23"/>
          <p:cNvSpPr>
            <a:spLocks noChangeArrowheads="1"/>
          </p:cNvSpPr>
          <p:nvPr/>
        </p:nvSpPr>
        <p:spPr bwMode="auto">
          <a:xfrm>
            <a:off x="54864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495" name="Rectangle 24"/>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496" name="Rectangle 25"/>
          <p:cNvSpPr>
            <a:spLocks noChangeArrowheads="1"/>
          </p:cNvSpPr>
          <p:nvPr/>
        </p:nvSpPr>
        <p:spPr bwMode="auto">
          <a:xfrm>
            <a:off x="50292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497" name="Rectangle 26"/>
          <p:cNvSpPr>
            <a:spLocks noChangeArrowheads="1"/>
          </p:cNvSpPr>
          <p:nvPr/>
        </p:nvSpPr>
        <p:spPr bwMode="auto">
          <a:xfrm>
            <a:off x="5257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498" name="Rectangle 27"/>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499" name="Rectangle 28"/>
          <p:cNvSpPr>
            <a:spLocks noChangeArrowheads="1"/>
          </p:cNvSpPr>
          <p:nvPr/>
        </p:nvSpPr>
        <p:spPr bwMode="auto">
          <a:xfrm>
            <a:off x="45720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500" name="Rectangle 29"/>
          <p:cNvSpPr>
            <a:spLocks noChangeArrowheads="1"/>
          </p:cNvSpPr>
          <p:nvPr/>
        </p:nvSpPr>
        <p:spPr bwMode="auto">
          <a:xfrm>
            <a:off x="48006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501" name="Rectangle 30"/>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502" name="Rectangle 31"/>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503" name="Rectangle 32"/>
          <p:cNvSpPr>
            <a:spLocks noChangeArrowheads="1"/>
          </p:cNvSpPr>
          <p:nvPr/>
        </p:nvSpPr>
        <p:spPr bwMode="auto">
          <a:xfrm>
            <a:off x="61722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504" name="Rectangle 33"/>
          <p:cNvSpPr>
            <a:spLocks noChangeArrowheads="1"/>
          </p:cNvSpPr>
          <p:nvPr/>
        </p:nvSpPr>
        <p:spPr bwMode="auto">
          <a:xfrm>
            <a:off x="7772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505" name="Rectangle 34"/>
          <p:cNvSpPr>
            <a:spLocks noChangeArrowheads="1"/>
          </p:cNvSpPr>
          <p:nvPr/>
        </p:nvSpPr>
        <p:spPr bwMode="auto">
          <a:xfrm>
            <a:off x="6400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506" name="Rectangle 35"/>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507" name="Rectangle 36"/>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508" name="Rectangle 37"/>
          <p:cNvSpPr>
            <a:spLocks noChangeArrowheads="1"/>
          </p:cNvSpPr>
          <p:nvPr/>
        </p:nvSpPr>
        <p:spPr bwMode="auto">
          <a:xfrm>
            <a:off x="6629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509" name="Rectangle 38"/>
          <p:cNvSpPr>
            <a:spLocks noChangeArrowheads="1"/>
          </p:cNvSpPr>
          <p:nvPr/>
        </p:nvSpPr>
        <p:spPr bwMode="auto">
          <a:xfrm>
            <a:off x="6858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510" name="Rectangle 39"/>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511" name="Rectangle 40"/>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512" name="Rectangle 41"/>
          <p:cNvSpPr>
            <a:spLocks noChangeArrowheads="1"/>
          </p:cNvSpPr>
          <p:nvPr/>
        </p:nvSpPr>
        <p:spPr bwMode="auto">
          <a:xfrm>
            <a:off x="8229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513" name="Rectangle 42"/>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514" name="Rectangle 43"/>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515" name="Rectangle 44"/>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516" name="Rectangle 45"/>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517" name="Rectangle 46"/>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518" name="Rectangle 47"/>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519" name="Rectangle 48"/>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520" name="Rectangle 49"/>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521" name="Rectangle 50"/>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522" name="Rectangle 51"/>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523" name="Rectangle 52"/>
          <p:cNvSpPr>
            <a:spLocks noChangeArrowheads="1"/>
          </p:cNvSpPr>
          <p:nvPr/>
        </p:nvSpPr>
        <p:spPr bwMode="auto">
          <a:xfrm>
            <a:off x="48006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524" name="Rectangle 53"/>
          <p:cNvSpPr>
            <a:spLocks noChangeArrowheads="1"/>
          </p:cNvSpPr>
          <p:nvPr/>
        </p:nvSpPr>
        <p:spPr bwMode="auto">
          <a:xfrm>
            <a:off x="6629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525" name="Rectangle 54"/>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526" name="Rectangle 55"/>
          <p:cNvSpPr>
            <a:spLocks noChangeArrowheads="1"/>
          </p:cNvSpPr>
          <p:nvPr/>
        </p:nvSpPr>
        <p:spPr bwMode="auto">
          <a:xfrm>
            <a:off x="52578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527" name="Rectangle 56"/>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528" name="Rectangle 57"/>
          <p:cNvSpPr>
            <a:spLocks noChangeArrowheads="1"/>
          </p:cNvSpPr>
          <p:nvPr/>
        </p:nvSpPr>
        <p:spPr bwMode="auto">
          <a:xfrm>
            <a:off x="61722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529" name="Line 58"/>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30" name="Line 59"/>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31" name="Line 60"/>
          <p:cNvSpPr>
            <a:spLocks noChangeShapeType="1"/>
          </p:cNvSpPr>
          <p:nvPr/>
        </p:nvSpPr>
        <p:spPr bwMode="auto">
          <a:xfrm>
            <a:off x="6705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32" name="Line 61"/>
          <p:cNvSpPr>
            <a:spLocks noChangeShapeType="1"/>
          </p:cNvSpPr>
          <p:nvPr/>
        </p:nvSpPr>
        <p:spPr bwMode="auto">
          <a:xfrm>
            <a:off x="6705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33" name="Line 62"/>
          <p:cNvSpPr>
            <a:spLocks noChangeShapeType="1"/>
          </p:cNvSpPr>
          <p:nvPr/>
        </p:nvSpPr>
        <p:spPr bwMode="auto">
          <a:xfrm>
            <a:off x="71628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34" name="Line 63"/>
          <p:cNvSpPr>
            <a:spLocks noChangeShapeType="1"/>
          </p:cNvSpPr>
          <p:nvPr/>
        </p:nvSpPr>
        <p:spPr bwMode="auto">
          <a:xfrm>
            <a:off x="716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35" name="Line 64"/>
          <p:cNvSpPr>
            <a:spLocks noChangeShapeType="1"/>
          </p:cNvSpPr>
          <p:nvPr/>
        </p:nvSpPr>
        <p:spPr bwMode="auto">
          <a:xfrm>
            <a:off x="7620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36" name="Line 65"/>
          <p:cNvSpPr>
            <a:spLocks noChangeShapeType="1"/>
          </p:cNvSpPr>
          <p:nvPr/>
        </p:nvSpPr>
        <p:spPr bwMode="auto">
          <a:xfrm>
            <a:off x="762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37" name="Line 66"/>
          <p:cNvSpPr>
            <a:spLocks noChangeShapeType="1"/>
          </p:cNvSpPr>
          <p:nvPr/>
        </p:nvSpPr>
        <p:spPr bwMode="auto">
          <a:xfrm>
            <a:off x="8077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38" name="Line 67"/>
          <p:cNvSpPr>
            <a:spLocks noChangeShapeType="1"/>
          </p:cNvSpPr>
          <p:nvPr/>
        </p:nvSpPr>
        <p:spPr bwMode="auto">
          <a:xfrm>
            <a:off x="807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39" name="Line 68"/>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40" name="Line 69"/>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41" name="Line 70"/>
          <p:cNvSpPr>
            <a:spLocks noChangeShapeType="1"/>
          </p:cNvSpPr>
          <p:nvPr/>
        </p:nvSpPr>
        <p:spPr bwMode="auto">
          <a:xfrm>
            <a:off x="5334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42" name="Line 71"/>
          <p:cNvSpPr>
            <a:spLocks noChangeShapeType="1"/>
          </p:cNvSpPr>
          <p:nvPr/>
        </p:nvSpPr>
        <p:spPr bwMode="auto">
          <a:xfrm>
            <a:off x="5334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43" name="Line 72"/>
          <p:cNvSpPr>
            <a:spLocks noChangeShapeType="1"/>
          </p:cNvSpPr>
          <p:nvPr/>
        </p:nvSpPr>
        <p:spPr bwMode="auto">
          <a:xfrm>
            <a:off x="39624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44" name="Line 73"/>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45" name="Line 74"/>
          <p:cNvSpPr>
            <a:spLocks noChangeShapeType="1"/>
          </p:cNvSpPr>
          <p:nvPr/>
        </p:nvSpPr>
        <p:spPr bwMode="auto">
          <a:xfrm>
            <a:off x="6248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46" name="Line 75"/>
          <p:cNvSpPr>
            <a:spLocks noChangeShapeType="1"/>
          </p:cNvSpPr>
          <p:nvPr/>
        </p:nvSpPr>
        <p:spPr bwMode="auto">
          <a:xfrm>
            <a:off x="624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47" name="Line 76"/>
          <p:cNvSpPr>
            <a:spLocks noChangeShapeType="1"/>
          </p:cNvSpPr>
          <p:nvPr/>
        </p:nvSpPr>
        <p:spPr bwMode="auto">
          <a:xfrm>
            <a:off x="5791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48" name="Line 77"/>
          <p:cNvSpPr>
            <a:spLocks noChangeShapeType="1"/>
          </p:cNvSpPr>
          <p:nvPr/>
        </p:nvSpPr>
        <p:spPr bwMode="auto">
          <a:xfrm>
            <a:off x="5791200" y="5410200"/>
            <a:ext cx="2286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49" name="Line 78"/>
          <p:cNvSpPr>
            <a:spLocks noChangeShapeType="1"/>
          </p:cNvSpPr>
          <p:nvPr/>
        </p:nvSpPr>
        <p:spPr bwMode="auto">
          <a:xfrm>
            <a:off x="44196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50" name="Line 79"/>
          <p:cNvSpPr>
            <a:spLocks noChangeShapeType="1"/>
          </p:cNvSpPr>
          <p:nvPr/>
        </p:nvSpPr>
        <p:spPr bwMode="auto">
          <a:xfrm flipH="1">
            <a:off x="4648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51" name="Line 80"/>
          <p:cNvSpPr>
            <a:spLocks noChangeShapeType="1"/>
          </p:cNvSpPr>
          <p:nvPr/>
        </p:nvSpPr>
        <p:spPr bwMode="auto">
          <a:xfrm>
            <a:off x="4876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52" name="Line 81"/>
          <p:cNvSpPr>
            <a:spLocks noChangeShapeType="1"/>
          </p:cNvSpPr>
          <p:nvPr/>
        </p:nvSpPr>
        <p:spPr bwMode="auto">
          <a:xfrm>
            <a:off x="4876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53" name="Line 82"/>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54" name="Line 83"/>
          <p:cNvSpPr>
            <a:spLocks noChangeShapeType="1"/>
          </p:cNvSpPr>
          <p:nvPr/>
        </p:nvSpPr>
        <p:spPr bwMode="auto">
          <a:xfrm>
            <a:off x="39624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55" name="Line 84"/>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56" name="Line 85"/>
          <p:cNvSpPr>
            <a:spLocks noChangeShapeType="1"/>
          </p:cNvSpPr>
          <p:nvPr/>
        </p:nvSpPr>
        <p:spPr bwMode="auto">
          <a:xfrm>
            <a:off x="6248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57" name="Line 86"/>
          <p:cNvSpPr>
            <a:spLocks noChangeShapeType="1"/>
          </p:cNvSpPr>
          <p:nvPr/>
        </p:nvSpPr>
        <p:spPr bwMode="auto">
          <a:xfrm flipH="1">
            <a:off x="57912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58" name="Line 87"/>
          <p:cNvSpPr>
            <a:spLocks noChangeShapeType="1"/>
          </p:cNvSpPr>
          <p:nvPr/>
        </p:nvSpPr>
        <p:spPr bwMode="auto">
          <a:xfrm>
            <a:off x="76200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59" name="Line 88"/>
          <p:cNvSpPr>
            <a:spLocks noChangeShapeType="1"/>
          </p:cNvSpPr>
          <p:nvPr/>
        </p:nvSpPr>
        <p:spPr bwMode="auto">
          <a:xfrm flipH="1">
            <a:off x="7162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60" name="Line 89"/>
          <p:cNvSpPr>
            <a:spLocks noChangeShapeType="1"/>
          </p:cNvSpPr>
          <p:nvPr/>
        </p:nvSpPr>
        <p:spPr bwMode="auto">
          <a:xfrm>
            <a:off x="4876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61" name="Line 90"/>
          <p:cNvSpPr>
            <a:spLocks noChangeShapeType="1"/>
          </p:cNvSpPr>
          <p:nvPr/>
        </p:nvSpPr>
        <p:spPr bwMode="auto">
          <a:xfrm flipH="1">
            <a:off x="4419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62" name="Line 91"/>
          <p:cNvSpPr>
            <a:spLocks noChangeShapeType="1"/>
          </p:cNvSpPr>
          <p:nvPr/>
        </p:nvSpPr>
        <p:spPr bwMode="auto">
          <a:xfrm>
            <a:off x="4876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63" name="Line 92"/>
          <p:cNvSpPr>
            <a:spLocks noChangeShapeType="1"/>
          </p:cNvSpPr>
          <p:nvPr/>
        </p:nvSpPr>
        <p:spPr bwMode="auto">
          <a:xfrm>
            <a:off x="6705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64" name="Line 93"/>
          <p:cNvSpPr>
            <a:spLocks noChangeShapeType="1"/>
          </p:cNvSpPr>
          <p:nvPr/>
        </p:nvSpPr>
        <p:spPr bwMode="auto">
          <a:xfrm>
            <a:off x="80772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65" name="Line 94"/>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66" name="Line 95"/>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67" name="Line 96"/>
          <p:cNvSpPr>
            <a:spLocks noChangeShapeType="1"/>
          </p:cNvSpPr>
          <p:nvPr/>
        </p:nvSpPr>
        <p:spPr bwMode="auto">
          <a:xfrm flipH="1">
            <a:off x="3962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68" name="Line 97"/>
          <p:cNvSpPr>
            <a:spLocks noChangeShapeType="1"/>
          </p:cNvSpPr>
          <p:nvPr/>
        </p:nvSpPr>
        <p:spPr bwMode="auto">
          <a:xfrm>
            <a:off x="4572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69" name="Line 98"/>
          <p:cNvSpPr>
            <a:spLocks noChangeShapeType="1"/>
          </p:cNvSpPr>
          <p:nvPr/>
        </p:nvSpPr>
        <p:spPr bwMode="auto">
          <a:xfrm>
            <a:off x="5486400" y="3733800"/>
            <a:ext cx="7620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70" name="Line 99"/>
          <p:cNvSpPr>
            <a:spLocks noChangeShapeType="1"/>
          </p:cNvSpPr>
          <p:nvPr/>
        </p:nvSpPr>
        <p:spPr bwMode="auto">
          <a:xfrm>
            <a:off x="6400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71" name="Line 100"/>
          <p:cNvSpPr>
            <a:spLocks noChangeShapeType="1"/>
          </p:cNvSpPr>
          <p:nvPr/>
        </p:nvSpPr>
        <p:spPr bwMode="auto">
          <a:xfrm>
            <a:off x="7162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72" name="Line 101"/>
          <p:cNvSpPr>
            <a:spLocks noChangeShapeType="1"/>
          </p:cNvSpPr>
          <p:nvPr/>
        </p:nvSpPr>
        <p:spPr bwMode="auto">
          <a:xfrm>
            <a:off x="8077200" y="3733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73" name="Line 102"/>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74" name="Line 103"/>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75" name="Rectangle 104"/>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576" name="Rectangle 105"/>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577" name="Rectangle 106"/>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578" name="Rectangle 107"/>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5579" name="Line 108"/>
          <p:cNvSpPr>
            <a:spLocks noChangeShapeType="1"/>
          </p:cNvSpPr>
          <p:nvPr/>
        </p:nvSpPr>
        <p:spPr bwMode="auto">
          <a:xfrm flipH="1">
            <a:off x="4572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80" name="Line 109"/>
          <p:cNvSpPr>
            <a:spLocks noChangeShapeType="1"/>
          </p:cNvSpPr>
          <p:nvPr/>
        </p:nvSpPr>
        <p:spPr bwMode="auto">
          <a:xfrm flipH="1">
            <a:off x="5486400" y="3048000"/>
            <a:ext cx="6096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81" name="Line 110"/>
          <p:cNvSpPr>
            <a:spLocks noChangeShapeType="1"/>
          </p:cNvSpPr>
          <p:nvPr/>
        </p:nvSpPr>
        <p:spPr bwMode="auto">
          <a:xfrm>
            <a:off x="6096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82" name="Line 111"/>
          <p:cNvSpPr>
            <a:spLocks noChangeShapeType="1"/>
          </p:cNvSpPr>
          <p:nvPr/>
        </p:nvSpPr>
        <p:spPr bwMode="auto">
          <a:xfrm>
            <a:off x="7162800" y="3048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83" name="Line 112"/>
          <p:cNvSpPr>
            <a:spLocks noChangeShapeType="1"/>
          </p:cNvSpPr>
          <p:nvPr/>
        </p:nvSpPr>
        <p:spPr bwMode="auto">
          <a:xfrm>
            <a:off x="7162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84" name="Line 113"/>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85" name="Line 114"/>
          <p:cNvSpPr>
            <a:spLocks noChangeShapeType="1"/>
          </p:cNvSpPr>
          <p:nvPr/>
        </p:nvSpPr>
        <p:spPr bwMode="auto">
          <a:xfrm flipH="1">
            <a:off x="5029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86" name="Line 115"/>
          <p:cNvSpPr>
            <a:spLocks noChangeShapeType="1"/>
          </p:cNvSpPr>
          <p:nvPr/>
        </p:nvSpPr>
        <p:spPr bwMode="auto">
          <a:xfrm>
            <a:off x="55626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87" name="Line 116"/>
          <p:cNvSpPr>
            <a:spLocks noChangeShapeType="1"/>
          </p:cNvSpPr>
          <p:nvPr/>
        </p:nvSpPr>
        <p:spPr bwMode="auto">
          <a:xfrm flipH="1">
            <a:off x="7162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88" name="Line 117"/>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89" name="Line 118"/>
          <p:cNvSpPr>
            <a:spLocks noChangeShapeType="1"/>
          </p:cNvSpPr>
          <p:nvPr/>
        </p:nvSpPr>
        <p:spPr bwMode="auto">
          <a:xfrm flipH="1">
            <a:off x="5562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90" name="Line 119"/>
          <p:cNvSpPr>
            <a:spLocks noChangeShapeType="1"/>
          </p:cNvSpPr>
          <p:nvPr/>
        </p:nvSpPr>
        <p:spPr bwMode="auto">
          <a:xfrm>
            <a:off x="6629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5591" name="Text Box 120"/>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05592" name="Text Box 121"/>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05593" name="Text Box 122"/>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05594" name="Text Box 123"/>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05595" name="Text Box 124"/>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05596" name="Text Box 125"/>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05597" name="Text Box 126"/>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05598" name="Text Box 127"/>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05599" name="Text Box 128"/>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05600" name="Text Box 129"/>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05601" name="Text Box 130"/>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05602" name="Text Box 131"/>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05603" name="Text Box 132"/>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05604" name="Text Box 133"/>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05605" name="Text Box 134"/>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105606" name="Text Box 135"/>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05607" name="Text Box 136"/>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05608" name="Text Box 137"/>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05609" name="Text Box 138"/>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105610" name="Text Box 139"/>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05611" name="Text Box 140"/>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05612" name="Text Box 141"/>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05613" name="Text Box 142"/>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05614" name="Text Box 143"/>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05615" name="Text Box 144"/>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05616" name="Text Box 145"/>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05617" name="Text Box 146"/>
          <p:cNvSpPr txBox="1">
            <a:spLocks noChangeArrowheads="1"/>
          </p:cNvSpPr>
          <p:nvPr/>
        </p:nvSpPr>
        <p:spPr bwMode="auto">
          <a:xfrm>
            <a:off x="4191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05618" name="Text Box 147"/>
          <p:cNvSpPr txBox="1">
            <a:spLocks noChangeArrowheads="1"/>
          </p:cNvSpPr>
          <p:nvPr/>
        </p:nvSpPr>
        <p:spPr bwMode="auto">
          <a:xfrm>
            <a:off x="47244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05619" name="Text Box 148"/>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0</a:t>
            </a:r>
          </a:p>
        </p:txBody>
      </p:sp>
      <p:sp>
        <p:nvSpPr>
          <p:cNvPr id="105620" name="Text Box 149"/>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05621" name="Text Box 150"/>
          <p:cNvSpPr txBox="1">
            <a:spLocks noChangeArrowheads="1"/>
          </p:cNvSpPr>
          <p:nvPr/>
        </p:nvSpPr>
        <p:spPr bwMode="auto">
          <a:xfrm>
            <a:off x="4114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05622" name="Text Box 151"/>
          <p:cNvSpPr txBox="1">
            <a:spLocks noChangeArrowheads="1"/>
          </p:cNvSpPr>
          <p:nvPr/>
        </p:nvSpPr>
        <p:spPr bwMode="auto">
          <a:xfrm>
            <a:off x="45720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3</a:t>
            </a:r>
          </a:p>
        </p:txBody>
      </p:sp>
      <p:sp>
        <p:nvSpPr>
          <p:cNvPr id="105623" name="Text Box 152"/>
          <p:cNvSpPr txBox="1">
            <a:spLocks noChangeArrowheads="1"/>
          </p:cNvSpPr>
          <p:nvPr/>
        </p:nvSpPr>
        <p:spPr bwMode="auto">
          <a:xfrm>
            <a:off x="5257800" y="22177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05624" name="Text Box 153"/>
          <p:cNvSpPr txBox="1">
            <a:spLocks noChangeArrowheads="1"/>
          </p:cNvSpPr>
          <p:nvPr/>
        </p:nvSpPr>
        <p:spPr bwMode="auto">
          <a:xfrm>
            <a:off x="54864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2</a:t>
            </a:r>
          </a:p>
        </p:txBody>
      </p:sp>
      <p:sp>
        <p:nvSpPr>
          <p:cNvPr id="105625" name="Text Box 154"/>
          <p:cNvSpPr txBox="1">
            <a:spLocks noChangeArrowheads="1"/>
          </p:cNvSpPr>
          <p:nvPr/>
        </p:nvSpPr>
        <p:spPr bwMode="auto">
          <a:xfrm>
            <a:off x="59436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2</a:t>
            </a:r>
          </a:p>
        </p:txBody>
      </p:sp>
      <p:sp>
        <p:nvSpPr>
          <p:cNvPr id="105626" name="Text Box 155"/>
          <p:cNvSpPr txBox="1">
            <a:spLocks noChangeArrowheads="1"/>
          </p:cNvSpPr>
          <p:nvPr/>
        </p:nvSpPr>
        <p:spPr bwMode="auto">
          <a:xfrm>
            <a:off x="51816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2</a:t>
            </a:r>
          </a:p>
        </p:txBody>
      </p:sp>
      <p:sp>
        <p:nvSpPr>
          <p:cNvPr id="105627" name="Text Box 156"/>
          <p:cNvSpPr txBox="1">
            <a:spLocks noChangeArrowheads="1"/>
          </p:cNvSpPr>
          <p:nvPr/>
        </p:nvSpPr>
        <p:spPr bwMode="auto">
          <a:xfrm>
            <a:off x="57912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2</a:t>
            </a:r>
          </a:p>
        </p:txBody>
      </p:sp>
      <p:sp>
        <p:nvSpPr>
          <p:cNvPr id="156" name="TextBox 155">
            <a:extLst>
              <a:ext uri="{FF2B5EF4-FFF2-40B4-BE49-F238E27FC236}">
                <a16:creationId xmlns:a16="http://schemas.microsoft.com/office/drawing/2014/main" id="{6EC6FEC4-ECB3-44B4-882A-EAFAA080F930}"/>
              </a:ext>
            </a:extLst>
          </p:cNvPr>
          <p:cNvSpPr txBox="1"/>
          <p:nvPr/>
        </p:nvSpPr>
        <p:spPr>
          <a:xfrm>
            <a:off x="1459166" y="1580483"/>
            <a:ext cx="628698" cy="369332"/>
          </a:xfrm>
          <a:prstGeom prst="rect">
            <a:avLst/>
          </a:prstGeom>
          <a:noFill/>
        </p:spPr>
        <p:txBody>
          <a:bodyPr wrap="none" rtlCol="0">
            <a:spAutoFit/>
          </a:bodyPr>
          <a:lstStyle/>
          <a:p>
            <a:r>
              <a:rPr lang="en-US" dirty="0"/>
              <a:t>MAX</a:t>
            </a:r>
          </a:p>
        </p:txBody>
      </p:sp>
      <p:sp>
        <p:nvSpPr>
          <p:cNvPr id="157" name="TextBox 156">
            <a:extLst>
              <a:ext uri="{FF2B5EF4-FFF2-40B4-BE49-F238E27FC236}">
                <a16:creationId xmlns:a16="http://schemas.microsoft.com/office/drawing/2014/main" id="{DB861BD4-EA00-476B-B02B-98C987157C07}"/>
              </a:ext>
            </a:extLst>
          </p:cNvPr>
          <p:cNvSpPr txBox="1"/>
          <p:nvPr/>
        </p:nvSpPr>
        <p:spPr>
          <a:xfrm>
            <a:off x="1468710" y="2204639"/>
            <a:ext cx="567784" cy="369332"/>
          </a:xfrm>
          <a:prstGeom prst="rect">
            <a:avLst/>
          </a:prstGeom>
          <a:noFill/>
        </p:spPr>
        <p:txBody>
          <a:bodyPr wrap="none" rtlCol="0">
            <a:spAutoFit/>
          </a:bodyPr>
          <a:lstStyle/>
          <a:p>
            <a:r>
              <a:rPr lang="en-US" dirty="0"/>
              <a:t>MIN</a:t>
            </a:r>
          </a:p>
        </p:txBody>
      </p:sp>
      <p:sp>
        <p:nvSpPr>
          <p:cNvPr id="158" name="TextBox 157">
            <a:extLst>
              <a:ext uri="{FF2B5EF4-FFF2-40B4-BE49-F238E27FC236}">
                <a16:creationId xmlns:a16="http://schemas.microsoft.com/office/drawing/2014/main" id="{B1BF951A-D9A7-49D1-AD80-0A1A698C69FB}"/>
              </a:ext>
            </a:extLst>
          </p:cNvPr>
          <p:cNvSpPr txBox="1"/>
          <p:nvPr/>
        </p:nvSpPr>
        <p:spPr>
          <a:xfrm>
            <a:off x="1447272" y="2787134"/>
            <a:ext cx="628698" cy="369332"/>
          </a:xfrm>
          <a:prstGeom prst="rect">
            <a:avLst/>
          </a:prstGeom>
          <a:noFill/>
        </p:spPr>
        <p:txBody>
          <a:bodyPr wrap="none" rtlCol="0">
            <a:spAutoFit/>
          </a:bodyPr>
          <a:lstStyle/>
          <a:p>
            <a:r>
              <a:rPr lang="en-US" dirty="0"/>
              <a:t>MAX</a:t>
            </a:r>
          </a:p>
        </p:txBody>
      </p:sp>
      <p:sp>
        <p:nvSpPr>
          <p:cNvPr id="159" name="TextBox 158">
            <a:extLst>
              <a:ext uri="{FF2B5EF4-FFF2-40B4-BE49-F238E27FC236}">
                <a16:creationId xmlns:a16="http://schemas.microsoft.com/office/drawing/2014/main" id="{A988FCEC-0472-4A78-9DAB-15CE5A23364F}"/>
              </a:ext>
            </a:extLst>
          </p:cNvPr>
          <p:cNvSpPr txBox="1"/>
          <p:nvPr/>
        </p:nvSpPr>
        <p:spPr>
          <a:xfrm>
            <a:off x="1489623" y="3493090"/>
            <a:ext cx="567784" cy="369332"/>
          </a:xfrm>
          <a:prstGeom prst="rect">
            <a:avLst/>
          </a:prstGeom>
          <a:noFill/>
        </p:spPr>
        <p:txBody>
          <a:bodyPr wrap="none" rtlCol="0">
            <a:spAutoFit/>
          </a:bodyPr>
          <a:lstStyle/>
          <a:p>
            <a:r>
              <a:rPr lang="en-US" dirty="0"/>
              <a:t>MIN</a:t>
            </a:r>
          </a:p>
        </p:txBody>
      </p:sp>
      <p:sp>
        <p:nvSpPr>
          <p:cNvPr id="160" name="TextBox 159">
            <a:extLst>
              <a:ext uri="{FF2B5EF4-FFF2-40B4-BE49-F238E27FC236}">
                <a16:creationId xmlns:a16="http://schemas.microsoft.com/office/drawing/2014/main" id="{45D29818-257B-4FC5-8874-B2A100373D58}"/>
              </a:ext>
            </a:extLst>
          </p:cNvPr>
          <p:cNvSpPr txBox="1"/>
          <p:nvPr/>
        </p:nvSpPr>
        <p:spPr>
          <a:xfrm>
            <a:off x="1489623" y="4287356"/>
            <a:ext cx="628698" cy="369332"/>
          </a:xfrm>
          <a:prstGeom prst="rect">
            <a:avLst/>
          </a:prstGeom>
          <a:noFill/>
        </p:spPr>
        <p:txBody>
          <a:bodyPr wrap="none" rtlCol="0">
            <a:spAutoFit/>
          </a:bodyPr>
          <a:lstStyle/>
          <a:p>
            <a:r>
              <a:rPr lang="en-US" dirty="0"/>
              <a:t>MAX</a:t>
            </a:r>
          </a:p>
        </p:txBody>
      </p:sp>
      <p:sp>
        <p:nvSpPr>
          <p:cNvPr id="161" name="TextBox 160">
            <a:extLst>
              <a:ext uri="{FF2B5EF4-FFF2-40B4-BE49-F238E27FC236}">
                <a16:creationId xmlns:a16="http://schemas.microsoft.com/office/drawing/2014/main" id="{1997E5E9-D2E5-42CA-A18E-CC3AA8CD8EF0}"/>
              </a:ext>
            </a:extLst>
          </p:cNvPr>
          <p:cNvSpPr txBox="1"/>
          <p:nvPr/>
        </p:nvSpPr>
        <p:spPr>
          <a:xfrm>
            <a:off x="1505892" y="5160659"/>
            <a:ext cx="567784" cy="369332"/>
          </a:xfrm>
          <a:prstGeom prst="rect">
            <a:avLst/>
          </a:prstGeom>
          <a:noFill/>
        </p:spPr>
        <p:txBody>
          <a:bodyPr wrap="none" rtlCol="0">
            <a:spAutoFit/>
          </a:bodyPr>
          <a:lstStyle/>
          <a:p>
            <a:r>
              <a:rPr lang="en-US" dirty="0"/>
              <a:t>MIN</a:t>
            </a:r>
          </a:p>
        </p:txBody>
      </p:sp>
      <p:cxnSp>
        <p:nvCxnSpPr>
          <p:cNvPr id="162" name="Straight Connector 161">
            <a:extLst>
              <a:ext uri="{FF2B5EF4-FFF2-40B4-BE49-F238E27FC236}">
                <a16:creationId xmlns:a16="http://schemas.microsoft.com/office/drawing/2014/main" id="{9780A07E-1142-4ACC-9EE5-AAD48A0E6728}"/>
              </a:ext>
            </a:extLst>
          </p:cNvPr>
          <p:cNvCxnSpPr>
            <a:cxnSpLocks/>
          </p:cNvCxnSpPr>
          <p:nvPr/>
        </p:nvCxnSpPr>
        <p:spPr>
          <a:xfrm flipH="1">
            <a:off x="2116478" y="1781711"/>
            <a:ext cx="402873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060881F1-A62D-4757-BB13-71AAEDF32371}"/>
              </a:ext>
            </a:extLst>
          </p:cNvPr>
          <p:cNvCxnSpPr>
            <a:cxnSpLocks/>
          </p:cNvCxnSpPr>
          <p:nvPr/>
        </p:nvCxnSpPr>
        <p:spPr>
          <a:xfrm flipH="1">
            <a:off x="2157574" y="2404165"/>
            <a:ext cx="287162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CA85EEB6-4821-467C-91BE-D99EC3F70BFE}"/>
              </a:ext>
            </a:extLst>
          </p:cNvPr>
          <p:cNvCxnSpPr>
            <a:cxnSpLocks/>
          </p:cNvCxnSpPr>
          <p:nvPr/>
        </p:nvCxnSpPr>
        <p:spPr>
          <a:xfrm flipH="1">
            <a:off x="2152170" y="3016785"/>
            <a:ext cx="2419830"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25DEF24D-BBBE-4F8E-9018-A897BAC5D518}"/>
              </a:ext>
            </a:extLst>
          </p:cNvPr>
          <p:cNvCxnSpPr>
            <a:cxnSpLocks/>
            <a:endCxn id="159" idx="3"/>
          </p:cNvCxnSpPr>
          <p:nvPr/>
        </p:nvCxnSpPr>
        <p:spPr>
          <a:xfrm flipH="1">
            <a:off x="2057407" y="3672156"/>
            <a:ext cx="2106196" cy="560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47D3D607-8256-4559-B7A8-06A5DE5A8DF7}"/>
              </a:ext>
            </a:extLst>
          </p:cNvPr>
          <p:cNvCxnSpPr>
            <a:cxnSpLocks/>
            <a:endCxn id="160" idx="3"/>
          </p:cNvCxnSpPr>
          <p:nvPr/>
        </p:nvCxnSpPr>
        <p:spPr>
          <a:xfrm flipH="1" flipV="1">
            <a:off x="2118321" y="4472022"/>
            <a:ext cx="1386880" cy="10934"/>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1A7F56F3-E35B-4BBB-9905-8BBF6992F7EB}"/>
              </a:ext>
            </a:extLst>
          </p:cNvPr>
          <p:cNvCxnSpPr>
            <a:cxnSpLocks/>
            <a:endCxn id="161" idx="3"/>
          </p:cNvCxnSpPr>
          <p:nvPr/>
        </p:nvCxnSpPr>
        <p:spPr>
          <a:xfrm flipH="1" flipV="1">
            <a:off x="2073676" y="5345325"/>
            <a:ext cx="988024" cy="2483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68" name="Rectangle 24">
            <a:extLst>
              <a:ext uri="{FF2B5EF4-FFF2-40B4-BE49-F238E27FC236}">
                <a16:creationId xmlns:a16="http://schemas.microsoft.com/office/drawing/2014/main" id="{DC8B31F9-6651-4A43-8CA0-EC9728BF7FD2}"/>
              </a:ext>
            </a:extLst>
          </p:cNvPr>
          <p:cNvSpPr>
            <a:spLocks noChangeArrowheads="1"/>
          </p:cNvSpPr>
          <p:nvPr/>
        </p:nvSpPr>
        <p:spPr bwMode="auto">
          <a:xfrm>
            <a:off x="9349395" y="1639021"/>
            <a:ext cx="304801" cy="310794"/>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69" name="TextBox 168">
            <a:extLst>
              <a:ext uri="{FF2B5EF4-FFF2-40B4-BE49-F238E27FC236}">
                <a16:creationId xmlns:a16="http://schemas.microsoft.com/office/drawing/2014/main" id="{44265137-E955-4065-8502-13D2B5DCCC1A}"/>
              </a:ext>
            </a:extLst>
          </p:cNvPr>
          <p:cNvSpPr txBox="1"/>
          <p:nvPr/>
        </p:nvSpPr>
        <p:spPr>
          <a:xfrm>
            <a:off x="9671320" y="1581656"/>
            <a:ext cx="1138773" cy="400110"/>
          </a:xfrm>
          <a:prstGeom prst="rect">
            <a:avLst/>
          </a:prstGeom>
          <a:noFill/>
        </p:spPr>
        <p:txBody>
          <a:bodyPr wrap="none" rtlCol="0">
            <a:spAutoFit/>
          </a:bodyPr>
          <a:lstStyle/>
          <a:p>
            <a:r>
              <a:rPr lang="en-US" sz="2000" dirty="0"/>
              <a:t>= Pruned</a:t>
            </a:r>
          </a:p>
        </p:txBody>
      </p:sp>
    </p:spTree>
    <p:extLst>
      <p:ext uri="{BB962C8B-B14F-4D97-AF65-F5344CB8AC3E}">
        <p14:creationId xmlns:p14="http://schemas.microsoft.com/office/powerpoint/2010/main" val="24555086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23" name="Rectangle 4"/>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24" name="Rectangle 5"/>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25" name="Rectangle 6"/>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26" name="Rectangle 7"/>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27" name="Rectangle 8"/>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28" name="Rectangle 9"/>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29" name="Rectangle 10"/>
          <p:cNvSpPr>
            <a:spLocks noChangeArrowheads="1"/>
          </p:cNvSpPr>
          <p:nvPr/>
        </p:nvSpPr>
        <p:spPr bwMode="auto">
          <a:xfrm>
            <a:off x="6629400" y="44196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30" name="Rectangle 11"/>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31" name="Rectangle 12"/>
          <p:cNvSpPr>
            <a:spLocks noChangeArrowheads="1"/>
          </p:cNvSpPr>
          <p:nvPr/>
        </p:nvSpPr>
        <p:spPr bwMode="auto">
          <a:xfrm>
            <a:off x="6324600" y="35814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32" name="Rectangle 13"/>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33" name="Rectangle 14"/>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34" name="Rectangle 15"/>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35" name="Rectangle 16"/>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36" name="Rectangle 17"/>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37" name="Rectangle 18"/>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38" name="Rectangle 19"/>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39" name="Rectangle 20"/>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40" name="Rectangle 21"/>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41" name="Rectangle 22"/>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42" name="Rectangle 23"/>
          <p:cNvSpPr>
            <a:spLocks noChangeArrowheads="1"/>
          </p:cNvSpPr>
          <p:nvPr/>
        </p:nvSpPr>
        <p:spPr bwMode="auto">
          <a:xfrm>
            <a:off x="54864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43" name="Rectangle 24"/>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44" name="Rectangle 25"/>
          <p:cNvSpPr>
            <a:spLocks noChangeArrowheads="1"/>
          </p:cNvSpPr>
          <p:nvPr/>
        </p:nvSpPr>
        <p:spPr bwMode="auto">
          <a:xfrm>
            <a:off x="50292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45" name="Rectangle 26"/>
          <p:cNvSpPr>
            <a:spLocks noChangeArrowheads="1"/>
          </p:cNvSpPr>
          <p:nvPr/>
        </p:nvSpPr>
        <p:spPr bwMode="auto">
          <a:xfrm>
            <a:off x="5257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46" name="Rectangle 27"/>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47" name="Rectangle 28"/>
          <p:cNvSpPr>
            <a:spLocks noChangeArrowheads="1"/>
          </p:cNvSpPr>
          <p:nvPr/>
        </p:nvSpPr>
        <p:spPr bwMode="auto">
          <a:xfrm>
            <a:off x="45720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48" name="Rectangle 29"/>
          <p:cNvSpPr>
            <a:spLocks noChangeArrowheads="1"/>
          </p:cNvSpPr>
          <p:nvPr/>
        </p:nvSpPr>
        <p:spPr bwMode="auto">
          <a:xfrm>
            <a:off x="48006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49" name="Rectangle 30"/>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50" name="Rectangle 31"/>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51" name="Rectangle 32"/>
          <p:cNvSpPr>
            <a:spLocks noChangeArrowheads="1"/>
          </p:cNvSpPr>
          <p:nvPr/>
        </p:nvSpPr>
        <p:spPr bwMode="auto">
          <a:xfrm>
            <a:off x="61722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52" name="Rectangle 33"/>
          <p:cNvSpPr>
            <a:spLocks noChangeArrowheads="1"/>
          </p:cNvSpPr>
          <p:nvPr/>
        </p:nvSpPr>
        <p:spPr bwMode="auto">
          <a:xfrm>
            <a:off x="7772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53" name="Rectangle 34"/>
          <p:cNvSpPr>
            <a:spLocks noChangeArrowheads="1"/>
          </p:cNvSpPr>
          <p:nvPr/>
        </p:nvSpPr>
        <p:spPr bwMode="auto">
          <a:xfrm>
            <a:off x="6400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54" name="Rectangle 35"/>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55" name="Rectangle 36"/>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56" name="Rectangle 37"/>
          <p:cNvSpPr>
            <a:spLocks noChangeArrowheads="1"/>
          </p:cNvSpPr>
          <p:nvPr/>
        </p:nvSpPr>
        <p:spPr bwMode="auto">
          <a:xfrm>
            <a:off x="66294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57" name="Rectangle 38"/>
          <p:cNvSpPr>
            <a:spLocks noChangeArrowheads="1"/>
          </p:cNvSpPr>
          <p:nvPr/>
        </p:nvSpPr>
        <p:spPr bwMode="auto">
          <a:xfrm>
            <a:off x="68580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58" name="Rectangle 39"/>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59" name="Rectangle 40"/>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60" name="Rectangle 41"/>
          <p:cNvSpPr>
            <a:spLocks noChangeArrowheads="1"/>
          </p:cNvSpPr>
          <p:nvPr/>
        </p:nvSpPr>
        <p:spPr bwMode="auto">
          <a:xfrm>
            <a:off x="8229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61" name="Rectangle 42"/>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62" name="Rectangle 43"/>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63" name="Rectangle 44"/>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64" name="Rectangle 45"/>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65" name="Rectangle 46"/>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66" name="Rectangle 47"/>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67" name="Rectangle 48"/>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68" name="Rectangle 49"/>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69" name="Rectangle 50"/>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70" name="Rectangle 51"/>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71" name="Rectangle 52"/>
          <p:cNvSpPr>
            <a:spLocks noChangeArrowheads="1"/>
          </p:cNvSpPr>
          <p:nvPr/>
        </p:nvSpPr>
        <p:spPr bwMode="auto">
          <a:xfrm>
            <a:off x="48006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72" name="Rectangle 53"/>
          <p:cNvSpPr>
            <a:spLocks noChangeArrowheads="1"/>
          </p:cNvSpPr>
          <p:nvPr/>
        </p:nvSpPr>
        <p:spPr bwMode="auto">
          <a:xfrm>
            <a:off x="66294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73" name="Rectangle 54"/>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74" name="Rectangle 55"/>
          <p:cNvSpPr>
            <a:spLocks noChangeArrowheads="1"/>
          </p:cNvSpPr>
          <p:nvPr/>
        </p:nvSpPr>
        <p:spPr bwMode="auto">
          <a:xfrm>
            <a:off x="52578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75" name="Rectangle 56"/>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76" name="Rectangle 57"/>
          <p:cNvSpPr>
            <a:spLocks noChangeArrowheads="1"/>
          </p:cNvSpPr>
          <p:nvPr/>
        </p:nvSpPr>
        <p:spPr bwMode="auto">
          <a:xfrm>
            <a:off x="61722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577" name="Line 58"/>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78" name="Line 59"/>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79" name="Line 60"/>
          <p:cNvSpPr>
            <a:spLocks noChangeShapeType="1"/>
          </p:cNvSpPr>
          <p:nvPr/>
        </p:nvSpPr>
        <p:spPr bwMode="auto">
          <a:xfrm>
            <a:off x="6705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80" name="Line 61"/>
          <p:cNvSpPr>
            <a:spLocks noChangeShapeType="1"/>
          </p:cNvSpPr>
          <p:nvPr/>
        </p:nvSpPr>
        <p:spPr bwMode="auto">
          <a:xfrm>
            <a:off x="6705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81" name="Line 62"/>
          <p:cNvSpPr>
            <a:spLocks noChangeShapeType="1"/>
          </p:cNvSpPr>
          <p:nvPr/>
        </p:nvSpPr>
        <p:spPr bwMode="auto">
          <a:xfrm>
            <a:off x="71628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82" name="Line 63"/>
          <p:cNvSpPr>
            <a:spLocks noChangeShapeType="1"/>
          </p:cNvSpPr>
          <p:nvPr/>
        </p:nvSpPr>
        <p:spPr bwMode="auto">
          <a:xfrm>
            <a:off x="716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83" name="Line 64"/>
          <p:cNvSpPr>
            <a:spLocks noChangeShapeType="1"/>
          </p:cNvSpPr>
          <p:nvPr/>
        </p:nvSpPr>
        <p:spPr bwMode="auto">
          <a:xfrm>
            <a:off x="7620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84" name="Line 65"/>
          <p:cNvSpPr>
            <a:spLocks noChangeShapeType="1"/>
          </p:cNvSpPr>
          <p:nvPr/>
        </p:nvSpPr>
        <p:spPr bwMode="auto">
          <a:xfrm>
            <a:off x="762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85" name="Line 66"/>
          <p:cNvSpPr>
            <a:spLocks noChangeShapeType="1"/>
          </p:cNvSpPr>
          <p:nvPr/>
        </p:nvSpPr>
        <p:spPr bwMode="auto">
          <a:xfrm>
            <a:off x="8077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86" name="Line 67"/>
          <p:cNvSpPr>
            <a:spLocks noChangeShapeType="1"/>
          </p:cNvSpPr>
          <p:nvPr/>
        </p:nvSpPr>
        <p:spPr bwMode="auto">
          <a:xfrm>
            <a:off x="807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87" name="Line 68"/>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88" name="Line 69"/>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89" name="Line 70"/>
          <p:cNvSpPr>
            <a:spLocks noChangeShapeType="1"/>
          </p:cNvSpPr>
          <p:nvPr/>
        </p:nvSpPr>
        <p:spPr bwMode="auto">
          <a:xfrm>
            <a:off x="5334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90" name="Line 71"/>
          <p:cNvSpPr>
            <a:spLocks noChangeShapeType="1"/>
          </p:cNvSpPr>
          <p:nvPr/>
        </p:nvSpPr>
        <p:spPr bwMode="auto">
          <a:xfrm>
            <a:off x="5334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91" name="Line 72"/>
          <p:cNvSpPr>
            <a:spLocks noChangeShapeType="1"/>
          </p:cNvSpPr>
          <p:nvPr/>
        </p:nvSpPr>
        <p:spPr bwMode="auto">
          <a:xfrm>
            <a:off x="39624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92" name="Line 73"/>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93" name="Line 74"/>
          <p:cNvSpPr>
            <a:spLocks noChangeShapeType="1"/>
          </p:cNvSpPr>
          <p:nvPr/>
        </p:nvSpPr>
        <p:spPr bwMode="auto">
          <a:xfrm>
            <a:off x="6248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94" name="Line 75"/>
          <p:cNvSpPr>
            <a:spLocks noChangeShapeType="1"/>
          </p:cNvSpPr>
          <p:nvPr/>
        </p:nvSpPr>
        <p:spPr bwMode="auto">
          <a:xfrm>
            <a:off x="624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95" name="Line 76"/>
          <p:cNvSpPr>
            <a:spLocks noChangeShapeType="1"/>
          </p:cNvSpPr>
          <p:nvPr/>
        </p:nvSpPr>
        <p:spPr bwMode="auto">
          <a:xfrm>
            <a:off x="5791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96" name="Line 77"/>
          <p:cNvSpPr>
            <a:spLocks noChangeShapeType="1"/>
          </p:cNvSpPr>
          <p:nvPr/>
        </p:nvSpPr>
        <p:spPr bwMode="auto">
          <a:xfrm>
            <a:off x="5791200" y="5410200"/>
            <a:ext cx="2286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97" name="Line 78"/>
          <p:cNvSpPr>
            <a:spLocks noChangeShapeType="1"/>
          </p:cNvSpPr>
          <p:nvPr/>
        </p:nvSpPr>
        <p:spPr bwMode="auto">
          <a:xfrm>
            <a:off x="44196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98" name="Line 79"/>
          <p:cNvSpPr>
            <a:spLocks noChangeShapeType="1"/>
          </p:cNvSpPr>
          <p:nvPr/>
        </p:nvSpPr>
        <p:spPr bwMode="auto">
          <a:xfrm flipH="1">
            <a:off x="4648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599" name="Line 80"/>
          <p:cNvSpPr>
            <a:spLocks noChangeShapeType="1"/>
          </p:cNvSpPr>
          <p:nvPr/>
        </p:nvSpPr>
        <p:spPr bwMode="auto">
          <a:xfrm>
            <a:off x="4876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600" name="Line 81"/>
          <p:cNvSpPr>
            <a:spLocks noChangeShapeType="1"/>
          </p:cNvSpPr>
          <p:nvPr/>
        </p:nvSpPr>
        <p:spPr bwMode="auto">
          <a:xfrm>
            <a:off x="4876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601" name="Line 82"/>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602" name="Line 83"/>
          <p:cNvSpPr>
            <a:spLocks noChangeShapeType="1"/>
          </p:cNvSpPr>
          <p:nvPr/>
        </p:nvSpPr>
        <p:spPr bwMode="auto">
          <a:xfrm>
            <a:off x="39624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603" name="Line 84"/>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604" name="Line 85"/>
          <p:cNvSpPr>
            <a:spLocks noChangeShapeType="1"/>
          </p:cNvSpPr>
          <p:nvPr/>
        </p:nvSpPr>
        <p:spPr bwMode="auto">
          <a:xfrm>
            <a:off x="6248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605" name="Line 86"/>
          <p:cNvSpPr>
            <a:spLocks noChangeShapeType="1"/>
          </p:cNvSpPr>
          <p:nvPr/>
        </p:nvSpPr>
        <p:spPr bwMode="auto">
          <a:xfrm flipH="1">
            <a:off x="57912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606" name="Line 87"/>
          <p:cNvSpPr>
            <a:spLocks noChangeShapeType="1"/>
          </p:cNvSpPr>
          <p:nvPr/>
        </p:nvSpPr>
        <p:spPr bwMode="auto">
          <a:xfrm>
            <a:off x="76200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607" name="Line 88"/>
          <p:cNvSpPr>
            <a:spLocks noChangeShapeType="1"/>
          </p:cNvSpPr>
          <p:nvPr/>
        </p:nvSpPr>
        <p:spPr bwMode="auto">
          <a:xfrm flipH="1">
            <a:off x="7162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608" name="Line 89"/>
          <p:cNvSpPr>
            <a:spLocks noChangeShapeType="1"/>
          </p:cNvSpPr>
          <p:nvPr/>
        </p:nvSpPr>
        <p:spPr bwMode="auto">
          <a:xfrm>
            <a:off x="4876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609" name="Line 90"/>
          <p:cNvSpPr>
            <a:spLocks noChangeShapeType="1"/>
          </p:cNvSpPr>
          <p:nvPr/>
        </p:nvSpPr>
        <p:spPr bwMode="auto">
          <a:xfrm flipH="1">
            <a:off x="4419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610" name="Line 91"/>
          <p:cNvSpPr>
            <a:spLocks noChangeShapeType="1"/>
          </p:cNvSpPr>
          <p:nvPr/>
        </p:nvSpPr>
        <p:spPr bwMode="auto">
          <a:xfrm>
            <a:off x="4876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611" name="Line 92"/>
          <p:cNvSpPr>
            <a:spLocks noChangeShapeType="1"/>
          </p:cNvSpPr>
          <p:nvPr/>
        </p:nvSpPr>
        <p:spPr bwMode="auto">
          <a:xfrm>
            <a:off x="6705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612" name="Line 93"/>
          <p:cNvSpPr>
            <a:spLocks noChangeShapeType="1"/>
          </p:cNvSpPr>
          <p:nvPr/>
        </p:nvSpPr>
        <p:spPr bwMode="auto">
          <a:xfrm>
            <a:off x="80772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613" name="Line 94"/>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614" name="Line 95"/>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615" name="Line 96"/>
          <p:cNvSpPr>
            <a:spLocks noChangeShapeType="1"/>
          </p:cNvSpPr>
          <p:nvPr/>
        </p:nvSpPr>
        <p:spPr bwMode="auto">
          <a:xfrm flipH="1">
            <a:off x="3962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616" name="Line 97"/>
          <p:cNvSpPr>
            <a:spLocks noChangeShapeType="1"/>
          </p:cNvSpPr>
          <p:nvPr/>
        </p:nvSpPr>
        <p:spPr bwMode="auto">
          <a:xfrm>
            <a:off x="4572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617" name="Line 98"/>
          <p:cNvSpPr>
            <a:spLocks noChangeShapeType="1"/>
          </p:cNvSpPr>
          <p:nvPr/>
        </p:nvSpPr>
        <p:spPr bwMode="auto">
          <a:xfrm>
            <a:off x="5486400" y="3733800"/>
            <a:ext cx="7620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618" name="Line 99"/>
          <p:cNvSpPr>
            <a:spLocks noChangeShapeType="1"/>
          </p:cNvSpPr>
          <p:nvPr/>
        </p:nvSpPr>
        <p:spPr bwMode="auto">
          <a:xfrm>
            <a:off x="6400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619" name="Line 100"/>
          <p:cNvSpPr>
            <a:spLocks noChangeShapeType="1"/>
          </p:cNvSpPr>
          <p:nvPr/>
        </p:nvSpPr>
        <p:spPr bwMode="auto">
          <a:xfrm>
            <a:off x="7162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620" name="Line 101"/>
          <p:cNvSpPr>
            <a:spLocks noChangeShapeType="1"/>
          </p:cNvSpPr>
          <p:nvPr/>
        </p:nvSpPr>
        <p:spPr bwMode="auto">
          <a:xfrm>
            <a:off x="8077200" y="3733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621" name="Line 102"/>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622" name="Line 103"/>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623" name="Rectangle 104"/>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624" name="Rectangle 105"/>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625" name="Rectangle 106"/>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626" name="Rectangle 107"/>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7627" name="Line 108"/>
          <p:cNvSpPr>
            <a:spLocks noChangeShapeType="1"/>
          </p:cNvSpPr>
          <p:nvPr/>
        </p:nvSpPr>
        <p:spPr bwMode="auto">
          <a:xfrm flipH="1">
            <a:off x="4572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628" name="Line 109"/>
          <p:cNvSpPr>
            <a:spLocks noChangeShapeType="1"/>
          </p:cNvSpPr>
          <p:nvPr/>
        </p:nvSpPr>
        <p:spPr bwMode="auto">
          <a:xfrm flipH="1">
            <a:off x="5486400" y="3048000"/>
            <a:ext cx="6096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629" name="Line 110"/>
          <p:cNvSpPr>
            <a:spLocks noChangeShapeType="1"/>
          </p:cNvSpPr>
          <p:nvPr/>
        </p:nvSpPr>
        <p:spPr bwMode="auto">
          <a:xfrm>
            <a:off x="6096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630" name="Line 111"/>
          <p:cNvSpPr>
            <a:spLocks noChangeShapeType="1"/>
          </p:cNvSpPr>
          <p:nvPr/>
        </p:nvSpPr>
        <p:spPr bwMode="auto">
          <a:xfrm>
            <a:off x="7162800" y="3048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631" name="Line 112"/>
          <p:cNvSpPr>
            <a:spLocks noChangeShapeType="1"/>
          </p:cNvSpPr>
          <p:nvPr/>
        </p:nvSpPr>
        <p:spPr bwMode="auto">
          <a:xfrm>
            <a:off x="7162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632" name="Line 113"/>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633" name="Line 114"/>
          <p:cNvSpPr>
            <a:spLocks noChangeShapeType="1"/>
          </p:cNvSpPr>
          <p:nvPr/>
        </p:nvSpPr>
        <p:spPr bwMode="auto">
          <a:xfrm flipH="1">
            <a:off x="5029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634" name="Line 115"/>
          <p:cNvSpPr>
            <a:spLocks noChangeShapeType="1"/>
          </p:cNvSpPr>
          <p:nvPr/>
        </p:nvSpPr>
        <p:spPr bwMode="auto">
          <a:xfrm>
            <a:off x="55626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635" name="Line 116"/>
          <p:cNvSpPr>
            <a:spLocks noChangeShapeType="1"/>
          </p:cNvSpPr>
          <p:nvPr/>
        </p:nvSpPr>
        <p:spPr bwMode="auto">
          <a:xfrm flipH="1">
            <a:off x="7162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636" name="Line 117"/>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637" name="Line 118"/>
          <p:cNvSpPr>
            <a:spLocks noChangeShapeType="1"/>
          </p:cNvSpPr>
          <p:nvPr/>
        </p:nvSpPr>
        <p:spPr bwMode="auto">
          <a:xfrm flipH="1">
            <a:off x="5562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638" name="Line 119"/>
          <p:cNvSpPr>
            <a:spLocks noChangeShapeType="1"/>
          </p:cNvSpPr>
          <p:nvPr/>
        </p:nvSpPr>
        <p:spPr bwMode="auto">
          <a:xfrm>
            <a:off x="6629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639" name="Text Box 120"/>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07640" name="Text Box 121"/>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07641" name="Text Box 122"/>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07642" name="Text Box 123"/>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07643" name="Text Box 124"/>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07644" name="Text Box 125"/>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07645" name="Text Box 126"/>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07646" name="Text Box 127"/>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07647" name="Text Box 128"/>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07648" name="Text Box 129"/>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07649" name="Text Box 130"/>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07650" name="Text Box 131"/>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07651" name="Text Box 132"/>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07652" name="Text Box 133"/>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07653" name="Text Box 134"/>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107654" name="Text Box 135"/>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07655" name="Text Box 136"/>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07656" name="Text Box 137"/>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07657" name="Text Box 138"/>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107658" name="Text Box 139"/>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07659" name="Text Box 140"/>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07660" name="Text Box 141"/>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07661" name="Text Box 142"/>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07662" name="Text Box 143"/>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07663" name="Text Box 144"/>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07664" name="Text Box 145"/>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07665" name="Text Box 146"/>
          <p:cNvSpPr txBox="1">
            <a:spLocks noChangeArrowheads="1"/>
          </p:cNvSpPr>
          <p:nvPr/>
        </p:nvSpPr>
        <p:spPr bwMode="auto">
          <a:xfrm>
            <a:off x="4191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07666" name="Text Box 147"/>
          <p:cNvSpPr txBox="1">
            <a:spLocks noChangeArrowheads="1"/>
          </p:cNvSpPr>
          <p:nvPr/>
        </p:nvSpPr>
        <p:spPr bwMode="auto">
          <a:xfrm>
            <a:off x="47244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07667" name="Text Box 148"/>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0</a:t>
            </a:r>
          </a:p>
        </p:txBody>
      </p:sp>
      <p:sp>
        <p:nvSpPr>
          <p:cNvPr id="107668" name="Text Box 149"/>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07669" name="Text Box 150"/>
          <p:cNvSpPr txBox="1">
            <a:spLocks noChangeArrowheads="1"/>
          </p:cNvSpPr>
          <p:nvPr/>
        </p:nvSpPr>
        <p:spPr bwMode="auto">
          <a:xfrm>
            <a:off x="4114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07670" name="Text Box 151"/>
          <p:cNvSpPr txBox="1">
            <a:spLocks noChangeArrowheads="1"/>
          </p:cNvSpPr>
          <p:nvPr/>
        </p:nvSpPr>
        <p:spPr bwMode="auto">
          <a:xfrm>
            <a:off x="45720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3</a:t>
            </a:r>
          </a:p>
        </p:txBody>
      </p:sp>
      <p:sp>
        <p:nvSpPr>
          <p:cNvPr id="107671" name="Text Box 152"/>
          <p:cNvSpPr txBox="1">
            <a:spLocks noChangeArrowheads="1"/>
          </p:cNvSpPr>
          <p:nvPr/>
        </p:nvSpPr>
        <p:spPr bwMode="auto">
          <a:xfrm>
            <a:off x="5257800" y="22177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07672" name="Text Box 153"/>
          <p:cNvSpPr txBox="1">
            <a:spLocks noChangeArrowheads="1"/>
          </p:cNvSpPr>
          <p:nvPr/>
        </p:nvSpPr>
        <p:spPr bwMode="auto">
          <a:xfrm>
            <a:off x="54864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2</a:t>
            </a:r>
          </a:p>
        </p:txBody>
      </p:sp>
      <p:sp>
        <p:nvSpPr>
          <p:cNvPr id="107673" name="Text Box 154"/>
          <p:cNvSpPr txBox="1">
            <a:spLocks noChangeArrowheads="1"/>
          </p:cNvSpPr>
          <p:nvPr/>
        </p:nvSpPr>
        <p:spPr bwMode="auto">
          <a:xfrm>
            <a:off x="59436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2</a:t>
            </a:r>
          </a:p>
        </p:txBody>
      </p:sp>
      <p:sp>
        <p:nvSpPr>
          <p:cNvPr id="107674" name="Text Box 155"/>
          <p:cNvSpPr txBox="1">
            <a:spLocks noChangeArrowheads="1"/>
          </p:cNvSpPr>
          <p:nvPr/>
        </p:nvSpPr>
        <p:spPr bwMode="auto">
          <a:xfrm>
            <a:off x="51816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2</a:t>
            </a:r>
          </a:p>
        </p:txBody>
      </p:sp>
      <p:sp>
        <p:nvSpPr>
          <p:cNvPr id="107675" name="Text Box 156"/>
          <p:cNvSpPr txBox="1">
            <a:spLocks noChangeArrowheads="1"/>
          </p:cNvSpPr>
          <p:nvPr/>
        </p:nvSpPr>
        <p:spPr bwMode="auto">
          <a:xfrm>
            <a:off x="57912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2</a:t>
            </a:r>
          </a:p>
        </p:txBody>
      </p:sp>
      <p:sp>
        <p:nvSpPr>
          <p:cNvPr id="156" name="TextBox 155">
            <a:extLst>
              <a:ext uri="{FF2B5EF4-FFF2-40B4-BE49-F238E27FC236}">
                <a16:creationId xmlns:a16="http://schemas.microsoft.com/office/drawing/2014/main" id="{8066EED2-26E3-4B15-A46C-995A08B1484A}"/>
              </a:ext>
            </a:extLst>
          </p:cNvPr>
          <p:cNvSpPr txBox="1"/>
          <p:nvPr/>
        </p:nvSpPr>
        <p:spPr>
          <a:xfrm>
            <a:off x="1459166" y="1580483"/>
            <a:ext cx="628698" cy="369332"/>
          </a:xfrm>
          <a:prstGeom prst="rect">
            <a:avLst/>
          </a:prstGeom>
          <a:noFill/>
        </p:spPr>
        <p:txBody>
          <a:bodyPr wrap="none" rtlCol="0">
            <a:spAutoFit/>
          </a:bodyPr>
          <a:lstStyle/>
          <a:p>
            <a:r>
              <a:rPr lang="en-US" dirty="0"/>
              <a:t>MAX</a:t>
            </a:r>
          </a:p>
        </p:txBody>
      </p:sp>
      <p:sp>
        <p:nvSpPr>
          <p:cNvPr id="157" name="TextBox 156">
            <a:extLst>
              <a:ext uri="{FF2B5EF4-FFF2-40B4-BE49-F238E27FC236}">
                <a16:creationId xmlns:a16="http://schemas.microsoft.com/office/drawing/2014/main" id="{2C785330-EB2E-448E-A9F3-DA8F3380FADA}"/>
              </a:ext>
            </a:extLst>
          </p:cNvPr>
          <p:cNvSpPr txBox="1"/>
          <p:nvPr/>
        </p:nvSpPr>
        <p:spPr>
          <a:xfrm>
            <a:off x="1468710" y="2204639"/>
            <a:ext cx="567784" cy="369332"/>
          </a:xfrm>
          <a:prstGeom prst="rect">
            <a:avLst/>
          </a:prstGeom>
          <a:noFill/>
        </p:spPr>
        <p:txBody>
          <a:bodyPr wrap="none" rtlCol="0">
            <a:spAutoFit/>
          </a:bodyPr>
          <a:lstStyle/>
          <a:p>
            <a:r>
              <a:rPr lang="en-US" dirty="0"/>
              <a:t>MIN</a:t>
            </a:r>
          </a:p>
        </p:txBody>
      </p:sp>
      <p:sp>
        <p:nvSpPr>
          <p:cNvPr id="158" name="TextBox 157">
            <a:extLst>
              <a:ext uri="{FF2B5EF4-FFF2-40B4-BE49-F238E27FC236}">
                <a16:creationId xmlns:a16="http://schemas.microsoft.com/office/drawing/2014/main" id="{51B39A47-0DE9-43CB-A9E7-5A23DC7F3B95}"/>
              </a:ext>
            </a:extLst>
          </p:cNvPr>
          <p:cNvSpPr txBox="1"/>
          <p:nvPr/>
        </p:nvSpPr>
        <p:spPr>
          <a:xfrm>
            <a:off x="1447272" y="2787134"/>
            <a:ext cx="628698" cy="369332"/>
          </a:xfrm>
          <a:prstGeom prst="rect">
            <a:avLst/>
          </a:prstGeom>
          <a:noFill/>
        </p:spPr>
        <p:txBody>
          <a:bodyPr wrap="none" rtlCol="0">
            <a:spAutoFit/>
          </a:bodyPr>
          <a:lstStyle/>
          <a:p>
            <a:r>
              <a:rPr lang="en-US" dirty="0"/>
              <a:t>MAX</a:t>
            </a:r>
          </a:p>
        </p:txBody>
      </p:sp>
      <p:sp>
        <p:nvSpPr>
          <p:cNvPr id="159" name="TextBox 158">
            <a:extLst>
              <a:ext uri="{FF2B5EF4-FFF2-40B4-BE49-F238E27FC236}">
                <a16:creationId xmlns:a16="http://schemas.microsoft.com/office/drawing/2014/main" id="{6D0C48B4-F135-4A28-8167-2066489C4C68}"/>
              </a:ext>
            </a:extLst>
          </p:cNvPr>
          <p:cNvSpPr txBox="1"/>
          <p:nvPr/>
        </p:nvSpPr>
        <p:spPr>
          <a:xfrm>
            <a:off x="1489623" y="3493090"/>
            <a:ext cx="567784" cy="369332"/>
          </a:xfrm>
          <a:prstGeom prst="rect">
            <a:avLst/>
          </a:prstGeom>
          <a:noFill/>
        </p:spPr>
        <p:txBody>
          <a:bodyPr wrap="none" rtlCol="0">
            <a:spAutoFit/>
          </a:bodyPr>
          <a:lstStyle/>
          <a:p>
            <a:r>
              <a:rPr lang="en-US" dirty="0"/>
              <a:t>MIN</a:t>
            </a:r>
          </a:p>
        </p:txBody>
      </p:sp>
      <p:sp>
        <p:nvSpPr>
          <p:cNvPr id="160" name="TextBox 159">
            <a:extLst>
              <a:ext uri="{FF2B5EF4-FFF2-40B4-BE49-F238E27FC236}">
                <a16:creationId xmlns:a16="http://schemas.microsoft.com/office/drawing/2014/main" id="{4DD68365-1692-4327-B680-7948FF89DC14}"/>
              </a:ext>
            </a:extLst>
          </p:cNvPr>
          <p:cNvSpPr txBox="1"/>
          <p:nvPr/>
        </p:nvSpPr>
        <p:spPr>
          <a:xfrm>
            <a:off x="1489623" y="4287356"/>
            <a:ext cx="628698" cy="369332"/>
          </a:xfrm>
          <a:prstGeom prst="rect">
            <a:avLst/>
          </a:prstGeom>
          <a:noFill/>
        </p:spPr>
        <p:txBody>
          <a:bodyPr wrap="none" rtlCol="0">
            <a:spAutoFit/>
          </a:bodyPr>
          <a:lstStyle/>
          <a:p>
            <a:r>
              <a:rPr lang="en-US" dirty="0"/>
              <a:t>MAX</a:t>
            </a:r>
          </a:p>
        </p:txBody>
      </p:sp>
      <p:sp>
        <p:nvSpPr>
          <p:cNvPr id="161" name="TextBox 160">
            <a:extLst>
              <a:ext uri="{FF2B5EF4-FFF2-40B4-BE49-F238E27FC236}">
                <a16:creationId xmlns:a16="http://schemas.microsoft.com/office/drawing/2014/main" id="{07C9B961-834A-42CA-97DC-A3642CFF61B4}"/>
              </a:ext>
            </a:extLst>
          </p:cNvPr>
          <p:cNvSpPr txBox="1"/>
          <p:nvPr/>
        </p:nvSpPr>
        <p:spPr>
          <a:xfrm>
            <a:off x="1505892" y="5160659"/>
            <a:ext cx="567784" cy="369332"/>
          </a:xfrm>
          <a:prstGeom prst="rect">
            <a:avLst/>
          </a:prstGeom>
          <a:noFill/>
        </p:spPr>
        <p:txBody>
          <a:bodyPr wrap="none" rtlCol="0">
            <a:spAutoFit/>
          </a:bodyPr>
          <a:lstStyle/>
          <a:p>
            <a:r>
              <a:rPr lang="en-US" dirty="0"/>
              <a:t>MIN</a:t>
            </a:r>
          </a:p>
        </p:txBody>
      </p:sp>
      <p:cxnSp>
        <p:nvCxnSpPr>
          <p:cNvPr id="162" name="Straight Connector 161">
            <a:extLst>
              <a:ext uri="{FF2B5EF4-FFF2-40B4-BE49-F238E27FC236}">
                <a16:creationId xmlns:a16="http://schemas.microsoft.com/office/drawing/2014/main" id="{9B698138-6846-4024-8504-4012A256DD8E}"/>
              </a:ext>
            </a:extLst>
          </p:cNvPr>
          <p:cNvCxnSpPr>
            <a:cxnSpLocks/>
          </p:cNvCxnSpPr>
          <p:nvPr/>
        </p:nvCxnSpPr>
        <p:spPr>
          <a:xfrm flipH="1">
            <a:off x="2116478" y="1781711"/>
            <a:ext cx="402873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7F0F5F78-551C-486C-A3D8-D52163CBC403}"/>
              </a:ext>
            </a:extLst>
          </p:cNvPr>
          <p:cNvCxnSpPr>
            <a:cxnSpLocks/>
          </p:cNvCxnSpPr>
          <p:nvPr/>
        </p:nvCxnSpPr>
        <p:spPr>
          <a:xfrm flipH="1">
            <a:off x="2157574" y="2404165"/>
            <a:ext cx="287162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BE06C9C0-53B6-4CA4-82E5-213DB1899BAD}"/>
              </a:ext>
            </a:extLst>
          </p:cNvPr>
          <p:cNvCxnSpPr>
            <a:cxnSpLocks/>
          </p:cNvCxnSpPr>
          <p:nvPr/>
        </p:nvCxnSpPr>
        <p:spPr>
          <a:xfrm flipH="1">
            <a:off x="2152170" y="3016785"/>
            <a:ext cx="2419830"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F6D195D-2172-4D9A-9A56-D488FCC44BE3}"/>
              </a:ext>
            </a:extLst>
          </p:cNvPr>
          <p:cNvCxnSpPr>
            <a:cxnSpLocks/>
            <a:endCxn id="159" idx="3"/>
          </p:cNvCxnSpPr>
          <p:nvPr/>
        </p:nvCxnSpPr>
        <p:spPr>
          <a:xfrm flipH="1">
            <a:off x="2057407" y="3672156"/>
            <a:ext cx="2106196" cy="560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D354C1C5-3DD3-4001-8106-75495C1DAB52}"/>
              </a:ext>
            </a:extLst>
          </p:cNvPr>
          <p:cNvCxnSpPr>
            <a:cxnSpLocks/>
            <a:endCxn id="160" idx="3"/>
          </p:cNvCxnSpPr>
          <p:nvPr/>
        </p:nvCxnSpPr>
        <p:spPr>
          <a:xfrm flipH="1" flipV="1">
            <a:off x="2118321" y="4472022"/>
            <a:ext cx="1386880" cy="10934"/>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0C8DA617-F289-4758-8D29-327A38D9D07A}"/>
              </a:ext>
            </a:extLst>
          </p:cNvPr>
          <p:cNvCxnSpPr>
            <a:cxnSpLocks/>
            <a:endCxn id="161" idx="3"/>
          </p:cNvCxnSpPr>
          <p:nvPr/>
        </p:nvCxnSpPr>
        <p:spPr>
          <a:xfrm flipH="1" flipV="1">
            <a:off x="2073676" y="5345325"/>
            <a:ext cx="988024" cy="2483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68" name="Rectangle 24">
            <a:extLst>
              <a:ext uri="{FF2B5EF4-FFF2-40B4-BE49-F238E27FC236}">
                <a16:creationId xmlns:a16="http://schemas.microsoft.com/office/drawing/2014/main" id="{3244A753-7ECC-46D0-9CD0-01216F5790A7}"/>
              </a:ext>
            </a:extLst>
          </p:cNvPr>
          <p:cNvSpPr>
            <a:spLocks noChangeArrowheads="1"/>
          </p:cNvSpPr>
          <p:nvPr/>
        </p:nvSpPr>
        <p:spPr bwMode="auto">
          <a:xfrm>
            <a:off x="9349395" y="1639021"/>
            <a:ext cx="304801" cy="310794"/>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69" name="TextBox 168">
            <a:extLst>
              <a:ext uri="{FF2B5EF4-FFF2-40B4-BE49-F238E27FC236}">
                <a16:creationId xmlns:a16="http://schemas.microsoft.com/office/drawing/2014/main" id="{F25E96A3-345C-494A-80CA-88F1D6B5A870}"/>
              </a:ext>
            </a:extLst>
          </p:cNvPr>
          <p:cNvSpPr txBox="1"/>
          <p:nvPr/>
        </p:nvSpPr>
        <p:spPr>
          <a:xfrm>
            <a:off x="9671320" y="1581656"/>
            <a:ext cx="1138773" cy="400110"/>
          </a:xfrm>
          <a:prstGeom prst="rect">
            <a:avLst/>
          </a:prstGeom>
          <a:noFill/>
        </p:spPr>
        <p:txBody>
          <a:bodyPr wrap="none" rtlCol="0">
            <a:spAutoFit/>
          </a:bodyPr>
          <a:lstStyle/>
          <a:p>
            <a:r>
              <a:rPr lang="en-US" sz="2000" dirty="0"/>
              <a:t>= Pruned</a:t>
            </a:r>
          </a:p>
        </p:txBody>
      </p:sp>
    </p:spTree>
    <p:extLst>
      <p:ext uri="{BB962C8B-B14F-4D97-AF65-F5344CB8AC3E}">
        <p14:creationId xmlns:p14="http://schemas.microsoft.com/office/powerpoint/2010/main" val="3113210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571" name="Rectangle 4"/>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572" name="Rectangle 5"/>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573" name="Rectangle 6"/>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574" name="Rectangle 7"/>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575" name="Rectangle 8"/>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576" name="Rectangle 9"/>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577" name="Rectangle 10"/>
          <p:cNvSpPr>
            <a:spLocks noChangeArrowheads="1"/>
          </p:cNvSpPr>
          <p:nvPr/>
        </p:nvSpPr>
        <p:spPr bwMode="auto">
          <a:xfrm>
            <a:off x="6629400" y="44196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578" name="Rectangle 11"/>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579" name="Rectangle 12"/>
          <p:cNvSpPr>
            <a:spLocks noChangeArrowheads="1"/>
          </p:cNvSpPr>
          <p:nvPr/>
        </p:nvSpPr>
        <p:spPr bwMode="auto">
          <a:xfrm>
            <a:off x="6324600" y="35814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580" name="Rectangle 13"/>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581" name="Rectangle 14"/>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582" name="Rectangle 15"/>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583" name="Rectangle 16"/>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584" name="Rectangle 17"/>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585" name="Rectangle 18"/>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586" name="Rectangle 19"/>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587" name="Rectangle 20"/>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588" name="Rectangle 21"/>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589" name="Rectangle 22"/>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590" name="Rectangle 23"/>
          <p:cNvSpPr>
            <a:spLocks noChangeArrowheads="1"/>
          </p:cNvSpPr>
          <p:nvPr/>
        </p:nvSpPr>
        <p:spPr bwMode="auto">
          <a:xfrm>
            <a:off x="54864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591" name="Rectangle 24"/>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592" name="Rectangle 25"/>
          <p:cNvSpPr>
            <a:spLocks noChangeArrowheads="1"/>
          </p:cNvSpPr>
          <p:nvPr/>
        </p:nvSpPr>
        <p:spPr bwMode="auto">
          <a:xfrm>
            <a:off x="50292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593" name="Rectangle 26"/>
          <p:cNvSpPr>
            <a:spLocks noChangeArrowheads="1"/>
          </p:cNvSpPr>
          <p:nvPr/>
        </p:nvSpPr>
        <p:spPr bwMode="auto">
          <a:xfrm>
            <a:off x="5257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594" name="Rectangle 27"/>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595" name="Rectangle 28"/>
          <p:cNvSpPr>
            <a:spLocks noChangeArrowheads="1"/>
          </p:cNvSpPr>
          <p:nvPr/>
        </p:nvSpPr>
        <p:spPr bwMode="auto">
          <a:xfrm>
            <a:off x="45720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596" name="Rectangle 29"/>
          <p:cNvSpPr>
            <a:spLocks noChangeArrowheads="1"/>
          </p:cNvSpPr>
          <p:nvPr/>
        </p:nvSpPr>
        <p:spPr bwMode="auto">
          <a:xfrm>
            <a:off x="48006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597" name="Rectangle 30"/>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598" name="Rectangle 31"/>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599" name="Rectangle 32"/>
          <p:cNvSpPr>
            <a:spLocks noChangeArrowheads="1"/>
          </p:cNvSpPr>
          <p:nvPr/>
        </p:nvSpPr>
        <p:spPr bwMode="auto">
          <a:xfrm>
            <a:off x="61722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600" name="Rectangle 33"/>
          <p:cNvSpPr>
            <a:spLocks noChangeArrowheads="1"/>
          </p:cNvSpPr>
          <p:nvPr/>
        </p:nvSpPr>
        <p:spPr bwMode="auto">
          <a:xfrm>
            <a:off x="7772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601" name="Rectangle 34"/>
          <p:cNvSpPr>
            <a:spLocks noChangeArrowheads="1"/>
          </p:cNvSpPr>
          <p:nvPr/>
        </p:nvSpPr>
        <p:spPr bwMode="auto">
          <a:xfrm>
            <a:off x="6400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602" name="Rectangle 35"/>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603" name="Rectangle 36"/>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604" name="Rectangle 37"/>
          <p:cNvSpPr>
            <a:spLocks noChangeArrowheads="1"/>
          </p:cNvSpPr>
          <p:nvPr/>
        </p:nvSpPr>
        <p:spPr bwMode="auto">
          <a:xfrm>
            <a:off x="66294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605" name="Rectangle 38"/>
          <p:cNvSpPr>
            <a:spLocks noChangeArrowheads="1"/>
          </p:cNvSpPr>
          <p:nvPr/>
        </p:nvSpPr>
        <p:spPr bwMode="auto">
          <a:xfrm>
            <a:off x="68580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606" name="Rectangle 39"/>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607" name="Rectangle 40"/>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608" name="Rectangle 41"/>
          <p:cNvSpPr>
            <a:spLocks noChangeArrowheads="1"/>
          </p:cNvSpPr>
          <p:nvPr/>
        </p:nvSpPr>
        <p:spPr bwMode="auto">
          <a:xfrm>
            <a:off x="8229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609" name="Rectangle 42"/>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610" name="Rectangle 43"/>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611" name="Rectangle 44"/>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612" name="Rectangle 45"/>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613" name="Rectangle 46"/>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614" name="Rectangle 47"/>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615" name="Rectangle 48"/>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616" name="Rectangle 49"/>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617" name="Rectangle 50"/>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618" name="Rectangle 51"/>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619" name="Rectangle 52"/>
          <p:cNvSpPr>
            <a:spLocks noChangeArrowheads="1"/>
          </p:cNvSpPr>
          <p:nvPr/>
        </p:nvSpPr>
        <p:spPr bwMode="auto">
          <a:xfrm>
            <a:off x="48006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620" name="Rectangle 53"/>
          <p:cNvSpPr>
            <a:spLocks noChangeArrowheads="1"/>
          </p:cNvSpPr>
          <p:nvPr/>
        </p:nvSpPr>
        <p:spPr bwMode="auto">
          <a:xfrm>
            <a:off x="66294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621" name="Rectangle 54"/>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622" name="Rectangle 55"/>
          <p:cNvSpPr>
            <a:spLocks noChangeArrowheads="1"/>
          </p:cNvSpPr>
          <p:nvPr/>
        </p:nvSpPr>
        <p:spPr bwMode="auto">
          <a:xfrm>
            <a:off x="52578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623" name="Rectangle 56"/>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624" name="Rectangle 57"/>
          <p:cNvSpPr>
            <a:spLocks noChangeArrowheads="1"/>
          </p:cNvSpPr>
          <p:nvPr/>
        </p:nvSpPr>
        <p:spPr bwMode="auto">
          <a:xfrm>
            <a:off x="61722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625" name="Line 58"/>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26" name="Line 59"/>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27" name="Line 60"/>
          <p:cNvSpPr>
            <a:spLocks noChangeShapeType="1"/>
          </p:cNvSpPr>
          <p:nvPr/>
        </p:nvSpPr>
        <p:spPr bwMode="auto">
          <a:xfrm>
            <a:off x="6705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28" name="Line 61"/>
          <p:cNvSpPr>
            <a:spLocks noChangeShapeType="1"/>
          </p:cNvSpPr>
          <p:nvPr/>
        </p:nvSpPr>
        <p:spPr bwMode="auto">
          <a:xfrm>
            <a:off x="6705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29" name="Line 62"/>
          <p:cNvSpPr>
            <a:spLocks noChangeShapeType="1"/>
          </p:cNvSpPr>
          <p:nvPr/>
        </p:nvSpPr>
        <p:spPr bwMode="auto">
          <a:xfrm>
            <a:off x="71628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30" name="Line 63"/>
          <p:cNvSpPr>
            <a:spLocks noChangeShapeType="1"/>
          </p:cNvSpPr>
          <p:nvPr/>
        </p:nvSpPr>
        <p:spPr bwMode="auto">
          <a:xfrm>
            <a:off x="716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31" name="Line 64"/>
          <p:cNvSpPr>
            <a:spLocks noChangeShapeType="1"/>
          </p:cNvSpPr>
          <p:nvPr/>
        </p:nvSpPr>
        <p:spPr bwMode="auto">
          <a:xfrm>
            <a:off x="7620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32" name="Line 65"/>
          <p:cNvSpPr>
            <a:spLocks noChangeShapeType="1"/>
          </p:cNvSpPr>
          <p:nvPr/>
        </p:nvSpPr>
        <p:spPr bwMode="auto">
          <a:xfrm>
            <a:off x="762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33" name="Line 66"/>
          <p:cNvSpPr>
            <a:spLocks noChangeShapeType="1"/>
          </p:cNvSpPr>
          <p:nvPr/>
        </p:nvSpPr>
        <p:spPr bwMode="auto">
          <a:xfrm>
            <a:off x="8077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34" name="Line 67"/>
          <p:cNvSpPr>
            <a:spLocks noChangeShapeType="1"/>
          </p:cNvSpPr>
          <p:nvPr/>
        </p:nvSpPr>
        <p:spPr bwMode="auto">
          <a:xfrm>
            <a:off x="807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35" name="Line 68"/>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36" name="Line 69"/>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37" name="Line 70"/>
          <p:cNvSpPr>
            <a:spLocks noChangeShapeType="1"/>
          </p:cNvSpPr>
          <p:nvPr/>
        </p:nvSpPr>
        <p:spPr bwMode="auto">
          <a:xfrm>
            <a:off x="5334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38" name="Line 71"/>
          <p:cNvSpPr>
            <a:spLocks noChangeShapeType="1"/>
          </p:cNvSpPr>
          <p:nvPr/>
        </p:nvSpPr>
        <p:spPr bwMode="auto">
          <a:xfrm>
            <a:off x="5334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39" name="Line 72"/>
          <p:cNvSpPr>
            <a:spLocks noChangeShapeType="1"/>
          </p:cNvSpPr>
          <p:nvPr/>
        </p:nvSpPr>
        <p:spPr bwMode="auto">
          <a:xfrm>
            <a:off x="39624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40" name="Line 73"/>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41" name="Line 74"/>
          <p:cNvSpPr>
            <a:spLocks noChangeShapeType="1"/>
          </p:cNvSpPr>
          <p:nvPr/>
        </p:nvSpPr>
        <p:spPr bwMode="auto">
          <a:xfrm>
            <a:off x="6248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42" name="Line 75"/>
          <p:cNvSpPr>
            <a:spLocks noChangeShapeType="1"/>
          </p:cNvSpPr>
          <p:nvPr/>
        </p:nvSpPr>
        <p:spPr bwMode="auto">
          <a:xfrm>
            <a:off x="624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43" name="Line 76"/>
          <p:cNvSpPr>
            <a:spLocks noChangeShapeType="1"/>
          </p:cNvSpPr>
          <p:nvPr/>
        </p:nvSpPr>
        <p:spPr bwMode="auto">
          <a:xfrm>
            <a:off x="5791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44" name="Line 77"/>
          <p:cNvSpPr>
            <a:spLocks noChangeShapeType="1"/>
          </p:cNvSpPr>
          <p:nvPr/>
        </p:nvSpPr>
        <p:spPr bwMode="auto">
          <a:xfrm>
            <a:off x="5791200" y="5410200"/>
            <a:ext cx="2286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45" name="Line 78"/>
          <p:cNvSpPr>
            <a:spLocks noChangeShapeType="1"/>
          </p:cNvSpPr>
          <p:nvPr/>
        </p:nvSpPr>
        <p:spPr bwMode="auto">
          <a:xfrm>
            <a:off x="44196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46" name="Line 79"/>
          <p:cNvSpPr>
            <a:spLocks noChangeShapeType="1"/>
          </p:cNvSpPr>
          <p:nvPr/>
        </p:nvSpPr>
        <p:spPr bwMode="auto">
          <a:xfrm flipH="1">
            <a:off x="4648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47" name="Line 80"/>
          <p:cNvSpPr>
            <a:spLocks noChangeShapeType="1"/>
          </p:cNvSpPr>
          <p:nvPr/>
        </p:nvSpPr>
        <p:spPr bwMode="auto">
          <a:xfrm>
            <a:off x="4876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48" name="Line 81"/>
          <p:cNvSpPr>
            <a:spLocks noChangeShapeType="1"/>
          </p:cNvSpPr>
          <p:nvPr/>
        </p:nvSpPr>
        <p:spPr bwMode="auto">
          <a:xfrm>
            <a:off x="4876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49" name="Line 82"/>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50" name="Line 83"/>
          <p:cNvSpPr>
            <a:spLocks noChangeShapeType="1"/>
          </p:cNvSpPr>
          <p:nvPr/>
        </p:nvSpPr>
        <p:spPr bwMode="auto">
          <a:xfrm>
            <a:off x="39624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51" name="Line 84"/>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52" name="Line 85"/>
          <p:cNvSpPr>
            <a:spLocks noChangeShapeType="1"/>
          </p:cNvSpPr>
          <p:nvPr/>
        </p:nvSpPr>
        <p:spPr bwMode="auto">
          <a:xfrm>
            <a:off x="6248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53" name="Line 86"/>
          <p:cNvSpPr>
            <a:spLocks noChangeShapeType="1"/>
          </p:cNvSpPr>
          <p:nvPr/>
        </p:nvSpPr>
        <p:spPr bwMode="auto">
          <a:xfrm flipH="1">
            <a:off x="57912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54" name="Line 87"/>
          <p:cNvSpPr>
            <a:spLocks noChangeShapeType="1"/>
          </p:cNvSpPr>
          <p:nvPr/>
        </p:nvSpPr>
        <p:spPr bwMode="auto">
          <a:xfrm>
            <a:off x="76200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55" name="Line 88"/>
          <p:cNvSpPr>
            <a:spLocks noChangeShapeType="1"/>
          </p:cNvSpPr>
          <p:nvPr/>
        </p:nvSpPr>
        <p:spPr bwMode="auto">
          <a:xfrm flipH="1">
            <a:off x="7162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56" name="Line 89"/>
          <p:cNvSpPr>
            <a:spLocks noChangeShapeType="1"/>
          </p:cNvSpPr>
          <p:nvPr/>
        </p:nvSpPr>
        <p:spPr bwMode="auto">
          <a:xfrm>
            <a:off x="4876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57" name="Line 90"/>
          <p:cNvSpPr>
            <a:spLocks noChangeShapeType="1"/>
          </p:cNvSpPr>
          <p:nvPr/>
        </p:nvSpPr>
        <p:spPr bwMode="auto">
          <a:xfrm flipH="1">
            <a:off x="4419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58" name="Line 91"/>
          <p:cNvSpPr>
            <a:spLocks noChangeShapeType="1"/>
          </p:cNvSpPr>
          <p:nvPr/>
        </p:nvSpPr>
        <p:spPr bwMode="auto">
          <a:xfrm>
            <a:off x="4876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59" name="Line 92"/>
          <p:cNvSpPr>
            <a:spLocks noChangeShapeType="1"/>
          </p:cNvSpPr>
          <p:nvPr/>
        </p:nvSpPr>
        <p:spPr bwMode="auto">
          <a:xfrm>
            <a:off x="6705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60" name="Line 93"/>
          <p:cNvSpPr>
            <a:spLocks noChangeShapeType="1"/>
          </p:cNvSpPr>
          <p:nvPr/>
        </p:nvSpPr>
        <p:spPr bwMode="auto">
          <a:xfrm>
            <a:off x="80772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61" name="Line 94"/>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62" name="Line 95"/>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63" name="Line 96"/>
          <p:cNvSpPr>
            <a:spLocks noChangeShapeType="1"/>
          </p:cNvSpPr>
          <p:nvPr/>
        </p:nvSpPr>
        <p:spPr bwMode="auto">
          <a:xfrm flipH="1">
            <a:off x="3962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64" name="Line 97"/>
          <p:cNvSpPr>
            <a:spLocks noChangeShapeType="1"/>
          </p:cNvSpPr>
          <p:nvPr/>
        </p:nvSpPr>
        <p:spPr bwMode="auto">
          <a:xfrm>
            <a:off x="4572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65" name="Line 98"/>
          <p:cNvSpPr>
            <a:spLocks noChangeShapeType="1"/>
          </p:cNvSpPr>
          <p:nvPr/>
        </p:nvSpPr>
        <p:spPr bwMode="auto">
          <a:xfrm>
            <a:off x="5486400" y="3733800"/>
            <a:ext cx="7620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66" name="Line 99"/>
          <p:cNvSpPr>
            <a:spLocks noChangeShapeType="1"/>
          </p:cNvSpPr>
          <p:nvPr/>
        </p:nvSpPr>
        <p:spPr bwMode="auto">
          <a:xfrm>
            <a:off x="6400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67" name="Line 100"/>
          <p:cNvSpPr>
            <a:spLocks noChangeShapeType="1"/>
          </p:cNvSpPr>
          <p:nvPr/>
        </p:nvSpPr>
        <p:spPr bwMode="auto">
          <a:xfrm>
            <a:off x="7162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68" name="Line 101"/>
          <p:cNvSpPr>
            <a:spLocks noChangeShapeType="1"/>
          </p:cNvSpPr>
          <p:nvPr/>
        </p:nvSpPr>
        <p:spPr bwMode="auto">
          <a:xfrm>
            <a:off x="8077200" y="3733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69" name="Line 102"/>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70" name="Line 103"/>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71" name="Rectangle 104"/>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672" name="Rectangle 105"/>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673" name="Rectangle 106"/>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674" name="Rectangle 107"/>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09675" name="Line 108"/>
          <p:cNvSpPr>
            <a:spLocks noChangeShapeType="1"/>
          </p:cNvSpPr>
          <p:nvPr/>
        </p:nvSpPr>
        <p:spPr bwMode="auto">
          <a:xfrm flipH="1">
            <a:off x="4572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76" name="Line 109"/>
          <p:cNvSpPr>
            <a:spLocks noChangeShapeType="1"/>
          </p:cNvSpPr>
          <p:nvPr/>
        </p:nvSpPr>
        <p:spPr bwMode="auto">
          <a:xfrm flipH="1">
            <a:off x="5486400" y="3048000"/>
            <a:ext cx="6096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77" name="Line 110"/>
          <p:cNvSpPr>
            <a:spLocks noChangeShapeType="1"/>
          </p:cNvSpPr>
          <p:nvPr/>
        </p:nvSpPr>
        <p:spPr bwMode="auto">
          <a:xfrm>
            <a:off x="6096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78" name="Line 111"/>
          <p:cNvSpPr>
            <a:spLocks noChangeShapeType="1"/>
          </p:cNvSpPr>
          <p:nvPr/>
        </p:nvSpPr>
        <p:spPr bwMode="auto">
          <a:xfrm>
            <a:off x="7162800" y="3048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79" name="Line 112"/>
          <p:cNvSpPr>
            <a:spLocks noChangeShapeType="1"/>
          </p:cNvSpPr>
          <p:nvPr/>
        </p:nvSpPr>
        <p:spPr bwMode="auto">
          <a:xfrm>
            <a:off x="7162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80" name="Line 113"/>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81" name="Line 114"/>
          <p:cNvSpPr>
            <a:spLocks noChangeShapeType="1"/>
          </p:cNvSpPr>
          <p:nvPr/>
        </p:nvSpPr>
        <p:spPr bwMode="auto">
          <a:xfrm flipH="1">
            <a:off x="5029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82" name="Line 115"/>
          <p:cNvSpPr>
            <a:spLocks noChangeShapeType="1"/>
          </p:cNvSpPr>
          <p:nvPr/>
        </p:nvSpPr>
        <p:spPr bwMode="auto">
          <a:xfrm>
            <a:off x="55626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83" name="Line 116"/>
          <p:cNvSpPr>
            <a:spLocks noChangeShapeType="1"/>
          </p:cNvSpPr>
          <p:nvPr/>
        </p:nvSpPr>
        <p:spPr bwMode="auto">
          <a:xfrm flipH="1">
            <a:off x="7162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84" name="Line 117"/>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85" name="Line 118"/>
          <p:cNvSpPr>
            <a:spLocks noChangeShapeType="1"/>
          </p:cNvSpPr>
          <p:nvPr/>
        </p:nvSpPr>
        <p:spPr bwMode="auto">
          <a:xfrm flipH="1">
            <a:off x="5562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86" name="Line 119"/>
          <p:cNvSpPr>
            <a:spLocks noChangeShapeType="1"/>
          </p:cNvSpPr>
          <p:nvPr/>
        </p:nvSpPr>
        <p:spPr bwMode="auto">
          <a:xfrm>
            <a:off x="6629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687" name="Text Box 120"/>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09688" name="Text Box 121"/>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09689" name="Text Box 122"/>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09690" name="Text Box 123"/>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09691" name="Text Box 124"/>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09692" name="Text Box 125"/>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09693" name="Text Box 126"/>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09694" name="Text Box 127"/>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09695" name="Text Box 128"/>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09696" name="Text Box 129"/>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09697" name="Text Box 130"/>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09698" name="Text Box 131"/>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09699" name="Text Box 132"/>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09700" name="Text Box 133"/>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09701" name="Text Box 134"/>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109702" name="Text Box 135"/>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09703" name="Text Box 136"/>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09704" name="Text Box 137"/>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09705" name="Text Box 138"/>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109706" name="Text Box 139"/>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09707" name="Text Box 140"/>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09708" name="Text Box 141"/>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09709" name="Text Box 142"/>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09710" name="Text Box 143"/>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09711" name="Text Box 144"/>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09712" name="Text Box 145"/>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09713" name="Text Box 146"/>
          <p:cNvSpPr txBox="1">
            <a:spLocks noChangeArrowheads="1"/>
          </p:cNvSpPr>
          <p:nvPr/>
        </p:nvSpPr>
        <p:spPr bwMode="auto">
          <a:xfrm>
            <a:off x="4191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09714" name="Text Box 147"/>
          <p:cNvSpPr txBox="1">
            <a:spLocks noChangeArrowheads="1"/>
          </p:cNvSpPr>
          <p:nvPr/>
        </p:nvSpPr>
        <p:spPr bwMode="auto">
          <a:xfrm>
            <a:off x="47244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09715" name="Text Box 148"/>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0</a:t>
            </a:r>
          </a:p>
        </p:txBody>
      </p:sp>
      <p:sp>
        <p:nvSpPr>
          <p:cNvPr id="109716" name="Text Box 149"/>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09717" name="Text Box 150"/>
          <p:cNvSpPr txBox="1">
            <a:spLocks noChangeArrowheads="1"/>
          </p:cNvSpPr>
          <p:nvPr/>
        </p:nvSpPr>
        <p:spPr bwMode="auto">
          <a:xfrm>
            <a:off x="4114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09718" name="Text Box 151"/>
          <p:cNvSpPr txBox="1">
            <a:spLocks noChangeArrowheads="1"/>
          </p:cNvSpPr>
          <p:nvPr/>
        </p:nvSpPr>
        <p:spPr bwMode="auto">
          <a:xfrm>
            <a:off x="45720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3</a:t>
            </a:r>
          </a:p>
        </p:txBody>
      </p:sp>
      <p:sp>
        <p:nvSpPr>
          <p:cNvPr id="109719" name="Text Box 152"/>
          <p:cNvSpPr txBox="1">
            <a:spLocks noChangeArrowheads="1"/>
          </p:cNvSpPr>
          <p:nvPr/>
        </p:nvSpPr>
        <p:spPr bwMode="auto">
          <a:xfrm>
            <a:off x="5257800" y="22177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09720" name="Text Box 153"/>
          <p:cNvSpPr txBox="1">
            <a:spLocks noChangeArrowheads="1"/>
          </p:cNvSpPr>
          <p:nvPr/>
        </p:nvSpPr>
        <p:spPr bwMode="auto">
          <a:xfrm>
            <a:off x="54864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2</a:t>
            </a:r>
          </a:p>
        </p:txBody>
      </p:sp>
      <p:sp>
        <p:nvSpPr>
          <p:cNvPr id="109721" name="Text Box 154"/>
          <p:cNvSpPr txBox="1">
            <a:spLocks noChangeArrowheads="1"/>
          </p:cNvSpPr>
          <p:nvPr/>
        </p:nvSpPr>
        <p:spPr bwMode="auto">
          <a:xfrm>
            <a:off x="59436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2</a:t>
            </a:r>
          </a:p>
        </p:txBody>
      </p:sp>
      <p:sp>
        <p:nvSpPr>
          <p:cNvPr id="109722" name="Text Box 155"/>
          <p:cNvSpPr txBox="1">
            <a:spLocks noChangeArrowheads="1"/>
          </p:cNvSpPr>
          <p:nvPr/>
        </p:nvSpPr>
        <p:spPr bwMode="auto">
          <a:xfrm>
            <a:off x="51816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2</a:t>
            </a:r>
          </a:p>
        </p:txBody>
      </p:sp>
      <p:sp>
        <p:nvSpPr>
          <p:cNvPr id="109723" name="Text Box 156"/>
          <p:cNvSpPr txBox="1">
            <a:spLocks noChangeArrowheads="1"/>
          </p:cNvSpPr>
          <p:nvPr/>
        </p:nvSpPr>
        <p:spPr bwMode="auto">
          <a:xfrm>
            <a:off x="57912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2</a:t>
            </a:r>
          </a:p>
        </p:txBody>
      </p:sp>
      <p:sp>
        <p:nvSpPr>
          <p:cNvPr id="109724" name="Text Box 157"/>
          <p:cNvSpPr txBox="1">
            <a:spLocks noChangeArrowheads="1"/>
          </p:cNvSpPr>
          <p:nvPr/>
        </p:nvSpPr>
        <p:spPr bwMode="auto">
          <a:xfrm>
            <a:off x="6324600" y="1608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57" name="TextBox 156">
            <a:extLst>
              <a:ext uri="{FF2B5EF4-FFF2-40B4-BE49-F238E27FC236}">
                <a16:creationId xmlns:a16="http://schemas.microsoft.com/office/drawing/2014/main" id="{950898B0-5696-4AC5-B2F3-35D26E83BCC5}"/>
              </a:ext>
            </a:extLst>
          </p:cNvPr>
          <p:cNvSpPr txBox="1"/>
          <p:nvPr/>
        </p:nvSpPr>
        <p:spPr>
          <a:xfrm>
            <a:off x="1459166" y="1580483"/>
            <a:ext cx="628698" cy="369332"/>
          </a:xfrm>
          <a:prstGeom prst="rect">
            <a:avLst/>
          </a:prstGeom>
          <a:noFill/>
        </p:spPr>
        <p:txBody>
          <a:bodyPr wrap="none" rtlCol="0">
            <a:spAutoFit/>
          </a:bodyPr>
          <a:lstStyle/>
          <a:p>
            <a:r>
              <a:rPr lang="en-US" dirty="0"/>
              <a:t>MAX</a:t>
            </a:r>
          </a:p>
        </p:txBody>
      </p:sp>
      <p:sp>
        <p:nvSpPr>
          <p:cNvPr id="158" name="TextBox 157">
            <a:extLst>
              <a:ext uri="{FF2B5EF4-FFF2-40B4-BE49-F238E27FC236}">
                <a16:creationId xmlns:a16="http://schemas.microsoft.com/office/drawing/2014/main" id="{AA68221D-7804-4105-90D4-CD25DDF2870A}"/>
              </a:ext>
            </a:extLst>
          </p:cNvPr>
          <p:cNvSpPr txBox="1"/>
          <p:nvPr/>
        </p:nvSpPr>
        <p:spPr>
          <a:xfrm>
            <a:off x="1468710" y="2204639"/>
            <a:ext cx="567784" cy="369332"/>
          </a:xfrm>
          <a:prstGeom prst="rect">
            <a:avLst/>
          </a:prstGeom>
          <a:noFill/>
        </p:spPr>
        <p:txBody>
          <a:bodyPr wrap="none" rtlCol="0">
            <a:spAutoFit/>
          </a:bodyPr>
          <a:lstStyle/>
          <a:p>
            <a:r>
              <a:rPr lang="en-US" dirty="0"/>
              <a:t>MIN</a:t>
            </a:r>
          </a:p>
        </p:txBody>
      </p:sp>
      <p:sp>
        <p:nvSpPr>
          <p:cNvPr id="159" name="TextBox 158">
            <a:extLst>
              <a:ext uri="{FF2B5EF4-FFF2-40B4-BE49-F238E27FC236}">
                <a16:creationId xmlns:a16="http://schemas.microsoft.com/office/drawing/2014/main" id="{497645E4-2F88-459E-9907-7155C4139DE9}"/>
              </a:ext>
            </a:extLst>
          </p:cNvPr>
          <p:cNvSpPr txBox="1"/>
          <p:nvPr/>
        </p:nvSpPr>
        <p:spPr>
          <a:xfrm>
            <a:off x="1447272" y="2787134"/>
            <a:ext cx="628698" cy="369332"/>
          </a:xfrm>
          <a:prstGeom prst="rect">
            <a:avLst/>
          </a:prstGeom>
          <a:noFill/>
        </p:spPr>
        <p:txBody>
          <a:bodyPr wrap="none" rtlCol="0">
            <a:spAutoFit/>
          </a:bodyPr>
          <a:lstStyle/>
          <a:p>
            <a:r>
              <a:rPr lang="en-US" dirty="0"/>
              <a:t>MAX</a:t>
            </a:r>
          </a:p>
        </p:txBody>
      </p:sp>
      <p:sp>
        <p:nvSpPr>
          <p:cNvPr id="160" name="TextBox 159">
            <a:extLst>
              <a:ext uri="{FF2B5EF4-FFF2-40B4-BE49-F238E27FC236}">
                <a16:creationId xmlns:a16="http://schemas.microsoft.com/office/drawing/2014/main" id="{54E1C7BE-AE39-4E03-8E21-5C28F94FF86E}"/>
              </a:ext>
            </a:extLst>
          </p:cNvPr>
          <p:cNvSpPr txBox="1"/>
          <p:nvPr/>
        </p:nvSpPr>
        <p:spPr>
          <a:xfrm>
            <a:off x="1489623" y="3493090"/>
            <a:ext cx="567784" cy="369332"/>
          </a:xfrm>
          <a:prstGeom prst="rect">
            <a:avLst/>
          </a:prstGeom>
          <a:noFill/>
        </p:spPr>
        <p:txBody>
          <a:bodyPr wrap="none" rtlCol="0">
            <a:spAutoFit/>
          </a:bodyPr>
          <a:lstStyle/>
          <a:p>
            <a:r>
              <a:rPr lang="en-US" dirty="0"/>
              <a:t>MIN</a:t>
            </a:r>
          </a:p>
        </p:txBody>
      </p:sp>
      <p:sp>
        <p:nvSpPr>
          <p:cNvPr id="161" name="TextBox 160">
            <a:extLst>
              <a:ext uri="{FF2B5EF4-FFF2-40B4-BE49-F238E27FC236}">
                <a16:creationId xmlns:a16="http://schemas.microsoft.com/office/drawing/2014/main" id="{3C5C4389-105D-40D2-A7F5-5697B53D465D}"/>
              </a:ext>
            </a:extLst>
          </p:cNvPr>
          <p:cNvSpPr txBox="1"/>
          <p:nvPr/>
        </p:nvSpPr>
        <p:spPr>
          <a:xfrm>
            <a:off x="1489623" y="4287356"/>
            <a:ext cx="628698" cy="369332"/>
          </a:xfrm>
          <a:prstGeom prst="rect">
            <a:avLst/>
          </a:prstGeom>
          <a:noFill/>
        </p:spPr>
        <p:txBody>
          <a:bodyPr wrap="none" rtlCol="0">
            <a:spAutoFit/>
          </a:bodyPr>
          <a:lstStyle/>
          <a:p>
            <a:r>
              <a:rPr lang="en-US" dirty="0"/>
              <a:t>MAX</a:t>
            </a:r>
          </a:p>
        </p:txBody>
      </p:sp>
      <p:sp>
        <p:nvSpPr>
          <p:cNvPr id="162" name="TextBox 161">
            <a:extLst>
              <a:ext uri="{FF2B5EF4-FFF2-40B4-BE49-F238E27FC236}">
                <a16:creationId xmlns:a16="http://schemas.microsoft.com/office/drawing/2014/main" id="{84B03ADA-5F0D-4553-9FDE-D4009B4077B9}"/>
              </a:ext>
            </a:extLst>
          </p:cNvPr>
          <p:cNvSpPr txBox="1"/>
          <p:nvPr/>
        </p:nvSpPr>
        <p:spPr>
          <a:xfrm>
            <a:off x="1505892" y="5160659"/>
            <a:ext cx="567784" cy="369332"/>
          </a:xfrm>
          <a:prstGeom prst="rect">
            <a:avLst/>
          </a:prstGeom>
          <a:noFill/>
        </p:spPr>
        <p:txBody>
          <a:bodyPr wrap="none" rtlCol="0">
            <a:spAutoFit/>
          </a:bodyPr>
          <a:lstStyle/>
          <a:p>
            <a:r>
              <a:rPr lang="en-US" dirty="0"/>
              <a:t>MIN</a:t>
            </a:r>
          </a:p>
        </p:txBody>
      </p:sp>
      <p:cxnSp>
        <p:nvCxnSpPr>
          <p:cNvPr id="163" name="Straight Connector 162">
            <a:extLst>
              <a:ext uri="{FF2B5EF4-FFF2-40B4-BE49-F238E27FC236}">
                <a16:creationId xmlns:a16="http://schemas.microsoft.com/office/drawing/2014/main" id="{432B8CD6-BCCD-40C2-A65C-DA2930A6ECEF}"/>
              </a:ext>
            </a:extLst>
          </p:cNvPr>
          <p:cNvCxnSpPr>
            <a:cxnSpLocks/>
          </p:cNvCxnSpPr>
          <p:nvPr/>
        </p:nvCxnSpPr>
        <p:spPr>
          <a:xfrm flipH="1">
            <a:off x="2116478" y="1781711"/>
            <a:ext cx="402873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389D47E4-DF5B-4D93-B56C-B2AEB0502F88}"/>
              </a:ext>
            </a:extLst>
          </p:cNvPr>
          <p:cNvCxnSpPr>
            <a:cxnSpLocks/>
          </p:cNvCxnSpPr>
          <p:nvPr/>
        </p:nvCxnSpPr>
        <p:spPr>
          <a:xfrm flipH="1">
            <a:off x="2157574" y="2404165"/>
            <a:ext cx="287162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78FF12E-6F0D-461C-B1B0-D8CEBB4F8419}"/>
              </a:ext>
            </a:extLst>
          </p:cNvPr>
          <p:cNvCxnSpPr>
            <a:cxnSpLocks/>
          </p:cNvCxnSpPr>
          <p:nvPr/>
        </p:nvCxnSpPr>
        <p:spPr>
          <a:xfrm flipH="1">
            <a:off x="2152170" y="3016785"/>
            <a:ext cx="2419830"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2A95054A-B01D-4230-A631-48B78DC087A1}"/>
              </a:ext>
            </a:extLst>
          </p:cNvPr>
          <p:cNvCxnSpPr>
            <a:cxnSpLocks/>
            <a:endCxn id="160" idx="3"/>
          </p:cNvCxnSpPr>
          <p:nvPr/>
        </p:nvCxnSpPr>
        <p:spPr>
          <a:xfrm flipH="1">
            <a:off x="2057407" y="3672156"/>
            <a:ext cx="2106196" cy="560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C30E92AA-CB1E-4C18-98D1-0B672682543A}"/>
              </a:ext>
            </a:extLst>
          </p:cNvPr>
          <p:cNvCxnSpPr>
            <a:cxnSpLocks/>
            <a:endCxn id="161" idx="3"/>
          </p:cNvCxnSpPr>
          <p:nvPr/>
        </p:nvCxnSpPr>
        <p:spPr>
          <a:xfrm flipH="1" flipV="1">
            <a:off x="2118321" y="4472022"/>
            <a:ext cx="1386880" cy="10934"/>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3C64124C-EB76-4AC9-9AA1-FFFD2FC50A52}"/>
              </a:ext>
            </a:extLst>
          </p:cNvPr>
          <p:cNvCxnSpPr>
            <a:cxnSpLocks/>
            <a:endCxn id="162" idx="3"/>
          </p:cNvCxnSpPr>
          <p:nvPr/>
        </p:nvCxnSpPr>
        <p:spPr>
          <a:xfrm flipH="1" flipV="1">
            <a:off x="2073676" y="5345325"/>
            <a:ext cx="988024" cy="2483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69" name="Rectangle 24">
            <a:extLst>
              <a:ext uri="{FF2B5EF4-FFF2-40B4-BE49-F238E27FC236}">
                <a16:creationId xmlns:a16="http://schemas.microsoft.com/office/drawing/2014/main" id="{FDD4AFF5-9297-4448-81B6-035BC9B69F3F}"/>
              </a:ext>
            </a:extLst>
          </p:cNvPr>
          <p:cNvSpPr>
            <a:spLocks noChangeArrowheads="1"/>
          </p:cNvSpPr>
          <p:nvPr/>
        </p:nvSpPr>
        <p:spPr bwMode="auto">
          <a:xfrm>
            <a:off x="9349395" y="1639021"/>
            <a:ext cx="304801" cy="310794"/>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70" name="TextBox 169">
            <a:extLst>
              <a:ext uri="{FF2B5EF4-FFF2-40B4-BE49-F238E27FC236}">
                <a16:creationId xmlns:a16="http://schemas.microsoft.com/office/drawing/2014/main" id="{2CCF7DCA-9EC7-478F-8227-65FCFFF1C012}"/>
              </a:ext>
            </a:extLst>
          </p:cNvPr>
          <p:cNvSpPr txBox="1"/>
          <p:nvPr/>
        </p:nvSpPr>
        <p:spPr>
          <a:xfrm>
            <a:off x="9671320" y="1581656"/>
            <a:ext cx="1138773" cy="400110"/>
          </a:xfrm>
          <a:prstGeom prst="rect">
            <a:avLst/>
          </a:prstGeom>
          <a:noFill/>
        </p:spPr>
        <p:txBody>
          <a:bodyPr wrap="none" rtlCol="0">
            <a:spAutoFit/>
          </a:bodyPr>
          <a:lstStyle/>
          <a:p>
            <a:r>
              <a:rPr lang="en-US" sz="2000" dirty="0"/>
              <a:t>= Pruned</a:t>
            </a:r>
          </a:p>
        </p:txBody>
      </p:sp>
    </p:spTree>
    <p:extLst>
      <p:ext uri="{BB962C8B-B14F-4D97-AF65-F5344CB8AC3E}">
        <p14:creationId xmlns:p14="http://schemas.microsoft.com/office/powerpoint/2010/main" val="42221237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19" name="Rectangle 4"/>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20" name="Rectangle 5"/>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21" name="Rectangle 6"/>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22" name="Rectangle 7"/>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23" name="Rectangle 8"/>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24" name="Rectangle 9"/>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25" name="Rectangle 10"/>
          <p:cNvSpPr>
            <a:spLocks noChangeArrowheads="1"/>
          </p:cNvSpPr>
          <p:nvPr/>
        </p:nvSpPr>
        <p:spPr bwMode="auto">
          <a:xfrm>
            <a:off x="6629400" y="44196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26" name="Rectangle 11"/>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27" name="Rectangle 12"/>
          <p:cNvSpPr>
            <a:spLocks noChangeArrowheads="1"/>
          </p:cNvSpPr>
          <p:nvPr/>
        </p:nvSpPr>
        <p:spPr bwMode="auto">
          <a:xfrm>
            <a:off x="6324600" y="35814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28" name="Rectangle 13"/>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29" name="Rectangle 14"/>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30" name="Rectangle 15"/>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31" name="Rectangle 16"/>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32" name="Rectangle 17"/>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33" name="Rectangle 18"/>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34" name="Rectangle 19"/>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35" name="Rectangle 20"/>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36" name="Rectangle 21"/>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37" name="Rectangle 22"/>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38" name="Rectangle 23"/>
          <p:cNvSpPr>
            <a:spLocks noChangeArrowheads="1"/>
          </p:cNvSpPr>
          <p:nvPr/>
        </p:nvSpPr>
        <p:spPr bwMode="auto">
          <a:xfrm>
            <a:off x="54864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39" name="Rectangle 24"/>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40" name="Rectangle 25"/>
          <p:cNvSpPr>
            <a:spLocks noChangeArrowheads="1"/>
          </p:cNvSpPr>
          <p:nvPr/>
        </p:nvSpPr>
        <p:spPr bwMode="auto">
          <a:xfrm>
            <a:off x="50292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41" name="Rectangle 26"/>
          <p:cNvSpPr>
            <a:spLocks noChangeArrowheads="1"/>
          </p:cNvSpPr>
          <p:nvPr/>
        </p:nvSpPr>
        <p:spPr bwMode="auto">
          <a:xfrm>
            <a:off x="5257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42" name="Rectangle 27"/>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43" name="Rectangle 28"/>
          <p:cNvSpPr>
            <a:spLocks noChangeArrowheads="1"/>
          </p:cNvSpPr>
          <p:nvPr/>
        </p:nvSpPr>
        <p:spPr bwMode="auto">
          <a:xfrm>
            <a:off x="45720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44" name="Rectangle 29"/>
          <p:cNvSpPr>
            <a:spLocks noChangeArrowheads="1"/>
          </p:cNvSpPr>
          <p:nvPr/>
        </p:nvSpPr>
        <p:spPr bwMode="auto">
          <a:xfrm>
            <a:off x="48006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45" name="Rectangle 30"/>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46" name="Rectangle 31"/>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47" name="Rectangle 32"/>
          <p:cNvSpPr>
            <a:spLocks noChangeArrowheads="1"/>
          </p:cNvSpPr>
          <p:nvPr/>
        </p:nvSpPr>
        <p:spPr bwMode="auto">
          <a:xfrm>
            <a:off x="61722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48" name="Rectangle 33"/>
          <p:cNvSpPr>
            <a:spLocks noChangeArrowheads="1"/>
          </p:cNvSpPr>
          <p:nvPr/>
        </p:nvSpPr>
        <p:spPr bwMode="auto">
          <a:xfrm>
            <a:off x="7772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49" name="Rectangle 34"/>
          <p:cNvSpPr>
            <a:spLocks noChangeArrowheads="1"/>
          </p:cNvSpPr>
          <p:nvPr/>
        </p:nvSpPr>
        <p:spPr bwMode="auto">
          <a:xfrm>
            <a:off x="6400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50" name="Rectangle 35"/>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51" name="Rectangle 36"/>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52" name="Rectangle 37"/>
          <p:cNvSpPr>
            <a:spLocks noChangeArrowheads="1"/>
          </p:cNvSpPr>
          <p:nvPr/>
        </p:nvSpPr>
        <p:spPr bwMode="auto">
          <a:xfrm>
            <a:off x="66294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53" name="Rectangle 38"/>
          <p:cNvSpPr>
            <a:spLocks noChangeArrowheads="1"/>
          </p:cNvSpPr>
          <p:nvPr/>
        </p:nvSpPr>
        <p:spPr bwMode="auto">
          <a:xfrm>
            <a:off x="68580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54" name="Rectangle 39"/>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55" name="Rectangle 40"/>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56" name="Rectangle 41"/>
          <p:cNvSpPr>
            <a:spLocks noChangeArrowheads="1"/>
          </p:cNvSpPr>
          <p:nvPr/>
        </p:nvSpPr>
        <p:spPr bwMode="auto">
          <a:xfrm>
            <a:off x="8229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57" name="Rectangle 42"/>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58" name="Rectangle 43"/>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59" name="Rectangle 44"/>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60" name="Rectangle 45"/>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61" name="Rectangle 46"/>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62" name="Rectangle 47"/>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63" name="Rectangle 48"/>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64" name="Rectangle 49"/>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65" name="Rectangle 50"/>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66" name="Rectangle 51"/>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67" name="Rectangle 52"/>
          <p:cNvSpPr>
            <a:spLocks noChangeArrowheads="1"/>
          </p:cNvSpPr>
          <p:nvPr/>
        </p:nvSpPr>
        <p:spPr bwMode="auto">
          <a:xfrm>
            <a:off x="48006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68" name="Rectangle 53"/>
          <p:cNvSpPr>
            <a:spLocks noChangeArrowheads="1"/>
          </p:cNvSpPr>
          <p:nvPr/>
        </p:nvSpPr>
        <p:spPr bwMode="auto">
          <a:xfrm>
            <a:off x="66294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69" name="Rectangle 54"/>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70" name="Rectangle 55"/>
          <p:cNvSpPr>
            <a:spLocks noChangeArrowheads="1"/>
          </p:cNvSpPr>
          <p:nvPr/>
        </p:nvSpPr>
        <p:spPr bwMode="auto">
          <a:xfrm>
            <a:off x="52578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71" name="Rectangle 56"/>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72" name="Rectangle 57"/>
          <p:cNvSpPr>
            <a:spLocks noChangeArrowheads="1"/>
          </p:cNvSpPr>
          <p:nvPr/>
        </p:nvSpPr>
        <p:spPr bwMode="auto">
          <a:xfrm>
            <a:off x="61722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673" name="Line 58"/>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74" name="Line 59"/>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75" name="Line 60"/>
          <p:cNvSpPr>
            <a:spLocks noChangeShapeType="1"/>
          </p:cNvSpPr>
          <p:nvPr/>
        </p:nvSpPr>
        <p:spPr bwMode="auto">
          <a:xfrm>
            <a:off x="6705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76" name="Line 61"/>
          <p:cNvSpPr>
            <a:spLocks noChangeShapeType="1"/>
          </p:cNvSpPr>
          <p:nvPr/>
        </p:nvSpPr>
        <p:spPr bwMode="auto">
          <a:xfrm>
            <a:off x="6705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77" name="Line 62"/>
          <p:cNvSpPr>
            <a:spLocks noChangeShapeType="1"/>
          </p:cNvSpPr>
          <p:nvPr/>
        </p:nvSpPr>
        <p:spPr bwMode="auto">
          <a:xfrm>
            <a:off x="7162800" y="54102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78" name="Line 63"/>
          <p:cNvSpPr>
            <a:spLocks noChangeShapeType="1"/>
          </p:cNvSpPr>
          <p:nvPr/>
        </p:nvSpPr>
        <p:spPr bwMode="auto">
          <a:xfrm>
            <a:off x="716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79" name="Line 64"/>
          <p:cNvSpPr>
            <a:spLocks noChangeShapeType="1"/>
          </p:cNvSpPr>
          <p:nvPr/>
        </p:nvSpPr>
        <p:spPr bwMode="auto">
          <a:xfrm>
            <a:off x="7620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80" name="Line 65"/>
          <p:cNvSpPr>
            <a:spLocks noChangeShapeType="1"/>
          </p:cNvSpPr>
          <p:nvPr/>
        </p:nvSpPr>
        <p:spPr bwMode="auto">
          <a:xfrm>
            <a:off x="762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81" name="Line 66"/>
          <p:cNvSpPr>
            <a:spLocks noChangeShapeType="1"/>
          </p:cNvSpPr>
          <p:nvPr/>
        </p:nvSpPr>
        <p:spPr bwMode="auto">
          <a:xfrm>
            <a:off x="8077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82" name="Line 67"/>
          <p:cNvSpPr>
            <a:spLocks noChangeShapeType="1"/>
          </p:cNvSpPr>
          <p:nvPr/>
        </p:nvSpPr>
        <p:spPr bwMode="auto">
          <a:xfrm>
            <a:off x="807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83" name="Line 68"/>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84" name="Line 69"/>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85" name="Line 70"/>
          <p:cNvSpPr>
            <a:spLocks noChangeShapeType="1"/>
          </p:cNvSpPr>
          <p:nvPr/>
        </p:nvSpPr>
        <p:spPr bwMode="auto">
          <a:xfrm>
            <a:off x="5334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86" name="Line 71"/>
          <p:cNvSpPr>
            <a:spLocks noChangeShapeType="1"/>
          </p:cNvSpPr>
          <p:nvPr/>
        </p:nvSpPr>
        <p:spPr bwMode="auto">
          <a:xfrm>
            <a:off x="5334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87" name="Line 72"/>
          <p:cNvSpPr>
            <a:spLocks noChangeShapeType="1"/>
          </p:cNvSpPr>
          <p:nvPr/>
        </p:nvSpPr>
        <p:spPr bwMode="auto">
          <a:xfrm>
            <a:off x="39624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88" name="Line 73"/>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89" name="Line 74"/>
          <p:cNvSpPr>
            <a:spLocks noChangeShapeType="1"/>
          </p:cNvSpPr>
          <p:nvPr/>
        </p:nvSpPr>
        <p:spPr bwMode="auto">
          <a:xfrm>
            <a:off x="6248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90" name="Line 75"/>
          <p:cNvSpPr>
            <a:spLocks noChangeShapeType="1"/>
          </p:cNvSpPr>
          <p:nvPr/>
        </p:nvSpPr>
        <p:spPr bwMode="auto">
          <a:xfrm>
            <a:off x="624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91" name="Line 76"/>
          <p:cNvSpPr>
            <a:spLocks noChangeShapeType="1"/>
          </p:cNvSpPr>
          <p:nvPr/>
        </p:nvSpPr>
        <p:spPr bwMode="auto">
          <a:xfrm>
            <a:off x="5791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92" name="Line 77"/>
          <p:cNvSpPr>
            <a:spLocks noChangeShapeType="1"/>
          </p:cNvSpPr>
          <p:nvPr/>
        </p:nvSpPr>
        <p:spPr bwMode="auto">
          <a:xfrm>
            <a:off x="579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93" name="Line 78"/>
          <p:cNvSpPr>
            <a:spLocks noChangeShapeType="1"/>
          </p:cNvSpPr>
          <p:nvPr/>
        </p:nvSpPr>
        <p:spPr bwMode="auto">
          <a:xfrm>
            <a:off x="44196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94" name="Line 79"/>
          <p:cNvSpPr>
            <a:spLocks noChangeShapeType="1"/>
          </p:cNvSpPr>
          <p:nvPr/>
        </p:nvSpPr>
        <p:spPr bwMode="auto">
          <a:xfrm flipH="1">
            <a:off x="4648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95" name="Line 80"/>
          <p:cNvSpPr>
            <a:spLocks noChangeShapeType="1"/>
          </p:cNvSpPr>
          <p:nvPr/>
        </p:nvSpPr>
        <p:spPr bwMode="auto">
          <a:xfrm>
            <a:off x="4876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96" name="Line 81"/>
          <p:cNvSpPr>
            <a:spLocks noChangeShapeType="1"/>
          </p:cNvSpPr>
          <p:nvPr/>
        </p:nvSpPr>
        <p:spPr bwMode="auto">
          <a:xfrm>
            <a:off x="4876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97" name="Line 82"/>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98" name="Line 83"/>
          <p:cNvSpPr>
            <a:spLocks noChangeShapeType="1"/>
          </p:cNvSpPr>
          <p:nvPr/>
        </p:nvSpPr>
        <p:spPr bwMode="auto">
          <a:xfrm>
            <a:off x="39624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699" name="Line 84"/>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700" name="Line 85"/>
          <p:cNvSpPr>
            <a:spLocks noChangeShapeType="1"/>
          </p:cNvSpPr>
          <p:nvPr/>
        </p:nvSpPr>
        <p:spPr bwMode="auto">
          <a:xfrm>
            <a:off x="6248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701" name="Line 86"/>
          <p:cNvSpPr>
            <a:spLocks noChangeShapeType="1"/>
          </p:cNvSpPr>
          <p:nvPr/>
        </p:nvSpPr>
        <p:spPr bwMode="auto">
          <a:xfrm flipH="1">
            <a:off x="5791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702" name="Line 87"/>
          <p:cNvSpPr>
            <a:spLocks noChangeShapeType="1"/>
          </p:cNvSpPr>
          <p:nvPr/>
        </p:nvSpPr>
        <p:spPr bwMode="auto">
          <a:xfrm>
            <a:off x="76200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703" name="Line 88"/>
          <p:cNvSpPr>
            <a:spLocks noChangeShapeType="1"/>
          </p:cNvSpPr>
          <p:nvPr/>
        </p:nvSpPr>
        <p:spPr bwMode="auto">
          <a:xfrm flipH="1">
            <a:off x="71628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704" name="Line 89"/>
          <p:cNvSpPr>
            <a:spLocks noChangeShapeType="1"/>
          </p:cNvSpPr>
          <p:nvPr/>
        </p:nvSpPr>
        <p:spPr bwMode="auto">
          <a:xfrm>
            <a:off x="4876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705" name="Line 90"/>
          <p:cNvSpPr>
            <a:spLocks noChangeShapeType="1"/>
          </p:cNvSpPr>
          <p:nvPr/>
        </p:nvSpPr>
        <p:spPr bwMode="auto">
          <a:xfrm flipH="1">
            <a:off x="4419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706" name="Line 91"/>
          <p:cNvSpPr>
            <a:spLocks noChangeShapeType="1"/>
          </p:cNvSpPr>
          <p:nvPr/>
        </p:nvSpPr>
        <p:spPr bwMode="auto">
          <a:xfrm>
            <a:off x="4876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707" name="Line 92"/>
          <p:cNvSpPr>
            <a:spLocks noChangeShapeType="1"/>
          </p:cNvSpPr>
          <p:nvPr/>
        </p:nvSpPr>
        <p:spPr bwMode="auto">
          <a:xfrm>
            <a:off x="6705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708" name="Line 93"/>
          <p:cNvSpPr>
            <a:spLocks noChangeShapeType="1"/>
          </p:cNvSpPr>
          <p:nvPr/>
        </p:nvSpPr>
        <p:spPr bwMode="auto">
          <a:xfrm>
            <a:off x="80772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709" name="Line 94"/>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710" name="Line 95"/>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711" name="Line 96"/>
          <p:cNvSpPr>
            <a:spLocks noChangeShapeType="1"/>
          </p:cNvSpPr>
          <p:nvPr/>
        </p:nvSpPr>
        <p:spPr bwMode="auto">
          <a:xfrm flipH="1">
            <a:off x="3962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712" name="Line 97"/>
          <p:cNvSpPr>
            <a:spLocks noChangeShapeType="1"/>
          </p:cNvSpPr>
          <p:nvPr/>
        </p:nvSpPr>
        <p:spPr bwMode="auto">
          <a:xfrm>
            <a:off x="4572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713" name="Line 98"/>
          <p:cNvSpPr>
            <a:spLocks noChangeShapeType="1"/>
          </p:cNvSpPr>
          <p:nvPr/>
        </p:nvSpPr>
        <p:spPr bwMode="auto">
          <a:xfrm>
            <a:off x="5486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714" name="Line 99"/>
          <p:cNvSpPr>
            <a:spLocks noChangeShapeType="1"/>
          </p:cNvSpPr>
          <p:nvPr/>
        </p:nvSpPr>
        <p:spPr bwMode="auto">
          <a:xfrm>
            <a:off x="6400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715" name="Line 100"/>
          <p:cNvSpPr>
            <a:spLocks noChangeShapeType="1"/>
          </p:cNvSpPr>
          <p:nvPr/>
        </p:nvSpPr>
        <p:spPr bwMode="auto">
          <a:xfrm>
            <a:off x="7162800" y="3733800"/>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716" name="Line 101"/>
          <p:cNvSpPr>
            <a:spLocks noChangeShapeType="1"/>
          </p:cNvSpPr>
          <p:nvPr/>
        </p:nvSpPr>
        <p:spPr bwMode="auto">
          <a:xfrm>
            <a:off x="8077200" y="3733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717" name="Line 102"/>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718" name="Line 103"/>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719" name="Rectangle 104"/>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720" name="Rectangle 105"/>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721" name="Rectangle 106"/>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722" name="Rectangle 107"/>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1723" name="Line 108"/>
          <p:cNvSpPr>
            <a:spLocks noChangeShapeType="1"/>
          </p:cNvSpPr>
          <p:nvPr/>
        </p:nvSpPr>
        <p:spPr bwMode="auto">
          <a:xfrm flipH="1">
            <a:off x="4572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724" name="Line 109"/>
          <p:cNvSpPr>
            <a:spLocks noChangeShapeType="1"/>
          </p:cNvSpPr>
          <p:nvPr/>
        </p:nvSpPr>
        <p:spPr bwMode="auto">
          <a:xfrm flipH="1">
            <a:off x="5486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725" name="Line 110"/>
          <p:cNvSpPr>
            <a:spLocks noChangeShapeType="1"/>
          </p:cNvSpPr>
          <p:nvPr/>
        </p:nvSpPr>
        <p:spPr bwMode="auto">
          <a:xfrm>
            <a:off x="6096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726" name="Line 111"/>
          <p:cNvSpPr>
            <a:spLocks noChangeShapeType="1"/>
          </p:cNvSpPr>
          <p:nvPr/>
        </p:nvSpPr>
        <p:spPr bwMode="auto">
          <a:xfrm>
            <a:off x="7162800" y="3048000"/>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727" name="Line 112"/>
          <p:cNvSpPr>
            <a:spLocks noChangeShapeType="1"/>
          </p:cNvSpPr>
          <p:nvPr/>
        </p:nvSpPr>
        <p:spPr bwMode="auto">
          <a:xfrm>
            <a:off x="7162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728" name="Line 113"/>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729" name="Line 114"/>
          <p:cNvSpPr>
            <a:spLocks noChangeShapeType="1"/>
          </p:cNvSpPr>
          <p:nvPr/>
        </p:nvSpPr>
        <p:spPr bwMode="auto">
          <a:xfrm flipH="1">
            <a:off x="5029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730" name="Line 115"/>
          <p:cNvSpPr>
            <a:spLocks noChangeShapeType="1"/>
          </p:cNvSpPr>
          <p:nvPr/>
        </p:nvSpPr>
        <p:spPr bwMode="auto">
          <a:xfrm>
            <a:off x="5562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731" name="Line 116"/>
          <p:cNvSpPr>
            <a:spLocks noChangeShapeType="1"/>
          </p:cNvSpPr>
          <p:nvPr/>
        </p:nvSpPr>
        <p:spPr bwMode="auto">
          <a:xfrm flipH="1">
            <a:off x="71628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732" name="Line 117"/>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733" name="Line 118"/>
          <p:cNvSpPr>
            <a:spLocks noChangeShapeType="1"/>
          </p:cNvSpPr>
          <p:nvPr/>
        </p:nvSpPr>
        <p:spPr bwMode="auto">
          <a:xfrm flipH="1">
            <a:off x="5562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734" name="Line 119"/>
          <p:cNvSpPr>
            <a:spLocks noChangeShapeType="1"/>
          </p:cNvSpPr>
          <p:nvPr/>
        </p:nvSpPr>
        <p:spPr bwMode="auto">
          <a:xfrm>
            <a:off x="6629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735" name="Text Box 120"/>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11736" name="Text Box 121"/>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11737" name="Text Box 122"/>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11738" name="Text Box 123"/>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11739" name="Text Box 124"/>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11740" name="Text Box 125"/>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11741" name="Text Box 126"/>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11742" name="Text Box 127"/>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11743" name="Text Box 128"/>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11744" name="Text Box 129"/>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11745" name="Text Box 130"/>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11746" name="Text Box 131"/>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11747" name="Text Box 132"/>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11748" name="Text Box 133"/>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11749" name="Text Box 134"/>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111750" name="Text Box 135"/>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11751" name="Text Box 136"/>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11752" name="Text Box 137"/>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11753" name="Text Box 138"/>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111754" name="Text Box 139"/>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11755" name="Text Box 140"/>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11756" name="Text Box 141"/>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11757" name="Text Box 142"/>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11758" name="Text Box 143"/>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11759" name="Text Box 144"/>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11760" name="Text Box 145"/>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11761" name="Text Box 146"/>
          <p:cNvSpPr txBox="1">
            <a:spLocks noChangeArrowheads="1"/>
          </p:cNvSpPr>
          <p:nvPr/>
        </p:nvSpPr>
        <p:spPr bwMode="auto">
          <a:xfrm>
            <a:off x="4191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11762" name="Text Box 147"/>
          <p:cNvSpPr txBox="1">
            <a:spLocks noChangeArrowheads="1"/>
          </p:cNvSpPr>
          <p:nvPr/>
        </p:nvSpPr>
        <p:spPr bwMode="auto">
          <a:xfrm>
            <a:off x="47244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11763" name="Text Box 148"/>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0</a:t>
            </a:r>
          </a:p>
        </p:txBody>
      </p:sp>
      <p:sp>
        <p:nvSpPr>
          <p:cNvPr id="111764" name="Text Box 149"/>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11765" name="Text Box 150"/>
          <p:cNvSpPr txBox="1">
            <a:spLocks noChangeArrowheads="1"/>
          </p:cNvSpPr>
          <p:nvPr/>
        </p:nvSpPr>
        <p:spPr bwMode="auto">
          <a:xfrm>
            <a:off x="4114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11766" name="Text Box 151"/>
          <p:cNvSpPr txBox="1">
            <a:spLocks noChangeArrowheads="1"/>
          </p:cNvSpPr>
          <p:nvPr/>
        </p:nvSpPr>
        <p:spPr bwMode="auto">
          <a:xfrm>
            <a:off x="45720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3</a:t>
            </a:r>
          </a:p>
        </p:txBody>
      </p:sp>
      <p:sp>
        <p:nvSpPr>
          <p:cNvPr id="111767" name="Text Box 152"/>
          <p:cNvSpPr txBox="1">
            <a:spLocks noChangeArrowheads="1"/>
          </p:cNvSpPr>
          <p:nvPr/>
        </p:nvSpPr>
        <p:spPr bwMode="auto">
          <a:xfrm>
            <a:off x="5257800" y="22177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11768" name="Text Box 153"/>
          <p:cNvSpPr txBox="1">
            <a:spLocks noChangeArrowheads="1"/>
          </p:cNvSpPr>
          <p:nvPr/>
        </p:nvSpPr>
        <p:spPr bwMode="auto">
          <a:xfrm>
            <a:off x="54864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2</a:t>
            </a:r>
          </a:p>
        </p:txBody>
      </p:sp>
      <p:sp>
        <p:nvSpPr>
          <p:cNvPr id="111769" name="Text Box 154"/>
          <p:cNvSpPr txBox="1">
            <a:spLocks noChangeArrowheads="1"/>
          </p:cNvSpPr>
          <p:nvPr/>
        </p:nvSpPr>
        <p:spPr bwMode="auto">
          <a:xfrm>
            <a:off x="59436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2</a:t>
            </a:r>
          </a:p>
        </p:txBody>
      </p:sp>
      <p:sp>
        <p:nvSpPr>
          <p:cNvPr id="111770" name="Text Box 155"/>
          <p:cNvSpPr txBox="1">
            <a:spLocks noChangeArrowheads="1"/>
          </p:cNvSpPr>
          <p:nvPr/>
        </p:nvSpPr>
        <p:spPr bwMode="auto">
          <a:xfrm>
            <a:off x="51816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2</a:t>
            </a:r>
          </a:p>
        </p:txBody>
      </p:sp>
      <p:sp>
        <p:nvSpPr>
          <p:cNvPr id="111771" name="Text Box 156"/>
          <p:cNvSpPr txBox="1">
            <a:spLocks noChangeArrowheads="1"/>
          </p:cNvSpPr>
          <p:nvPr/>
        </p:nvSpPr>
        <p:spPr bwMode="auto">
          <a:xfrm>
            <a:off x="57912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2</a:t>
            </a:r>
          </a:p>
        </p:txBody>
      </p:sp>
      <p:sp>
        <p:nvSpPr>
          <p:cNvPr id="111772" name="Text Box 157"/>
          <p:cNvSpPr txBox="1">
            <a:spLocks noChangeArrowheads="1"/>
          </p:cNvSpPr>
          <p:nvPr/>
        </p:nvSpPr>
        <p:spPr bwMode="auto">
          <a:xfrm>
            <a:off x="68580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5</a:t>
            </a:r>
          </a:p>
        </p:txBody>
      </p:sp>
      <p:sp>
        <p:nvSpPr>
          <p:cNvPr id="111773" name="Text Box 158"/>
          <p:cNvSpPr txBox="1">
            <a:spLocks noChangeArrowheads="1"/>
          </p:cNvSpPr>
          <p:nvPr/>
        </p:nvSpPr>
        <p:spPr bwMode="auto">
          <a:xfrm>
            <a:off x="6324600" y="1608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58" name="TextBox 157">
            <a:extLst>
              <a:ext uri="{FF2B5EF4-FFF2-40B4-BE49-F238E27FC236}">
                <a16:creationId xmlns:a16="http://schemas.microsoft.com/office/drawing/2014/main" id="{15D8E222-8594-41AC-9153-684576215EE6}"/>
              </a:ext>
            </a:extLst>
          </p:cNvPr>
          <p:cNvSpPr txBox="1"/>
          <p:nvPr/>
        </p:nvSpPr>
        <p:spPr>
          <a:xfrm>
            <a:off x="1459166" y="1580483"/>
            <a:ext cx="628698" cy="369332"/>
          </a:xfrm>
          <a:prstGeom prst="rect">
            <a:avLst/>
          </a:prstGeom>
          <a:noFill/>
        </p:spPr>
        <p:txBody>
          <a:bodyPr wrap="none" rtlCol="0">
            <a:spAutoFit/>
          </a:bodyPr>
          <a:lstStyle/>
          <a:p>
            <a:r>
              <a:rPr lang="en-US" dirty="0"/>
              <a:t>MAX</a:t>
            </a:r>
          </a:p>
        </p:txBody>
      </p:sp>
      <p:sp>
        <p:nvSpPr>
          <p:cNvPr id="159" name="TextBox 158">
            <a:extLst>
              <a:ext uri="{FF2B5EF4-FFF2-40B4-BE49-F238E27FC236}">
                <a16:creationId xmlns:a16="http://schemas.microsoft.com/office/drawing/2014/main" id="{09D8C197-C678-40FB-BB05-3450ACAA7A78}"/>
              </a:ext>
            </a:extLst>
          </p:cNvPr>
          <p:cNvSpPr txBox="1"/>
          <p:nvPr/>
        </p:nvSpPr>
        <p:spPr>
          <a:xfrm>
            <a:off x="1468710" y="2204639"/>
            <a:ext cx="567784" cy="369332"/>
          </a:xfrm>
          <a:prstGeom prst="rect">
            <a:avLst/>
          </a:prstGeom>
          <a:noFill/>
        </p:spPr>
        <p:txBody>
          <a:bodyPr wrap="none" rtlCol="0">
            <a:spAutoFit/>
          </a:bodyPr>
          <a:lstStyle/>
          <a:p>
            <a:r>
              <a:rPr lang="en-US" dirty="0"/>
              <a:t>MIN</a:t>
            </a:r>
          </a:p>
        </p:txBody>
      </p:sp>
      <p:sp>
        <p:nvSpPr>
          <p:cNvPr id="160" name="TextBox 159">
            <a:extLst>
              <a:ext uri="{FF2B5EF4-FFF2-40B4-BE49-F238E27FC236}">
                <a16:creationId xmlns:a16="http://schemas.microsoft.com/office/drawing/2014/main" id="{03EA9A53-87BB-4707-AB42-0D90B493E3B1}"/>
              </a:ext>
            </a:extLst>
          </p:cNvPr>
          <p:cNvSpPr txBox="1"/>
          <p:nvPr/>
        </p:nvSpPr>
        <p:spPr>
          <a:xfrm>
            <a:off x="1447272" y="2787134"/>
            <a:ext cx="628698" cy="369332"/>
          </a:xfrm>
          <a:prstGeom prst="rect">
            <a:avLst/>
          </a:prstGeom>
          <a:noFill/>
        </p:spPr>
        <p:txBody>
          <a:bodyPr wrap="none" rtlCol="0">
            <a:spAutoFit/>
          </a:bodyPr>
          <a:lstStyle/>
          <a:p>
            <a:r>
              <a:rPr lang="en-US" dirty="0"/>
              <a:t>MAX</a:t>
            </a:r>
          </a:p>
        </p:txBody>
      </p:sp>
      <p:sp>
        <p:nvSpPr>
          <p:cNvPr id="161" name="TextBox 160">
            <a:extLst>
              <a:ext uri="{FF2B5EF4-FFF2-40B4-BE49-F238E27FC236}">
                <a16:creationId xmlns:a16="http://schemas.microsoft.com/office/drawing/2014/main" id="{5AD27678-0807-4EEF-A901-245C62F4D026}"/>
              </a:ext>
            </a:extLst>
          </p:cNvPr>
          <p:cNvSpPr txBox="1"/>
          <p:nvPr/>
        </p:nvSpPr>
        <p:spPr>
          <a:xfrm>
            <a:off x="1489623" y="3493090"/>
            <a:ext cx="567784" cy="369332"/>
          </a:xfrm>
          <a:prstGeom prst="rect">
            <a:avLst/>
          </a:prstGeom>
          <a:noFill/>
        </p:spPr>
        <p:txBody>
          <a:bodyPr wrap="none" rtlCol="0">
            <a:spAutoFit/>
          </a:bodyPr>
          <a:lstStyle/>
          <a:p>
            <a:r>
              <a:rPr lang="en-US" dirty="0"/>
              <a:t>MIN</a:t>
            </a:r>
          </a:p>
        </p:txBody>
      </p:sp>
      <p:sp>
        <p:nvSpPr>
          <p:cNvPr id="162" name="TextBox 161">
            <a:extLst>
              <a:ext uri="{FF2B5EF4-FFF2-40B4-BE49-F238E27FC236}">
                <a16:creationId xmlns:a16="http://schemas.microsoft.com/office/drawing/2014/main" id="{BEB2B5E8-37C6-4F9A-B4DF-77F2F5F04FCD}"/>
              </a:ext>
            </a:extLst>
          </p:cNvPr>
          <p:cNvSpPr txBox="1"/>
          <p:nvPr/>
        </p:nvSpPr>
        <p:spPr>
          <a:xfrm>
            <a:off x="1489623" y="4287356"/>
            <a:ext cx="628698" cy="369332"/>
          </a:xfrm>
          <a:prstGeom prst="rect">
            <a:avLst/>
          </a:prstGeom>
          <a:noFill/>
        </p:spPr>
        <p:txBody>
          <a:bodyPr wrap="none" rtlCol="0">
            <a:spAutoFit/>
          </a:bodyPr>
          <a:lstStyle/>
          <a:p>
            <a:r>
              <a:rPr lang="en-US" dirty="0"/>
              <a:t>MAX</a:t>
            </a:r>
          </a:p>
        </p:txBody>
      </p:sp>
      <p:sp>
        <p:nvSpPr>
          <p:cNvPr id="163" name="TextBox 162">
            <a:extLst>
              <a:ext uri="{FF2B5EF4-FFF2-40B4-BE49-F238E27FC236}">
                <a16:creationId xmlns:a16="http://schemas.microsoft.com/office/drawing/2014/main" id="{565EB789-0499-4504-9C7D-5678AD929F9C}"/>
              </a:ext>
            </a:extLst>
          </p:cNvPr>
          <p:cNvSpPr txBox="1"/>
          <p:nvPr/>
        </p:nvSpPr>
        <p:spPr>
          <a:xfrm>
            <a:off x="1505892" y="5160659"/>
            <a:ext cx="567784" cy="369332"/>
          </a:xfrm>
          <a:prstGeom prst="rect">
            <a:avLst/>
          </a:prstGeom>
          <a:noFill/>
        </p:spPr>
        <p:txBody>
          <a:bodyPr wrap="none" rtlCol="0">
            <a:spAutoFit/>
          </a:bodyPr>
          <a:lstStyle/>
          <a:p>
            <a:r>
              <a:rPr lang="en-US" dirty="0"/>
              <a:t>MIN</a:t>
            </a:r>
          </a:p>
        </p:txBody>
      </p:sp>
      <p:cxnSp>
        <p:nvCxnSpPr>
          <p:cNvPr id="164" name="Straight Connector 163">
            <a:extLst>
              <a:ext uri="{FF2B5EF4-FFF2-40B4-BE49-F238E27FC236}">
                <a16:creationId xmlns:a16="http://schemas.microsoft.com/office/drawing/2014/main" id="{A04A08B5-9F13-4011-AAEC-EE5D2614C8E7}"/>
              </a:ext>
            </a:extLst>
          </p:cNvPr>
          <p:cNvCxnSpPr>
            <a:cxnSpLocks/>
          </p:cNvCxnSpPr>
          <p:nvPr/>
        </p:nvCxnSpPr>
        <p:spPr>
          <a:xfrm flipH="1">
            <a:off x="2116478" y="1781711"/>
            <a:ext cx="402873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894B9F86-B67E-488C-908D-24EC6B374860}"/>
              </a:ext>
            </a:extLst>
          </p:cNvPr>
          <p:cNvCxnSpPr>
            <a:cxnSpLocks/>
          </p:cNvCxnSpPr>
          <p:nvPr/>
        </p:nvCxnSpPr>
        <p:spPr>
          <a:xfrm flipH="1">
            <a:off x="2157574" y="2404165"/>
            <a:ext cx="287162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4672ECF2-AE2E-4DB7-B7F1-25B1C0CCF75C}"/>
              </a:ext>
            </a:extLst>
          </p:cNvPr>
          <p:cNvCxnSpPr>
            <a:cxnSpLocks/>
          </p:cNvCxnSpPr>
          <p:nvPr/>
        </p:nvCxnSpPr>
        <p:spPr>
          <a:xfrm flipH="1">
            <a:off x="2152170" y="3016785"/>
            <a:ext cx="2419830"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123DAE73-EA06-4F26-A353-9501CB80B2C8}"/>
              </a:ext>
            </a:extLst>
          </p:cNvPr>
          <p:cNvCxnSpPr>
            <a:cxnSpLocks/>
            <a:endCxn id="161" idx="3"/>
          </p:cNvCxnSpPr>
          <p:nvPr/>
        </p:nvCxnSpPr>
        <p:spPr>
          <a:xfrm flipH="1">
            <a:off x="2057407" y="3672156"/>
            <a:ext cx="2106196" cy="560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E12576E2-2130-4BE8-83C9-370C8A9CF874}"/>
              </a:ext>
            </a:extLst>
          </p:cNvPr>
          <p:cNvCxnSpPr>
            <a:cxnSpLocks/>
            <a:endCxn id="162" idx="3"/>
          </p:cNvCxnSpPr>
          <p:nvPr/>
        </p:nvCxnSpPr>
        <p:spPr>
          <a:xfrm flipH="1" flipV="1">
            <a:off x="2118321" y="4472022"/>
            <a:ext cx="1386880" cy="10934"/>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4F0ABDB9-5E08-4EC4-8966-A695E4112598}"/>
              </a:ext>
            </a:extLst>
          </p:cNvPr>
          <p:cNvCxnSpPr>
            <a:cxnSpLocks/>
            <a:endCxn id="163" idx="3"/>
          </p:cNvCxnSpPr>
          <p:nvPr/>
        </p:nvCxnSpPr>
        <p:spPr>
          <a:xfrm flipH="1" flipV="1">
            <a:off x="2073676" y="5345325"/>
            <a:ext cx="988024" cy="2483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70" name="Rectangle 24">
            <a:extLst>
              <a:ext uri="{FF2B5EF4-FFF2-40B4-BE49-F238E27FC236}">
                <a16:creationId xmlns:a16="http://schemas.microsoft.com/office/drawing/2014/main" id="{CDACE57D-FEDE-4E55-A491-69641C22AC1B}"/>
              </a:ext>
            </a:extLst>
          </p:cNvPr>
          <p:cNvSpPr>
            <a:spLocks noChangeArrowheads="1"/>
          </p:cNvSpPr>
          <p:nvPr/>
        </p:nvSpPr>
        <p:spPr bwMode="auto">
          <a:xfrm>
            <a:off x="9349395" y="1639021"/>
            <a:ext cx="304801" cy="310794"/>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71" name="TextBox 170">
            <a:extLst>
              <a:ext uri="{FF2B5EF4-FFF2-40B4-BE49-F238E27FC236}">
                <a16:creationId xmlns:a16="http://schemas.microsoft.com/office/drawing/2014/main" id="{2C54093A-FA11-4AAF-9245-9AA4CAC6A445}"/>
              </a:ext>
            </a:extLst>
          </p:cNvPr>
          <p:cNvSpPr txBox="1"/>
          <p:nvPr/>
        </p:nvSpPr>
        <p:spPr>
          <a:xfrm>
            <a:off x="9671320" y="1581656"/>
            <a:ext cx="1138773" cy="400110"/>
          </a:xfrm>
          <a:prstGeom prst="rect">
            <a:avLst/>
          </a:prstGeom>
          <a:noFill/>
        </p:spPr>
        <p:txBody>
          <a:bodyPr wrap="none" rtlCol="0">
            <a:spAutoFit/>
          </a:bodyPr>
          <a:lstStyle/>
          <a:p>
            <a:r>
              <a:rPr lang="en-US" sz="2000" dirty="0"/>
              <a:t>= Pruned</a:t>
            </a:r>
          </a:p>
        </p:txBody>
      </p:sp>
    </p:spTree>
    <p:extLst>
      <p:ext uri="{BB962C8B-B14F-4D97-AF65-F5344CB8AC3E}">
        <p14:creationId xmlns:p14="http://schemas.microsoft.com/office/powerpoint/2010/main" val="1095092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1" name="Rectangle 11"/>
          <p:cNvSpPr>
            <a:spLocks noGrp="1" noChangeArrowheads="1"/>
          </p:cNvSpPr>
          <p:nvPr>
            <p:ph type="title"/>
          </p:nvPr>
        </p:nvSpPr>
        <p:spPr>
          <a:xfrm>
            <a:off x="0" y="0"/>
            <a:ext cx="12192000" cy="1478570"/>
          </a:xfrm>
        </p:spPr>
        <p:txBody>
          <a:bodyPr/>
          <a:lstStyle/>
          <a:p>
            <a:pPr algn="ctr"/>
            <a:r>
              <a:rPr lang="en-US" altLang="en-US" sz="3200" dirty="0"/>
              <a:t>Chess: Kasparov vs. Deep Blue</a:t>
            </a:r>
          </a:p>
        </p:txBody>
      </p:sp>
      <p:sp>
        <p:nvSpPr>
          <p:cNvPr id="368643" name="Text Box 3"/>
          <p:cNvSpPr txBox="1">
            <a:spLocks noChangeArrowheads="1"/>
          </p:cNvSpPr>
          <p:nvPr/>
        </p:nvSpPr>
        <p:spPr bwMode="auto">
          <a:xfrm>
            <a:off x="2222500" y="1638301"/>
            <a:ext cx="3429000" cy="4031873"/>
          </a:xfrm>
          <a:prstGeom prst="rect">
            <a:avLst/>
          </a:prstGeom>
          <a:noFill/>
          <a:ln w="9525">
            <a:noFill/>
            <a:miter lim="800000"/>
            <a:headEnd/>
            <a:tailEnd/>
          </a:ln>
          <a:effectLst/>
        </p:spPr>
        <p:txBody>
          <a:bodyPr>
            <a:spAutoFit/>
          </a:bodyPr>
          <a:lstStyle/>
          <a:p>
            <a:r>
              <a:rPr lang="en-US" altLang="en-US" sz="2000" b="1"/>
              <a:t>Kasparov</a:t>
            </a:r>
          </a:p>
          <a:p>
            <a:endParaRPr lang="en-US" altLang="en-US" sz="2000"/>
          </a:p>
          <a:p>
            <a:pPr>
              <a:lnSpc>
                <a:spcPct val="120000"/>
              </a:lnSpc>
            </a:pPr>
            <a:r>
              <a:rPr lang="en-US" altLang="en-US" sz="2000"/>
              <a:t>5’10” </a:t>
            </a:r>
          </a:p>
          <a:p>
            <a:pPr>
              <a:lnSpc>
                <a:spcPct val="120000"/>
              </a:lnSpc>
            </a:pPr>
            <a:r>
              <a:rPr lang="en-US" altLang="en-US" sz="2000"/>
              <a:t>176 lbs </a:t>
            </a:r>
          </a:p>
          <a:p>
            <a:pPr>
              <a:lnSpc>
                <a:spcPct val="120000"/>
              </a:lnSpc>
            </a:pPr>
            <a:r>
              <a:rPr lang="en-US" altLang="en-US" sz="2000"/>
              <a:t>34 years</a:t>
            </a:r>
          </a:p>
          <a:p>
            <a:pPr>
              <a:lnSpc>
                <a:spcPct val="120000"/>
              </a:lnSpc>
            </a:pPr>
            <a:r>
              <a:rPr lang="en-US" altLang="en-US" sz="2000"/>
              <a:t>50 billion neurons</a:t>
            </a:r>
          </a:p>
          <a:p>
            <a:pPr>
              <a:lnSpc>
                <a:spcPct val="120000"/>
              </a:lnSpc>
            </a:pPr>
            <a:endParaRPr lang="en-US" altLang="en-US" sz="2000"/>
          </a:p>
          <a:p>
            <a:pPr>
              <a:lnSpc>
                <a:spcPct val="120000"/>
              </a:lnSpc>
            </a:pPr>
            <a:r>
              <a:rPr lang="en-US" altLang="en-US" sz="2000"/>
              <a:t>2 pos/sec</a:t>
            </a:r>
          </a:p>
          <a:p>
            <a:pPr>
              <a:lnSpc>
                <a:spcPct val="120000"/>
              </a:lnSpc>
            </a:pPr>
            <a:r>
              <a:rPr lang="en-US" altLang="en-US" sz="2000"/>
              <a:t>Extensive</a:t>
            </a:r>
          </a:p>
          <a:p>
            <a:pPr>
              <a:lnSpc>
                <a:spcPct val="120000"/>
              </a:lnSpc>
            </a:pPr>
            <a:r>
              <a:rPr lang="en-US" altLang="en-US" sz="2000"/>
              <a:t>Electrical/chemical</a:t>
            </a:r>
          </a:p>
          <a:p>
            <a:pPr>
              <a:lnSpc>
                <a:spcPct val="120000"/>
              </a:lnSpc>
            </a:pPr>
            <a:r>
              <a:rPr lang="en-US" altLang="en-US" sz="2000"/>
              <a:t>Enormous</a:t>
            </a:r>
          </a:p>
        </p:txBody>
      </p:sp>
      <p:sp>
        <p:nvSpPr>
          <p:cNvPr id="368644" name="Text Box 4"/>
          <p:cNvSpPr txBox="1">
            <a:spLocks noChangeArrowheads="1"/>
          </p:cNvSpPr>
          <p:nvPr/>
        </p:nvSpPr>
        <p:spPr bwMode="auto">
          <a:xfrm>
            <a:off x="4508501" y="1638301"/>
            <a:ext cx="2606675" cy="4031873"/>
          </a:xfrm>
          <a:prstGeom prst="rect">
            <a:avLst/>
          </a:prstGeom>
          <a:noFill/>
          <a:ln w="9525">
            <a:noFill/>
            <a:miter lim="800000"/>
            <a:headEnd/>
            <a:tailEnd/>
          </a:ln>
          <a:effectLst/>
        </p:spPr>
        <p:txBody>
          <a:bodyPr>
            <a:spAutoFit/>
          </a:bodyPr>
          <a:lstStyle/>
          <a:p>
            <a:pPr algn="ctr"/>
            <a:endParaRPr lang="en-US" altLang="en-US" sz="2000" b="1" u="sng" dirty="0">
              <a:solidFill>
                <a:schemeClr val="bg1"/>
              </a:solidFill>
            </a:endParaRPr>
          </a:p>
          <a:p>
            <a:pPr algn="ctr"/>
            <a:endParaRPr lang="en-US" altLang="en-US" sz="2000" b="1" dirty="0">
              <a:solidFill>
                <a:schemeClr val="bg1"/>
              </a:solidFill>
            </a:endParaRPr>
          </a:p>
          <a:p>
            <a:pPr algn="ctr">
              <a:lnSpc>
                <a:spcPct val="120000"/>
              </a:lnSpc>
            </a:pPr>
            <a:r>
              <a:rPr lang="en-US" altLang="en-US" sz="2000" b="1" dirty="0">
                <a:solidFill>
                  <a:schemeClr val="bg1"/>
                </a:solidFill>
              </a:rPr>
              <a:t>Height</a:t>
            </a:r>
          </a:p>
          <a:p>
            <a:pPr algn="ctr">
              <a:lnSpc>
                <a:spcPct val="120000"/>
              </a:lnSpc>
            </a:pPr>
            <a:r>
              <a:rPr lang="en-US" altLang="en-US" sz="2000" b="1" dirty="0">
                <a:solidFill>
                  <a:schemeClr val="bg1"/>
                </a:solidFill>
              </a:rPr>
              <a:t>Weight</a:t>
            </a:r>
          </a:p>
          <a:p>
            <a:pPr algn="ctr">
              <a:lnSpc>
                <a:spcPct val="120000"/>
              </a:lnSpc>
            </a:pPr>
            <a:r>
              <a:rPr lang="en-US" altLang="en-US" sz="2000" b="1" dirty="0">
                <a:solidFill>
                  <a:schemeClr val="bg1"/>
                </a:solidFill>
              </a:rPr>
              <a:t>Age</a:t>
            </a:r>
          </a:p>
          <a:p>
            <a:pPr algn="ctr">
              <a:lnSpc>
                <a:spcPct val="120000"/>
              </a:lnSpc>
            </a:pPr>
            <a:r>
              <a:rPr lang="en-US" altLang="en-US" sz="2000" b="1" dirty="0">
                <a:solidFill>
                  <a:schemeClr val="bg1"/>
                </a:solidFill>
              </a:rPr>
              <a:t>Computers</a:t>
            </a:r>
          </a:p>
          <a:p>
            <a:pPr algn="ctr">
              <a:lnSpc>
                <a:spcPct val="120000"/>
              </a:lnSpc>
            </a:pPr>
            <a:endParaRPr lang="en-US" altLang="en-US" sz="2000" b="1" dirty="0">
              <a:solidFill>
                <a:schemeClr val="bg1"/>
              </a:solidFill>
            </a:endParaRPr>
          </a:p>
          <a:p>
            <a:pPr algn="ctr">
              <a:lnSpc>
                <a:spcPct val="120000"/>
              </a:lnSpc>
            </a:pPr>
            <a:r>
              <a:rPr lang="en-US" altLang="en-US" sz="2000" b="1" dirty="0">
                <a:solidFill>
                  <a:schemeClr val="bg1"/>
                </a:solidFill>
              </a:rPr>
              <a:t>Speed</a:t>
            </a:r>
          </a:p>
          <a:p>
            <a:pPr algn="ctr">
              <a:lnSpc>
                <a:spcPct val="120000"/>
              </a:lnSpc>
            </a:pPr>
            <a:r>
              <a:rPr lang="en-US" altLang="en-US" sz="2000" b="1" dirty="0">
                <a:solidFill>
                  <a:schemeClr val="bg1"/>
                </a:solidFill>
              </a:rPr>
              <a:t>Knowledge</a:t>
            </a:r>
          </a:p>
          <a:p>
            <a:pPr algn="ctr">
              <a:lnSpc>
                <a:spcPct val="120000"/>
              </a:lnSpc>
            </a:pPr>
            <a:r>
              <a:rPr lang="en-US" altLang="en-US" sz="2000" b="1" dirty="0">
                <a:solidFill>
                  <a:schemeClr val="bg1"/>
                </a:solidFill>
              </a:rPr>
              <a:t>Power Source</a:t>
            </a:r>
          </a:p>
          <a:p>
            <a:pPr algn="ctr">
              <a:lnSpc>
                <a:spcPct val="120000"/>
              </a:lnSpc>
            </a:pPr>
            <a:r>
              <a:rPr lang="en-US" altLang="en-US" sz="2000" b="1" dirty="0">
                <a:solidFill>
                  <a:schemeClr val="bg1"/>
                </a:solidFill>
              </a:rPr>
              <a:t>Ego</a:t>
            </a:r>
            <a:endParaRPr lang="en-US" altLang="en-US" sz="2000" dirty="0">
              <a:solidFill>
                <a:schemeClr val="bg1"/>
              </a:solidFill>
            </a:endParaRPr>
          </a:p>
        </p:txBody>
      </p:sp>
      <p:sp>
        <p:nvSpPr>
          <p:cNvPr id="368645" name="Text Box 5"/>
          <p:cNvSpPr txBox="1">
            <a:spLocks noChangeArrowheads="1"/>
          </p:cNvSpPr>
          <p:nvPr/>
        </p:nvSpPr>
        <p:spPr bwMode="auto">
          <a:xfrm>
            <a:off x="6337301" y="1638300"/>
            <a:ext cx="3597275" cy="4339650"/>
          </a:xfrm>
          <a:prstGeom prst="rect">
            <a:avLst/>
          </a:prstGeom>
          <a:noFill/>
          <a:ln w="9525">
            <a:noFill/>
            <a:miter lim="800000"/>
            <a:headEnd/>
            <a:tailEnd/>
          </a:ln>
          <a:effectLst/>
        </p:spPr>
        <p:txBody>
          <a:bodyPr>
            <a:spAutoFit/>
          </a:bodyPr>
          <a:lstStyle/>
          <a:p>
            <a:pPr algn="r"/>
            <a:r>
              <a:rPr lang="en-US" altLang="en-US" sz="2000" b="1"/>
              <a:t>Deep Blue</a:t>
            </a:r>
          </a:p>
          <a:p>
            <a:pPr algn="r"/>
            <a:endParaRPr lang="en-US" altLang="en-US" sz="2000"/>
          </a:p>
          <a:p>
            <a:pPr algn="r">
              <a:lnSpc>
                <a:spcPct val="120000"/>
              </a:lnSpc>
            </a:pPr>
            <a:r>
              <a:rPr lang="en-US" altLang="en-US" sz="2000"/>
              <a:t>6’ 5”</a:t>
            </a:r>
          </a:p>
          <a:p>
            <a:pPr algn="r">
              <a:lnSpc>
                <a:spcPct val="120000"/>
              </a:lnSpc>
            </a:pPr>
            <a:r>
              <a:rPr lang="en-US" altLang="en-US" sz="2000"/>
              <a:t>2,400 lbs</a:t>
            </a:r>
          </a:p>
          <a:p>
            <a:pPr algn="r">
              <a:lnSpc>
                <a:spcPct val="120000"/>
              </a:lnSpc>
            </a:pPr>
            <a:r>
              <a:rPr lang="en-US" altLang="en-US" sz="2000"/>
              <a:t>4 years</a:t>
            </a:r>
          </a:p>
          <a:p>
            <a:pPr algn="r">
              <a:lnSpc>
                <a:spcPct val="120000"/>
              </a:lnSpc>
            </a:pPr>
            <a:r>
              <a:rPr lang="en-US" sz="2000">
                <a:cs typeface="Arial" charset="0"/>
              </a:rPr>
              <a:t>32 RISC processors </a:t>
            </a:r>
            <a:br>
              <a:rPr lang="en-US" sz="2000">
                <a:cs typeface="Arial" charset="0"/>
              </a:rPr>
            </a:br>
            <a:r>
              <a:rPr lang="en-US" sz="2000">
                <a:cs typeface="Arial" charset="0"/>
              </a:rPr>
              <a:t>+ 256 VLSI chess engines</a:t>
            </a:r>
            <a:endParaRPr lang="en-US" altLang="en-US"/>
          </a:p>
          <a:p>
            <a:pPr algn="r">
              <a:lnSpc>
                <a:spcPct val="120000"/>
              </a:lnSpc>
            </a:pPr>
            <a:r>
              <a:rPr lang="en-US" altLang="en-US" sz="2000"/>
              <a:t>200,000,000 pos/sec</a:t>
            </a:r>
          </a:p>
          <a:p>
            <a:pPr algn="r">
              <a:lnSpc>
                <a:spcPct val="120000"/>
              </a:lnSpc>
            </a:pPr>
            <a:r>
              <a:rPr lang="en-US" altLang="en-US" sz="2000"/>
              <a:t>Primitive</a:t>
            </a:r>
          </a:p>
          <a:p>
            <a:pPr algn="r">
              <a:lnSpc>
                <a:spcPct val="120000"/>
              </a:lnSpc>
            </a:pPr>
            <a:r>
              <a:rPr lang="en-US" altLang="en-US" sz="2000"/>
              <a:t>Electrical</a:t>
            </a:r>
          </a:p>
          <a:p>
            <a:pPr algn="r">
              <a:lnSpc>
                <a:spcPct val="120000"/>
              </a:lnSpc>
            </a:pPr>
            <a:r>
              <a:rPr lang="en-US" altLang="en-US" sz="2000"/>
              <a:t>None</a:t>
            </a:r>
          </a:p>
          <a:p>
            <a:pPr algn="r"/>
            <a:endParaRPr lang="en-US" altLang="en-US" sz="2000"/>
          </a:p>
        </p:txBody>
      </p:sp>
      <p:sp>
        <p:nvSpPr>
          <p:cNvPr id="368648" name="Line 8"/>
          <p:cNvSpPr>
            <a:spLocks noChangeShapeType="1"/>
          </p:cNvSpPr>
          <p:nvPr/>
        </p:nvSpPr>
        <p:spPr bwMode="auto">
          <a:xfrm>
            <a:off x="2146300" y="2171700"/>
            <a:ext cx="7848600" cy="0"/>
          </a:xfrm>
          <a:prstGeom prst="line">
            <a:avLst/>
          </a:prstGeom>
          <a:noFill/>
          <a:ln w="9525">
            <a:solidFill>
              <a:schemeClr val="tx1"/>
            </a:solidFill>
            <a:round/>
            <a:headEnd/>
            <a:tailEnd/>
          </a:ln>
          <a:effectLst/>
        </p:spPr>
        <p:txBody>
          <a:bodyPr wrap="none"/>
          <a:lstStyle/>
          <a:p>
            <a:endParaRPr lang="en-US"/>
          </a:p>
        </p:txBody>
      </p:sp>
      <p:sp>
        <p:nvSpPr>
          <p:cNvPr id="368649" name="Rectangle 9"/>
          <p:cNvSpPr>
            <a:spLocks noChangeArrowheads="1"/>
          </p:cNvSpPr>
          <p:nvPr/>
        </p:nvSpPr>
        <p:spPr bwMode="auto">
          <a:xfrm>
            <a:off x="2146300" y="5819549"/>
            <a:ext cx="7788276" cy="369332"/>
          </a:xfrm>
          <a:prstGeom prst="rect">
            <a:avLst/>
          </a:prstGeom>
          <a:solidFill>
            <a:schemeClr val="tx1"/>
          </a:solidFill>
          <a:ln w="9525">
            <a:solidFill>
              <a:schemeClr val="bg1"/>
            </a:solidFill>
            <a:miter lim="800000"/>
            <a:headEnd/>
            <a:tailEnd/>
          </a:ln>
          <a:effectLst/>
        </p:spPr>
        <p:txBody>
          <a:bodyPr wrap="square">
            <a:spAutoFit/>
          </a:bodyPr>
          <a:lstStyle/>
          <a:p>
            <a:pPr algn="ctr" eaLnBrk="1" hangingPunct="1"/>
            <a:r>
              <a:rPr lang="en-US" dirty="0">
                <a:solidFill>
                  <a:schemeClr val="bg1"/>
                </a:solidFill>
                <a:cs typeface="Arial" charset="0"/>
              </a:rPr>
              <a:t>1997: Deep Blue wins by 3 wins, 1 loss, and 2 draws</a:t>
            </a:r>
          </a:p>
        </p:txBody>
      </p:sp>
    </p:spTree>
    <p:extLst>
      <p:ext uri="{BB962C8B-B14F-4D97-AF65-F5344CB8AC3E}">
        <p14:creationId xmlns:p14="http://schemas.microsoft.com/office/powerpoint/2010/main" val="25776228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667" name="Rectangle 4"/>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668" name="Rectangle 5"/>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669" name="Rectangle 6"/>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670" name="Rectangle 7"/>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671" name="Rectangle 8"/>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672" name="Rectangle 9"/>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673" name="Rectangle 10"/>
          <p:cNvSpPr>
            <a:spLocks noChangeArrowheads="1"/>
          </p:cNvSpPr>
          <p:nvPr/>
        </p:nvSpPr>
        <p:spPr bwMode="auto">
          <a:xfrm>
            <a:off x="6629400" y="44196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674" name="Rectangle 11"/>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675" name="Rectangle 12"/>
          <p:cNvSpPr>
            <a:spLocks noChangeArrowheads="1"/>
          </p:cNvSpPr>
          <p:nvPr/>
        </p:nvSpPr>
        <p:spPr bwMode="auto">
          <a:xfrm>
            <a:off x="6324600" y="35814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676" name="Rectangle 13"/>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677" name="Rectangle 14"/>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678" name="Rectangle 15"/>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679" name="Rectangle 16"/>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680" name="Rectangle 17"/>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681" name="Rectangle 18"/>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682" name="Rectangle 19"/>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683" name="Rectangle 20"/>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684" name="Rectangle 21"/>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685" name="Rectangle 22"/>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686" name="Rectangle 23"/>
          <p:cNvSpPr>
            <a:spLocks noChangeArrowheads="1"/>
          </p:cNvSpPr>
          <p:nvPr/>
        </p:nvSpPr>
        <p:spPr bwMode="auto">
          <a:xfrm>
            <a:off x="54864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687" name="Rectangle 24"/>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688" name="Rectangle 25"/>
          <p:cNvSpPr>
            <a:spLocks noChangeArrowheads="1"/>
          </p:cNvSpPr>
          <p:nvPr/>
        </p:nvSpPr>
        <p:spPr bwMode="auto">
          <a:xfrm>
            <a:off x="50292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689" name="Rectangle 26"/>
          <p:cNvSpPr>
            <a:spLocks noChangeArrowheads="1"/>
          </p:cNvSpPr>
          <p:nvPr/>
        </p:nvSpPr>
        <p:spPr bwMode="auto">
          <a:xfrm>
            <a:off x="5257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690" name="Rectangle 27"/>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691" name="Rectangle 28"/>
          <p:cNvSpPr>
            <a:spLocks noChangeArrowheads="1"/>
          </p:cNvSpPr>
          <p:nvPr/>
        </p:nvSpPr>
        <p:spPr bwMode="auto">
          <a:xfrm>
            <a:off x="45720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692" name="Rectangle 29"/>
          <p:cNvSpPr>
            <a:spLocks noChangeArrowheads="1"/>
          </p:cNvSpPr>
          <p:nvPr/>
        </p:nvSpPr>
        <p:spPr bwMode="auto">
          <a:xfrm>
            <a:off x="48006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693" name="Rectangle 30"/>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694" name="Rectangle 31"/>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695" name="Rectangle 32"/>
          <p:cNvSpPr>
            <a:spLocks noChangeArrowheads="1"/>
          </p:cNvSpPr>
          <p:nvPr/>
        </p:nvSpPr>
        <p:spPr bwMode="auto">
          <a:xfrm>
            <a:off x="61722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696" name="Rectangle 33"/>
          <p:cNvSpPr>
            <a:spLocks noChangeArrowheads="1"/>
          </p:cNvSpPr>
          <p:nvPr/>
        </p:nvSpPr>
        <p:spPr bwMode="auto">
          <a:xfrm>
            <a:off x="7772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697" name="Rectangle 34"/>
          <p:cNvSpPr>
            <a:spLocks noChangeArrowheads="1"/>
          </p:cNvSpPr>
          <p:nvPr/>
        </p:nvSpPr>
        <p:spPr bwMode="auto">
          <a:xfrm>
            <a:off x="6400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698" name="Rectangle 35"/>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699" name="Rectangle 36"/>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700" name="Rectangle 37"/>
          <p:cNvSpPr>
            <a:spLocks noChangeArrowheads="1"/>
          </p:cNvSpPr>
          <p:nvPr/>
        </p:nvSpPr>
        <p:spPr bwMode="auto">
          <a:xfrm>
            <a:off x="66294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701" name="Rectangle 38"/>
          <p:cNvSpPr>
            <a:spLocks noChangeArrowheads="1"/>
          </p:cNvSpPr>
          <p:nvPr/>
        </p:nvSpPr>
        <p:spPr bwMode="auto">
          <a:xfrm>
            <a:off x="68580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702" name="Rectangle 39"/>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703" name="Rectangle 40"/>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704" name="Rectangle 41"/>
          <p:cNvSpPr>
            <a:spLocks noChangeArrowheads="1"/>
          </p:cNvSpPr>
          <p:nvPr/>
        </p:nvSpPr>
        <p:spPr bwMode="auto">
          <a:xfrm>
            <a:off x="8229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705" name="Rectangle 42"/>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706" name="Rectangle 43"/>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707" name="Rectangle 44"/>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708" name="Rectangle 45"/>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709" name="Rectangle 46"/>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710" name="Rectangle 47"/>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711" name="Rectangle 48"/>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712" name="Rectangle 49"/>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713" name="Rectangle 50"/>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714" name="Rectangle 51"/>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715" name="Rectangle 52"/>
          <p:cNvSpPr>
            <a:spLocks noChangeArrowheads="1"/>
          </p:cNvSpPr>
          <p:nvPr/>
        </p:nvSpPr>
        <p:spPr bwMode="auto">
          <a:xfrm>
            <a:off x="48006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716" name="Rectangle 53"/>
          <p:cNvSpPr>
            <a:spLocks noChangeArrowheads="1"/>
          </p:cNvSpPr>
          <p:nvPr/>
        </p:nvSpPr>
        <p:spPr bwMode="auto">
          <a:xfrm>
            <a:off x="66294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717" name="Rectangle 54"/>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718" name="Rectangle 55"/>
          <p:cNvSpPr>
            <a:spLocks noChangeArrowheads="1"/>
          </p:cNvSpPr>
          <p:nvPr/>
        </p:nvSpPr>
        <p:spPr bwMode="auto">
          <a:xfrm>
            <a:off x="52578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719" name="Rectangle 56"/>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720" name="Rectangle 57"/>
          <p:cNvSpPr>
            <a:spLocks noChangeArrowheads="1"/>
          </p:cNvSpPr>
          <p:nvPr/>
        </p:nvSpPr>
        <p:spPr bwMode="auto">
          <a:xfrm>
            <a:off x="61722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721" name="Line 58"/>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22" name="Line 59"/>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23" name="Line 60"/>
          <p:cNvSpPr>
            <a:spLocks noChangeShapeType="1"/>
          </p:cNvSpPr>
          <p:nvPr/>
        </p:nvSpPr>
        <p:spPr bwMode="auto">
          <a:xfrm>
            <a:off x="6705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24" name="Line 61"/>
          <p:cNvSpPr>
            <a:spLocks noChangeShapeType="1"/>
          </p:cNvSpPr>
          <p:nvPr/>
        </p:nvSpPr>
        <p:spPr bwMode="auto">
          <a:xfrm>
            <a:off x="6705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25" name="Line 62"/>
          <p:cNvSpPr>
            <a:spLocks noChangeShapeType="1"/>
          </p:cNvSpPr>
          <p:nvPr/>
        </p:nvSpPr>
        <p:spPr bwMode="auto">
          <a:xfrm>
            <a:off x="71628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26" name="Line 63"/>
          <p:cNvSpPr>
            <a:spLocks noChangeShapeType="1"/>
          </p:cNvSpPr>
          <p:nvPr/>
        </p:nvSpPr>
        <p:spPr bwMode="auto">
          <a:xfrm>
            <a:off x="7162800" y="5410200"/>
            <a:ext cx="2286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27" name="Line 64"/>
          <p:cNvSpPr>
            <a:spLocks noChangeShapeType="1"/>
          </p:cNvSpPr>
          <p:nvPr/>
        </p:nvSpPr>
        <p:spPr bwMode="auto">
          <a:xfrm>
            <a:off x="76200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28" name="Line 65"/>
          <p:cNvSpPr>
            <a:spLocks noChangeShapeType="1"/>
          </p:cNvSpPr>
          <p:nvPr/>
        </p:nvSpPr>
        <p:spPr bwMode="auto">
          <a:xfrm>
            <a:off x="762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29" name="Line 66"/>
          <p:cNvSpPr>
            <a:spLocks noChangeShapeType="1"/>
          </p:cNvSpPr>
          <p:nvPr/>
        </p:nvSpPr>
        <p:spPr bwMode="auto">
          <a:xfrm>
            <a:off x="8077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30" name="Line 67"/>
          <p:cNvSpPr>
            <a:spLocks noChangeShapeType="1"/>
          </p:cNvSpPr>
          <p:nvPr/>
        </p:nvSpPr>
        <p:spPr bwMode="auto">
          <a:xfrm>
            <a:off x="807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31" name="Line 68"/>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32" name="Line 69"/>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33" name="Line 70"/>
          <p:cNvSpPr>
            <a:spLocks noChangeShapeType="1"/>
          </p:cNvSpPr>
          <p:nvPr/>
        </p:nvSpPr>
        <p:spPr bwMode="auto">
          <a:xfrm>
            <a:off x="5334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34" name="Line 71"/>
          <p:cNvSpPr>
            <a:spLocks noChangeShapeType="1"/>
          </p:cNvSpPr>
          <p:nvPr/>
        </p:nvSpPr>
        <p:spPr bwMode="auto">
          <a:xfrm>
            <a:off x="5334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35" name="Line 72"/>
          <p:cNvSpPr>
            <a:spLocks noChangeShapeType="1"/>
          </p:cNvSpPr>
          <p:nvPr/>
        </p:nvSpPr>
        <p:spPr bwMode="auto">
          <a:xfrm>
            <a:off x="39624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36" name="Line 73"/>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37" name="Line 74"/>
          <p:cNvSpPr>
            <a:spLocks noChangeShapeType="1"/>
          </p:cNvSpPr>
          <p:nvPr/>
        </p:nvSpPr>
        <p:spPr bwMode="auto">
          <a:xfrm>
            <a:off x="6248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38" name="Line 75"/>
          <p:cNvSpPr>
            <a:spLocks noChangeShapeType="1"/>
          </p:cNvSpPr>
          <p:nvPr/>
        </p:nvSpPr>
        <p:spPr bwMode="auto">
          <a:xfrm>
            <a:off x="624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39" name="Line 76"/>
          <p:cNvSpPr>
            <a:spLocks noChangeShapeType="1"/>
          </p:cNvSpPr>
          <p:nvPr/>
        </p:nvSpPr>
        <p:spPr bwMode="auto">
          <a:xfrm>
            <a:off x="5791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40" name="Line 77"/>
          <p:cNvSpPr>
            <a:spLocks noChangeShapeType="1"/>
          </p:cNvSpPr>
          <p:nvPr/>
        </p:nvSpPr>
        <p:spPr bwMode="auto">
          <a:xfrm>
            <a:off x="579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41" name="Line 78"/>
          <p:cNvSpPr>
            <a:spLocks noChangeShapeType="1"/>
          </p:cNvSpPr>
          <p:nvPr/>
        </p:nvSpPr>
        <p:spPr bwMode="auto">
          <a:xfrm>
            <a:off x="44196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42" name="Line 79"/>
          <p:cNvSpPr>
            <a:spLocks noChangeShapeType="1"/>
          </p:cNvSpPr>
          <p:nvPr/>
        </p:nvSpPr>
        <p:spPr bwMode="auto">
          <a:xfrm flipH="1">
            <a:off x="4648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43" name="Line 80"/>
          <p:cNvSpPr>
            <a:spLocks noChangeShapeType="1"/>
          </p:cNvSpPr>
          <p:nvPr/>
        </p:nvSpPr>
        <p:spPr bwMode="auto">
          <a:xfrm>
            <a:off x="4876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44" name="Line 81"/>
          <p:cNvSpPr>
            <a:spLocks noChangeShapeType="1"/>
          </p:cNvSpPr>
          <p:nvPr/>
        </p:nvSpPr>
        <p:spPr bwMode="auto">
          <a:xfrm>
            <a:off x="4876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45" name="Line 82"/>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46" name="Line 83"/>
          <p:cNvSpPr>
            <a:spLocks noChangeShapeType="1"/>
          </p:cNvSpPr>
          <p:nvPr/>
        </p:nvSpPr>
        <p:spPr bwMode="auto">
          <a:xfrm>
            <a:off x="39624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47" name="Line 84"/>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48" name="Line 85"/>
          <p:cNvSpPr>
            <a:spLocks noChangeShapeType="1"/>
          </p:cNvSpPr>
          <p:nvPr/>
        </p:nvSpPr>
        <p:spPr bwMode="auto">
          <a:xfrm>
            <a:off x="6248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49" name="Line 86"/>
          <p:cNvSpPr>
            <a:spLocks noChangeShapeType="1"/>
          </p:cNvSpPr>
          <p:nvPr/>
        </p:nvSpPr>
        <p:spPr bwMode="auto">
          <a:xfrm flipH="1">
            <a:off x="5791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50" name="Line 87"/>
          <p:cNvSpPr>
            <a:spLocks noChangeShapeType="1"/>
          </p:cNvSpPr>
          <p:nvPr/>
        </p:nvSpPr>
        <p:spPr bwMode="auto">
          <a:xfrm>
            <a:off x="76200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51" name="Line 88"/>
          <p:cNvSpPr>
            <a:spLocks noChangeShapeType="1"/>
          </p:cNvSpPr>
          <p:nvPr/>
        </p:nvSpPr>
        <p:spPr bwMode="auto">
          <a:xfrm flipH="1">
            <a:off x="71628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52" name="Line 89"/>
          <p:cNvSpPr>
            <a:spLocks noChangeShapeType="1"/>
          </p:cNvSpPr>
          <p:nvPr/>
        </p:nvSpPr>
        <p:spPr bwMode="auto">
          <a:xfrm>
            <a:off x="4876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53" name="Line 90"/>
          <p:cNvSpPr>
            <a:spLocks noChangeShapeType="1"/>
          </p:cNvSpPr>
          <p:nvPr/>
        </p:nvSpPr>
        <p:spPr bwMode="auto">
          <a:xfrm flipH="1">
            <a:off x="4419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54" name="Line 91"/>
          <p:cNvSpPr>
            <a:spLocks noChangeShapeType="1"/>
          </p:cNvSpPr>
          <p:nvPr/>
        </p:nvSpPr>
        <p:spPr bwMode="auto">
          <a:xfrm>
            <a:off x="4876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55" name="Line 92"/>
          <p:cNvSpPr>
            <a:spLocks noChangeShapeType="1"/>
          </p:cNvSpPr>
          <p:nvPr/>
        </p:nvSpPr>
        <p:spPr bwMode="auto">
          <a:xfrm>
            <a:off x="6705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56" name="Line 93"/>
          <p:cNvSpPr>
            <a:spLocks noChangeShapeType="1"/>
          </p:cNvSpPr>
          <p:nvPr/>
        </p:nvSpPr>
        <p:spPr bwMode="auto">
          <a:xfrm>
            <a:off x="80772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57" name="Line 94"/>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58" name="Line 95"/>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59" name="Line 96"/>
          <p:cNvSpPr>
            <a:spLocks noChangeShapeType="1"/>
          </p:cNvSpPr>
          <p:nvPr/>
        </p:nvSpPr>
        <p:spPr bwMode="auto">
          <a:xfrm flipH="1">
            <a:off x="3962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60" name="Line 97"/>
          <p:cNvSpPr>
            <a:spLocks noChangeShapeType="1"/>
          </p:cNvSpPr>
          <p:nvPr/>
        </p:nvSpPr>
        <p:spPr bwMode="auto">
          <a:xfrm>
            <a:off x="4572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61" name="Line 98"/>
          <p:cNvSpPr>
            <a:spLocks noChangeShapeType="1"/>
          </p:cNvSpPr>
          <p:nvPr/>
        </p:nvSpPr>
        <p:spPr bwMode="auto">
          <a:xfrm>
            <a:off x="5486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62" name="Line 99"/>
          <p:cNvSpPr>
            <a:spLocks noChangeShapeType="1"/>
          </p:cNvSpPr>
          <p:nvPr/>
        </p:nvSpPr>
        <p:spPr bwMode="auto">
          <a:xfrm>
            <a:off x="6400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63" name="Line 100"/>
          <p:cNvSpPr>
            <a:spLocks noChangeShapeType="1"/>
          </p:cNvSpPr>
          <p:nvPr/>
        </p:nvSpPr>
        <p:spPr bwMode="auto">
          <a:xfrm>
            <a:off x="7162800" y="3733800"/>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64" name="Line 101"/>
          <p:cNvSpPr>
            <a:spLocks noChangeShapeType="1"/>
          </p:cNvSpPr>
          <p:nvPr/>
        </p:nvSpPr>
        <p:spPr bwMode="auto">
          <a:xfrm>
            <a:off x="8077200" y="3733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65" name="Line 102"/>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66" name="Line 103"/>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67" name="Rectangle 104"/>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768" name="Rectangle 105"/>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769" name="Rectangle 106"/>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770" name="Rectangle 107"/>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3771" name="Line 108"/>
          <p:cNvSpPr>
            <a:spLocks noChangeShapeType="1"/>
          </p:cNvSpPr>
          <p:nvPr/>
        </p:nvSpPr>
        <p:spPr bwMode="auto">
          <a:xfrm flipH="1">
            <a:off x="4572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72" name="Line 109"/>
          <p:cNvSpPr>
            <a:spLocks noChangeShapeType="1"/>
          </p:cNvSpPr>
          <p:nvPr/>
        </p:nvSpPr>
        <p:spPr bwMode="auto">
          <a:xfrm flipH="1">
            <a:off x="5486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73" name="Line 110"/>
          <p:cNvSpPr>
            <a:spLocks noChangeShapeType="1"/>
          </p:cNvSpPr>
          <p:nvPr/>
        </p:nvSpPr>
        <p:spPr bwMode="auto">
          <a:xfrm>
            <a:off x="6096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74" name="Line 111"/>
          <p:cNvSpPr>
            <a:spLocks noChangeShapeType="1"/>
          </p:cNvSpPr>
          <p:nvPr/>
        </p:nvSpPr>
        <p:spPr bwMode="auto">
          <a:xfrm>
            <a:off x="7162800" y="3048000"/>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75" name="Line 112"/>
          <p:cNvSpPr>
            <a:spLocks noChangeShapeType="1"/>
          </p:cNvSpPr>
          <p:nvPr/>
        </p:nvSpPr>
        <p:spPr bwMode="auto">
          <a:xfrm>
            <a:off x="7162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76" name="Line 113"/>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77" name="Line 114"/>
          <p:cNvSpPr>
            <a:spLocks noChangeShapeType="1"/>
          </p:cNvSpPr>
          <p:nvPr/>
        </p:nvSpPr>
        <p:spPr bwMode="auto">
          <a:xfrm flipH="1">
            <a:off x="5029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78" name="Line 115"/>
          <p:cNvSpPr>
            <a:spLocks noChangeShapeType="1"/>
          </p:cNvSpPr>
          <p:nvPr/>
        </p:nvSpPr>
        <p:spPr bwMode="auto">
          <a:xfrm>
            <a:off x="5562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79" name="Line 116"/>
          <p:cNvSpPr>
            <a:spLocks noChangeShapeType="1"/>
          </p:cNvSpPr>
          <p:nvPr/>
        </p:nvSpPr>
        <p:spPr bwMode="auto">
          <a:xfrm flipH="1">
            <a:off x="71628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80" name="Line 117"/>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81" name="Line 118"/>
          <p:cNvSpPr>
            <a:spLocks noChangeShapeType="1"/>
          </p:cNvSpPr>
          <p:nvPr/>
        </p:nvSpPr>
        <p:spPr bwMode="auto">
          <a:xfrm flipH="1">
            <a:off x="5562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82" name="Line 119"/>
          <p:cNvSpPr>
            <a:spLocks noChangeShapeType="1"/>
          </p:cNvSpPr>
          <p:nvPr/>
        </p:nvSpPr>
        <p:spPr bwMode="auto">
          <a:xfrm>
            <a:off x="6629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783" name="Text Box 120"/>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13784" name="Text Box 121"/>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13785" name="Text Box 122"/>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13786" name="Text Box 123"/>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13787" name="Text Box 124"/>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13788" name="Text Box 125"/>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13789" name="Text Box 126"/>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13790" name="Text Box 127"/>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13791" name="Text Box 128"/>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13792" name="Text Box 129"/>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13793" name="Text Box 130"/>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13794" name="Text Box 131"/>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13795" name="Text Box 132"/>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13796" name="Text Box 133"/>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13797" name="Text Box 134"/>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113798" name="Text Box 135"/>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13799" name="Text Box 136"/>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13800" name="Text Box 137"/>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13801" name="Text Box 138"/>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113802" name="Text Box 139"/>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13803" name="Text Box 140"/>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13804" name="Text Box 141"/>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13805" name="Text Box 142"/>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13806" name="Text Box 143"/>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13807" name="Text Box 144"/>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13808" name="Text Box 145"/>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13809" name="Text Box 146"/>
          <p:cNvSpPr txBox="1">
            <a:spLocks noChangeArrowheads="1"/>
          </p:cNvSpPr>
          <p:nvPr/>
        </p:nvSpPr>
        <p:spPr bwMode="auto">
          <a:xfrm>
            <a:off x="4191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13810" name="Text Box 147"/>
          <p:cNvSpPr txBox="1">
            <a:spLocks noChangeArrowheads="1"/>
          </p:cNvSpPr>
          <p:nvPr/>
        </p:nvSpPr>
        <p:spPr bwMode="auto">
          <a:xfrm>
            <a:off x="47244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13811" name="Text Box 148"/>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0</a:t>
            </a:r>
          </a:p>
        </p:txBody>
      </p:sp>
      <p:sp>
        <p:nvSpPr>
          <p:cNvPr id="113812" name="Text Box 149"/>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13813" name="Text Box 150"/>
          <p:cNvSpPr txBox="1">
            <a:spLocks noChangeArrowheads="1"/>
          </p:cNvSpPr>
          <p:nvPr/>
        </p:nvSpPr>
        <p:spPr bwMode="auto">
          <a:xfrm>
            <a:off x="4114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13814" name="Text Box 151"/>
          <p:cNvSpPr txBox="1">
            <a:spLocks noChangeArrowheads="1"/>
          </p:cNvSpPr>
          <p:nvPr/>
        </p:nvSpPr>
        <p:spPr bwMode="auto">
          <a:xfrm>
            <a:off x="45720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3</a:t>
            </a:r>
          </a:p>
        </p:txBody>
      </p:sp>
      <p:sp>
        <p:nvSpPr>
          <p:cNvPr id="113815" name="Text Box 152"/>
          <p:cNvSpPr txBox="1">
            <a:spLocks noChangeArrowheads="1"/>
          </p:cNvSpPr>
          <p:nvPr/>
        </p:nvSpPr>
        <p:spPr bwMode="auto">
          <a:xfrm>
            <a:off x="5257800" y="22177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13816" name="Text Box 153"/>
          <p:cNvSpPr txBox="1">
            <a:spLocks noChangeArrowheads="1"/>
          </p:cNvSpPr>
          <p:nvPr/>
        </p:nvSpPr>
        <p:spPr bwMode="auto">
          <a:xfrm>
            <a:off x="54864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2</a:t>
            </a:r>
          </a:p>
        </p:txBody>
      </p:sp>
      <p:sp>
        <p:nvSpPr>
          <p:cNvPr id="113817" name="Text Box 154"/>
          <p:cNvSpPr txBox="1">
            <a:spLocks noChangeArrowheads="1"/>
          </p:cNvSpPr>
          <p:nvPr/>
        </p:nvSpPr>
        <p:spPr bwMode="auto">
          <a:xfrm>
            <a:off x="59436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2</a:t>
            </a:r>
          </a:p>
        </p:txBody>
      </p:sp>
      <p:sp>
        <p:nvSpPr>
          <p:cNvPr id="113818" name="Text Box 155"/>
          <p:cNvSpPr txBox="1">
            <a:spLocks noChangeArrowheads="1"/>
          </p:cNvSpPr>
          <p:nvPr/>
        </p:nvSpPr>
        <p:spPr bwMode="auto">
          <a:xfrm>
            <a:off x="51816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2</a:t>
            </a:r>
          </a:p>
        </p:txBody>
      </p:sp>
      <p:sp>
        <p:nvSpPr>
          <p:cNvPr id="113819" name="Text Box 156"/>
          <p:cNvSpPr txBox="1">
            <a:spLocks noChangeArrowheads="1"/>
          </p:cNvSpPr>
          <p:nvPr/>
        </p:nvSpPr>
        <p:spPr bwMode="auto">
          <a:xfrm>
            <a:off x="57912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2</a:t>
            </a:r>
          </a:p>
        </p:txBody>
      </p:sp>
      <p:sp>
        <p:nvSpPr>
          <p:cNvPr id="113820" name="Text Box 157"/>
          <p:cNvSpPr txBox="1">
            <a:spLocks noChangeArrowheads="1"/>
          </p:cNvSpPr>
          <p:nvPr/>
        </p:nvSpPr>
        <p:spPr bwMode="auto">
          <a:xfrm>
            <a:off x="68580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1</a:t>
            </a:r>
          </a:p>
        </p:txBody>
      </p:sp>
      <p:sp>
        <p:nvSpPr>
          <p:cNvPr id="113821" name="Text Box 158"/>
          <p:cNvSpPr txBox="1">
            <a:spLocks noChangeArrowheads="1"/>
          </p:cNvSpPr>
          <p:nvPr/>
        </p:nvSpPr>
        <p:spPr bwMode="auto">
          <a:xfrm>
            <a:off x="73152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1</a:t>
            </a:r>
          </a:p>
        </p:txBody>
      </p:sp>
      <p:sp>
        <p:nvSpPr>
          <p:cNvPr id="113822" name="Text Box 159"/>
          <p:cNvSpPr txBox="1">
            <a:spLocks noChangeArrowheads="1"/>
          </p:cNvSpPr>
          <p:nvPr/>
        </p:nvSpPr>
        <p:spPr bwMode="auto">
          <a:xfrm>
            <a:off x="6324600" y="1608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59" name="TextBox 158">
            <a:extLst>
              <a:ext uri="{FF2B5EF4-FFF2-40B4-BE49-F238E27FC236}">
                <a16:creationId xmlns:a16="http://schemas.microsoft.com/office/drawing/2014/main" id="{E1EDCFFE-8735-49AB-BBD4-18C17756F9D0}"/>
              </a:ext>
            </a:extLst>
          </p:cNvPr>
          <p:cNvSpPr txBox="1"/>
          <p:nvPr/>
        </p:nvSpPr>
        <p:spPr>
          <a:xfrm>
            <a:off x="1459166" y="1580483"/>
            <a:ext cx="628698" cy="369332"/>
          </a:xfrm>
          <a:prstGeom prst="rect">
            <a:avLst/>
          </a:prstGeom>
          <a:noFill/>
        </p:spPr>
        <p:txBody>
          <a:bodyPr wrap="none" rtlCol="0">
            <a:spAutoFit/>
          </a:bodyPr>
          <a:lstStyle/>
          <a:p>
            <a:r>
              <a:rPr lang="en-US" dirty="0"/>
              <a:t>MAX</a:t>
            </a:r>
          </a:p>
        </p:txBody>
      </p:sp>
      <p:sp>
        <p:nvSpPr>
          <p:cNvPr id="160" name="TextBox 159">
            <a:extLst>
              <a:ext uri="{FF2B5EF4-FFF2-40B4-BE49-F238E27FC236}">
                <a16:creationId xmlns:a16="http://schemas.microsoft.com/office/drawing/2014/main" id="{132BAEF7-5D2C-4E99-90C2-2A5F2905B4BA}"/>
              </a:ext>
            </a:extLst>
          </p:cNvPr>
          <p:cNvSpPr txBox="1"/>
          <p:nvPr/>
        </p:nvSpPr>
        <p:spPr>
          <a:xfrm>
            <a:off x="1468710" y="2204639"/>
            <a:ext cx="567784" cy="369332"/>
          </a:xfrm>
          <a:prstGeom prst="rect">
            <a:avLst/>
          </a:prstGeom>
          <a:noFill/>
        </p:spPr>
        <p:txBody>
          <a:bodyPr wrap="none" rtlCol="0">
            <a:spAutoFit/>
          </a:bodyPr>
          <a:lstStyle/>
          <a:p>
            <a:r>
              <a:rPr lang="en-US" dirty="0"/>
              <a:t>MIN</a:t>
            </a:r>
          </a:p>
        </p:txBody>
      </p:sp>
      <p:sp>
        <p:nvSpPr>
          <p:cNvPr id="161" name="TextBox 160">
            <a:extLst>
              <a:ext uri="{FF2B5EF4-FFF2-40B4-BE49-F238E27FC236}">
                <a16:creationId xmlns:a16="http://schemas.microsoft.com/office/drawing/2014/main" id="{839A1B0D-DD06-4A9D-B7B2-CF5E37E1C368}"/>
              </a:ext>
            </a:extLst>
          </p:cNvPr>
          <p:cNvSpPr txBox="1"/>
          <p:nvPr/>
        </p:nvSpPr>
        <p:spPr>
          <a:xfrm>
            <a:off x="1447272" y="2787134"/>
            <a:ext cx="628698" cy="369332"/>
          </a:xfrm>
          <a:prstGeom prst="rect">
            <a:avLst/>
          </a:prstGeom>
          <a:noFill/>
        </p:spPr>
        <p:txBody>
          <a:bodyPr wrap="none" rtlCol="0">
            <a:spAutoFit/>
          </a:bodyPr>
          <a:lstStyle/>
          <a:p>
            <a:r>
              <a:rPr lang="en-US" dirty="0"/>
              <a:t>MAX</a:t>
            </a:r>
          </a:p>
        </p:txBody>
      </p:sp>
      <p:sp>
        <p:nvSpPr>
          <p:cNvPr id="162" name="TextBox 161">
            <a:extLst>
              <a:ext uri="{FF2B5EF4-FFF2-40B4-BE49-F238E27FC236}">
                <a16:creationId xmlns:a16="http://schemas.microsoft.com/office/drawing/2014/main" id="{6952F7E0-F380-424F-AB2C-707A59EBC4AD}"/>
              </a:ext>
            </a:extLst>
          </p:cNvPr>
          <p:cNvSpPr txBox="1"/>
          <p:nvPr/>
        </p:nvSpPr>
        <p:spPr>
          <a:xfrm>
            <a:off x="1489623" y="3493090"/>
            <a:ext cx="567784" cy="369332"/>
          </a:xfrm>
          <a:prstGeom prst="rect">
            <a:avLst/>
          </a:prstGeom>
          <a:noFill/>
        </p:spPr>
        <p:txBody>
          <a:bodyPr wrap="none" rtlCol="0">
            <a:spAutoFit/>
          </a:bodyPr>
          <a:lstStyle/>
          <a:p>
            <a:r>
              <a:rPr lang="en-US" dirty="0"/>
              <a:t>MIN</a:t>
            </a:r>
          </a:p>
        </p:txBody>
      </p:sp>
      <p:sp>
        <p:nvSpPr>
          <p:cNvPr id="163" name="TextBox 162">
            <a:extLst>
              <a:ext uri="{FF2B5EF4-FFF2-40B4-BE49-F238E27FC236}">
                <a16:creationId xmlns:a16="http://schemas.microsoft.com/office/drawing/2014/main" id="{9616E3D5-1143-4668-A582-76DDB25CF08F}"/>
              </a:ext>
            </a:extLst>
          </p:cNvPr>
          <p:cNvSpPr txBox="1"/>
          <p:nvPr/>
        </p:nvSpPr>
        <p:spPr>
          <a:xfrm>
            <a:off x="1489623" y="4287356"/>
            <a:ext cx="628698" cy="369332"/>
          </a:xfrm>
          <a:prstGeom prst="rect">
            <a:avLst/>
          </a:prstGeom>
          <a:noFill/>
        </p:spPr>
        <p:txBody>
          <a:bodyPr wrap="none" rtlCol="0">
            <a:spAutoFit/>
          </a:bodyPr>
          <a:lstStyle/>
          <a:p>
            <a:r>
              <a:rPr lang="en-US" dirty="0"/>
              <a:t>MAX</a:t>
            </a:r>
          </a:p>
        </p:txBody>
      </p:sp>
      <p:sp>
        <p:nvSpPr>
          <p:cNvPr id="164" name="TextBox 163">
            <a:extLst>
              <a:ext uri="{FF2B5EF4-FFF2-40B4-BE49-F238E27FC236}">
                <a16:creationId xmlns:a16="http://schemas.microsoft.com/office/drawing/2014/main" id="{B10D7072-A964-4F9E-A94F-B9AAE6EE4563}"/>
              </a:ext>
            </a:extLst>
          </p:cNvPr>
          <p:cNvSpPr txBox="1"/>
          <p:nvPr/>
        </p:nvSpPr>
        <p:spPr>
          <a:xfrm>
            <a:off x="1505892" y="5160659"/>
            <a:ext cx="567784" cy="369332"/>
          </a:xfrm>
          <a:prstGeom prst="rect">
            <a:avLst/>
          </a:prstGeom>
          <a:noFill/>
        </p:spPr>
        <p:txBody>
          <a:bodyPr wrap="none" rtlCol="0">
            <a:spAutoFit/>
          </a:bodyPr>
          <a:lstStyle/>
          <a:p>
            <a:r>
              <a:rPr lang="en-US" dirty="0"/>
              <a:t>MIN</a:t>
            </a:r>
          </a:p>
        </p:txBody>
      </p:sp>
      <p:cxnSp>
        <p:nvCxnSpPr>
          <p:cNvPr id="165" name="Straight Connector 164">
            <a:extLst>
              <a:ext uri="{FF2B5EF4-FFF2-40B4-BE49-F238E27FC236}">
                <a16:creationId xmlns:a16="http://schemas.microsoft.com/office/drawing/2014/main" id="{6BFA6CDA-12BE-4FDE-A762-AE698498317F}"/>
              </a:ext>
            </a:extLst>
          </p:cNvPr>
          <p:cNvCxnSpPr>
            <a:cxnSpLocks/>
          </p:cNvCxnSpPr>
          <p:nvPr/>
        </p:nvCxnSpPr>
        <p:spPr>
          <a:xfrm flipH="1">
            <a:off x="2116478" y="1781711"/>
            <a:ext cx="402873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CB9985A3-D2EC-45F6-A65C-C28066C40B47}"/>
              </a:ext>
            </a:extLst>
          </p:cNvPr>
          <p:cNvCxnSpPr>
            <a:cxnSpLocks/>
          </p:cNvCxnSpPr>
          <p:nvPr/>
        </p:nvCxnSpPr>
        <p:spPr>
          <a:xfrm flipH="1">
            <a:off x="2157574" y="2404165"/>
            <a:ext cx="287162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0EA0D167-2046-475D-A1D7-F2A57036620A}"/>
              </a:ext>
            </a:extLst>
          </p:cNvPr>
          <p:cNvCxnSpPr>
            <a:cxnSpLocks/>
          </p:cNvCxnSpPr>
          <p:nvPr/>
        </p:nvCxnSpPr>
        <p:spPr>
          <a:xfrm flipH="1">
            <a:off x="2152170" y="3016785"/>
            <a:ext cx="2419830"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F9EA98A8-2B00-45BC-AFDC-B25FF49BC042}"/>
              </a:ext>
            </a:extLst>
          </p:cNvPr>
          <p:cNvCxnSpPr>
            <a:cxnSpLocks/>
            <a:endCxn id="162" idx="3"/>
          </p:cNvCxnSpPr>
          <p:nvPr/>
        </p:nvCxnSpPr>
        <p:spPr>
          <a:xfrm flipH="1">
            <a:off x="2057407" y="3672156"/>
            <a:ext cx="2106196" cy="560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7AE1D047-BD00-4037-922E-B8446DCC7A65}"/>
              </a:ext>
            </a:extLst>
          </p:cNvPr>
          <p:cNvCxnSpPr>
            <a:cxnSpLocks/>
            <a:endCxn id="163" idx="3"/>
          </p:cNvCxnSpPr>
          <p:nvPr/>
        </p:nvCxnSpPr>
        <p:spPr>
          <a:xfrm flipH="1" flipV="1">
            <a:off x="2118321" y="4472022"/>
            <a:ext cx="1386880" cy="10934"/>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D3F6256C-DC9E-43C8-B8EA-2A4B6C9DCB9D}"/>
              </a:ext>
            </a:extLst>
          </p:cNvPr>
          <p:cNvCxnSpPr>
            <a:cxnSpLocks/>
            <a:endCxn id="164" idx="3"/>
          </p:cNvCxnSpPr>
          <p:nvPr/>
        </p:nvCxnSpPr>
        <p:spPr>
          <a:xfrm flipH="1" flipV="1">
            <a:off x="2073676" y="5345325"/>
            <a:ext cx="988024" cy="2483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71" name="Rectangle 24">
            <a:extLst>
              <a:ext uri="{FF2B5EF4-FFF2-40B4-BE49-F238E27FC236}">
                <a16:creationId xmlns:a16="http://schemas.microsoft.com/office/drawing/2014/main" id="{A03496A1-1627-4BF5-BC76-4E1B2393D0C2}"/>
              </a:ext>
            </a:extLst>
          </p:cNvPr>
          <p:cNvSpPr>
            <a:spLocks noChangeArrowheads="1"/>
          </p:cNvSpPr>
          <p:nvPr/>
        </p:nvSpPr>
        <p:spPr bwMode="auto">
          <a:xfrm>
            <a:off x="9349395" y="1639021"/>
            <a:ext cx="304801" cy="310794"/>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72" name="TextBox 171">
            <a:extLst>
              <a:ext uri="{FF2B5EF4-FFF2-40B4-BE49-F238E27FC236}">
                <a16:creationId xmlns:a16="http://schemas.microsoft.com/office/drawing/2014/main" id="{69BA672B-62A0-4FF4-BB28-06274B44B4B4}"/>
              </a:ext>
            </a:extLst>
          </p:cNvPr>
          <p:cNvSpPr txBox="1"/>
          <p:nvPr/>
        </p:nvSpPr>
        <p:spPr>
          <a:xfrm>
            <a:off x="9671320" y="1581656"/>
            <a:ext cx="1138773" cy="400110"/>
          </a:xfrm>
          <a:prstGeom prst="rect">
            <a:avLst/>
          </a:prstGeom>
          <a:noFill/>
        </p:spPr>
        <p:txBody>
          <a:bodyPr wrap="none" rtlCol="0">
            <a:spAutoFit/>
          </a:bodyPr>
          <a:lstStyle/>
          <a:p>
            <a:r>
              <a:rPr lang="en-US" sz="2000" dirty="0"/>
              <a:t>= Pruned</a:t>
            </a:r>
          </a:p>
        </p:txBody>
      </p:sp>
    </p:spTree>
    <p:extLst>
      <p:ext uri="{BB962C8B-B14F-4D97-AF65-F5344CB8AC3E}">
        <p14:creationId xmlns:p14="http://schemas.microsoft.com/office/powerpoint/2010/main" val="20444092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15" name="Rectangle 4"/>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16" name="Rectangle 5"/>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17" name="Rectangle 6"/>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18" name="Rectangle 7"/>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19" name="Rectangle 8"/>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20" name="Rectangle 9"/>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21" name="Rectangle 10"/>
          <p:cNvSpPr>
            <a:spLocks noChangeArrowheads="1"/>
          </p:cNvSpPr>
          <p:nvPr/>
        </p:nvSpPr>
        <p:spPr bwMode="auto">
          <a:xfrm>
            <a:off x="6629400" y="44196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22" name="Rectangle 11"/>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23" name="Rectangle 12"/>
          <p:cNvSpPr>
            <a:spLocks noChangeArrowheads="1"/>
          </p:cNvSpPr>
          <p:nvPr/>
        </p:nvSpPr>
        <p:spPr bwMode="auto">
          <a:xfrm>
            <a:off x="6324600" y="35814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24" name="Rectangle 13"/>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25" name="Rectangle 14"/>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26" name="Rectangle 15"/>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27" name="Rectangle 16"/>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28" name="Rectangle 17"/>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29" name="Rectangle 18"/>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30" name="Rectangle 19"/>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31" name="Rectangle 20"/>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32" name="Rectangle 21"/>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33" name="Rectangle 22"/>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34" name="Rectangle 23"/>
          <p:cNvSpPr>
            <a:spLocks noChangeArrowheads="1"/>
          </p:cNvSpPr>
          <p:nvPr/>
        </p:nvSpPr>
        <p:spPr bwMode="auto">
          <a:xfrm>
            <a:off x="54864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35" name="Rectangle 24"/>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36" name="Rectangle 25"/>
          <p:cNvSpPr>
            <a:spLocks noChangeArrowheads="1"/>
          </p:cNvSpPr>
          <p:nvPr/>
        </p:nvSpPr>
        <p:spPr bwMode="auto">
          <a:xfrm>
            <a:off x="50292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37" name="Rectangle 26"/>
          <p:cNvSpPr>
            <a:spLocks noChangeArrowheads="1"/>
          </p:cNvSpPr>
          <p:nvPr/>
        </p:nvSpPr>
        <p:spPr bwMode="auto">
          <a:xfrm>
            <a:off x="5257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38" name="Rectangle 27"/>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39" name="Rectangle 28"/>
          <p:cNvSpPr>
            <a:spLocks noChangeArrowheads="1"/>
          </p:cNvSpPr>
          <p:nvPr/>
        </p:nvSpPr>
        <p:spPr bwMode="auto">
          <a:xfrm>
            <a:off x="45720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40" name="Rectangle 29"/>
          <p:cNvSpPr>
            <a:spLocks noChangeArrowheads="1"/>
          </p:cNvSpPr>
          <p:nvPr/>
        </p:nvSpPr>
        <p:spPr bwMode="auto">
          <a:xfrm>
            <a:off x="48006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41" name="Rectangle 30"/>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42" name="Rectangle 31"/>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43" name="Rectangle 32"/>
          <p:cNvSpPr>
            <a:spLocks noChangeArrowheads="1"/>
          </p:cNvSpPr>
          <p:nvPr/>
        </p:nvSpPr>
        <p:spPr bwMode="auto">
          <a:xfrm>
            <a:off x="61722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44" name="Rectangle 33"/>
          <p:cNvSpPr>
            <a:spLocks noChangeArrowheads="1"/>
          </p:cNvSpPr>
          <p:nvPr/>
        </p:nvSpPr>
        <p:spPr bwMode="auto">
          <a:xfrm>
            <a:off x="7772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45" name="Rectangle 34"/>
          <p:cNvSpPr>
            <a:spLocks noChangeArrowheads="1"/>
          </p:cNvSpPr>
          <p:nvPr/>
        </p:nvSpPr>
        <p:spPr bwMode="auto">
          <a:xfrm>
            <a:off x="6400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46" name="Rectangle 35"/>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47" name="Rectangle 36"/>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48" name="Rectangle 37"/>
          <p:cNvSpPr>
            <a:spLocks noChangeArrowheads="1"/>
          </p:cNvSpPr>
          <p:nvPr/>
        </p:nvSpPr>
        <p:spPr bwMode="auto">
          <a:xfrm>
            <a:off x="66294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49" name="Rectangle 38"/>
          <p:cNvSpPr>
            <a:spLocks noChangeArrowheads="1"/>
          </p:cNvSpPr>
          <p:nvPr/>
        </p:nvSpPr>
        <p:spPr bwMode="auto">
          <a:xfrm>
            <a:off x="68580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50" name="Rectangle 39"/>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51" name="Rectangle 40"/>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52" name="Rectangle 41"/>
          <p:cNvSpPr>
            <a:spLocks noChangeArrowheads="1"/>
          </p:cNvSpPr>
          <p:nvPr/>
        </p:nvSpPr>
        <p:spPr bwMode="auto">
          <a:xfrm>
            <a:off x="8229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53" name="Rectangle 42"/>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54" name="Rectangle 43"/>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55" name="Rectangle 44"/>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56" name="Rectangle 45"/>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57" name="Rectangle 46"/>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58" name="Rectangle 47"/>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59" name="Rectangle 48"/>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60" name="Rectangle 49"/>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61" name="Rectangle 50"/>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62" name="Rectangle 51"/>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63" name="Rectangle 52"/>
          <p:cNvSpPr>
            <a:spLocks noChangeArrowheads="1"/>
          </p:cNvSpPr>
          <p:nvPr/>
        </p:nvSpPr>
        <p:spPr bwMode="auto">
          <a:xfrm>
            <a:off x="48006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64" name="Rectangle 53"/>
          <p:cNvSpPr>
            <a:spLocks noChangeArrowheads="1"/>
          </p:cNvSpPr>
          <p:nvPr/>
        </p:nvSpPr>
        <p:spPr bwMode="auto">
          <a:xfrm>
            <a:off x="66294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65" name="Rectangle 54"/>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66" name="Rectangle 55"/>
          <p:cNvSpPr>
            <a:spLocks noChangeArrowheads="1"/>
          </p:cNvSpPr>
          <p:nvPr/>
        </p:nvSpPr>
        <p:spPr bwMode="auto">
          <a:xfrm>
            <a:off x="52578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67" name="Rectangle 56"/>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68" name="Rectangle 57"/>
          <p:cNvSpPr>
            <a:spLocks noChangeArrowheads="1"/>
          </p:cNvSpPr>
          <p:nvPr/>
        </p:nvSpPr>
        <p:spPr bwMode="auto">
          <a:xfrm>
            <a:off x="61722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769" name="Line 58"/>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70" name="Line 59"/>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71" name="Line 60"/>
          <p:cNvSpPr>
            <a:spLocks noChangeShapeType="1"/>
          </p:cNvSpPr>
          <p:nvPr/>
        </p:nvSpPr>
        <p:spPr bwMode="auto">
          <a:xfrm>
            <a:off x="6705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72" name="Line 61"/>
          <p:cNvSpPr>
            <a:spLocks noChangeShapeType="1"/>
          </p:cNvSpPr>
          <p:nvPr/>
        </p:nvSpPr>
        <p:spPr bwMode="auto">
          <a:xfrm>
            <a:off x="6705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73" name="Line 62"/>
          <p:cNvSpPr>
            <a:spLocks noChangeShapeType="1"/>
          </p:cNvSpPr>
          <p:nvPr/>
        </p:nvSpPr>
        <p:spPr bwMode="auto">
          <a:xfrm>
            <a:off x="71628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74" name="Line 63"/>
          <p:cNvSpPr>
            <a:spLocks noChangeShapeType="1"/>
          </p:cNvSpPr>
          <p:nvPr/>
        </p:nvSpPr>
        <p:spPr bwMode="auto">
          <a:xfrm>
            <a:off x="71628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75" name="Line 64"/>
          <p:cNvSpPr>
            <a:spLocks noChangeShapeType="1"/>
          </p:cNvSpPr>
          <p:nvPr/>
        </p:nvSpPr>
        <p:spPr bwMode="auto">
          <a:xfrm>
            <a:off x="7620000" y="54102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76" name="Line 65"/>
          <p:cNvSpPr>
            <a:spLocks noChangeShapeType="1"/>
          </p:cNvSpPr>
          <p:nvPr/>
        </p:nvSpPr>
        <p:spPr bwMode="auto">
          <a:xfrm>
            <a:off x="762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77" name="Line 66"/>
          <p:cNvSpPr>
            <a:spLocks noChangeShapeType="1"/>
          </p:cNvSpPr>
          <p:nvPr/>
        </p:nvSpPr>
        <p:spPr bwMode="auto">
          <a:xfrm>
            <a:off x="8077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78" name="Line 67"/>
          <p:cNvSpPr>
            <a:spLocks noChangeShapeType="1"/>
          </p:cNvSpPr>
          <p:nvPr/>
        </p:nvSpPr>
        <p:spPr bwMode="auto">
          <a:xfrm>
            <a:off x="807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79" name="Line 68"/>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80" name="Line 69"/>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81" name="Line 70"/>
          <p:cNvSpPr>
            <a:spLocks noChangeShapeType="1"/>
          </p:cNvSpPr>
          <p:nvPr/>
        </p:nvSpPr>
        <p:spPr bwMode="auto">
          <a:xfrm>
            <a:off x="5334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82" name="Line 71"/>
          <p:cNvSpPr>
            <a:spLocks noChangeShapeType="1"/>
          </p:cNvSpPr>
          <p:nvPr/>
        </p:nvSpPr>
        <p:spPr bwMode="auto">
          <a:xfrm>
            <a:off x="5334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83" name="Line 72"/>
          <p:cNvSpPr>
            <a:spLocks noChangeShapeType="1"/>
          </p:cNvSpPr>
          <p:nvPr/>
        </p:nvSpPr>
        <p:spPr bwMode="auto">
          <a:xfrm>
            <a:off x="39624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84" name="Line 73"/>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85" name="Line 74"/>
          <p:cNvSpPr>
            <a:spLocks noChangeShapeType="1"/>
          </p:cNvSpPr>
          <p:nvPr/>
        </p:nvSpPr>
        <p:spPr bwMode="auto">
          <a:xfrm>
            <a:off x="6248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86" name="Line 75"/>
          <p:cNvSpPr>
            <a:spLocks noChangeShapeType="1"/>
          </p:cNvSpPr>
          <p:nvPr/>
        </p:nvSpPr>
        <p:spPr bwMode="auto">
          <a:xfrm>
            <a:off x="624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87" name="Line 76"/>
          <p:cNvSpPr>
            <a:spLocks noChangeShapeType="1"/>
          </p:cNvSpPr>
          <p:nvPr/>
        </p:nvSpPr>
        <p:spPr bwMode="auto">
          <a:xfrm>
            <a:off x="5791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88" name="Line 77"/>
          <p:cNvSpPr>
            <a:spLocks noChangeShapeType="1"/>
          </p:cNvSpPr>
          <p:nvPr/>
        </p:nvSpPr>
        <p:spPr bwMode="auto">
          <a:xfrm>
            <a:off x="579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89" name="Line 78"/>
          <p:cNvSpPr>
            <a:spLocks noChangeShapeType="1"/>
          </p:cNvSpPr>
          <p:nvPr/>
        </p:nvSpPr>
        <p:spPr bwMode="auto">
          <a:xfrm>
            <a:off x="44196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90" name="Line 79"/>
          <p:cNvSpPr>
            <a:spLocks noChangeShapeType="1"/>
          </p:cNvSpPr>
          <p:nvPr/>
        </p:nvSpPr>
        <p:spPr bwMode="auto">
          <a:xfrm flipH="1">
            <a:off x="4648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91" name="Line 80"/>
          <p:cNvSpPr>
            <a:spLocks noChangeShapeType="1"/>
          </p:cNvSpPr>
          <p:nvPr/>
        </p:nvSpPr>
        <p:spPr bwMode="auto">
          <a:xfrm>
            <a:off x="4876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92" name="Line 81"/>
          <p:cNvSpPr>
            <a:spLocks noChangeShapeType="1"/>
          </p:cNvSpPr>
          <p:nvPr/>
        </p:nvSpPr>
        <p:spPr bwMode="auto">
          <a:xfrm>
            <a:off x="4876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93" name="Line 82"/>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94" name="Line 83"/>
          <p:cNvSpPr>
            <a:spLocks noChangeShapeType="1"/>
          </p:cNvSpPr>
          <p:nvPr/>
        </p:nvSpPr>
        <p:spPr bwMode="auto">
          <a:xfrm>
            <a:off x="39624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95" name="Line 84"/>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96" name="Line 85"/>
          <p:cNvSpPr>
            <a:spLocks noChangeShapeType="1"/>
          </p:cNvSpPr>
          <p:nvPr/>
        </p:nvSpPr>
        <p:spPr bwMode="auto">
          <a:xfrm>
            <a:off x="6248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97" name="Line 86"/>
          <p:cNvSpPr>
            <a:spLocks noChangeShapeType="1"/>
          </p:cNvSpPr>
          <p:nvPr/>
        </p:nvSpPr>
        <p:spPr bwMode="auto">
          <a:xfrm flipH="1">
            <a:off x="5791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98" name="Line 87"/>
          <p:cNvSpPr>
            <a:spLocks noChangeShapeType="1"/>
          </p:cNvSpPr>
          <p:nvPr/>
        </p:nvSpPr>
        <p:spPr bwMode="auto">
          <a:xfrm>
            <a:off x="7620000" y="4572000"/>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799" name="Line 88"/>
          <p:cNvSpPr>
            <a:spLocks noChangeShapeType="1"/>
          </p:cNvSpPr>
          <p:nvPr/>
        </p:nvSpPr>
        <p:spPr bwMode="auto">
          <a:xfrm flipH="1">
            <a:off x="71628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800" name="Line 89"/>
          <p:cNvSpPr>
            <a:spLocks noChangeShapeType="1"/>
          </p:cNvSpPr>
          <p:nvPr/>
        </p:nvSpPr>
        <p:spPr bwMode="auto">
          <a:xfrm>
            <a:off x="4876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801" name="Line 90"/>
          <p:cNvSpPr>
            <a:spLocks noChangeShapeType="1"/>
          </p:cNvSpPr>
          <p:nvPr/>
        </p:nvSpPr>
        <p:spPr bwMode="auto">
          <a:xfrm flipH="1">
            <a:off x="4419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802" name="Line 91"/>
          <p:cNvSpPr>
            <a:spLocks noChangeShapeType="1"/>
          </p:cNvSpPr>
          <p:nvPr/>
        </p:nvSpPr>
        <p:spPr bwMode="auto">
          <a:xfrm>
            <a:off x="4876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803" name="Line 92"/>
          <p:cNvSpPr>
            <a:spLocks noChangeShapeType="1"/>
          </p:cNvSpPr>
          <p:nvPr/>
        </p:nvSpPr>
        <p:spPr bwMode="auto">
          <a:xfrm>
            <a:off x="6705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804" name="Line 93"/>
          <p:cNvSpPr>
            <a:spLocks noChangeShapeType="1"/>
          </p:cNvSpPr>
          <p:nvPr/>
        </p:nvSpPr>
        <p:spPr bwMode="auto">
          <a:xfrm>
            <a:off x="80772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805" name="Line 94"/>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806" name="Line 95"/>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807" name="Line 96"/>
          <p:cNvSpPr>
            <a:spLocks noChangeShapeType="1"/>
          </p:cNvSpPr>
          <p:nvPr/>
        </p:nvSpPr>
        <p:spPr bwMode="auto">
          <a:xfrm flipH="1">
            <a:off x="3962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808" name="Line 97"/>
          <p:cNvSpPr>
            <a:spLocks noChangeShapeType="1"/>
          </p:cNvSpPr>
          <p:nvPr/>
        </p:nvSpPr>
        <p:spPr bwMode="auto">
          <a:xfrm>
            <a:off x="4572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809" name="Line 98"/>
          <p:cNvSpPr>
            <a:spLocks noChangeShapeType="1"/>
          </p:cNvSpPr>
          <p:nvPr/>
        </p:nvSpPr>
        <p:spPr bwMode="auto">
          <a:xfrm>
            <a:off x="5486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810" name="Line 99"/>
          <p:cNvSpPr>
            <a:spLocks noChangeShapeType="1"/>
          </p:cNvSpPr>
          <p:nvPr/>
        </p:nvSpPr>
        <p:spPr bwMode="auto">
          <a:xfrm>
            <a:off x="6400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811" name="Line 100"/>
          <p:cNvSpPr>
            <a:spLocks noChangeShapeType="1"/>
          </p:cNvSpPr>
          <p:nvPr/>
        </p:nvSpPr>
        <p:spPr bwMode="auto">
          <a:xfrm>
            <a:off x="7162800" y="3733800"/>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812" name="Line 101"/>
          <p:cNvSpPr>
            <a:spLocks noChangeShapeType="1"/>
          </p:cNvSpPr>
          <p:nvPr/>
        </p:nvSpPr>
        <p:spPr bwMode="auto">
          <a:xfrm>
            <a:off x="8077200" y="3733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813" name="Line 102"/>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814" name="Line 103"/>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815" name="Rectangle 104"/>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816" name="Rectangle 105"/>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817" name="Rectangle 106"/>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818" name="Rectangle 107"/>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5819" name="Line 108"/>
          <p:cNvSpPr>
            <a:spLocks noChangeShapeType="1"/>
          </p:cNvSpPr>
          <p:nvPr/>
        </p:nvSpPr>
        <p:spPr bwMode="auto">
          <a:xfrm flipH="1">
            <a:off x="4572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820" name="Line 109"/>
          <p:cNvSpPr>
            <a:spLocks noChangeShapeType="1"/>
          </p:cNvSpPr>
          <p:nvPr/>
        </p:nvSpPr>
        <p:spPr bwMode="auto">
          <a:xfrm flipH="1">
            <a:off x="5486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821" name="Line 110"/>
          <p:cNvSpPr>
            <a:spLocks noChangeShapeType="1"/>
          </p:cNvSpPr>
          <p:nvPr/>
        </p:nvSpPr>
        <p:spPr bwMode="auto">
          <a:xfrm>
            <a:off x="6096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822" name="Line 111"/>
          <p:cNvSpPr>
            <a:spLocks noChangeShapeType="1"/>
          </p:cNvSpPr>
          <p:nvPr/>
        </p:nvSpPr>
        <p:spPr bwMode="auto">
          <a:xfrm>
            <a:off x="7162800" y="3048000"/>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823" name="Line 112"/>
          <p:cNvSpPr>
            <a:spLocks noChangeShapeType="1"/>
          </p:cNvSpPr>
          <p:nvPr/>
        </p:nvSpPr>
        <p:spPr bwMode="auto">
          <a:xfrm>
            <a:off x="7162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824" name="Line 113"/>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825" name="Line 114"/>
          <p:cNvSpPr>
            <a:spLocks noChangeShapeType="1"/>
          </p:cNvSpPr>
          <p:nvPr/>
        </p:nvSpPr>
        <p:spPr bwMode="auto">
          <a:xfrm flipH="1">
            <a:off x="5029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826" name="Line 115"/>
          <p:cNvSpPr>
            <a:spLocks noChangeShapeType="1"/>
          </p:cNvSpPr>
          <p:nvPr/>
        </p:nvSpPr>
        <p:spPr bwMode="auto">
          <a:xfrm>
            <a:off x="5562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827" name="Line 116"/>
          <p:cNvSpPr>
            <a:spLocks noChangeShapeType="1"/>
          </p:cNvSpPr>
          <p:nvPr/>
        </p:nvSpPr>
        <p:spPr bwMode="auto">
          <a:xfrm flipH="1">
            <a:off x="71628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828" name="Line 117"/>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829" name="Line 118"/>
          <p:cNvSpPr>
            <a:spLocks noChangeShapeType="1"/>
          </p:cNvSpPr>
          <p:nvPr/>
        </p:nvSpPr>
        <p:spPr bwMode="auto">
          <a:xfrm flipH="1">
            <a:off x="5562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830" name="Line 119"/>
          <p:cNvSpPr>
            <a:spLocks noChangeShapeType="1"/>
          </p:cNvSpPr>
          <p:nvPr/>
        </p:nvSpPr>
        <p:spPr bwMode="auto">
          <a:xfrm>
            <a:off x="6629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831" name="Text Box 120"/>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15832" name="Text Box 121"/>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15833" name="Text Box 122"/>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15834" name="Text Box 123"/>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15835" name="Text Box 124"/>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15836" name="Text Box 125"/>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15837" name="Text Box 126"/>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15838" name="Text Box 127"/>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15839" name="Text Box 128"/>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15840" name="Text Box 129"/>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15841" name="Text Box 130"/>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15842" name="Text Box 131"/>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15843" name="Text Box 132"/>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15844" name="Text Box 133"/>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15845" name="Text Box 134"/>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115846" name="Text Box 135"/>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15847" name="Text Box 136"/>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15848" name="Text Box 137"/>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15849" name="Text Box 138"/>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115850" name="Text Box 139"/>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15851" name="Text Box 140"/>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15852" name="Text Box 141"/>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15853" name="Text Box 142"/>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15854" name="Text Box 143"/>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15855" name="Text Box 144"/>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15856" name="Text Box 145"/>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15857" name="Text Box 146"/>
          <p:cNvSpPr txBox="1">
            <a:spLocks noChangeArrowheads="1"/>
          </p:cNvSpPr>
          <p:nvPr/>
        </p:nvSpPr>
        <p:spPr bwMode="auto">
          <a:xfrm>
            <a:off x="4191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15858" name="Text Box 147"/>
          <p:cNvSpPr txBox="1">
            <a:spLocks noChangeArrowheads="1"/>
          </p:cNvSpPr>
          <p:nvPr/>
        </p:nvSpPr>
        <p:spPr bwMode="auto">
          <a:xfrm>
            <a:off x="47244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15859" name="Text Box 148"/>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0</a:t>
            </a:r>
          </a:p>
        </p:txBody>
      </p:sp>
      <p:sp>
        <p:nvSpPr>
          <p:cNvPr id="115860" name="Text Box 149"/>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15861" name="Text Box 150"/>
          <p:cNvSpPr txBox="1">
            <a:spLocks noChangeArrowheads="1"/>
          </p:cNvSpPr>
          <p:nvPr/>
        </p:nvSpPr>
        <p:spPr bwMode="auto">
          <a:xfrm>
            <a:off x="4114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15862" name="Text Box 151"/>
          <p:cNvSpPr txBox="1">
            <a:spLocks noChangeArrowheads="1"/>
          </p:cNvSpPr>
          <p:nvPr/>
        </p:nvSpPr>
        <p:spPr bwMode="auto">
          <a:xfrm>
            <a:off x="45720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3</a:t>
            </a:r>
          </a:p>
        </p:txBody>
      </p:sp>
      <p:sp>
        <p:nvSpPr>
          <p:cNvPr id="115863" name="Text Box 152"/>
          <p:cNvSpPr txBox="1">
            <a:spLocks noChangeArrowheads="1"/>
          </p:cNvSpPr>
          <p:nvPr/>
        </p:nvSpPr>
        <p:spPr bwMode="auto">
          <a:xfrm>
            <a:off x="5257800" y="22177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15864" name="Text Box 153"/>
          <p:cNvSpPr txBox="1">
            <a:spLocks noChangeArrowheads="1"/>
          </p:cNvSpPr>
          <p:nvPr/>
        </p:nvSpPr>
        <p:spPr bwMode="auto">
          <a:xfrm>
            <a:off x="54864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2</a:t>
            </a:r>
          </a:p>
        </p:txBody>
      </p:sp>
      <p:sp>
        <p:nvSpPr>
          <p:cNvPr id="115865" name="Text Box 154"/>
          <p:cNvSpPr txBox="1">
            <a:spLocks noChangeArrowheads="1"/>
          </p:cNvSpPr>
          <p:nvPr/>
        </p:nvSpPr>
        <p:spPr bwMode="auto">
          <a:xfrm>
            <a:off x="59436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2</a:t>
            </a:r>
          </a:p>
        </p:txBody>
      </p:sp>
      <p:sp>
        <p:nvSpPr>
          <p:cNvPr id="115866" name="Text Box 155"/>
          <p:cNvSpPr txBox="1">
            <a:spLocks noChangeArrowheads="1"/>
          </p:cNvSpPr>
          <p:nvPr/>
        </p:nvSpPr>
        <p:spPr bwMode="auto">
          <a:xfrm>
            <a:off x="51816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2</a:t>
            </a:r>
          </a:p>
        </p:txBody>
      </p:sp>
      <p:sp>
        <p:nvSpPr>
          <p:cNvPr id="115867" name="Text Box 156"/>
          <p:cNvSpPr txBox="1">
            <a:spLocks noChangeArrowheads="1"/>
          </p:cNvSpPr>
          <p:nvPr/>
        </p:nvSpPr>
        <p:spPr bwMode="auto">
          <a:xfrm>
            <a:off x="57912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2</a:t>
            </a:r>
          </a:p>
        </p:txBody>
      </p:sp>
      <p:sp>
        <p:nvSpPr>
          <p:cNvPr id="115868" name="Text Box 157"/>
          <p:cNvSpPr txBox="1">
            <a:spLocks noChangeArrowheads="1"/>
          </p:cNvSpPr>
          <p:nvPr/>
        </p:nvSpPr>
        <p:spPr bwMode="auto">
          <a:xfrm>
            <a:off x="68580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1</a:t>
            </a:r>
          </a:p>
        </p:txBody>
      </p:sp>
      <p:sp>
        <p:nvSpPr>
          <p:cNvPr id="115869" name="Text Box 158"/>
          <p:cNvSpPr txBox="1">
            <a:spLocks noChangeArrowheads="1"/>
          </p:cNvSpPr>
          <p:nvPr/>
        </p:nvSpPr>
        <p:spPr bwMode="auto">
          <a:xfrm>
            <a:off x="73152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1</a:t>
            </a:r>
          </a:p>
        </p:txBody>
      </p:sp>
      <p:sp>
        <p:nvSpPr>
          <p:cNvPr id="115870" name="Text Box 159"/>
          <p:cNvSpPr txBox="1">
            <a:spLocks noChangeArrowheads="1"/>
          </p:cNvSpPr>
          <p:nvPr/>
        </p:nvSpPr>
        <p:spPr bwMode="auto">
          <a:xfrm>
            <a:off x="72390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15871" name="Line 160"/>
          <p:cNvSpPr>
            <a:spLocks noChangeShapeType="1"/>
          </p:cNvSpPr>
          <p:nvPr/>
        </p:nvSpPr>
        <p:spPr bwMode="auto">
          <a:xfrm>
            <a:off x="7162800" y="3048000"/>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5872" name="Text Box 161"/>
          <p:cNvSpPr txBox="1">
            <a:spLocks noChangeArrowheads="1"/>
          </p:cNvSpPr>
          <p:nvPr/>
        </p:nvSpPr>
        <p:spPr bwMode="auto">
          <a:xfrm>
            <a:off x="6324600" y="1608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61" name="TextBox 160">
            <a:extLst>
              <a:ext uri="{FF2B5EF4-FFF2-40B4-BE49-F238E27FC236}">
                <a16:creationId xmlns:a16="http://schemas.microsoft.com/office/drawing/2014/main" id="{6B38304E-F4BA-4DE2-97C6-F75E2CC8BF44}"/>
              </a:ext>
            </a:extLst>
          </p:cNvPr>
          <p:cNvSpPr txBox="1"/>
          <p:nvPr/>
        </p:nvSpPr>
        <p:spPr>
          <a:xfrm>
            <a:off x="1459166" y="1580483"/>
            <a:ext cx="628698" cy="369332"/>
          </a:xfrm>
          <a:prstGeom prst="rect">
            <a:avLst/>
          </a:prstGeom>
          <a:noFill/>
        </p:spPr>
        <p:txBody>
          <a:bodyPr wrap="none" rtlCol="0">
            <a:spAutoFit/>
          </a:bodyPr>
          <a:lstStyle/>
          <a:p>
            <a:r>
              <a:rPr lang="en-US" dirty="0"/>
              <a:t>MAX</a:t>
            </a:r>
          </a:p>
        </p:txBody>
      </p:sp>
      <p:sp>
        <p:nvSpPr>
          <p:cNvPr id="162" name="TextBox 161">
            <a:extLst>
              <a:ext uri="{FF2B5EF4-FFF2-40B4-BE49-F238E27FC236}">
                <a16:creationId xmlns:a16="http://schemas.microsoft.com/office/drawing/2014/main" id="{F60C3C12-5D4D-4264-B4C1-63B1D5239834}"/>
              </a:ext>
            </a:extLst>
          </p:cNvPr>
          <p:cNvSpPr txBox="1"/>
          <p:nvPr/>
        </p:nvSpPr>
        <p:spPr>
          <a:xfrm>
            <a:off x="1468710" y="2204639"/>
            <a:ext cx="567784" cy="369332"/>
          </a:xfrm>
          <a:prstGeom prst="rect">
            <a:avLst/>
          </a:prstGeom>
          <a:noFill/>
        </p:spPr>
        <p:txBody>
          <a:bodyPr wrap="none" rtlCol="0">
            <a:spAutoFit/>
          </a:bodyPr>
          <a:lstStyle/>
          <a:p>
            <a:r>
              <a:rPr lang="en-US" dirty="0"/>
              <a:t>MIN</a:t>
            </a:r>
          </a:p>
        </p:txBody>
      </p:sp>
      <p:sp>
        <p:nvSpPr>
          <p:cNvPr id="163" name="TextBox 162">
            <a:extLst>
              <a:ext uri="{FF2B5EF4-FFF2-40B4-BE49-F238E27FC236}">
                <a16:creationId xmlns:a16="http://schemas.microsoft.com/office/drawing/2014/main" id="{3296E332-7B4B-47C9-8FD9-A0764D86C5EC}"/>
              </a:ext>
            </a:extLst>
          </p:cNvPr>
          <p:cNvSpPr txBox="1"/>
          <p:nvPr/>
        </p:nvSpPr>
        <p:spPr>
          <a:xfrm>
            <a:off x="1447272" y="2787134"/>
            <a:ext cx="628698" cy="369332"/>
          </a:xfrm>
          <a:prstGeom prst="rect">
            <a:avLst/>
          </a:prstGeom>
          <a:noFill/>
        </p:spPr>
        <p:txBody>
          <a:bodyPr wrap="none" rtlCol="0">
            <a:spAutoFit/>
          </a:bodyPr>
          <a:lstStyle/>
          <a:p>
            <a:r>
              <a:rPr lang="en-US" dirty="0"/>
              <a:t>MAX</a:t>
            </a:r>
          </a:p>
        </p:txBody>
      </p:sp>
      <p:sp>
        <p:nvSpPr>
          <p:cNvPr id="164" name="TextBox 163">
            <a:extLst>
              <a:ext uri="{FF2B5EF4-FFF2-40B4-BE49-F238E27FC236}">
                <a16:creationId xmlns:a16="http://schemas.microsoft.com/office/drawing/2014/main" id="{721DFBFA-A64A-4B16-8244-E122A6C3554E}"/>
              </a:ext>
            </a:extLst>
          </p:cNvPr>
          <p:cNvSpPr txBox="1"/>
          <p:nvPr/>
        </p:nvSpPr>
        <p:spPr>
          <a:xfrm>
            <a:off x="1489623" y="3493090"/>
            <a:ext cx="567784" cy="369332"/>
          </a:xfrm>
          <a:prstGeom prst="rect">
            <a:avLst/>
          </a:prstGeom>
          <a:noFill/>
        </p:spPr>
        <p:txBody>
          <a:bodyPr wrap="none" rtlCol="0">
            <a:spAutoFit/>
          </a:bodyPr>
          <a:lstStyle/>
          <a:p>
            <a:r>
              <a:rPr lang="en-US" dirty="0"/>
              <a:t>MIN</a:t>
            </a:r>
          </a:p>
        </p:txBody>
      </p:sp>
      <p:sp>
        <p:nvSpPr>
          <p:cNvPr id="165" name="TextBox 164">
            <a:extLst>
              <a:ext uri="{FF2B5EF4-FFF2-40B4-BE49-F238E27FC236}">
                <a16:creationId xmlns:a16="http://schemas.microsoft.com/office/drawing/2014/main" id="{3BE0215C-64CD-4A8B-90AD-2A5481CC344B}"/>
              </a:ext>
            </a:extLst>
          </p:cNvPr>
          <p:cNvSpPr txBox="1"/>
          <p:nvPr/>
        </p:nvSpPr>
        <p:spPr>
          <a:xfrm>
            <a:off x="1489623" y="4287356"/>
            <a:ext cx="628698" cy="369332"/>
          </a:xfrm>
          <a:prstGeom prst="rect">
            <a:avLst/>
          </a:prstGeom>
          <a:noFill/>
        </p:spPr>
        <p:txBody>
          <a:bodyPr wrap="none" rtlCol="0">
            <a:spAutoFit/>
          </a:bodyPr>
          <a:lstStyle/>
          <a:p>
            <a:r>
              <a:rPr lang="en-US" dirty="0"/>
              <a:t>MAX</a:t>
            </a:r>
          </a:p>
        </p:txBody>
      </p:sp>
      <p:sp>
        <p:nvSpPr>
          <p:cNvPr id="166" name="TextBox 165">
            <a:extLst>
              <a:ext uri="{FF2B5EF4-FFF2-40B4-BE49-F238E27FC236}">
                <a16:creationId xmlns:a16="http://schemas.microsoft.com/office/drawing/2014/main" id="{7C92BB3F-D557-415E-9147-C7E899C83161}"/>
              </a:ext>
            </a:extLst>
          </p:cNvPr>
          <p:cNvSpPr txBox="1"/>
          <p:nvPr/>
        </p:nvSpPr>
        <p:spPr>
          <a:xfrm>
            <a:off x="1505892" y="5160659"/>
            <a:ext cx="567784" cy="369332"/>
          </a:xfrm>
          <a:prstGeom prst="rect">
            <a:avLst/>
          </a:prstGeom>
          <a:noFill/>
        </p:spPr>
        <p:txBody>
          <a:bodyPr wrap="none" rtlCol="0">
            <a:spAutoFit/>
          </a:bodyPr>
          <a:lstStyle/>
          <a:p>
            <a:r>
              <a:rPr lang="en-US" dirty="0"/>
              <a:t>MIN</a:t>
            </a:r>
          </a:p>
        </p:txBody>
      </p:sp>
      <p:cxnSp>
        <p:nvCxnSpPr>
          <p:cNvPr id="167" name="Straight Connector 166">
            <a:extLst>
              <a:ext uri="{FF2B5EF4-FFF2-40B4-BE49-F238E27FC236}">
                <a16:creationId xmlns:a16="http://schemas.microsoft.com/office/drawing/2014/main" id="{2EFF3566-BC58-4BFF-BB3D-F8FA7C6D90EB}"/>
              </a:ext>
            </a:extLst>
          </p:cNvPr>
          <p:cNvCxnSpPr>
            <a:cxnSpLocks/>
          </p:cNvCxnSpPr>
          <p:nvPr/>
        </p:nvCxnSpPr>
        <p:spPr>
          <a:xfrm flipH="1">
            <a:off x="2116478" y="1781711"/>
            <a:ext cx="402873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DCD34E30-FEBD-4E71-BA66-88C54DEE2114}"/>
              </a:ext>
            </a:extLst>
          </p:cNvPr>
          <p:cNvCxnSpPr>
            <a:cxnSpLocks/>
          </p:cNvCxnSpPr>
          <p:nvPr/>
        </p:nvCxnSpPr>
        <p:spPr>
          <a:xfrm flipH="1">
            <a:off x="2157574" y="2404165"/>
            <a:ext cx="287162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6F215ADF-D28D-48A3-858B-52AC0C105FB4}"/>
              </a:ext>
            </a:extLst>
          </p:cNvPr>
          <p:cNvCxnSpPr>
            <a:cxnSpLocks/>
          </p:cNvCxnSpPr>
          <p:nvPr/>
        </p:nvCxnSpPr>
        <p:spPr>
          <a:xfrm flipH="1">
            <a:off x="2152170" y="3016785"/>
            <a:ext cx="2419830"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05CBD4B8-114D-4ED6-B04C-03B87979FDFE}"/>
              </a:ext>
            </a:extLst>
          </p:cNvPr>
          <p:cNvCxnSpPr>
            <a:cxnSpLocks/>
            <a:endCxn id="164" idx="3"/>
          </p:cNvCxnSpPr>
          <p:nvPr/>
        </p:nvCxnSpPr>
        <p:spPr>
          <a:xfrm flipH="1">
            <a:off x="2057407" y="3672156"/>
            <a:ext cx="2106196" cy="560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C0E9A6DD-FFDD-432F-8EA8-99CC37EF32D5}"/>
              </a:ext>
            </a:extLst>
          </p:cNvPr>
          <p:cNvCxnSpPr>
            <a:cxnSpLocks/>
            <a:endCxn id="165" idx="3"/>
          </p:cNvCxnSpPr>
          <p:nvPr/>
        </p:nvCxnSpPr>
        <p:spPr>
          <a:xfrm flipH="1" flipV="1">
            <a:off x="2118321" y="4472022"/>
            <a:ext cx="1386880" cy="10934"/>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3E99CDAF-B163-40BA-BA93-957800E3D934}"/>
              </a:ext>
            </a:extLst>
          </p:cNvPr>
          <p:cNvCxnSpPr>
            <a:cxnSpLocks/>
            <a:endCxn id="166" idx="3"/>
          </p:cNvCxnSpPr>
          <p:nvPr/>
        </p:nvCxnSpPr>
        <p:spPr>
          <a:xfrm flipH="1" flipV="1">
            <a:off x="2073676" y="5345325"/>
            <a:ext cx="988024" cy="2483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73" name="Rectangle 24">
            <a:extLst>
              <a:ext uri="{FF2B5EF4-FFF2-40B4-BE49-F238E27FC236}">
                <a16:creationId xmlns:a16="http://schemas.microsoft.com/office/drawing/2014/main" id="{9C486275-2C17-4B37-929E-9C5D3A12D911}"/>
              </a:ext>
            </a:extLst>
          </p:cNvPr>
          <p:cNvSpPr>
            <a:spLocks noChangeArrowheads="1"/>
          </p:cNvSpPr>
          <p:nvPr/>
        </p:nvSpPr>
        <p:spPr bwMode="auto">
          <a:xfrm>
            <a:off x="9349395" y="1639021"/>
            <a:ext cx="304801" cy="310794"/>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74" name="TextBox 173">
            <a:extLst>
              <a:ext uri="{FF2B5EF4-FFF2-40B4-BE49-F238E27FC236}">
                <a16:creationId xmlns:a16="http://schemas.microsoft.com/office/drawing/2014/main" id="{E2B0B072-19D6-41E4-A589-A7F0455F5DA1}"/>
              </a:ext>
            </a:extLst>
          </p:cNvPr>
          <p:cNvSpPr txBox="1"/>
          <p:nvPr/>
        </p:nvSpPr>
        <p:spPr>
          <a:xfrm>
            <a:off x="9671320" y="1581656"/>
            <a:ext cx="1138773" cy="400110"/>
          </a:xfrm>
          <a:prstGeom prst="rect">
            <a:avLst/>
          </a:prstGeom>
          <a:noFill/>
        </p:spPr>
        <p:txBody>
          <a:bodyPr wrap="none" rtlCol="0">
            <a:spAutoFit/>
          </a:bodyPr>
          <a:lstStyle/>
          <a:p>
            <a:r>
              <a:rPr lang="en-US" sz="2000" dirty="0"/>
              <a:t>= Pruned</a:t>
            </a:r>
          </a:p>
        </p:txBody>
      </p:sp>
    </p:spTree>
    <p:extLst>
      <p:ext uri="{BB962C8B-B14F-4D97-AF65-F5344CB8AC3E}">
        <p14:creationId xmlns:p14="http://schemas.microsoft.com/office/powerpoint/2010/main" val="18439261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763" name="Rectangle 4"/>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764" name="Rectangle 5"/>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765" name="Rectangle 6"/>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766" name="Rectangle 7"/>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767" name="Rectangle 8"/>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768" name="Rectangle 9"/>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769" name="Rectangle 10"/>
          <p:cNvSpPr>
            <a:spLocks noChangeArrowheads="1"/>
          </p:cNvSpPr>
          <p:nvPr/>
        </p:nvSpPr>
        <p:spPr bwMode="auto">
          <a:xfrm>
            <a:off x="6629400" y="44196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770" name="Rectangle 11"/>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771" name="Rectangle 12"/>
          <p:cNvSpPr>
            <a:spLocks noChangeArrowheads="1"/>
          </p:cNvSpPr>
          <p:nvPr/>
        </p:nvSpPr>
        <p:spPr bwMode="auto">
          <a:xfrm>
            <a:off x="6324600" y="35814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772" name="Rectangle 13"/>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773" name="Rectangle 14"/>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774" name="Rectangle 15"/>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775" name="Rectangle 16"/>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776" name="Rectangle 17"/>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777" name="Rectangle 18"/>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778" name="Rectangle 19"/>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779" name="Rectangle 20"/>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780" name="Rectangle 21"/>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781" name="Rectangle 22"/>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782" name="Rectangle 23"/>
          <p:cNvSpPr>
            <a:spLocks noChangeArrowheads="1"/>
          </p:cNvSpPr>
          <p:nvPr/>
        </p:nvSpPr>
        <p:spPr bwMode="auto">
          <a:xfrm>
            <a:off x="54864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783" name="Rectangle 24"/>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784" name="Rectangle 25"/>
          <p:cNvSpPr>
            <a:spLocks noChangeArrowheads="1"/>
          </p:cNvSpPr>
          <p:nvPr/>
        </p:nvSpPr>
        <p:spPr bwMode="auto">
          <a:xfrm>
            <a:off x="50292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785" name="Rectangle 26"/>
          <p:cNvSpPr>
            <a:spLocks noChangeArrowheads="1"/>
          </p:cNvSpPr>
          <p:nvPr/>
        </p:nvSpPr>
        <p:spPr bwMode="auto">
          <a:xfrm>
            <a:off x="5257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786" name="Rectangle 27"/>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787" name="Rectangle 28"/>
          <p:cNvSpPr>
            <a:spLocks noChangeArrowheads="1"/>
          </p:cNvSpPr>
          <p:nvPr/>
        </p:nvSpPr>
        <p:spPr bwMode="auto">
          <a:xfrm>
            <a:off x="45720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788" name="Rectangle 29"/>
          <p:cNvSpPr>
            <a:spLocks noChangeArrowheads="1"/>
          </p:cNvSpPr>
          <p:nvPr/>
        </p:nvSpPr>
        <p:spPr bwMode="auto">
          <a:xfrm>
            <a:off x="48006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789" name="Rectangle 30"/>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790" name="Rectangle 31"/>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791" name="Rectangle 32"/>
          <p:cNvSpPr>
            <a:spLocks noChangeArrowheads="1"/>
          </p:cNvSpPr>
          <p:nvPr/>
        </p:nvSpPr>
        <p:spPr bwMode="auto">
          <a:xfrm>
            <a:off x="61722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792" name="Rectangle 33"/>
          <p:cNvSpPr>
            <a:spLocks noChangeArrowheads="1"/>
          </p:cNvSpPr>
          <p:nvPr/>
        </p:nvSpPr>
        <p:spPr bwMode="auto">
          <a:xfrm>
            <a:off x="77724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793" name="Rectangle 34"/>
          <p:cNvSpPr>
            <a:spLocks noChangeArrowheads="1"/>
          </p:cNvSpPr>
          <p:nvPr/>
        </p:nvSpPr>
        <p:spPr bwMode="auto">
          <a:xfrm>
            <a:off x="6400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794" name="Rectangle 35"/>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795" name="Rectangle 36"/>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796" name="Rectangle 37"/>
          <p:cNvSpPr>
            <a:spLocks noChangeArrowheads="1"/>
          </p:cNvSpPr>
          <p:nvPr/>
        </p:nvSpPr>
        <p:spPr bwMode="auto">
          <a:xfrm>
            <a:off x="66294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797" name="Rectangle 38"/>
          <p:cNvSpPr>
            <a:spLocks noChangeArrowheads="1"/>
          </p:cNvSpPr>
          <p:nvPr/>
        </p:nvSpPr>
        <p:spPr bwMode="auto">
          <a:xfrm>
            <a:off x="68580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798" name="Rectangle 39"/>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799" name="Rectangle 40"/>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800" name="Rectangle 41"/>
          <p:cNvSpPr>
            <a:spLocks noChangeArrowheads="1"/>
          </p:cNvSpPr>
          <p:nvPr/>
        </p:nvSpPr>
        <p:spPr bwMode="auto">
          <a:xfrm>
            <a:off x="8229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801" name="Rectangle 42"/>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802" name="Rectangle 43"/>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803" name="Rectangle 44"/>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804" name="Rectangle 45"/>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805" name="Rectangle 46"/>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806" name="Rectangle 47"/>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807" name="Rectangle 48"/>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808" name="Rectangle 49"/>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809" name="Rectangle 50"/>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810" name="Rectangle 51"/>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811" name="Rectangle 52"/>
          <p:cNvSpPr>
            <a:spLocks noChangeArrowheads="1"/>
          </p:cNvSpPr>
          <p:nvPr/>
        </p:nvSpPr>
        <p:spPr bwMode="auto">
          <a:xfrm>
            <a:off x="48006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812" name="Rectangle 53"/>
          <p:cNvSpPr>
            <a:spLocks noChangeArrowheads="1"/>
          </p:cNvSpPr>
          <p:nvPr/>
        </p:nvSpPr>
        <p:spPr bwMode="auto">
          <a:xfrm>
            <a:off x="66294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813" name="Rectangle 54"/>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814" name="Rectangle 55"/>
          <p:cNvSpPr>
            <a:spLocks noChangeArrowheads="1"/>
          </p:cNvSpPr>
          <p:nvPr/>
        </p:nvSpPr>
        <p:spPr bwMode="auto">
          <a:xfrm>
            <a:off x="52578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815" name="Rectangle 56"/>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816" name="Rectangle 57"/>
          <p:cNvSpPr>
            <a:spLocks noChangeArrowheads="1"/>
          </p:cNvSpPr>
          <p:nvPr/>
        </p:nvSpPr>
        <p:spPr bwMode="auto">
          <a:xfrm>
            <a:off x="61722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817" name="Line 58"/>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18" name="Line 59"/>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19" name="Line 60"/>
          <p:cNvSpPr>
            <a:spLocks noChangeShapeType="1"/>
          </p:cNvSpPr>
          <p:nvPr/>
        </p:nvSpPr>
        <p:spPr bwMode="auto">
          <a:xfrm>
            <a:off x="6705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20" name="Line 61"/>
          <p:cNvSpPr>
            <a:spLocks noChangeShapeType="1"/>
          </p:cNvSpPr>
          <p:nvPr/>
        </p:nvSpPr>
        <p:spPr bwMode="auto">
          <a:xfrm>
            <a:off x="6705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21" name="Line 62"/>
          <p:cNvSpPr>
            <a:spLocks noChangeShapeType="1"/>
          </p:cNvSpPr>
          <p:nvPr/>
        </p:nvSpPr>
        <p:spPr bwMode="auto">
          <a:xfrm>
            <a:off x="71628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22" name="Line 63"/>
          <p:cNvSpPr>
            <a:spLocks noChangeShapeType="1"/>
          </p:cNvSpPr>
          <p:nvPr/>
        </p:nvSpPr>
        <p:spPr bwMode="auto">
          <a:xfrm>
            <a:off x="71628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23" name="Line 64"/>
          <p:cNvSpPr>
            <a:spLocks noChangeShapeType="1"/>
          </p:cNvSpPr>
          <p:nvPr/>
        </p:nvSpPr>
        <p:spPr bwMode="auto">
          <a:xfrm>
            <a:off x="7620000" y="54102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24" name="Line 65"/>
          <p:cNvSpPr>
            <a:spLocks noChangeShapeType="1"/>
          </p:cNvSpPr>
          <p:nvPr/>
        </p:nvSpPr>
        <p:spPr bwMode="auto">
          <a:xfrm>
            <a:off x="762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25" name="Line 66"/>
          <p:cNvSpPr>
            <a:spLocks noChangeShapeType="1"/>
          </p:cNvSpPr>
          <p:nvPr/>
        </p:nvSpPr>
        <p:spPr bwMode="auto">
          <a:xfrm>
            <a:off x="8077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26" name="Line 67"/>
          <p:cNvSpPr>
            <a:spLocks noChangeShapeType="1"/>
          </p:cNvSpPr>
          <p:nvPr/>
        </p:nvSpPr>
        <p:spPr bwMode="auto">
          <a:xfrm>
            <a:off x="807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27" name="Line 68"/>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28" name="Line 69"/>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29" name="Line 70"/>
          <p:cNvSpPr>
            <a:spLocks noChangeShapeType="1"/>
          </p:cNvSpPr>
          <p:nvPr/>
        </p:nvSpPr>
        <p:spPr bwMode="auto">
          <a:xfrm>
            <a:off x="5334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30" name="Line 71"/>
          <p:cNvSpPr>
            <a:spLocks noChangeShapeType="1"/>
          </p:cNvSpPr>
          <p:nvPr/>
        </p:nvSpPr>
        <p:spPr bwMode="auto">
          <a:xfrm>
            <a:off x="5334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31" name="Line 72"/>
          <p:cNvSpPr>
            <a:spLocks noChangeShapeType="1"/>
          </p:cNvSpPr>
          <p:nvPr/>
        </p:nvSpPr>
        <p:spPr bwMode="auto">
          <a:xfrm>
            <a:off x="39624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32" name="Line 73"/>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33" name="Line 74"/>
          <p:cNvSpPr>
            <a:spLocks noChangeShapeType="1"/>
          </p:cNvSpPr>
          <p:nvPr/>
        </p:nvSpPr>
        <p:spPr bwMode="auto">
          <a:xfrm>
            <a:off x="6248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34" name="Line 75"/>
          <p:cNvSpPr>
            <a:spLocks noChangeShapeType="1"/>
          </p:cNvSpPr>
          <p:nvPr/>
        </p:nvSpPr>
        <p:spPr bwMode="auto">
          <a:xfrm>
            <a:off x="624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35" name="Line 76"/>
          <p:cNvSpPr>
            <a:spLocks noChangeShapeType="1"/>
          </p:cNvSpPr>
          <p:nvPr/>
        </p:nvSpPr>
        <p:spPr bwMode="auto">
          <a:xfrm>
            <a:off x="5791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36" name="Line 77"/>
          <p:cNvSpPr>
            <a:spLocks noChangeShapeType="1"/>
          </p:cNvSpPr>
          <p:nvPr/>
        </p:nvSpPr>
        <p:spPr bwMode="auto">
          <a:xfrm>
            <a:off x="579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37" name="Line 78"/>
          <p:cNvSpPr>
            <a:spLocks noChangeShapeType="1"/>
          </p:cNvSpPr>
          <p:nvPr/>
        </p:nvSpPr>
        <p:spPr bwMode="auto">
          <a:xfrm>
            <a:off x="44196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38" name="Line 79"/>
          <p:cNvSpPr>
            <a:spLocks noChangeShapeType="1"/>
          </p:cNvSpPr>
          <p:nvPr/>
        </p:nvSpPr>
        <p:spPr bwMode="auto">
          <a:xfrm flipH="1">
            <a:off x="4648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39" name="Line 80"/>
          <p:cNvSpPr>
            <a:spLocks noChangeShapeType="1"/>
          </p:cNvSpPr>
          <p:nvPr/>
        </p:nvSpPr>
        <p:spPr bwMode="auto">
          <a:xfrm>
            <a:off x="4876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40" name="Line 81"/>
          <p:cNvSpPr>
            <a:spLocks noChangeShapeType="1"/>
          </p:cNvSpPr>
          <p:nvPr/>
        </p:nvSpPr>
        <p:spPr bwMode="auto">
          <a:xfrm>
            <a:off x="4876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41" name="Line 82"/>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42" name="Line 83"/>
          <p:cNvSpPr>
            <a:spLocks noChangeShapeType="1"/>
          </p:cNvSpPr>
          <p:nvPr/>
        </p:nvSpPr>
        <p:spPr bwMode="auto">
          <a:xfrm>
            <a:off x="39624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43" name="Line 84"/>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44" name="Line 85"/>
          <p:cNvSpPr>
            <a:spLocks noChangeShapeType="1"/>
          </p:cNvSpPr>
          <p:nvPr/>
        </p:nvSpPr>
        <p:spPr bwMode="auto">
          <a:xfrm>
            <a:off x="6248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45" name="Line 86"/>
          <p:cNvSpPr>
            <a:spLocks noChangeShapeType="1"/>
          </p:cNvSpPr>
          <p:nvPr/>
        </p:nvSpPr>
        <p:spPr bwMode="auto">
          <a:xfrm flipH="1">
            <a:off x="5791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46" name="Line 87"/>
          <p:cNvSpPr>
            <a:spLocks noChangeShapeType="1"/>
          </p:cNvSpPr>
          <p:nvPr/>
        </p:nvSpPr>
        <p:spPr bwMode="auto">
          <a:xfrm>
            <a:off x="7620000" y="4572000"/>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47" name="Line 88"/>
          <p:cNvSpPr>
            <a:spLocks noChangeShapeType="1"/>
          </p:cNvSpPr>
          <p:nvPr/>
        </p:nvSpPr>
        <p:spPr bwMode="auto">
          <a:xfrm flipH="1">
            <a:off x="71628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48" name="Line 89"/>
          <p:cNvSpPr>
            <a:spLocks noChangeShapeType="1"/>
          </p:cNvSpPr>
          <p:nvPr/>
        </p:nvSpPr>
        <p:spPr bwMode="auto">
          <a:xfrm>
            <a:off x="4876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49" name="Line 90"/>
          <p:cNvSpPr>
            <a:spLocks noChangeShapeType="1"/>
          </p:cNvSpPr>
          <p:nvPr/>
        </p:nvSpPr>
        <p:spPr bwMode="auto">
          <a:xfrm flipH="1">
            <a:off x="4419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50" name="Line 91"/>
          <p:cNvSpPr>
            <a:spLocks noChangeShapeType="1"/>
          </p:cNvSpPr>
          <p:nvPr/>
        </p:nvSpPr>
        <p:spPr bwMode="auto">
          <a:xfrm>
            <a:off x="4876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51" name="Line 92"/>
          <p:cNvSpPr>
            <a:spLocks noChangeShapeType="1"/>
          </p:cNvSpPr>
          <p:nvPr/>
        </p:nvSpPr>
        <p:spPr bwMode="auto">
          <a:xfrm>
            <a:off x="6705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52" name="Line 93"/>
          <p:cNvSpPr>
            <a:spLocks noChangeShapeType="1"/>
          </p:cNvSpPr>
          <p:nvPr/>
        </p:nvSpPr>
        <p:spPr bwMode="auto">
          <a:xfrm>
            <a:off x="80772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53" name="Line 94"/>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54" name="Line 95"/>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55" name="Line 96"/>
          <p:cNvSpPr>
            <a:spLocks noChangeShapeType="1"/>
          </p:cNvSpPr>
          <p:nvPr/>
        </p:nvSpPr>
        <p:spPr bwMode="auto">
          <a:xfrm flipH="1">
            <a:off x="3962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56" name="Line 97"/>
          <p:cNvSpPr>
            <a:spLocks noChangeShapeType="1"/>
          </p:cNvSpPr>
          <p:nvPr/>
        </p:nvSpPr>
        <p:spPr bwMode="auto">
          <a:xfrm>
            <a:off x="4572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57" name="Line 98"/>
          <p:cNvSpPr>
            <a:spLocks noChangeShapeType="1"/>
          </p:cNvSpPr>
          <p:nvPr/>
        </p:nvSpPr>
        <p:spPr bwMode="auto">
          <a:xfrm>
            <a:off x="5486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58" name="Line 99"/>
          <p:cNvSpPr>
            <a:spLocks noChangeShapeType="1"/>
          </p:cNvSpPr>
          <p:nvPr/>
        </p:nvSpPr>
        <p:spPr bwMode="auto">
          <a:xfrm>
            <a:off x="6400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59" name="Line 100"/>
          <p:cNvSpPr>
            <a:spLocks noChangeShapeType="1"/>
          </p:cNvSpPr>
          <p:nvPr/>
        </p:nvSpPr>
        <p:spPr bwMode="auto">
          <a:xfrm>
            <a:off x="7162800" y="3733800"/>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60" name="Line 101"/>
          <p:cNvSpPr>
            <a:spLocks noChangeShapeType="1"/>
          </p:cNvSpPr>
          <p:nvPr/>
        </p:nvSpPr>
        <p:spPr bwMode="auto">
          <a:xfrm>
            <a:off x="8077200" y="3733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61" name="Line 102"/>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62" name="Line 103"/>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63" name="Rectangle 104"/>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864" name="Rectangle 105"/>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865" name="Rectangle 106"/>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866" name="Rectangle 107"/>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7867" name="Line 108"/>
          <p:cNvSpPr>
            <a:spLocks noChangeShapeType="1"/>
          </p:cNvSpPr>
          <p:nvPr/>
        </p:nvSpPr>
        <p:spPr bwMode="auto">
          <a:xfrm flipH="1">
            <a:off x="4572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68" name="Line 109"/>
          <p:cNvSpPr>
            <a:spLocks noChangeShapeType="1"/>
          </p:cNvSpPr>
          <p:nvPr/>
        </p:nvSpPr>
        <p:spPr bwMode="auto">
          <a:xfrm flipH="1">
            <a:off x="5486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69" name="Line 110"/>
          <p:cNvSpPr>
            <a:spLocks noChangeShapeType="1"/>
          </p:cNvSpPr>
          <p:nvPr/>
        </p:nvSpPr>
        <p:spPr bwMode="auto">
          <a:xfrm>
            <a:off x="6096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70" name="Line 111"/>
          <p:cNvSpPr>
            <a:spLocks noChangeShapeType="1"/>
          </p:cNvSpPr>
          <p:nvPr/>
        </p:nvSpPr>
        <p:spPr bwMode="auto">
          <a:xfrm>
            <a:off x="7162800" y="3048000"/>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71" name="Line 112"/>
          <p:cNvSpPr>
            <a:spLocks noChangeShapeType="1"/>
          </p:cNvSpPr>
          <p:nvPr/>
        </p:nvSpPr>
        <p:spPr bwMode="auto">
          <a:xfrm>
            <a:off x="7162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72" name="Line 113"/>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73" name="Line 114"/>
          <p:cNvSpPr>
            <a:spLocks noChangeShapeType="1"/>
          </p:cNvSpPr>
          <p:nvPr/>
        </p:nvSpPr>
        <p:spPr bwMode="auto">
          <a:xfrm flipH="1">
            <a:off x="5029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74" name="Line 115"/>
          <p:cNvSpPr>
            <a:spLocks noChangeShapeType="1"/>
          </p:cNvSpPr>
          <p:nvPr/>
        </p:nvSpPr>
        <p:spPr bwMode="auto">
          <a:xfrm>
            <a:off x="5562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75" name="Line 116"/>
          <p:cNvSpPr>
            <a:spLocks noChangeShapeType="1"/>
          </p:cNvSpPr>
          <p:nvPr/>
        </p:nvSpPr>
        <p:spPr bwMode="auto">
          <a:xfrm flipH="1">
            <a:off x="71628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76" name="Line 117"/>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77" name="Line 118"/>
          <p:cNvSpPr>
            <a:spLocks noChangeShapeType="1"/>
          </p:cNvSpPr>
          <p:nvPr/>
        </p:nvSpPr>
        <p:spPr bwMode="auto">
          <a:xfrm flipH="1">
            <a:off x="5562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78" name="Line 119"/>
          <p:cNvSpPr>
            <a:spLocks noChangeShapeType="1"/>
          </p:cNvSpPr>
          <p:nvPr/>
        </p:nvSpPr>
        <p:spPr bwMode="auto">
          <a:xfrm>
            <a:off x="6629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879" name="Text Box 120"/>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17880" name="Text Box 121"/>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17881" name="Text Box 122"/>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17882" name="Text Box 123"/>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17883" name="Text Box 124"/>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17884" name="Text Box 125"/>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17885" name="Text Box 126"/>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17886" name="Text Box 127"/>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17887" name="Text Box 128"/>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17888" name="Text Box 129"/>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17889" name="Text Box 130"/>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17890" name="Text Box 131"/>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17891" name="Text Box 132"/>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17892" name="Text Box 133"/>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17893" name="Text Box 134"/>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117894" name="Text Box 135"/>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17895" name="Text Box 136"/>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17896" name="Text Box 137"/>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17897" name="Text Box 138"/>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117898" name="Text Box 139"/>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17899" name="Text Box 140"/>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17900" name="Text Box 141"/>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17901" name="Text Box 142"/>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17902" name="Text Box 143"/>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17903" name="Text Box 144"/>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17904" name="Text Box 145"/>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17905" name="Text Box 146"/>
          <p:cNvSpPr txBox="1">
            <a:spLocks noChangeArrowheads="1"/>
          </p:cNvSpPr>
          <p:nvPr/>
        </p:nvSpPr>
        <p:spPr bwMode="auto">
          <a:xfrm>
            <a:off x="4191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17906" name="Text Box 147"/>
          <p:cNvSpPr txBox="1">
            <a:spLocks noChangeArrowheads="1"/>
          </p:cNvSpPr>
          <p:nvPr/>
        </p:nvSpPr>
        <p:spPr bwMode="auto">
          <a:xfrm>
            <a:off x="47244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17907" name="Text Box 148"/>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0</a:t>
            </a:r>
          </a:p>
        </p:txBody>
      </p:sp>
      <p:sp>
        <p:nvSpPr>
          <p:cNvPr id="117908" name="Text Box 149"/>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17909" name="Text Box 150"/>
          <p:cNvSpPr txBox="1">
            <a:spLocks noChangeArrowheads="1"/>
          </p:cNvSpPr>
          <p:nvPr/>
        </p:nvSpPr>
        <p:spPr bwMode="auto">
          <a:xfrm>
            <a:off x="4114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17910" name="Text Box 151"/>
          <p:cNvSpPr txBox="1">
            <a:spLocks noChangeArrowheads="1"/>
          </p:cNvSpPr>
          <p:nvPr/>
        </p:nvSpPr>
        <p:spPr bwMode="auto">
          <a:xfrm>
            <a:off x="45720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3</a:t>
            </a:r>
          </a:p>
        </p:txBody>
      </p:sp>
      <p:sp>
        <p:nvSpPr>
          <p:cNvPr id="117911" name="Text Box 152"/>
          <p:cNvSpPr txBox="1">
            <a:spLocks noChangeArrowheads="1"/>
          </p:cNvSpPr>
          <p:nvPr/>
        </p:nvSpPr>
        <p:spPr bwMode="auto">
          <a:xfrm>
            <a:off x="5257800" y="22177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17912" name="Text Box 153"/>
          <p:cNvSpPr txBox="1">
            <a:spLocks noChangeArrowheads="1"/>
          </p:cNvSpPr>
          <p:nvPr/>
        </p:nvSpPr>
        <p:spPr bwMode="auto">
          <a:xfrm>
            <a:off x="54864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2</a:t>
            </a:r>
          </a:p>
        </p:txBody>
      </p:sp>
      <p:sp>
        <p:nvSpPr>
          <p:cNvPr id="117913" name="Text Box 154"/>
          <p:cNvSpPr txBox="1">
            <a:spLocks noChangeArrowheads="1"/>
          </p:cNvSpPr>
          <p:nvPr/>
        </p:nvSpPr>
        <p:spPr bwMode="auto">
          <a:xfrm>
            <a:off x="59436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2</a:t>
            </a:r>
          </a:p>
        </p:txBody>
      </p:sp>
      <p:sp>
        <p:nvSpPr>
          <p:cNvPr id="117914" name="Text Box 155"/>
          <p:cNvSpPr txBox="1">
            <a:spLocks noChangeArrowheads="1"/>
          </p:cNvSpPr>
          <p:nvPr/>
        </p:nvSpPr>
        <p:spPr bwMode="auto">
          <a:xfrm>
            <a:off x="51816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2</a:t>
            </a:r>
          </a:p>
        </p:txBody>
      </p:sp>
      <p:sp>
        <p:nvSpPr>
          <p:cNvPr id="117915" name="Text Box 156"/>
          <p:cNvSpPr txBox="1">
            <a:spLocks noChangeArrowheads="1"/>
          </p:cNvSpPr>
          <p:nvPr/>
        </p:nvSpPr>
        <p:spPr bwMode="auto">
          <a:xfrm>
            <a:off x="57912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2</a:t>
            </a:r>
          </a:p>
        </p:txBody>
      </p:sp>
      <p:sp>
        <p:nvSpPr>
          <p:cNvPr id="117916" name="Text Box 157"/>
          <p:cNvSpPr txBox="1">
            <a:spLocks noChangeArrowheads="1"/>
          </p:cNvSpPr>
          <p:nvPr/>
        </p:nvSpPr>
        <p:spPr bwMode="auto">
          <a:xfrm>
            <a:off x="68580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1</a:t>
            </a:r>
          </a:p>
        </p:txBody>
      </p:sp>
      <p:sp>
        <p:nvSpPr>
          <p:cNvPr id="117917" name="Text Box 158"/>
          <p:cNvSpPr txBox="1">
            <a:spLocks noChangeArrowheads="1"/>
          </p:cNvSpPr>
          <p:nvPr/>
        </p:nvSpPr>
        <p:spPr bwMode="auto">
          <a:xfrm>
            <a:off x="73152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1</a:t>
            </a:r>
          </a:p>
        </p:txBody>
      </p:sp>
      <p:sp>
        <p:nvSpPr>
          <p:cNvPr id="117918" name="Text Box 159"/>
          <p:cNvSpPr txBox="1">
            <a:spLocks noChangeArrowheads="1"/>
          </p:cNvSpPr>
          <p:nvPr/>
        </p:nvSpPr>
        <p:spPr bwMode="auto">
          <a:xfrm>
            <a:off x="72390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17919" name="Line 160"/>
          <p:cNvSpPr>
            <a:spLocks noChangeShapeType="1"/>
          </p:cNvSpPr>
          <p:nvPr/>
        </p:nvSpPr>
        <p:spPr bwMode="auto">
          <a:xfrm>
            <a:off x="7162800" y="3048000"/>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7920" name="Text Box 161"/>
          <p:cNvSpPr txBox="1">
            <a:spLocks noChangeArrowheads="1"/>
          </p:cNvSpPr>
          <p:nvPr/>
        </p:nvSpPr>
        <p:spPr bwMode="auto">
          <a:xfrm>
            <a:off x="6324600" y="1608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61" name="TextBox 160">
            <a:extLst>
              <a:ext uri="{FF2B5EF4-FFF2-40B4-BE49-F238E27FC236}">
                <a16:creationId xmlns:a16="http://schemas.microsoft.com/office/drawing/2014/main" id="{B6904F4E-53F0-4380-959F-22294113B603}"/>
              </a:ext>
            </a:extLst>
          </p:cNvPr>
          <p:cNvSpPr txBox="1"/>
          <p:nvPr/>
        </p:nvSpPr>
        <p:spPr>
          <a:xfrm>
            <a:off x="1459166" y="1580483"/>
            <a:ext cx="628698" cy="369332"/>
          </a:xfrm>
          <a:prstGeom prst="rect">
            <a:avLst/>
          </a:prstGeom>
          <a:noFill/>
        </p:spPr>
        <p:txBody>
          <a:bodyPr wrap="none" rtlCol="0">
            <a:spAutoFit/>
          </a:bodyPr>
          <a:lstStyle/>
          <a:p>
            <a:r>
              <a:rPr lang="en-US" dirty="0"/>
              <a:t>MAX</a:t>
            </a:r>
          </a:p>
        </p:txBody>
      </p:sp>
      <p:sp>
        <p:nvSpPr>
          <p:cNvPr id="162" name="TextBox 161">
            <a:extLst>
              <a:ext uri="{FF2B5EF4-FFF2-40B4-BE49-F238E27FC236}">
                <a16:creationId xmlns:a16="http://schemas.microsoft.com/office/drawing/2014/main" id="{680454E3-09AC-4C67-9A89-ED5FED62CC1A}"/>
              </a:ext>
            </a:extLst>
          </p:cNvPr>
          <p:cNvSpPr txBox="1"/>
          <p:nvPr/>
        </p:nvSpPr>
        <p:spPr>
          <a:xfrm>
            <a:off x="1468710" y="2204639"/>
            <a:ext cx="567784" cy="369332"/>
          </a:xfrm>
          <a:prstGeom prst="rect">
            <a:avLst/>
          </a:prstGeom>
          <a:noFill/>
        </p:spPr>
        <p:txBody>
          <a:bodyPr wrap="none" rtlCol="0">
            <a:spAutoFit/>
          </a:bodyPr>
          <a:lstStyle/>
          <a:p>
            <a:r>
              <a:rPr lang="en-US" dirty="0"/>
              <a:t>MIN</a:t>
            </a:r>
          </a:p>
        </p:txBody>
      </p:sp>
      <p:sp>
        <p:nvSpPr>
          <p:cNvPr id="163" name="TextBox 162">
            <a:extLst>
              <a:ext uri="{FF2B5EF4-FFF2-40B4-BE49-F238E27FC236}">
                <a16:creationId xmlns:a16="http://schemas.microsoft.com/office/drawing/2014/main" id="{77739789-B87E-4E38-96E6-DAFA61869470}"/>
              </a:ext>
            </a:extLst>
          </p:cNvPr>
          <p:cNvSpPr txBox="1"/>
          <p:nvPr/>
        </p:nvSpPr>
        <p:spPr>
          <a:xfrm>
            <a:off x="1447272" y="2787134"/>
            <a:ext cx="628698" cy="369332"/>
          </a:xfrm>
          <a:prstGeom prst="rect">
            <a:avLst/>
          </a:prstGeom>
          <a:noFill/>
        </p:spPr>
        <p:txBody>
          <a:bodyPr wrap="none" rtlCol="0">
            <a:spAutoFit/>
          </a:bodyPr>
          <a:lstStyle/>
          <a:p>
            <a:r>
              <a:rPr lang="en-US" dirty="0"/>
              <a:t>MAX</a:t>
            </a:r>
          </a:p>
        </p:txBody>
      </p:sp>
      <p:sp>
        <p:nvSpPr>
          <p:cNvPr id="164" name="TextBox 163">
            <a:extLst>
              <a:ext uri="{FF2B5EF4-FFF2-40B4-BE49-F238E27FC236}">
                <a16:creationId xmlns:a16="http://schemas.microsoft.com/office/drawing/2014/main" id="{0C208ABF-9653-446A-B038-319285B5FF40}"/>
              </a:ext>
            </a:extLst>
          </p:cNvPr>
          <p:cNvSpPr txBox="1"/>
          <p:nvPr/>
        </p:nvSpPr>
        <p:spPr>
          <a:xfrm>
            <a:off x="1489623" y="3493090"/>
            <a:ext cx="567784" cy="369332"/>
          </a:xfrm>
          <a:prstGeom prst="rect">
            <a:avLst/>
          </a:prstGeom>
          <a:noFill/>
        </p:spPr>
        <p:txBody>
          <a:bodyPr wrap="none" rtlCol="0">
            <a:spAutoFit/>
          </a:bodyPr>
          <a:lstStyle/>
          <a:p>
            <a:r>
              <a:rPr lang="en-US" dirty="0"/>
              <a:t>MIN</a:t>
            </a:r>
          </a:p>
        </p:txBody>
      </p:sp>
      <p:sp>
        <p:nvSpPr>
          <p:cNvPr id="165" name="TextBox 164">
            <a:extLst>
              <a:ext uri="{FF2B5EF4-FFF2-40B4-BE49-F238E27FC236}">
                <a16:creationId xmlns:a16="http://schemas.microsoft.com/office/drawing/2014/main" id="{C416D007-1249-4328-9877-5F460DFBD4B6}"/>
              </a:ext>
            </a:extLst>
          </p:cNvPr>
          <p:cNvSpPr txBox="1"/>
          <p:nvPr/>
        </p:nvSpPr>
        <p:spPr>
          <a:xfrm>
            <a:off x="1489623" y="4287356"/>
            <a:ext cx="628698" cy="369332"/>
          </a:xfrm>
          <a:prstGeom prst="rect">
            <a:avLst/>
          </a:prstGeom>
          <a:noFill/>
        </p:spPr>
        <p:txBody>
          <a:bodyPr wrap="none" rtlCol="0">
            <a:spAutoFit/>
          </a:bodyPr>
          <a:lstStyle/>
          <a:p>
            <a:r>
              <a:rPr lang="en-US" dirty="0"/>
              <a:t>MAX</a:t>
            </a:r>
          </a:p>
        </p:txBody>
      </p:sp>
      <p:sp>
        <p:nvSpPr>
          <p:cNvPr id="166" name="TextBox 165">
            <a:extLst>
              <a:ext uri="{FF2B5EF4-FFF2-40B4-BE49-F238E27FC236}">
                <a16:creationId xmlns:a16="http://schemas.microsoft.com/office/drawing/2014/main" id="{1134006F-8457-49CC-B0D4-AE4BEDBF80F1}"/>
              </a:ext>
            </a:extLst>
          </p:cNvPr>
          <p:cNvSpPr txBox="1"/>
          <p:nvPr/>
        </p:nvSpPr>
        <p:spPr>
          <a:xfrm>
            <a:off x="1505892" y="5160659"/>
            <a:ext cx="567784" cy="369332"/>
          </a:xfrm>
          <a:prstGeom prst="rect">
            <a:avLst/>
          </a:prstGeom>
          <a:noFill/>
        </p:spPr>
        <p:txBody>
          <a:bodyPr wrap="none" rtlCol="0">
            <a:spAutoFit/>
          </a:bodyPr>
          <a:lstStyle/>
          <a:p>
            <a:r>
              <a:rPr lang="en-US" dirty="0"/>
              <a:t>MIN</a:t>
            </a:r>
          </a:p>
        </p:txBody>
      </p:sp>
      <p:cxnSp>
        <p:nvCxnSpPr>
          <p:cNvPr id="167" name="Straight Connector 166">
            <a:extLst>
              <a:ext uri="{FF2B5EF4-FFF2-40B4-BE49-F238E27FC236}">
                <a16:creationId xmlns:a16="http://schemas.microsoft.com/office/drawing/2014/main" id="{308F1054-F329-4F8C-8846-510CBEDA3B4D}"/>
              </a:ext>
            </a:extLst>
          </p:cNvPr>
          <p:cNvCxnSpPr>
            <a:cxnSpLocks/>
          </p:cNvCxnSpPr>
          <p:nvPr/>
        </p:nvCxnSpPr>
        <p:spPr>
          <a:xfrm flipH="1">
            <a:off x="2116478" y="1781711"/>
            <a:ext cx="402873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7566F173-3FCB-4820-9419-EA24EA099CFA}"/>
              </a:ext>
            </a:extLst>
          </p:cNvPr>
          <p:cNvCxnSpPr>
            <a:cxnSpLocks/>
          </p:cNvCxnSpPr>
          <p:nvPr/>
        </p:nvCxnSpPr>
        <p:spPr>
          <a:xfrm flipH="1">
            <a:off x="2157574" y="2404165"/>
            <a:ext cx="287162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A5225B79-A8C2-478C-84C0-05434EA4911A}"/>
              </a:ext>
            </a:extLst>
          </p:cNvPr>
          <p:cNvCxnSpPr>
            <a:cxnSpLocks/>
          </p:cNvCxnSpPr>
          <p:nvPr/>
        </p:nvCxnSpPr>
        <p:spPr>
          <a:xfrm flipH="1">
            <a:off x="2152170" y="3016785"/>
            <a:ext cx="2419830"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C4DEE7BB-2EC1-4BE2-B001-006DE28CB90F}"/>
              </a:ext>
            </a:extLst>
          </p:cNvPr>
          <p:cNvCxnSpPr>
            <a:cxnSpLocks/>
            <a:endCxn id="164" idx="3"/>
          </p:cNvCxnSpPr>
          <p:nvPr/>
        </p:nvCxnSpPr>
        <p:spPr>
          <a:xfrm flipH="1">
            <a:off x="2057407" y="3672156"/>
            <a:ext cx="2106196" cy="560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E2EAF520-24C9-4F4E-A389-39B7E85F4CB5}"/>
              </a:ext>
            </a:extLst>
          </p:cNvPr>
          <p:cNvCxnSpPr>
            <a:cxnSpLocks/>
            <a:endCxn id="165" idx="3"/>
          </p:cNvCxnSpPr>
          <p:nvPr/>
        </p:nvCxnSpPr>
        <p:spPr>
          <a:xfrm flipH="1" flipV="1">
            <a:off x="2118321" y="4472022"/>
            <a:ext cx="1386880" cy="10934"/>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1376FC9C-B907-4AB8-B8EA-85162C54AC06}"/>
              </a:ext>
            </a:extLst>
          </p:cNvPr>
          <p:cNvCxnSpPr>
            <a:cxnSpLocks/>
            <a:endCxn id="166" idx="3"/>
          </p:cNvCxnSpPr>
          <p:nvPr/>
        </p:nvCxnSpPr>
        <p:spPr>
          <a:xfrm flipH="1" flipV="1">
            <a:off x="2073676" y="5345325"/>
            <a:ext cx="988024" cy="2483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73" name="Rectangle 24">
            <a:extLst>
              <a:ext uri="{FF2B5EF4-FFF2-40B4-BE49-F238E27FC236}">
                <a16:creationId xmlns:a16="http://schemas.microsoft.com/office/drawing/2014/main" id="{C8BA2DCD-FD3B-4990-B048-4484FF6C2D99}"/>
              </a:ext>
            </a:extLst>
          </p:cNvPr>
          <p:cNvSpPr>
            <a:spLocks noChangeArrowheads="1"/>
          </p:cNvSpPr>
          <p:nvPr/>
        </p:nvSpPr>
        <p:spPr bwMode="auto">
          <a:xfrm>
            <a:off x="9349395" y="1639021"/>
            <a:ext cx="304801" cy="310794"/>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74" name="TextBox 173">
            <a:extLst>
              <a:ext uri="{FF2B5EF4-FFF2-40B4-BE49-F238E27FC236}">
                <a16:creationId xmlns:a16="http://schemas.microsoft.com/office/drawing/2014/main" id="{1E6C5E16-AB2F-456B-BB84-0C2018E65F88}"/>
              </a:ext>
            </a:extLst>
          </p:cNvPr>
          <p:cNvSpPr txBox="1"/>
          <p:nvPr/>
        </p:nvSpPr>
        <p:spPr>
          <a:xfrm>
            <a:off x="9671320" y="1581656"/>
            <a:ext cx="1138773" cy="400110"/>
          </a:xfrm>
          <a:prstGeom prst="rect">
            <a:avLst/>
          </a:prstGeom>
          <a:noFill/>
        </p:spPr>
        <p:txBody>
          <a:bodyPr wrap="none" rtlCol="0">
            <a:spAutoFit/>
          </a:bodyPr>
          <a:lstStyle/>
          <a:p>
            <a:r>
              <a:rPr lang="en-US" sz="2000" dirty="0"/>
              <a:t>= Pruned</a:t>
            </a:r>
          </a:p>
        </p:txBody>
      </p:sp>
    </p:spTree>
    <p:extLst>
      <p:ext uri="{BB962C8B-B14F-4D97-AF65-F5344CB8AC3E}">
        <p14:creationId xmlns:p14="http://schemas.microsoft.com/office/powerpoint/2010/main" val="6934108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11" name="Rectangle 4"/>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12" name="Rectangle 5"/>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13" name="Rectangle 6"/>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14" name="Rectangle 7"/>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15" name="Rectangle 8"/>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16" name="Rectangle 9"/>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17" name="Rectangle 10"/>
          <p:cNvSpPr>
            <a:spLocks noChangeArrowheads="1"/>
          </p:cNvSpPr>
          <p:nvPr/>
        </p:nvSpPr>
        <p:spPr bwMode="auto">
          <a:xfrm>
            <a:off x="6629400" y="44196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18" name="Rectangle 11"/>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19" name="Rectangle 12"/>
          <p:cNvSpPr>
            <a:spLocks noChangeArrowheads="1"/>
          </p:cNvSpPr>
          <p:nvPr/>
        </p:nvSpPr>
        <p:spPr bwMode="auto">
          <a:xfrm>
            <a:off x="6324600" y="35814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20" name="Rectangle 13"/>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21" name="Rectangle 14"/>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22" name="Rectangle 15"/>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23" name="Rectangle 16"/>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24" name="Rectangle 17"/>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25" name="Rectangle 18"/>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26" name="Rectangle 19"/>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27" name="Rectangle 20"/>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28" name="Rectangle 21"/>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29" name="Rectangle 22"/>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30" name="Rectangle 23"/>
          <p:cNvSpPr>
            <a:spLocks noChangeArrowheads="1"/>
          </p:cNvSpPr>
          <p:nvPr/>
        </p:nvSpPr>
        <p:spPr bwMode="auto">
          <a:xfrm>
            <a:off x="54864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31" name="Rectangle 24"/>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32" name="Rectangle 25"/>
          <p:cNvSpPr>
            <a:spLocks noChangeArrowheads="1"/>
          </p:cNvSpPr>
          <p:nvPr/>
        </p:nvSpPr>
        <p:spPr bwMode="auto">
          <a:xfrm>
            <a:off x="50292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33" name="Rectangle 26"/>
          <p:cNvSpPr>
            <a:spLocks noChangeArrowheads="1"/>
          </p:cNvSpPr>
          <p:nvPr/>
        </p:nvSpPr>
        <p:spPr bwMode="auto">
          <a:xfrm>
            <a:off x="5257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34" name="Rectangle 27"/>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35" name="Rectangle 28"/>
          <p:cNvSpPr>
            <a:spLocks noChangeArrowheads="1"/>
          </p:cNvSpPr>
          <p:nvPr/>
        </p:nvSpPr>
        <p:spPr bwMode="auto">
          <a:xfrm>
            <a:off x="45720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36" name="Rectangle 29"/>
          <p:cNvSpPr>
            <a:spLocks noChangeArrowheads="1"/>
          </p:cNvSpPr>
          <p:nvPr/>
        </p:nvSpPr>
        <p:spPr bwMode="auto">
          <a:xfrm>
            <a:off x="48006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37" name="Rectangle 30"/>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38" name="Rectangle 31"/>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39" name="Rectangle 32"/>
          <p:cNvSpPr>
            <a:spLocks noChangeArrowheads="1"/>
          </p:cNvSpPr>
          <p:nvPr/>
        </p:nvSpPr>
        <p:spPr bwMode="auto">
          <a:xfrm>
            <a:off x="61722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40" name="Rectangle 33"/>
          <p:cNvSpPr>
            <a:spLocks noChangeArrowheads="1"/>
          </p:cNvSpPr>
          <p:nvPr/>
        </p:nvSpPr>
        <p:spPr bwMode="auto">
          <a:xfrm>
            <a:off x="77724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41" name="Rectangle 34"/>
          <p:cNvSpPr>
            <a:spLocks noChangeArrowheads="1"/>
          </p:cNvSpPr>
          <p:nvPr/>
        </p:nvSpPr>
        <p:spPr bwMode="auto">
          <a:xfrm>
            <a:off x="6400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42" name="Rectangle 35"/>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43" name="Rectangle 36"/>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44" name="Rectangle 37"/>
          <p:cNvSpPr>
            <a:spLocks noChangeArrowheads="1"/>
          </p:cNvSpPr>
          <p:nvPr/>
        </p:nvSpPr>
        <p:spPr bwMode="auto">
          <a:xfrm>
            <a:off x="66294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45" name="Rectangle 38"/>
          <p:cNvSpPr>
            <a:spLocks noChangeArrowheads="1"/>
          </p:cNvSpPr>
          <p:nvPr/>
        </p:nvSpPr>
        <p:spPr bwMode="auto">
          <a:xfrm>
            <a:off x="68580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46" name="Rectangle 39"/>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47" name="Rectangle 40"/>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48" name="Rectangle 41"/>
          <p:cNvSpPr>
            <a:spLocks noChangeArrowheads="1"/>
          </p:cNvSpPr>
          <p:nvPr/>
        </p:nvSpPr>
        <p:spPr bwMode="auto">
          <a:xfrm>
            <a:off x="8229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49" name="Rectangle 42"/>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50" name="Rectangle 43"/>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51" name="Rectangle 44"/>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52" name="Rectangle 45"/>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53" name="Rectangle 46"/>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54" name="Rectangle 47"/>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55" name="Rectangle 48"/>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56" name="Rectangle 49"/>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57" name="Rectangle 50"/>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58" name="Rectangle 51"/>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59" name="Rectangle 52"/>
          <p:cNvSpPr>
            <a:spLocks noChangeArrowheads="1"/>
          </p:cNvSpPr>
          <p:nvPr/>
        </p:nvSpPr>
        <p:spPr bwMode="auto">
          <a:xfrm>
            <a:off x="48006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60" name="Rectangle 53"/>
          <p:cNvSpPr>
            <a:spLocks noChangeArrowheads="1"/>
          </p:cNvSpPr>
          <p:nvPr/>
        </p:nvSpPr>
        <p:spPr bwMode="auto">
          <a:xfrm>
            <a:off x="66294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61" name="Rectangle 54"/>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62" name="Rectangle 55"/>
          <p:cNvSpPr>
            <a:spLocks noChangeArrowheads="1"/>
          </p:cNvSpPr>
          <p:nvPr/>
        </p:nvSpPr>
        <p:spPr bwMode="auto">
          <a:xfrm>
            <a:off x="52578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63" name="Rectangle 56"/>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64" name="Rectangle 57"/>
          <p:cNvSpPr>
            <a:spLocks noChangeArrowheads="1"/>
          </p:cNvSpPr>
          <p:nvPr/>
        </p:nvSpPr>
        <p:spPr bwMode="auto">
          <a:xfrm>
            <a:off x="61722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65" name="Line 58"/>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866" name="Line 59"/>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867" name="Line 60"/>
          <p:cNvSpPr>
            <a:spLocks noChangeShapeType="1"/>
          </p:cNvSpPr>
          <p:nvPr/>
        </p:nvSpPr>
        <p:spPr bwMode="auto">
          <a:xfrm>
            <a:off x="6705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868" name="Line 61"/>
          <p:cNvSpPr>
            <a:spLocks noChangeShapeType="1"/>
          </p:cNvSpPr>
          <p:nvPr/>
        </p:nvSpPr>
        <p:spPr bwMode="auto">
          <a:xfrm>
            <a:off x="6705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869" name="Line 62"/>
          <p:cNvSpPr>
            <a:spLocks noChangeShapeType="1"/>
          </p:cNvSpPr>
          <p:nvPr/>
        </p:nvSpPr>
        <p:spPr bwMode="auto">
          <a:xfrm>
            <a:off x="71628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870" name="Line 63"/>
          <p:cNvSpPr>
            <a:spLocks noChangeShapeType="1"/>
          </p:cNvSpPr>
          <p:nvPr/>
        </p:nvSpPr>
        <p:spPr bwMode="auto">
          <a:xfrm>
            <a:off x="71628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871" name="Line 64"/>
          <p:cNvSpPr>
            <a:spLocks noChangeShapeType="1"/>
          </p:cNvSpPr>
          <p:nvPr/>
        </p:nvSpPr>
        <p:spPr bwMode="auto">
          <a:xfrm>
            <a:off x="7620000" y="54102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872" name="Line 65"/>
          <p:cNvSpPr>
            <a:spLocks noChangeShapeType="1"/>
          </p:cNvSpPr>
          <p:nvPr/>
        </p:nvSpPr>
        <p:spPr bwMode="auto">
          <a:xfrm>
            <a:off x="762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873" name="Line 66"/>
          <p:cNvSpPr>
            <a:spLocks noChangeShapeType="1"/>
          </p:cNvSpPr>
          <p:nvPr/>
        </p:nvSpPr>
        <p:spPr bwMode="auto">
          <a:xfrm>
            <a:off x="80772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874" name="Line 67"/>
          <p:cNvSpPr>
            <a:spLocks noChangeShapeType="1"/>
          </p:cNvSpPr>
          <p:nvPr/>
        </p:nvSpPr>
        <p:spPr bwMode="auto">
          <a:xfrm>
            <a:off x="807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875" name="Line 68"/>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876" name="Line 69"/>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877" name="Line 70"/>
          <p:cNvSpPr>
            <a:spLocks noChangeShapeType="1"/>
          </p:cNvSpPr>
          <p:nvPr/>
        </p:nvSpPr>
        <p:spPr bwMode="auto">
          <a:xfrm>
            <a:off x="5334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878" name="Line 71"/>
          <p:cNvSpPr>
            <a:spLocks noChangeShapeType="1"/>
          </p:cNvSpPr>
          <p:nvPr/>
        </p:nvSpPr>
        <p:spPr bwMode="auto">
          <a:xfrm>
            <a:off x="5334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879" name="Line 72"/>
          <p:cNvSpPr>
            <a:spLocks noChangeShapeType="1"/>
          </p:cNvSpPr>
          <p:nvPr/>
        </p:nvSpPr>
        <p:spPr bwMode="auto">
          <a:xfrm>
            <a:off x="39624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880" name="Line 73"/>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881" name="Line 74"/>
          <p:cNvSpPr>
            <a:spLocks noChangeShapeType="1"/>
          </p:cNvSpPr>
          <p:nvPr/>
        </p:nvSpPr>
        <p:spPr bwMode="auto">
          <a:xfrm>
            <a:off x="6248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882" name="Line 75"/>
          <p:cNvSpPr>
            <a:spLocks noChangeShapeType="1"/>
          </p:cNvSpPr>
          <p:nvPr/>
        </p:nvSpPr>
        <p:spPr bwMode="auto">
          <a:xfrm>
            <a:off x="624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883" name="Line 76"/>
          <p:cNvSpPr>
            <a:spLocks noChangeShapeType="1"/>
          </p:cNvSpPr>
          <p:nvPr/>
        </p:nvSpPr>
        <p:spPr bwMode="auto">
          <a:xfrm>
            <a:off x="5791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884" name="Line 77"/>
          <p:cNvSpPr>
            <a:spLocks noChangeShapeType="1"/>
          </p:cNvSpPr>
          <p:nvPr/>
        </p:nvSpPr>
        <p:spPr bwMode="auto">
          <a:xfrm>
            <a:off x="579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885" name="Line 78"/>
          <p:cNvSpPr>
            <a:spLocks noChangeShapeType="1"/>
          </p:cNvSpPr>
          <p:nvPr/>
        </p:nvSpPr>
        <p:spPr bwMode="auto">
          <a:xfrm>
            <a:off x="44196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886" name="Line 79"/>
          <p:cNvSpPr>
            <a:spLocks noChangeShapeType="1"/>
          </p:cNvSpPr>
          <p:nvPr/>
        </p:nvSpPr>
        <p:spPr bwMode="auto">
          <a:xfrm flipH="1">
            <a:off x="4648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887" name="Line 80"/>
          <p:cNvSpPr>
            <a:spLocks noChangeShapeType="1"/>
          </p:cNvSpPr>
          <p:nvPr/>
        </p:nvSpPr>
        <p:spPr bwMode="auto">
          <a:xfrm>
            <a:off x="4876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888" name="Line 81"/>
          <p:cNvSpPr>
            <a:spLocks noChangeShapeType="1"/>
          </p:cNvSpPr>
          <p:nvPr/>
        </p:nvSpPr>
        <p:spPr bwMode="auto">
          <a:xfrm>
            <a:off x="4876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889" name="Line 82"/>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890" name="Line 83"/>
          <p:cNvSpPr>
            <a:spLocks noChangeShapeType="1"/>
          </p:cNvSpPr>
          <p:nvPr/>
        </p:nvSpPr>
        <p:spPr bwMode="auto">
          <a:xfrm>
            <a:off x="39624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891" name="Line 84"/>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892" name="Line 85"/>
          <p:cNvSpPr>
            <a:spLocks noChangeShapeType="1"/>
          </p:cNvSpPr>
          <p:nvPr/>
        </p:nvSpPr>
        <p:spPr bwMode="auto">
          <a:xfrm>
            <a:off x="6248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893" name="Line 86"/>
          <p:cNvSpPr>
            <a:spLocks noChangeShapeType="1"/>
          </p:cNvSpPr>
          <p:nvPr/>
        </p:nvSpPr>
        <p:spPr bwMode="auto">
          <a:xfrm flipH="1">
            <a:off x="5791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894" name="Line 87"/>
          <p:cNvSpPr>
            <a:spLocks noChangeShapeType="1"/>
          </p:cNvSpPr>
          <p:nvPr/>
        </p:nvSpPr>
        <p:spPr bwMode="auto">
          <a:xfrm>
            <a:off x="7620000" y="4572000"/>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895" name="Line 88"/>
          <p:cNvSpPr>
            <a:spLocks noChangeShapeType="1"/>
          </p:cNvSpPr>
          <p:nvPr/>
        </p:nvSpPr>
        <p:spPr bwMode="auto">
          <a:xfrm flipH="1">
            <a:off x="71628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896" name="Line 89"/>
          <p:cNvSpPr>
            <a:spLocks noChangeShapeType="1"/>
          </p:cNvSpPr>
          <p:nvPr/>
        </p:nvSpPr>
        <p:spPr bwMode="auto">
          <a:xfrm>
            <a:off x="4876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897" name="Line 90"/>
          <p:cNvSpPr>
            <a:spLocks noChangeShapeType="1"/>
          </p:cNvSpPr>
          <p:nvPr/>
        </p:nvSpPr>
        <p:spPr bwMode="auto">
          <a:xfrm flipH="1">
            <a:off x="4419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898" name="Line 91"/>
          <p:cNvSpPr>
            <a:spLocks noChangeShapeType="1"/>
          </p:cNvSpPr>
          <p:nvPr/>
        </p:nvSpPr>
        <p:spPr bwMode="auto">
          <a:xfrm>
            <a:off x="4876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899" name="Line 92"/>
          <p:cNvSpPr>
            <a:spLocks noChangeShapeType="1"/>
          </p:cNvSpPr>
          <p:nvPr/>
        </p:nvSpPr>
        <p:spPr bwMode="auto">
          <a:xfrm>
            <a:off x="6705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900" name="Line 93"/>
          <p:cNvSpPr>
            <a:spLocks noChangeShapeType="1"/>
          </p:cNvSpPr>
          <p:nvPr/>
        </p:nvSpPr>
        <p:spPr bwMode="auto">
          <a:xfrm>
            <a:off x="80772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901" name="Line 94"/>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902" name="Line 95"/>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903" name="Line 96"/>
          <p:cNvSpPr>
            <a:spLocks noChangeShapeType="1"/>
          </p:cNvSpPr>
          <p:nvPr/>
        </p:nvSpPr>
        <p:spPr bwMode="auto">
          <a:xfrm flipH="1">
            <a:off x="3962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904" name="Line 97"/>
          <p:cNvSpPr>
            <a:spLocks noChangeShapeType="1"/>
          </p:cNvSpPr>
          <p:nvPr/>
        </p:nvSpPr>
        <p:spPr bwMode="auto">
          <a:xfrm>
            <a:off x="4572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905" name="Line 98"/>
          <p:cNvSpPr>
            <a:spLocks noChangeShapeType="1"/>
          </p:cNvSpPr>
          <p:nvPr/>
        </p:nvSpPr>
        <p:spPr bwMode="auto">
          <a:xfrm>
            <a:off x="5486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906" name="Line 99"/>
          <p:cNvSpPr>
            <a:spLocks noChangeShapeType="1"/>
          </p:cNvSpPr>
          <p:nvPr/>
        </p:nvSpPr>
        <p:spPr bwMode="auto">
          <a:xfrm>
            <a:off x="6400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907" name="Line 100"/>
          <p:cNvSpPr>
            <a:spLocks noChangeShapeType="1"/>
          </p:cNvSpPr>
          <p:nvPr/>
        </p:nvSpPr>
        <p:spPr bwMode="auto">
          <a:xfrm>
            <a:off x="7162800" y="3733800"/>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908" name="Line 101"/>
          <p:cNvSpPr>
            <a:spLocks noChangeShapeType="1"/>
          </p:cNvSpPr>
          <p:nvPr/>
        </p:nvSpPr>
        <p:spPr bwMode="auto">
          <a:xfrm>
            <a:off x="8077200" y="3733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909" name="Line 102"/>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910" name="Line 103"/>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911" name="Rectangle 104"/>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912" name="Rectangle 105"/>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913" name="Rectangle 106"/>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914" name="Rectangle 107"/>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915" name="Line 108"/>
          <p:cNvSpPr>
            <a:spLocks noChangeShapeType="1"/>
          </p:cNvSpPr>
          <p:nvPr/>
        </p:nvSpPr>
        <p:spPr bwMode="auto">
          <a:xfrm flipH="1">
            <a:off x="4572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916" name="Line 109"/>
          <p:cNvSpPr>
            <a:spLocks noChangeShapeType="1"/>
          </p:cNvSpPr>
          <p:nvPr/>
        </p:nvSpPr>
        <p:spPr bwMode="auto">
          <a:xfrm flipH="1">
            <a:off x="5486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917" name="Line 110"/>
          <p:cNvSpPr>
            <a:spLocks noChangeShapeType="1"/>
          </p:cNvSpPr>
          <p:nvPr/>
        </p:nvSpPr>
        <p:spPr bwMode="auto">
          <a:xfrm>
            <a:off x="6096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918" name="Line 111"/>
          <p:cNvSpPr>
            <a:spLocks noChangeShapeType="1"/>
          </p:cNvSpPr>
          <p:nvPr/>
        </p:nvSpPr>
        <p:spPr bwMode="auto">
          <a:xfrm>
            <a:off x="7162800" y="3048000"/>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919" name="Line 112"/>
          <p:cNvSpPr>
            <a:spLocks noChangeShapeType="1"/>
          </p:cNvSpPr>
          <p:nvPr/>
        </p:nvSpPr>
        <p:spPr bwMode="auto">
          <a:xfrm>
            <a:off x="7162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920" name="Line 113"/>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921" name="Line 114"/>
          <p:cNvSpPr>
            <a:spLocks noChangeShapeType="1"/>
          </p:cNvSpPr>
          <p:nvPr/>
        </p:nvSpPr>
        <p:spPr bwMode="auto">
          <a:xfrm flipH="1">
            <a:off x="5029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922" name="Line 115"/>
          <p:cNvSpPr>
            <a:spLocks noChangeShapeType="1"/>
          </p:cNvSpPr>
          <p:nvPr/>
        </p:nvSpPr>
        <p:spPr bwMode="auto">
          <a:xfrm>
            <a:off x="5562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923" name="Line 116"/>
          <p:cNvSpPr>
            <a:spLocks noChangeShapeType="1"/>
          </p:cNvSpPr>
          <p:nvPr/>
        </p:nvSpPr>
        <p:spPr bwMode="auto">
          <a:xfrm flipH="1">
            <a:off x="71628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924" name="Line 117"/>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925" name="Line 118"/>
          <p:cNvSpPr>
            <a:spLocks noChangeShapeType="1"/>
          </p:cNvSpPr>
          <p:nvPr/>
        </p:nvSpPr>
        <p:spPr bwMode="auto">
          <a:xfrm flipH="1">
            <a:off x="5562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926" name="Line 119"/>
          <p:cNvSpPr>
            <a:spLocks noChangeShapeType="1"/>
          </p:cNvSpPr>
          <p:nvPr/>
        </p:nvSpPr>
        <p:spPr bwMode="auto">
          <a:xfrm>
            <a:off x="6629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927" name="Text Box 120"/>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19928" name="Text Box 121"/>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19929" name="Text Box 122"/>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19930" name="Text Box 123"/>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19931" name="Text Box 124"/>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19932" name="Text Box 125"/>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19933" name="Text Box 126"/>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19934" name="Text Box 127"/>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19935" name="Text Box 128"/>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19936" name="Text Box 129"/>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19937" name="Text Box 130"/>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19938" name="Text Box 131"/>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19939" name="Text Box 132"/>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19940" name="Text Box 133"/>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19941" name="Text Box 134"/>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119942" name="Text Box 135"/>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19943" name="Text Box 136"/>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19944" name="Text Box 137"/>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19945" name="Text Box 138"/>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119946" name="Text Box 139"/>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19947" name="Text Box 140"/>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19948" name="Text Box 141"/>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19949" name="Text Box 142"/>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19950" name="Text Box 143"/>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19951" name="Text Box 144"/>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19952" name="Text Box 145"/>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19953" name="Text Box 146"/>
          <p:cNvSpPr txBox="1">
            <a:spLocks noChangeArrowheads="1"/>
          </p:cNvSpPr>
          <p:nvPr/>
        </p:nvSpPr>
        <p:spPr bwMode="auto">
          <a:xfrm>
            <a:off x="4191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19954" name="Text Box 147"/>
          <p:cNvSpPr txBox="1">
            <a:spLocks noChangeArrowheads="1"/>
          </p:cNvSpPr>
          <p:nvPr/>
        </p:nvSpPr>
        <p:spPr bwMode="auto">
          <a:xfrm>
            <a:off x="47244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19955" name="Text Box 148"/>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0</a:t>
            </a:r>
          </a:p>
        </p:txBody>
      </p:sp>
      <p:sp>
        <p:nvSpPr>
          <p:cNvPr id="119956" name="Text Box 149"/>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19957" name="Text Box 150"/>
          <p:cNvSpPr txBox="1">
            <a:spLocks noChangeArrowheads="1"/>
          </p:cNvSpPr>
          <p:nvPr/>
        </p:nvSpPr>
        <p:spPr bwMode="auto">
          <a:xfrm>
            <a:off x="4114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19958" name="Text Box 151"/>
          <p:cNvSpPr txBox="1">
            <a:spLocks noChangeArrowheads="1"/>
          </p:cNvSpPr>
          <p:nvPr/>
        </p:nvSpPr>
        <p:spPr bwMode="auto">
          <a:xfrm>
            <a:off x="45720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3</a:t>
            </a:r>
          </a:p>
        </p:txBody>
      </p:sp>
      <p:sp>
        <p:nvSpPr>
          <p:cNvPr id="119959" name="Text Box 152"/>
          <p:cNvSpPr txBox="1">
            <a:spLocks noChangeArrowheads="1"/>
          </p:cNvSpPr>
          <p:nvPr/>
        </p:nvSpPr>
        <p:spPr bwMode="auto">
          <a:xfrm>
            <a:off x="5257800" y="22177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19960" name="Text Box 153"/>
          <p:cNvSpPr txBox="1">
            <a:spLocks noChangeArrowheads="1"/>
          </p:cNvSpPr>
          <p:nvPr/>
        </p:nvSpPr>
        <p:spPr bwMode="auto">
          <a:xfrm>
            <a:off x="54864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2</a:t>
            </a:r>
          </a:p>
        </p:txBody>
      </p:sp>
      <p:sp>
        <p:nvSpPr>
          <p:cNvPr id="119961" name="Text Box 154"/>
          <p:cNvSpPr txBox="1">
            <a:spLocks noChangeArrowheads="1"/>
          </p:cNvSpPr>
          <p:nvPr/>
        </p:nvSpPr>
        <p:spPr bwMode="auto">
          <a:xfrm>
            <a:off x="59436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2</a:t>
            </a:r>
          </a:p>
        </p:txBody>
      </p:sp>
      <p:sp>
        <p:nvSpPr>
          <p:cNvPr id="119962" name="Text Box 155"/>
          <p:cNvSpPr txBox="1">
            <a:spLocks noChangeArrowheads="1"/>
          </p:cNvSpPr>
          <p:nvPr/>
        </p:nvSpPr>
        <p:spPr bwMode="auto">
          <a:xfrm>
            <a:off x="51816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2</a:t>
            </a:r>
          </a:p>
        </p:txBody>
      </p:sp>
      <p:sp>
        <p:nvSpPr>
          <p:cNvPr id="119963" name="Text Box 156"/>
          <p:cNvSpPr txBox="1">
            <a:spLocks noChangeArrowheads="1"/>
          </p:cNvSpPr>
          <p:nvPr/>
        </p:nvSpPr>
        <p:spPr bwMode="auto">
          <a:xfrm>
            <a:off x="57912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2</a:t>
            </a:r>
          </a:p>
        </p:txBody>
      </p:sp>
      <p:sp>
        <p:nvSpPr>
          <p:cNvPr id="119964" name="Text Box 157"/>
          <p:cNvSpPr txBox="1">
            <a:spLocks noChangeArrowheads="1"/>
          </p:cNvSpPr>
          <p:nvPr/>
        </p:nvSpPr>
        <p:spPr bwMode="auto">
          <a:xfrm>
            <a:off x="68580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1</a:t>
            </a:r>
          </a:p>
        </p:txBody>
      </p:sp>
      <p:sp>
        <p:nvSpPr>
          <p:cNvPr id="119965" name="Text Box 158"/>
          <p:cNvSpPr txBox="1">
            <a:spLocks noChangeArrowheads="1"/>
          </p:cNvSpPr>
          <p:nvPr/>
        </p:nvSpPr>
        <p:spPr bwMode="auto">
          <a:xfrm>
            <a:off x="73152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1</a:t>
            </a:r>
          </a:p>
        </p:txBody>
      </p:sp>
      <p:sp>
        <p:nvSpPr>
          <p:cNvPr id="119966" name="Text Box 159"/>
          <p:cNvSpPr txBox="1">
            <a:spLocks noChangeArrowheads="1"/>
          </p:cNvSpPr>
          <p:nvPr/>
        </p:nvSpPr>
        <p:spPr bwMode="auto">
          <a:xfrm>
            <a:off x="72390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19967" name="Line 160"/>
          <p:cNvSpPr>
            <a:spLocks noChangeShapeType="1"/>
          </p:cNvSpPr>
          <p:nvPr/>
        </p:nvSpPr>
        <p:spPr bwMode="auto">
          <a:xfrm>
            <a:off x="7162800" y="3048000"/>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9968" name="Text Box 161"/>
          <p:cNvSpPr txBox="1">
            <a:spLocks noChangeArrowheads="1"/>
          </p:cNvSpPr>
          <p:nvPr/>
        </p:nvSpPr>
        <p:spPr bwMode="auto">
          <a:xfrm>
            <a:off x="6858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1</a:t>
            </a:r>
          </a:p>
        </p:txBody>
      </p:sp>
      <p:sp>
        <p:nvSpPr>
          <p:cNvPr id="119969" name="Text Box 162"/>
          <p:cNvSpPr txBox="1">
            <a:spLocks noChangeArrowheads="1"/>
          </p:cNvSpPr>
          <p:nvPr/>
        </p:nvSpPr>
        <p:spPr bwMode="auto">
          <a:xfrm>
            <a:off x="68580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1</a:t>
            </a:r>
          </a:p>
        </p:txBody>
      </p:sp>
      <p:sp>
        <p:nvSpPr>
          <p:cNvPr id="119970" name="Text Box 163"/>
          <p:cNvSpPr txBox="1">
            <a:spLocks noChangeArrowheads="1"/>
          </p:cNvSpPr>
          <p:nvPr/>
        </p:nvSpPr>
        <p:spPr bwMode="auto">
          <a:xfrm>
            <a:off x="6324600" y="1608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63" name="TextBox 162">
            <a:extLst>
              <a:ext uri="{FF2B5EF4-FFF2-40B4-BE49-F238E27FC236}">
                <a16:creationId xmlns:a16="http://schemas.microsoft.com/office/drawing/2014/main" id="{162C6934-2B82-4B31-A3AD-88F89D55F1A2}"/>
              </a:ext>
            </a:extLst>
          </p:cNvPr>
          <p:cNvSpPr txBox="1"/>
          <p:nvPr/>
        </p:nvSpPr>
        <p:spPr>
          <a:xfrm>
            <a:off x="1459166" y="1580483"/>
            <a:ext cx="628698" cy="369332"/>
          </a:xfrm>
          <a:prstGeom prst="rect">
            <a:avLst/>
          </a:prstGeom>
          <a:noFill/>
        </p:spPr>
        <p:txBody>
          <a:bodyPr wrap="none" rtlCol="0">
            <a:spAutoFit/>
          </a:bodyPr>
          <a:lstStyle/>
          <a:p>
            <a:r>
              <a:rPr lang="en-US" dirty="0"/>
              <a:t>MAX</a:t>
            </a:r>
          </a:p>
        </p:txBody>
      </p:sp>
      <p:sp>
        <p:nvSpPr>
          <p:cNvPr id="164" name="TextBox 163">
            <a:extLst>
              <a:ext uri="{FF2B5EF4-FFF2-40B4-BE49-F238E27FC236}">
                <a16:creationId xmlns:a16="http://schemas.microsoft.com/office/drawing/2014/main" id="{E19934CE-BC2A-4AA5-8A5D-FCB8E3B7C5C3}"/>
              </a:ext>
            </a:extLst>
          </p:cNvPr>
          <p:cNvSpPr txBox="1"/>
          <p:nvPr/>
        </p:nvSpPr>
        <p:spPr>
          <a:xfrm>
            <a:off x="1468710" y="2204639"/>
            <a:ext cx="567784" cy="369332"/>
          </a:xfrm>
          <a:prstGeom prst="rect">
            <a:avLst/>
          </a:prstGeom>
          <a:noFill/>
        </p:spPr>
        <p:txBody>
          <a:bodyPr wrap="none" rtlCol="0">
            <a:spAutoFit/>
          </a:bodyPr>
          <a:lstStyle/>
          <a:p>
            <a:r>
              <a:rPr lang="en-US" dirty="0"/>
              <a:t>MIN</a:t>
            </a:r>
          </a:p>
        </p:txBody>
      </p:sp>
      <p:sp>
        <p:nvSpPr>
          <p:cNvPr id="165" name="TextBox 164">
            <a:extLst>
              <a:ext uri="{FF2B5EF4-FFF2-40B4-BE49-F238E27FC236}">
                <a16:creationId xmlns:a16="http://schemas.microsoft.com/office/drawing/2014/main" id="{C423D401-DC6A-42A1-B978-CDD5B54818AA}"/>
              </a:ext>
            </a:extLst>
          </p:cNvPr>
          <p:cNvSpPr txBox="1"/>
          <p:nvPr/>
        </p:nvSpPr>
        <p:spPr>
          <a:xfrm>
            <a:off x="1447272" y="2787134"/>
            <a:ext cx="628698" cy="369332"/>
          </a:xfrm>
          <a:prstGeom prst="rect">
            <a:avLst/>
          </a:prstGeom>
          <a:noFill/>
        </p:spPr>
        <p:txBody>
          <a:bodyPr wrap="none" rtlCol="0">
            <a:spAutoFit/>
          </a:bodyPr>
          <a:lstStyle/>
          <a:p>
            <a:r>
              <a:rPr lang="en-US" dirty="0"/>
              <a:t>MAX</a:t>
            </a:r>
          </a:p>
        </p:txBody>
      </p:sp>
      <p:sp>
        <p:nvSpPr>
          <p:cNvPr id="166" name="TextBox 165">
            <a:extLst>
              <a:ext uri="{FF2B5EF4-FFF2-40B4-BE49-F238E27FC236}">
                <a16:creationId xmlns:a16="http://schemas.microsoft.com/office/drawing/2014/main" id="{93EA399F-D0BC-40C2-BA7C-AEF46E0984BF}"/>
              </a:ext>
            </a:extLst>
          </p:cNvPr>
          <p:cNvSpPr txBox="1"/>
          <p:nvPr/>
        </p:nvSpPr>
        <p:spPr>
          <a:xfrm>
            <a:off x="1489623" y="3493090"/>
            <a:ext cx="567784" cy="369332"/>
          </a:xfrm>
          <a:prstGeom prst="rect">
            <a:avLst/>
          </a:prstGeom>
          <a:noFill/>
        </p:spPr>
        <p:txBody>
          <a:bodyPr wrap="none" rtlCol="0">
            <a:spAutoFit/>
          </a:bodyPr>
          <a:lstStyle/>
          <a:p>
            <a:r>
              <a:rPr lang="en-US" dirty="0"/>
              <a:t>MIN</a:t>
            </a:r>
          </a:p>
        </p:txBody>
      </p:sp>
      <p:sp>
        <p:nvSpPr>
          <p:cNvPr id="167" name="TextBox 166">
            <a:extLst>
              <a:ext uri="{FF2B5EF4-FFF2-40B4-BE49-F238E27FC236}">
                <a16:creationId xmlns:a16="http://schemas.microsoft.com/office/drawing/2014/main" id="{CB52CDD9-B1C6-429C-BCD0-6E06B10F9014}"/>
              </a:ext>
            </a:extLst>
          </p:cNvPr>
          <p:cNvSpPr txBox="1"/>
          <p:nvPr/>
        </p:nvSpPr>
        <p:spPr>
          <a:xfrm>
            <a:off x="1489623" y="4287356"/>
            <a:ext cx="628698" cy="369332"/>
          </a:xfrm>
          <a:prstGeom prst="rect">
            <a:avLst/>
          </a:prstGeom>
          <a:noFill/>
        </p:spPr>
        <p:txBody>
          <a:bodyPr wrap="none" rtlCol="0">
            <a:spAutoFit/>
          </a:bodyPr>
          <a:lstStyle/>
          <a:p>
            <a:r>
              <a:rPr lang="en-US" dirty="0"/>
              <a:t>MAX</a:t>
            </a:r>
          </a:p>
        </p:txBody>
      </p:sp>
      <p:sp>
        <p:nvSpPr>
          <p:cNvPr id="168" name="TextBox 167">
            <a:extLst>
              <a:ext uri="{FF2B5EF4-FFF2-40B4-BE49-F238E27FC236}">
                <a16:creationId xmlns:a16="http://schemas.microsoft.com/office/drawing/2014/main" id="{0D9AC6D7-C485-4765-9F2E-C4DE97283088}"/>
              </a:ext>
            </a:extLst>
          </p:cNvPr>
          <p:cNvSpPr txBox="1"/>
          <p:nvPr/>
        </p:nvSpPr>
        <p:spPr>
          <a:xfrm>
            <a:off x="1505892" y="5160659"/>
            <a:ext cx="567784" cy="369332"/>
          </a:xfrm>
          <a:prstGeom prst="rect">
            <a:avLst/>
          </a:prstGeom>
          <a:noFill/>
        </p:spPr>
        <p:txBody>
          <a:bodyPr wrap="none" rtlCol="0">
            <a:spAutoFit/>
          </a:bodyPr>
          <a:lstStyle/>
          <a:p>
            <a:r>
              <a:rPr lang="en-US" dirty="0"/>
              <a:t>MIN</a:t>
            </a:r>
          </a:p>
        </p:txBody>
      </p:sp>
      <p:cxnSp>
        <p:nvCxnSpPr>
          <p:cNvPr id="169" name="Straight Connector 168">
            <a:extLst>
              <a:ext uri="{FF2B5EF4-FFF2-40B4-BE49-F238E27FC236}">
                <a16:creationId xmlns:a16="http://schemas.microsoft.com/office/drawing/2014/main" id="{6FB6E637-427B-4A5E-9EBA-F319D5223050}"/>
              </a:ext>
            </a:extLst>
          </p:cNvPr>
          <p:cNvCxnSpPr>
            <a:cxnSpLocks/>
          </p:cNvCxnSpPr>
          <p:nvPr/>
        </p:nvCxnSpPr>
        <p:spPr>
          <a:xfrm flipH="1">
            <a:off x="2116478" y="1781711"/>
            <a:ext cx="402873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B6BFE40E-0CC4-4923-A105-B71F9C6D1EC4}"/>
              </a:ext>
            </a:extLst>
          </p:cNvPr>
          <p:cNvCxnSpPr>
            <a:cxnSpLocks/>
          </p:cNvCxnSpPr>
          <p:nvPr/>
        </p:nvCxnSpPr>
        <p:spPr>
          <a:xfrm flipH="1">
            <a:off x="2157574" y="2404165"/>
            <a:ext cx="287162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97E8921-3332-4914-84F5-52B963C324F1}"/>
              </a:ext>
            </a:extLst>
          </p:cNvPr>
          <p:cNvCxnSpPr>
            <a:cxnSpLocks/>
          </p:cNvCxnSpPr>
          <p:nvPr/>
        </p:nvCxnSpPr>
        <p:spPr>
          <a:xfrm flipH="1">
            <a:off x="2152170" y="3016785"/>
            <a:ext cx="2419830"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80C4E8A5-CB87-4B39-B657-2F7DA744FD16}"/>
              </a:ext>
            </a:extLst>
          </p:cNvPr>
          <p:cNvCxnSpPr>
            <a:cxnSpLocks/>
            <a:endCxn id="166" idx="3"/>
          </p:cNvCxnSpPr>
          <p:nvPr/>
        </p:nvCxnSpPr>
        <p:spPr>
          <a:xfrm flipH="1">
            <a:off x="2057407" y="3672156"/>
            <a:ext cx="2106196" cy="560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96597763-76C9-4A61-B7B7-65646F72D5E1}"/>
              </a:ext>
            </a:extLst>
          </p:cNvPr>
          <p:cNvCxnSpPr>
            <a:cxnSpLocks/>
            <a:endCxn id="167" idx="3"/>
          </p:cNvCxnSpPr>
          <p:nvPr/>
        </p:nvCxnSpPr>
        <p:spPr>
          <a:xfrm flipH="1" flipV="1">
            <a:off x="2118321" y="4472022"/>
            <a:ext cx="1386880" cy="10934"/>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8111D775-2C78-4E10-9AFB-DE87E65E15EE}"/>
              </a:ext>
            </a:extLst>
          </p:cNvPr>
          <p:cNvCxnSpPr>
            <a:cxnSpLocks/>
            <a:endCxn id="168" idx="3"/>
          </p:cNvCxnSpPr>
          <p:nvPr/>
        </p:nvCxnSpPr>
        <p:spPr>
          <a:xfrm flipH="1" flipV="1">
            <a:off x="2073676" y="5345325"/>
            <a:ext cx="988024" cy="2483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75" name="Rectangle 24">
            <a:extLst>
              <a:ext uri="{FF2B5EF4-FFF2-40B4-BE49-F238E27FC236}">
                <a16:creationId xmlns:a16="http://schemas.microsoft.com/office/drawing/2014/main" id="{A429A6BB-438F-46E1-A62F-6A82F313E87D}"/>
              </a:ext>
            </a:extLst>
          </p:cNvPr>
          <p:cNvSpPr>
            <a:spLocks noChangeArrowheads="1"/>
          </p:cNvSpPr>
          <p:nvPr/>
        </p:nvSpPr>
        <p:spPr bwMode="auto">
          <a:xfrm>
            <a:off x="9349395" y="1639021"/>
            <a:ext cx="304801" cy="310794"/>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76" name="TextBox 175">
            <a:extLst>
              <a:ext uri="{FF2B5EF4-FFF2-40B4-BE49-F238E27FC236}">
                <a16:creationId xmlns:a16="http://schemas.microsoft.com/office/drawing/2014/main" id="{A51C5C17-92B2-4761-873C-4778F395D10A}"/>
              </a:ext>
            </a:extLst>
          </p:cNvPr>
          <p:cNvSpPr txBox="1"/>
          <p:nvPr/>
        </p:nvSpPr>
        <p:spPr>
          <a:xfrm>
            <a:off x="9671320" y="1581656"/>
            <a:ext cx="1138773" cy="400110"/>
          </a:xfrm>
          <a:prstGeom prst="rect">
            <a:avLst/>
          </a:prstGeom>
          <a:noFill/>
        </p:spPr>
        <p:txBody>
          <a:bodyPr wrap="none" rtlCol="0">
            <a:spAutoFit/>
          </a:bodyPr>
          <a:lstStyle/>
          <a:p>
            <a:r>
              <a:rPr lang="en-US" sz="2000" dirty="0"/>
              <a:t>= Pruned</a:t>
            </a:r>
          </a:p>
        </p:txBody>
      </p:sp>
    </p:spTree>
    <p:extLst>
      <p:ext uri="{BB962C8B-B14F-4D97-AF65-F5344CB8AC3E}">
        <p14:creationId xmlns:p14="http://schemas.microsoft.com/office/powerpoint/2010/main" val="24515018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859" name="Rectangle 4"/>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860" name="Rectangle 5"/>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861" name="Rectangle 6"/>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862" name="Rectangle 7"/>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863" name="Rectangle 8"/>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864" name="Rectangle 9"/>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865" name="Rectangle 10"/>
          <p:cNvSpPr>
            <a:spLocks noChangeArrowheads="1"/>
          </p:cNvSpPr>
          <p:nvPr/>
        </p:nvSpPr>
        <p:spPr bwMode="auto">
          <a:xfrm>
            <a:off x="6629400" y="44196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866" name="Rectangle 11"/>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867" name="Rectangle 12"/>
          <p:cNvSpPr>
            <a:spLocks noChangeArrowheads="1"/>
          </p:cNvSpPr>
          <p:nvPr/>
        </p:nvSpPr>
        <p:spPr bwMode="auto">
          <a:xfrm>
            <a:off x="6324600" y="35814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868" name="Rectangle 13"/>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869" name="Rectangle 14"/>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870" name="Rectangle 15"/>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871" name="Rectangle 16"/>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872" name="Rectangle 17"/>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873" name="Rectangle 18"/>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874" name="Rectangle 19"/>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875" name="Rectangle 20"/>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876" name="Rectangle 21"/>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877" name="Rectangle 22"/>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878" name="Rectangle 23"/>
          <p:cNvSpPr>
            <a:spLocks noChangeArrowheads="1"/>
          </p:cNvSpPr>
          <p:nvPr/>
        </p:nvSpPr>
        <p:spPr bwMode="auto">
          <a:xfrm>
            <a:off x="54864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879" name="Rectangle 24"/>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880" name="Rectangle 25"/>
          <p:cNvSpPr>
            <a:spLocks noChangeArrowheads="1"/>
          </p:cNvSpPr>
          <p:nvPr/>
        </p:nvSpPr>
        <p:spPr bwMode="auto">
          <a:xfrm>
            <a:off x="50292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881" name="Rectangle 26"/>
          <p:cNvSpPr>
            <a:spLocks noChangeArrowheads="1"/>
          </p:cNvSpPr>
          <p:nvPr/>
        </p:nvSpPr>
        <p:spPr bwMode="auto">
          <a:xfrm>
            <a:off x="5257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882" name="Rectangle 27"/>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883" name="Rectangle 28"/>
          <p:cNvSpPr>
            <a:spLocks noChangeArrowheads="1"/>
          </p:cNvSpPr>
          <p:nvPr/>
        </p:nvSpPr>
        <p:spPr bwMode="auto">
          <a:xfrm>
            <a:off x="45720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884" name="Rectangle 29"/>
          <p:cNvSpPr>
            <a:spLocks noChangeArrowheads="1"/>
          </p:cNvSpPr>
          <p:nvPr/>
        </p:nvSpPr>
        <p:spPr bwMode="auto">
          <a:xfrm>
            <a:off x="48006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885" name="Rectangle 30"/>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886" name="Rectangle 31"/>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887" name="Rectangle 32"/>
          <p:cNvSpPr>
            <a:spLocks noChangeArrowheads="1"/>
          </p:cNvSpPr>
          <p:nvPr/>
        </p:nvSpPr>
        <p:spPr bwMode="auto">
          <a:xfrm>
            <a:off x="61722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888" name="Rectangle 33"/>
          <p:cNvSpPr>
            <a:spLocks noChangeArrowheads="1"/>
          </p:cNvSpPr>
          <p:nvPr/>
        </p:nvSpPr>
        <p:spPr bwMode="auto">
          <a:xfrm>
            <a:off x="77724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889" name="Rectangle 34"/>
          <p:cNvSpPr>
            <a:spLocks noChangeArrowheads="1"/>
          </p:cNvSpPr>
          <p:nvPr/>
        </p:nvSpPr>
        <p:spPr bwMode="auto">
          <a:xfrm>
            <a:off x="6400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890" name="Rectangle 35"/>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891" name="Rectangle 36"/>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892" name="Rectangle 37"/>
          <p:cNvSpPr>
            <a:spLocks noChangeArrowheads="1"/>
          </p:cNvSpPr>
          <p:nvPr/>
        </p:nvSpPr>
        <p:spPr bwMode="auto">
          <a:xfrm>
            <a:off x="66294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893" name="Rectangle 38"/>
          <p:cNvSpPr>
            <a:spLocks noChangeArrowheads="1"/>
          </p:cNvSpPr>
          <p:nvPr/>
        </p:nvSpPr>
        <p:spPr bwMode="auto">
          <a:xfrm>
            <a:off x="68580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894" name="Rectangle 39"/>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895" name="Rectangle 40"/>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896" name="Rectangle 41"/>
          <p:cNvSpPr>
            <a:spLocks noChangeArrowheads="1"/>
          </p:cNvSpPr>
          <p:nvPr/>
        </p:nvSpPr>
        <p:spPr bwMode="auto">
          <a:xfrm>
            <a:off x="8229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897" name="Rectangle 42"/>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898" name="Rectangle 43"/>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899" name="Rectangle 44"/>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900" name="Rectangle 45"/>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901" name="Rectangle 46"/>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902" name="Rectangle 47"/>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903" name="Rectangle 48"/>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904" name="Rectangle 49"/>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905" name="Rectangle 50"/>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906" name="Rectangle 51"/>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907" name="Rectangle 52"/>
          <p:cNvSpPr>
            <a:spLocks noChangeArrowheads="1"/>
          </p:cNvSpPr>
          <p:nvPr/>
        </p:nvSpPr>
        <p:spPr bwMode="auto">
          <a:xfrm>
            <a:off x="48006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908" name="Rectangle 53"/>
          <p:cNvSpPr>
            <a:spLocks noChangeArrowheads="1"/>
          </p:cNvSpPr>
          <p:nvPr/>
        </p:nvSpPr>
        <p:spPr bwMode="auto">
          <a:xfrm>
            <a:off x="66294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909" name="Rectangle 54"/>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910" name="Rectangle 55"/>
          <p:cNvSpPr>
            <a:spLocks noChangeArrowheads="1"/>
          </p:cNvSpPr>
          <p:nvPr/>
        </p:nvSpPr>
        <p:spPr bwMode="auto">
          <a:xfrm>
            <a:off x="52578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911" name="Rectangle 56"/>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912" name="Rectangle 57"/>
          <p:cNvSpPr>
            <a:spLocks noChangeArrowheads="1"/>
          </p:cNvSpPr>
          <p:nvPr/>
        </p:nvSpPr>
        <p:spPr bwMode="auto">
          <a:xfrm>
            <a:off x="61722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913" name="Line 58"/>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14" name="Line 59"/>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15" name="Line 60"/>
          <p:cNvSpPr>
            <a:spLocks noChangeShapeType="1"/>
          </p:cNvSpPr>
          <p:nvPr/>
        </p:nvSpPr>
        <p:spPr bwMode="auto">
          <a:xfrm>
            <a:off x="6705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16" name="Line 61"/>
          <p:cNvSpPr>
            <a:spLocks noChangeShapeType="1"/>
          </p:cNvSpPr>
          <p:nvPr/>
        </p:nvSpPr>
        <p:spPr bwMode="auto">
          <a:xfrm>
            <a:off x="6705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17" name="Line 62"/>
          <p:cNvSpPr>
            <a:spLocks noChangeShapeType="1"/>
          </p:cNvSpPr>
          <p:nvPr/>
        </p:nvSpPr>
        <p:spPr bwMode="auto">
          <a:xfrm>
            <a:off x="71628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18" name="Line 63"/>
          <p:cNvSpPr>
            <a:spLocks noChangeShapeType="1"/>
          </p:cNvSpPr>
          <p:nvPr/>
        </p:nvSpPr>
        <p:spPr bwMode="auto">
          <a:xfrm>
            <a:off x="71628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19" name="Line 64"/>
          <p:cNvSpPr>
            <a:spLocks noChangeShapeType="1"/>
          </p:cNvSpPr>
          <p:nvPr/>
        </p:nvSpPr>
        <p:spPr bwMode="auto">
          <a:xfrm>
            <a:off x="76200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20" name="Line 65"/>
          <p:cNvSpPr>
            <a:spLocks noChangeShapeType="1"/>
          </p:cNvSpPr>
          <p:nvPr/>
        </p:nvSpPr>
        <p:spPr bwMode="auto">
          <a:xfrm>
            <a:off x="762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21" name="Line 66"/>
          <p:cNvSpPr>
            <a:spLocks noChangeShapeType="1"/>
          </p:cNvSpPr>
          <p:nvPr/>
        </p:nvSpPr>
        <p:spPr bwMode="auto">
          <a:xfrm>
            <a:off x="8077200" y="54102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22" name="Line 67"/>
          <p:cNvSpPr>
            <a:spLocks noChangeShapeType="1"/>
          </p:cNvSpPr>
          <p:nvPr/>
        </p:nvSpPr>
        <p:spPr bwMode="auto">
          <a:xfrm>
            <a:off x="807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23" name="Line 68"/>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24" name="Line 69"/>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25" name="Line 70"/>
          <p:cNvSpPr>
            <a:spLocks noChangeShapeType="1"/>
          </p:cNvSpPr>
          <p:nvPr/>
        </p:nvSpPr>
        <p:spPr bwMode="auto">
          <a:xfrm>
            <a:off x="5334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26" name="Line 71"/>
          <p:cNvSpPr>
            <a:spLocks noChangeShapeType="1"/>
          </p:cNvSpPr>
          <p:nvPr/>
        </p:nvSpPr>
        <p:spPr bwMode="auto">
          <a:xfrm>
            <a:off x="5334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27" name="Line 72"/>
          <p:cNvSpPr>
            <a:spLocks noChangeShapeType="1"/>
          </p:cNvSpPr>
          <p:nvPr/>
        </p:nvSpPr>
        <p:spPr bwMode="auto">
          <a:xfrm>
            <a:off x="39624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28" name="Line 73"/>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29" name="Line 74"/>
          <p:cNvSpPr>
            <a:spLocks noChangeShapeType="1"/>
          </p:cNvSpPr>
          <p:nvPr/>
        </p:nvSpPr>
        <p:spPr bwMode="auto">
          <a:xfrm>
            <a:off x="6248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30" name="Line 75"/>
          <p:cNvSpPr>
            <a:spLocks noChangeShapeType="1"/>
          </p:cNvSpPr>
          <p:nvPr/>
        </p:nvSpPr>
        <p:spPr bwMode="auto">
          <a:xfrm>
            <a:off x="624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31" name="Line 76"/>
          <p:cNvSpPr>
            <a:spLocks noChangeShapeType="1"/>
          </p:cNvSpPr>
          <p:nvPr/>
        </p:nvSpPr>
        <p:spPr bwMode="auto">
          <a:xfrm>
            <a:off x="5791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32" name="Line 77"/>
          <p:cNvSpPr>
            <a:spLocks noChangeShapeType="1"/>
          </p:cNvSpPr>
          <p:nvPr/>
        </p:nvSpPr>
        <p:spPr bwMode="auto">
          <a:xfrm>
            <a:off x="579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33" name="Line 78"/>
          <p:cNvSpPr>
            <a:spLocks noChangeShapeType="1"/>
          </p:cNvSpPr>
          <p:nvPr/>
        </p:nvSpPr>
        <p:spPr bwMode="auto">
          <a:xfrm>
            <a:off x="44196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34" name="Line 79"/>
          <p:cNvSpPr>
            <a:spLocks noChangeShapeType="1"/>
          </p:cNvSpPr>
          <p:nvPr/>
        </p:nvSpPr>
        <p:spPr bwMode="auto">
          <a:xfrm flipH="1">
            <a:off x="4648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35" name="Line 80"/>
          <p:cNvSpPr>
            <a:spLocks noChangeShapeType="1"/>
          </p:cNvSpPr>
          <p:nvPr/>
        </p:nvSpPr>
        <p:spPr bwMode="auto">
          <a:xfrm>
            <a:off x="4876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36" name="Line 81"/>
          <p:cNvSpPr>
            <a:spLocks noChangeShapeType="1"/>
          </p:cNvSpPr>
          <p:nvPr/>
        </p:nvSpPr>
        <p:spPr bwMode="auto">
          <a:xfrm>
            <a:off x="4876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37" name="Line 82"/>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38" name="Line 83"/>
          <p:cNvSpPr>
            <a:spLocks noChangeShapeType="1"/>
          </p:cNvSpPr>
          <p:nvPr/>
        </p:nvSpPr>
        <p:spPr bwMode="auto">
          <a:xfrm>
            <a:off x="39624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39" name="Line 84"/>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40" name="Line 85"/>
          <p:cNvSpPr>
            <a:spLocks noChangeShapeType="1"/>
          </p:cNvSpPr>
          <p:nvPr/>
        </p:nvSpPr>
        <p:spPr bwMode="auto">
          <a:xfrm>
            <a:off x="6248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41" name="Line 86"/>
          <p:cNvSpPr>
            <a:spLocks noChangeShapeType="1"/>
          </p:cNvSpPr>
          <p:nvPr/>
        </p:nvSpPr>
        <p:spPr bwMode="auto">
          <a:xfrm flipH="1">
            <a:off x="5791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42" name="Line 87"/>
          <p:cNvSpPr>
            <a:spLocks noChangeShapeType="1"/>
          </p:cNvSpPr>
          <p:nvPr/>
        </p:nvSpPr>
        <p:spPr bwMode="auto">
          <a:xfrm>
            <a:off x="76200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43" name="Line 88"/>
          <p:cNvSpPr>
            <a:spLocks noChangeShapeType="1"/>
          </p:cNvSpPr>
          <p:nvPr/>
        </p:nvSpPr>
        <p:spPr bwMode="auto">
          <a:xfrm flipH="1">
            <a:off x="71628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44" name="Line 89"/>
          <p:cNvSpPr>
            <a:spLocks noChangeShapeType="1"/>
          </p:cNvSpPr>
          <p:nvPr/>
        </p:nvSpPr>
        <p:spPr bwMode="auto">
          <a:xfrm>
            <a:off x="4876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45" name="Line 90"/>
          <p:cNvSpPr>
            <a:spLocks noChangeShapeType="1"/>
          </p:cNvSpPr>
          <p:nvPr/>
        </p:nvSpPr>
        <p:spPr bwMode="auto">
          <a:xfrm flipH="1">
            <a:off x="4419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46" name="Line 91"/>
          <p:cNvSpPr>
            <a:spLocks noChangeShapeType="1"/>
          </p:cNvSpPr>
          <p:nvPr/>
        </p:nvSpPr>
        <p:spPr bwMode="auto">
          <a:xfrm>
            <a:off x="4876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47" name="Line 92"/>
          <p:cNvSpPr>
            <a:spLocks noChangeShapeType="1"/>
          </p:cNvSpPr>
          <p:nvPr/>
        </p:nvSpPr>
        <p:spPr bwMode="auto">
          <a:xfrm>
            <a:off x="6705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48" name="Line 93"/>
          <p:cNvSpPr>
            <a:spLocks noChangeShapeType="1"/>
          </p:cNvSpPr>
          <p:nvPr/>
        </p:nvSpPr>
        <p:spPr bwMode="auto">
          <a:xfrm>
            <a:off x="8077200" y="4572000"/>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49" name="Line 94"/>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50" name="Line 95"/>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51" name="Line 96"/>
          <p:cNvSpPr>
            <a:spLocks noChangeShapeType="1"/>
          </p:cNvSpPr>
          <p:nvPr/>
        </p:nvSpPr>
        <p:spPr bwMode="auto">
          <a:xfrm flipH="1">
            <a:off x="3962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52" name="Line 97"/>
          <p:cNvSpPr>
            <a:spLocks noChangeShapeType="1"/>
          </p:cNvSpPr>
          <p:nvPr/>
        </p:nvSpPr>
        <p:spPr bwMode="auto">
          <a:xfrm>
            <a:off x="4572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53" name="Line 98"/>
          <p:cNvSpPr>
            <a:spLocks noChangeShapeType="1"/>
          </p:cNvSpPr>
          <p:nvPr/>
        </p:nvSpPr>
        <p:spPr bwMode="auto">
          <a:xfrm>
            <a:off x="5486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54" name="Line 99"/>
          <p:cNvSpPr>
            <a:spLocks noChangeShapeType="1"/>
          </p:cNvSpPr>
          <p:nvPr/>
        </p:nvSpPr>
        <p:spPr bwMode="auto">
          <a:xfrm>
            <a:off x="6400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55" name="Line 100"/>
          <p:cNvSpPr>
            <a:spLocks noChangeShapeType="1"/>
          </p:cNvSpPr>
          <p:nvPr/>
        </p:nvSpPr>
        <p:spPr bwMode="auto">
          <a:xfrm>
            <a:off x="7162800" y="37338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56" name="Line 101"/>
          <p:cNvSpPr>
            <a:spLocks noChangeShapeType="1"/>
          </p:cNvSpPr>
          <p:nvPr/>
        </p:nvSpPr>
        <p:spPr bwMode="auto">
          <a:xfrm>
            <a:off x="8077200" y="3733800"/>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57" name="Line 102"/>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58" name="Line 103"/>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59" name="Rectangle 104"/>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960" name="Rectangle 105"/>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961" name="Rectangle 106"/>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962" name="Rectangle 107"/>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1963" name="Line 108"/>
          <p:cNvSpPr>
            <a:spLocks noChangeShapeType="1"/>
          </p:cNvSpPr>
          <p:nvPr/>
        </p:nvSpPr>
        <p:spPr bwMode="auto">
          <a:xfrm flipH="1">
            <a:off x="4572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64" name="Line 109"/>
          <p:cNvSpPr>
            <a:spLocks noChangeShapeType="1"/>
          </p:cNvSpPr>
          <p:nvPr/>
        </p:nvSpPr>
        <p:spPr bwMode="auto">
          <a:xfrm flipH="1">
            <a:off x="5486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65" name="Line 110"/>
          <p:cNvSpPr>
            <a:spLocks noChangeShapeType="1"/>
          </p:cNvSpPr>
          <p:nvPr/>
        </p:nvSpPr>
        <p:spPr bwMode="auto">
          <a:xfrm>
            <a:off x="6096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66" name="Line 111"/>
          <p:cNvSpPr>
            <a:spLocks noChangeShapeType="1"/>
          </p:cNvSpPr>
          <p:nvPr/>
        </p:nvSpPr>
        <p:spPr bwMode="auto">
          <a:xfrm>
            <a:off x="7162800" y="3048000"/>
            <a:ext cx="9144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67" name="Line 112"/>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68" name="Line 113"/>
          <p:cNvSpPr>
            <a:spLocks noChangeShapeType="1"/>
          </p:cNvSpPr>
          <p:nvPr/>
        </p:nvSpPr>
        <p:spPr bwMode="auto">
          <a:xfrm flipH="1">
            <a:off x="5029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69" name="Line 114"/>
          <p:cNvSpPr>
            <a:spLocks noChangeShapeType="1"/>
          </p:cNvSpPr>
          <p:nvPr/>
        </p:nvSpPr>
        <p:spPr bwMode="auto">
          <a:xfrm>
            <a:off x="5562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70" name="Line 115"/>
          <p:cNvSpPr>
            <a:spLocks noChangeShapeType="1"/>
          </p:cNvSpPr>
          <p:nvPr/>
        </p:nvSpPr>
        <p:spPr bwMode="auto">
          <a:xfrm flipH="1">
            <a:off x="71628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71" name="Line 116"/>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72" name="Line 117"/>
          <p:cNvSpPr>
            <a:spLocks noChangeShapeType="1"/>
          </p:cNvSpPr>
          <p:nvPr/>
        </p:nvSpPr>
        <p:spPr bwMode="auto">
          <a:xfrm flipH="1">
            <a:off x="5562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73" name="Line 118"/>
          <p:cNvSpPr>
            <a:spLocks noChangeShapeType="1"/>
          </p:cNvSpPr>
          <p:nvPr/>
        </p:nvSpPr>
        <p:spPr bwMode="auto">
          <a:xfrm>
            <a:off x="6629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1974" name="Text Box 119"/>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21975" name="Text Box 120"/>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21976" name="Text Box 121"/>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21977" name="Text Box 122"/>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21978" name="Text Box 123"/>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21979" name="Text Box 124"/>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21980" name="Text Box 125"/>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21981" name="Text Box 126"/>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21982" name="Text Box 127"/>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21983" name="Text Box 128"/>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21984" name="Text Box 129"/>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21985" name="Text Box 130"/>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21986" name="Text Box 131"/>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21987" name="Text Box 132"/>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21988" name="Text Box 133"/>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121989" name="Text Box 134"/>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21990" name="Text Box 135"/>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21991" name="Text Box 136"/>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21992" name="Text Box 137"/>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121993" name="Text Box 138"/>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21994" name="Text Box 139"/>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21995" name="Text Box 140"/>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21996" name="Text Box 141"/>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21997" name="Text Box 142"/>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21998" name="Text Box 143"/>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21999" name="Text Box 144"/>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22000" name="Text Box 145"/>
          <p:cNvSpPr txBox="1">
            <a:spLocks noChangeArrowheads="1"/>
          </p:cNvSpPr>
          <p:nvPr/>
        </p:nvSpPr>
        <p:spPr bwMode="auto">
          <a:xfrm>
            <a:off x="4191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22001" name="Text Box 146"/>
          <p:cNvSpPr txBox="1">
            <a:spLocks noChangeArrowheads="1"/>
          </p:cNvSpPr>
          <p:nvPr/>
        </p:nvSpPr>
        <p:spPr bwMode="auto">
          <a:xfrm>
            <a:off x="47244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22002" name="Text Box 147"/>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0</a:t>
            </a:r>
          </a:p>
        </p:txBody>
      </p:sp>
      <p:sp>
        <p:nvSpPr>
          <p:cNvPr id="122003" name="Text Box 148"/>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22004" name="Text Box 149"/>
          <p:cNvSpPr txBox="1">
            <a:spLocks noChangeArrowheads="1"/>
          </p:cNvSpPr>
          <p:nvPr/>
        </p:nvSpPr>
        <p:spPr bwMode="auto">
          <a:xfrm>
            <a:off x="4114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22005" name="Text Box 150"/>
          <p:cNvSpPr txBox="1">
            <a:spLocks noChangeArrowheads="1"/>
          </p:cNvSpPr>
          <p:nvPr/>
        </p:nvSpPr>
        <p:spPr bwMode="auto">
          <a:xfrm>
            <a:off x="45720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3</a:t>
            </a:r>
          </a:p>
        </p:txBody>
      </p:sp>
      <p:sp>
        <p:nvSpPr>
          <p:cNvPr id="122006" name="Text Box 151"/>
          <p:cNvSpPr txBox="1">
            <a:spLocks noChangeArrowheads="1"/>
          </p:cNvSpPr>
          <p:nvPr/>
        </p:nvSpPr>
        <p:spPr bwMode="auto">
          <a:xfrm>
            <a:off x="5257800" y="22177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22007" name="Text Box 152"/>
          <p:cNvSpPr txBox="1">
            <a:spLocks noChangeArrowheads="1"/>
          </p:cNvSpPr>
          <p:nvPr/>
        </p:nvSpPr>
        <p:spPr bwMode="auto">
          <a:xfrm>
            <a:off x="54864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2</a:t>
            </a:r>
          </a:p>
        </p:txBody>
      </p:sp>
      <p:sp>
        <p:nvSpPr>
          <p:cNvPr id="122008" name="Text Box 153"/>
          <p:cNvSpPr txBox="1">
            <a:spLocks noChangeArrowheads="1"/>
          </p:cNvSpPr>
          <p:nvPr/>
        </p:nvSpPr>
        <p:spPr bwMode="auto">
          <a:xfrm>
            <a:off x="59436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2</a:t>
            </a:r>
          </a:p>
        </p:txBody>
      </p:sp>
      <p:sp>
        <p:nvSpPr>
          <p:cNvPr id="122009" name="Text Box 154"/>
          <p:cNvSpPr txBox="1">
            <a:spLocks noChangeArrowheads="1"/>
          </p:cNvSpPr>
          <p:nvPr/>
        </p:nvSpPr>
        <p:spPr bwMode="auto">
          <a:xfrm>
            <a:off x="51816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2</a:t>
            </a:r>
          </a:p>
        </p:txBody>
      </p:sp>
      <p:sp>
        <p:nvSpPr>
          <p:cNvPr id="122010" name="Text Box 155"/>
          <p:cNvSpPr txBox="1">
            <a:spLocks noChangeArrowheads="1"/>
          </p:cNvSpPr>
          <p:nvPr/>
        </p:nvSpPr>
        <p:spPr bwMode="auto">
          <a:xfrm>
            <a:off x="57912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2</a:t>
            </a:r>
          </a:p>
        </p:txBody>
      </p:sp>
      <p:sp>
        <p:nvSpPr>
          <p:cNvPr id="122011" name="Text Box 156"/>
          <p:cNvSpPr txBox="1">
            <a:spLocks noChangeArrowheads="1"/>
          </p:cNvSpPr>
          <p:nvPr/>
        </p:nvSpPr>
        <p:spPr bwMode="auto">
          <a:xfrm>
            <a:off x="68580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1</a:t>
            </a:r>
          </a:p>
        </p:txBody>
      </p:sp>
      <p:sp>
        <p:nvSpPr>
          <p:cNvPr id="122012" name="Text Box 157"/>
          <p:cNvSpPr txBox="1">
            <a:spLocks noChangeArrowheads="1"/>
          </p:cNvSpPr>
          <p:nvPr/>
        </p:nvSpPr>
        <p:spPr bwMode="auto">
          <a:xfrm>
            <a:off x="73152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1</a:t>
            </a:r>
          </a:p>
        </p:txBody>
      </p:sp>
      <p:sp>
        <p:nvSpPr>
          <p:cNvPr id="122013" name="Text Box 158"/>
          <p:cNvSpPr txBox="1">
            <a:spLocks noChangeArrowheads="1"/>
          </p:cNvSpPr>
          <p:nvPr/>
        </p:nvSpPr>
        <p:spPr bwMode="auto">
          <a:xfrm>
            <a:off x="72390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22014" name="Line 159"/>
          <p:cNvSpPr>
            <a:spLocks noChangeShapeType="1"/>
          </p:cNvSpPr>
          <p:nvPr/>
        </p:nvSpPr>
        <p:spPr bwMode="auto">
          <a:xfrm>
            <a:off x="7162800" y="3048000"/>
            <a:ext cx="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2015" name="Text Box 160"/>
          <p:cNvSpPr txBox="1">
            <a:spLocks noChangeArrowheads="1"/>
          </p:cNvSpPr>
          <p:nvPr/>
        </p:nvSpPr>
        <p:spPr bwMode="auto">
          <a:xfrm>
            <a:off x="6858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1</a:t>
            </a:r>
          </a:p>
        </p:txBody>
      </p:sp>
      <p:sp>
        <p:nvSpPr>
          <p:cNvPr id="122016" name="Text Box 161"/>
          <p:cNvSpPr txBox="1">
            <a:spLocks noChangeArrowheads="1"/>
          </p:cNvSpPr>
          <p:nvPr/>
        </p:nvSpPr>
        <p:spPr bwMode="auto">
          <a:xfrm>
            <a:off x="68580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1</a:t>
            </a:r>
          </a:p>
        </p:txBody>
      </p:sp>
      <p:sp>
        <p:nvSpPr>
          <p:cNvPr id="122017" name="Text Box 162"/>
          <p:cNvSpPr txBox="1">
            <a:spLocks noChangeArrowheads="1"/>
          </p:cNvSpPr>
          <p:nvPr/>
        </p:nvSpPr>
        <p:spPr bwMode="auto">
          <a:xfrm>
            <a:off x="76962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-5</a:t>
            </a:r>
          </a:p>
        </p:txBody>
      </p:sp>
      <p:sp>
        <p:nvSpPr>
          <p:cNvPr id="122018" name="Text Box 163"/>
          <p:cNvSpPr txBox="1">
            <a:spLocks noChangeArrowheads="1"/>
          </p:cNvSpPr>
          <p:nvPr/>
        </p:nvSpPr>
        <p:spPr bwMode="auto">
          <a:xfrm>
            <a:off x="6324600" y="1608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63" name="TextBox 162">
            <a:extLst>
              <a:ext uri="{FF2B5EF4-FFF2-40B4-BE49-F238E27FC236}">
                <a16:creationId xmlns:a16="http://schemas.microsoft.com/office/drawing/2014/main" id="{A619E3C1-9234-48B9-918F-79BF8D71C27F}"/>
              </a:ext>
            </a:extLst>
          </p:cNvPr>
          <p:cNvSpPr txBox="1"/>
          <p:nvPr/>
        </p:nvSpPr>
        <p:spPr>
          <a:xfrm>
            <a:off x="1459166" y="1580483"/>
            <a:ext cx="628698" cy="369332"/>
          </a:xfrm>
          <a:prstGeom prst="rect">
            <a:avLst/>
          </a:prstGeom>
          <a:noFill/>
        </p:spPr>
        <p:txBody>
          <a:bodyPr wrap="none" rtlCol="0">
            <a:spAutoFit/>
          </a:bodyPr>
          <a:lstStyle/>
          <a:p>
            <a:r>
              <a:rPr lang="en-US" dirty="0"/>
              <a:t>MAX</a:t>
            </a:r>
          </a:p>
        </p:txBody>
      </p:sp>
      <p:sp>
        <p:nvSpPr>
          <p:cNvPr id="164" name="TextBox 163">
            <a:extLst>
              <a:ext uri="{FF2B5EF4-FFF2-40B4-BE49-F238E27FC236}">
                <a16:creationId xmlns:a16="http://schemas.microsoft.com/office/drawing/2014/main" id="{DFA49888-F4AF-41A5-8E72-D86EA1533451}"/>
              </a:ext>
            </a:extLst>
          </p:cNvPr>
          <p:cNvSpPr txBox="1"/>
          <p:nvPr/>
        </p:nvSpPr>
        <p:spPr>
          <a:xfrm>
            <a:off x="1468710" y="2204639"/>
            <a:ext cx="567784" cy="369332"/>
          </a:xfrm>
          <a:prstGeom prst="rect">
            <a:avLst/>
          </a:prstGeom>
          <a:noFill/>
        </p:spPr>
        <p:txBody>
          <a:bodyPr wrap="none" rtlCol="0">
            <a:spAutoFit/>
          </a:bodyPr>
          <a:lstStyle/>
          <a:p>
            <a:r>
              <a:rPr lang="en-US" dirty="0"/>
              <a:t>MIN</a:t>
            </a:r>
          </a:p>
        </p:txBody>
      </p:sp>
      <p:sp>
        <p:nvSpPr>
          <p:cNvPr id="165" name="TextBox 164">
            <a:extLst>
              <a:ext uri="{FF2B5EF4-FFF2-40B4-BE49-F238E27FC236}">
                <a16:creationId xmlns:a16="http://schemas.microsoft.com/office/drawing/2014/main" id="{28787790-27E5-467C-B510-7B311D868EE5}"/>
              </a:ext>
            </a:extLst>
          </p:cNvPr>
          <p:cNvSpPr txBox="1"/>
          <p:nvPr/>
        </p:nvSpPr>
        <p:spPr>
          <a:xfrm>
            <a:off x="1447272" y="2787134"/>
            <a:ext cx="628698" cy="369332"/>
          </a:xfrm>
          <a:prstGeom prst="rect">
            <a:avLst/>
          </a:prstGeom>
          <a:noFill/>
        </p:spPr>
        <p:txBody>
          <a:bodyPr wrap="none" rtlCol="0">
            <a:spAutoFit/>
          </a:bodyPr>
          <a:lstStyle/>
          <a:p>
            <a:r>
              <a:rPr lang="en-US" dirty="0"/>
              <a:t>MAX</a:t>
            </a:r>
          </a:p>
        </p:txBody>
      </p:sp>
      <p:sp>
        <p:nvSpPr>
          <p:cNvPr id="166" name="TextBox 165">
            <a:extLst>
              <a:ext uri="{FF2B5EF4-FFF2-40B4-BE49-F238E27FC236}">
                <a16:creationId xmlns:a16="http://schemas.microsoft.com/office/drawing/2014/main" id="{6D120C2D-11AB-4EBD-9A6C-ACB1291BF72A}"/>
              </a:ext>
            </a:extLst>
          </p:cNvPr>
          <p:cNvSpPr txBox="1"/>
          <p:nvPr/>
        </p:nvSpPr>
        <p:spPr>
          <a:xfrm>
            <a:off x="1489623" y="3493090"/>
            <a:ext cx="567784" cy="369332"/>
          </a:xfrm>
          <a:prstGeom prst="rect">
            <a:avLst/>
          </a:prstGeom>
          <a:noFill/>
        </p:spPr>
        <p:txBody>
          <a:bodyPr wrap="none" rtlCol="0">
            <a:spAutoFit/>
          </a:bodyPr>
          <a:lstStyle/>
          <a:p>
            <a:r>
              <a:rPr lang="en-US" dirty="0"/>
              <a:t>MIN</a:t>
            </a:r>
          </a:p>
        </p:txBody>
      </p:sp>
      <p:sp>
        <p:nvSpPr>
          <p:cNvPr id="167" name="TextBox 166">
            <a:extLst>
              <a:ext uri="{FF2B5EF4-FFF2-40B4-BE49-F238E27FC236}">
                <a16:creationId xmlns:a16="http://schemas.microsoft.com/office/drawing/2014/main" id="{4BEE15C7-782E-49D6-87F8-983D051993A1}"/>
              </a:ext>
            </a:extLst>
          </p:cNvPr>
          <p:cNvSpPr txBox="1"/>
          <p:nvPr/>
        </p:nvSpPr>
        <p:spPr>
          <a:xfrm>
            <a:off x="1489623" y="4287356"/>
            <a:ext cx="628698" cy="369332"/>
          </a:xfrm>
          <a:prstGeom prst="rect">
            <a:avLst/>
          </a:prstGeom>
          <a:noFill/>
        </p:spPr>
        <p:txBody>
          <a:bodyPr wrap="none" rtlCol="0">
            <a:spAutoFit/>
          </a:bodyPr>
          <a:lstStyle/>
          <a:p>
            <a:r>
              <a:rPr lang="en-US" dirty="0"/>
              <a:t>MAX</a:t>
            </a:r>
          </a:p>
        </p:txBody>
      </p:sp>
      <p:sp>
        <p:nvSpPr>
          <p:cNvPr id="168" name="TextBox 167">
            <a:extLst>
              <a:ext uri="{FF2B5EF4-FFF2-40B4-BE49-F238E27FC236}">
                <a16:creationId xmlns:a16="http://schemas.microsoft.com/office/drawing/2014/main" id="{80B71AFA-1F1C-4666-A03B-56FE1C28470F}"/>
              </a:ext>
            </a:extLst>
          </p:cNvPr>
          <p:cNvSpPr txBox="1"/>
          <p:nvPr/>
        </p:nvSpPr>
        <p:spPr>
          <a:xfrm>
            <a:off x="1505892" y="5160659"/>
            <a:ext cx="567784" cy="369332"/>
          </a:xfrm>
          <a:prstGeom prst="rect">
            <a:avLst/>
          </a:prstGeom>
          <a:noFill/>
        </p:spPr>
        <p:txBody>
          <a:bodyPr wrap="none" rtlCol="0">
            <a:spAutoFit/>
          </a:bodyPr>
          <a:lstStyle/>
          <a:p>
            <a:r>
              <a:rPr lang="en-US" dirty="0"/>
              <a:t>MIN</a:t>
            </a:r>
          </a:p>
        </p:txBody>
      </p:sp>
      <p:cxnSp>
        <p:nvCxnSpPr>
          <p:cNvPr id="169" name="Straight Connector 168">
            <a:extLst>
              <a:ext uri="{FF2B5EF4-FFF2-40B4-BE49-F238E27FC236}">
                <a16:creationId xmlns:a16="http://schemas.microsoft.com/office/drawing/2014/main" id="{A5E618F0-ABF0-45DA-AE8C-69BD764609AF}"/>
              </a:ext>
            </a:extLst>
          </p:cNvPr>
          <p:cNvCxnSpPr>
            <a:cxnSpLocks/>
          </p:cNvCxnSpPr>
          <p:nvPr/>
        </p:nvCxnSpPr>
        <p:spPr>
          <a:xfrm flipH="1">
            <a:off x="2116478" y="1781711"/>
            <a:ext cx="402873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14EF1765-C372-4C90-95FE-15C85CC30AEE}"/>
              </a:ext>
            </a:extLst>
          </p:cNvPr>
          <p:cNvCxnSpPr>
            <a:cxnSpLocks/>
          </p:cNvCxnSpPr>
          <p:nvPr/>
        </p:nvCxnSpPr>
        <p:spPr>
          <a:xfrm flipH="1">
            <a:off x="2157574" y="2404165"/>
            <a:ext cx="287162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F52E71F0-4EA2-423F-B43E-9456303DEDC1}"/>
              </a:ext>
            </a:extLst>
          </p:cNvPr>
          <p:cNvCxnSpPr>
            <a:cxnSpLocks/>
          </p:cNvCxnSpPr>
          <p:nvPr/>
        </p:nvCxnSpPr>
        <p:spPr>
          <a:xfrm flipH="1">
            <a:off x="2152170" y="3016785"/>
            <a:ext cx="2419830"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BCC23279-5B85-4C56-94AD-C48B4017FD05}"/>
              </a:ext>
            </a:extLst>
          </p:cNvPr>
          <p:cNvCxnSpPr>
            <a:cxnSpLocks/>
            <a:endCxn id="166" idx="3"/>
          </p:cNvCxnSpPr>
          <p:nvPr/>
        </p:nvCxnSpPr>
        <p:spPr>
          <a:xfrm flipH="1">
            <a:off x="2057407" y="3672156"/>
            <a:ext cx="2106196" cy="560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1740E9EE-E486-4288-91FE-69856EEC91A5}"/>
              </a:ext>
            </a:extLst>
          </p:cNvPr>
          <p:cNvCxnSpPr>
            <a:cxnSpLocks/>
            <a:endCxn id="167" idx="3"/>
          </p:cNvCxnSpPr>
          <p:nvPr/>
        </p:nvCxnSpPr>
        <p:spPr>
          <a:xfrm flipH="1" flipV="1">
            <a:off x="2118321" y="4472022"/>
            <a:ext cx="1386880" cy="10934"/>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CFC2C7E7-67B5-4AE3-91E4-A2ED6B52D27D}"/>
              </a:ext>
            </a:extLst>
          </p:cNvPr>
          <p:cNvCxnSpPr>
            <a:cxnSpLocks/>
            <a:endCxn id="168" idx="3"/>
          </p:cNvCxnSpPr>
          <p:nvPr/>
        </p:nvCxnSpPr>
        <p:spPr>
          <a:xfrm flipH="1" flipV="1">
            <a:off x="2073676" y="5345325"/>
            <a:ext cx="988024" cy="2483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75" name="Rectangle 24">
            <a:extLst>
              <a:ext uri="{FF2B5EF4-FFF2-40B4-BE49-F238E27FC236}">
                <a16:creationId xmlns:a16="http://schemas.microsoft.com/office/drawing/2014/main" id="{507B4502-CB5D-45C7-8C92-A33F7B30AC54}"/>
              </a:ext>
            </a:extLst>
          </p:cNvPr>
          <p:cNvSpPr>
            <a:spLocks noChangeArrowheads="1"/>
          </p:cNvSpPr>
          <p:nvPr/>
        </p:nvSpPr>
        <p:spPr bwMode="auto">
          <a:xfrm>
            <a:off x="9349395" y="1639021"/>
            <a:ext cx="304801" cy="310794"/>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76" name="TextBox 175">
            <a:extLst>
              <a:ext uri="{FF2B5EF4-FFF2-40B4-BE49-F238E27FC236}">
                <a16:creationId xmlns:a16="http://schemas.microsoft.com/office/drawing/2014/main" id="{D2409A32-060C-43D8-A272-CE363DDEBC18}"/>
              </a:ext>
            </a:extLst>
          </p:cNvPr>
          <p:cNvSpPr txBox="1"/>
          <p:nvPr/>
        </p:nvSpPr>
        <p:spPr>
          <a:xfrm>
            <a:off x="9671320" y="1581656"/>
            <a:ext cx="1138773" cy="400110"/>
          </a:xfrm>
          <a:prstGeom prst="rect">
            <a:avLst/>
          </a:prstGeom>
          <a:noFill/>
        </p:spPr>
        <p:txBody>
          <a:bodyPr wrap="none" rtlCol="0">
            <a:spAutoFit/>
          </a:bodyPr>
          <a:lstStyle/>
          <a:p>
            <a:r>
              <a:rPr lang="en-US" sz="2000" dirty="0"/>
              <a:t>= Pruned</a:t>
            </a:r>
          </a:p>
        </p:txBody>
      </p:sp>
    </p:spTree>
    <p:extLst>
      <p:ext uri="{BB962C8B-B14F-4D97-AF65-F5344CB8AC3E}">
        <p14:creationId xmlns:p14="http://schemas.microsoft.com/office/powerpoint/2010/main" val="4661412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07" name="Rectangle 4"/>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08" name="Rectangle 5"/>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09" name="Rectangle 6"/>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10" name="Rectangle 7"/>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11" name="Rectangle 8"/>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12" name="Rectangle 9"/>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13" name="Rectangle 10"/>
          <p:cNvSpPr>
            <a:spLocks noChangeArrowheads="1"/>
          </p:cNvSpPr>
          <p:nvPr/>
        </p:nvSpPr>
        <p:spPr bwMode="auto">
          <a:xfrm>
            <a:off x="6629400" y="44196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14" name="Rectangle 11"/>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15" name="Rectangle 12"/>
          <p:cNvSpPr>
            <a:spLocks noChangeArrowheads="1"/>
          </p:cNvSpPr>
          <p:nvPr/>
        </p:nvSpPr>
        <p:spPr bwMode="auto">
          <a:xfrm>
            <a:off x="6324600" y="35814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16" name="Rectangle 13"/>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17" name="Rectangle 14"/>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18" name="Rectangle 15"/>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19" name="Rectangle 16"/>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20" name="Rectangle 17"/>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21" name="Rectangle 18"/>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22" name="Rectangle 19"/>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23" name="Rectangle 20"/>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24" name="Rectangle 21"/>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25" name="Rectangle 22"/>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26" name="Rectangle 23"/>
          <p:cNvSpPr>
            <a:spLocks noChangeArrowheads="1"/>
          </p:cNvSpPr>
          <p:nvPr/>
        </p:nvSpPr>
        <p:spPr bwMode="auto">
          <a:xfrm>
            <a:off x="54864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27" name="Rectangle 24"/>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28" name="Rectangle 25"/>
          <p:cNvSpPr>
            <a:spLocks noChangeArrowheads="1"/>
          </p:cNvSpPr>
          <p:nvPr/>
        </p:nvSpPr>
        <p:spPr bwMode="auto">
          <a:xfrm>
            <a:off x="50292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29" name="Rectangle 26"/>
          <p:cNvSpPr>
            <a:spLocks noChangeArrowheads="1"/>
          </p:cNvSpPr>
          <p:nvPr/>
        </p:nvSpPr>
        <p:spPr bwMode="auto">
          <a:xfrm>
            <a:off x="5257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30" name="Rectangle 27"/>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31" name="Rectangle 28"/>
          <p:cNvSpPr>
            <a:spLocks noChangeArrowheads="1"/>
          </p:cNvSpPr>
          <p:nvPr/>
        </p:nvSpPr>
        <p:spPr bwMode="auto">
          <a:xfrm>
            <a:off x="45720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32" name="Rectangle 29"/>
          <p:cNvSpPr>
            <a:spLocks noChangeArrowheads="1"/>
          </p:cNvSpPr>
          <p:nvPr/>
        </p:nvSpPr>
        <p:spPr bwMode="auto">
          <a:xfrm>
            <a:off x="48006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33" name="Rectangle 30"/>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34" name="Rectangle 31"/>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35" name="Rectangle 32"/>
          <p:cNvSpPr>
            <a:spLocks noChangeArrowheads="1"/>
          </p:cNvSpPr>
          <p:nvPr/>
        </p:nvSpPr>
        <p:spPr bwMode="auto">
          <a:xfrm>
            <a:off x="61722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36" name="Rectangle 33"/>
          <p:cNvSpPr>
            <a:spLocks noChangeArrowheads="1"/>
          </p:cNvSpPr>
          <p:nvPr/>
        </p:nvSpPr>
        <p:spPr bwMode="auto">
          <a:xfrm>
            <a:off x="77724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37" name="Rectangle 34"/>
          <p:cNvSpPr>
            <a:spLocks noChangeArrowheads="1"/>
          </p:cNvSpPr>
          <p:nvPr/>
        </p:nvSpPr>
        <p:spPr bwMode="auto">
          <a:xfrm>
            <a:off x="6400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38" name="Rectangle 35"/>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39" name="Rectangle 36"/>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40" name="Rectangle 37"/>
          <p:cNvSpPr>
            <a:spLocks noChangeArrowheads="1"/>
          </p:cNvSpPr>
          <p:nvPr/>
        </p:nvSpPr>
        <p:spPr bwMode="auto">
          <a:xfrm>
            <a:off x="66294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41" name="Rectangle 38"/>
          <p:cNvSpPr>
            <a:spLocks noChangeArrowheads="1"/>
          </p:cNvSpPr>
          <p:nvPr/>
        </p:nvSpPr>
        <p:spPr bwMode="auto">
          <a:xfrm>
            <a:off x="68580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42" name="Rectangle 39"/>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43" name="Rectangle 40"/>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44" name="Rectangle 41"/>
          <p:cNvSpPr>
            <a:spLocks noChangeArrowheads="1"/>
          </p:cNvSpPr>
          <p:nvPr/>
        </p:nvSpPr>
        <p:spPr bwMode="auto">
          <a:xfrm>
            <a:off x="82296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45" name="Rectangle 42"/>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46" name="Rectangle 43"/>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47" name="Rectangle 44"/>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48" name="Rectangle 45"/>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49" name="Rectangle 46"/>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50" name="Rectangle 47"/>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51" name="Rectangle 48"/>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52" name="Rectangle 49"/>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53" name="Rectangle 50"/>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54" name="Rectangle 51"/>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55" name="Rectangle 52"/>
          <p:cNvSpPr>
            <a:spLocks noChangeArrowheads="1"/>
          </p:cNvSpPr>
          <p:nvPr/>
        </p:nvSpPr>
        <p:spPr bwMode="auto">
          <a:xfrm>
            <a:off x="48006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56" name="Rectangle 53"/>
          <p:cNvSpPr>
            <a:spLocks noChangeArrowheads="1"/>
          </p:cNvSpPr>
          <p:nvPr/>
        </p:nvSpPr>
        <p:spPr bwMode="auto">
          <a:xfrm>
            <a:off x="66294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57" name="Rectangle 54"/>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58" name="Rectangle 55"/>
          <p:cNvSpPr>
            <a:spLocks noChangeArrowheads="1"/>
          </p:cNvSpPr>
          <p:nvPr/>
        </p:nvSpPr>
        <p:spPr bwMode="auto">
          <a:xfrm>
            <a:off x="52578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59" name="Rectangle 56"/>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60" name="Rectangle 57"/>
          <p:cNvSpPr>
            <a:spLocks noChangeArrowheads="1"/>
          </p:cNvSpPr>
          <p:nvPr/>
        </p:nvSpPr>
        <p:spPr bwMode="auto">
          <a:xfrm>
            <a:off x="61722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3961" name="Line 58"/>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3962" name="Line 59"/>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3963" name="Line 60"/>
          <p:cNvSpPr>
            <a:spLocks noChangeShapeType="1"/>
          </p:cNvSpPr>
          <p:nvPr/>
        </p:nvSpPr>
        <p:spPr bwMode="auto">
          <a:xfrm>
            <a:off x="6705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3964" name="Line 61"/>
          <p:cNvSpPr>
            <a:spLocks noChangeShapeType="1"/>
          </p:cNvSpPr>
          <p:nvPr/>
        </p:nvSpPr>
        <p:spPr bwMode="auto">
          <a:xfrm>
            <a:off x="6705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3965" name="Line 62"/>
          <p:cNvSpPr>
            <a:spLocks noChangeShapeType="1"/>
          </p:cNvSpPr>
          <p:nvPr/>
        </p:nvSpPr>
        <p:spPr bwMode="auto">
          <a:xfrm>
            <a:off x="71628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3966" name="Line 63"/>
          <p:cNvSpPr>
            <a:spLocks noChangeShapeType="1"/>
          </p:cNvSpPr>
          <p:nvPr/>
        </p:nvSpPr>
        <p:spPr bwMode="auto">
          <a:xfrm>
            <a:off x="71628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3967" name="Line 64"/>
          <p:cNvSpPr>
            <a:spLocks noChangeShapeType="1"/>
          </p:cNvSpPr>
          <p:nvPr/>
        </p:nvSpPr>
        <p:spPr bwMode="auto">
          <a:xfrm>
            <a:off x="76200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3968" name="Line 65"/>
          <p:cNvSpPr>
            <a:spLocks noChangeShapeType="1"/>
          </p:cNvSpPr>
          <p:nvPr/>
        </p:nvSpPr>
        <p:spPr bwMode="auto">
          <a:xfrm>
            <a:off x="762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3969" name="Line 66"/>
          <p:cNvSpPr>
            <a:spLocks noChangeShapeType="1"/>
          </p:cNvSpPr>
          <p:nvPr/>
        </p:nvSpPr>
        <p:spPr bwMode="auto">
          <a:xfrm>
            <a:off x="8077200" y="54102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3970" name="Line 67"/>
          <p:cNvSpPr>
            <a:spLocks noChangeShapeType="1"/>
          </p:cNvSpPr>
          <p:nvPr/>
        </p:nvSpPr>
        <p:spPr bwMode="auto">
          <a:xfrm>
            <a:off x="8077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3971" name="Line 68"/>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3972" name="Line 69"/>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3973" name="Line 70"/>
          <p:cNvSpPr>
            <a:spLocks noChangeShapeType="1"/>
          </p:cNvSpPr>
          <p:nvPr/>
        </p:nvSpPr>
        <p:spPr bwMode="auto">
          <a:xfrm>
            <a:off x="5334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3974" name="Line 71"/>
          <p:cNvSpPr>
            <a:spLocks noChangeShapeType="1"/>
          </p:cNvSpPr>
          <p:nvPr/>
        </p:nvSpPr>
        <p:spPr bwMode="auto">
          <a:xfrm>
            <a:off x="5334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3975" name="Line 72"/>
          <p:cNvSpPr>
            <a:spLocks noChangeShapeType="1"/>
          </p:cNvSpPr>
          <p:nvPr/>
        </p:nvSpPr>
        <p:spPr bwMode="auto">
          <a:xfrm>
            <a:off x="39624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3976" name="Line 73"/>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3977" name="Line 74"/>
          <p:cNvSpPr>
            <a:spLocks noChangeShapeType="1"/>
          </p:cNvSpPr>
          <p:nvPr/>
        </p:nvSpPr>
        <p:spPr bwMode="auto">
          <a:xfrm>
            <a:off x="6248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3978" name="Line 75"/>
          <p:cNvSpPr>
            <a:spLocks noChangeShapeType="1"/>
          </p:cNvSpPr>
          <p:nvPr/>
        </p:nvSpPr>
        <p:spPr bwMode="auto">
          <a:xfrm>
            <a:off x="624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3979" name="Line 76"/>
          <p:cNvSpPr>
            <a:spLocks noChangeShapeType="1"/>
          </p:cNvSpPr>
          <p:nvPr/>
        </p:nvSpPr>
        <p:spPr bwMode="auto">
          <a:xfrm>
            <a:off x="5791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3980" name="Line 77"/>
          <p:cNvSpPr>
            <a:spLocks noChangeShapeType="1"/>
          </p:cNvSpPr>
          <p:nvPr/>
        </p:nvSpPr>
        <p:spPr bwMode="auto">
          <a:xfrm>
            <a:off x="579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3981" name="Line 78"/>
          <p:cNvSpPr>
            <a:spLocks noChangeShapeType="1"/>
          </p:cNvSpPr>
          <p:nvPr/>
        </p:nvSpPr>
        <p:spPr bwMode="auto">
          <a:xfrm>
            <a:off x="44196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3982" name="Line 79"/>
          <p:cNvSpPr>
            <a:spLocks noChangeShapeType="1"/>
          </p:cNvSpPr>
          <p:nvPr/>
        </p:nvSpPr>
        <p:spPr bwMode="auto">
          <a:xfrm flipH="1">
            <a:off x="4648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3983" name="Line 80"/>
          <p:cNvSpPr>
            <a:spLocks noChangeShapeType="1"/>
          </p:cNvSpPr>
          <p:nvPr/>
        </p:nvSpPr>
        <p:spPr bwMode="auto">
          <a:xfrm>
            <a:off x="4876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3984" name="Line 81"/>
          <p:cNvSpPr>
            <a:spLocks noChangeShapeType="1"/>
          </p:cNvSpPr>
          <p:nvPr/>
        </p:nvSpPr>
        <p:spPr bwMode="auto">
          <a:xfrm>
            <a:off x="4876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3985" name="Line 82"/>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3986" name="Line 83"/>
          <p:cNvSpPr>
            <a:spLocks noChangeShapeType="1"/>
          </p:cNvSpPr>
          <p:nvPr/>
        </p:nvSpPr>
        <p:spPr bwMode="auto">
          <a:xfrm>
            <a:off x="39624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3987" name="Line 84"/>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3988" name="Line 85"/>
          <p:cNvSpPr>
            <a:spLocks noChangeShapeType="1"/>
          </p:cNvSpPr>
          <p:nvPr/>
        </p:nvSpPr>
        <p:spPr bwMode="auto">
          <a:xfrm>
            <a:off x="6248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3989" name="Line 86"/>
          <p:cNvSpPr>
            <a:spLocks noChangeShapeType="1"/>
          </p:cNvSpPr>
          <p:nvPr/>
        </p:nvSpPr>
        <p:spPr bwMode="auto">
          <a:xfrm flipH="1">
            <a:off x="5791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3990" name="Line 87"/>
          <p:cNvSpPr>
            <a:spLocks noChangeShapeType="1"/>
          </p:cNvSpPr>
          <p:nvPr/>
        </p:nvSpPr>
        <p:spPr bwMode="auto">
          <a:xfrm>
            <a:off x="76200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3991" name="Line 88"/>
          <p:cNvSpPr>
            <a:spLocks noChangeShapeType="1"/>
          </p:cNvSpPr>
          <p:nvPr/>
        </p:nvSpPr>
        <p:spPr bwMode="auto">
          <a:xfrm flipH="1">
            <a:off x="71628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3992" name="Line 89"/>
          <p:cNvSpPr>
            <a:spLocks noChangeShapeType="1"/>
          </p:cNvSpPr>
          <p:nvPr/>
        </p:nvSpPr>
        <p:spPr bwMode="auto">
          <a:xfrm>
            <a:off x="4876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3993" name="Line 90"/>
          <p:cNvSpPr>
            <a:spLocks noChangeShapeType="1"/>
          </p:cNvSpPr>
          <p:nvPr/>
        </p:nvSpPr>
        <p:spPr bwMode="auto">
          <a:xfrm flipH="1">
            <a:off x="4419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3994" name="Line 91"/>
          <p:cNvSpPr>
            <a:spLocks noChangeShapeType="1"/>
          </p:cNvSpPr>
          <p:nvPr/>
        </p:nvSpPr>
        <p:spPr bwMode="auto">
          <a:xfrm>
            <a:off x="4876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3995" name="Line 92"/>
          <p:cNvSpPr>
            <a:spLocks noChangeShapeType="1"/>
          </p:cNvSpPr>
          <p:nvPr/>
        </p:nvSpPr>
        <p:spPr bwMode="auto">
          <a:xfrm>
            <a:off x="6705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3996" name="Line 93"/>
          <p:cNvSpPr>
            <a:spLocks noChangeShapeType="1"/>
          </p:cNvSpPr>
          <p:nvPr/>
        </p:nvSpPr>
        <p:spPr bwMode="auto">
          <a:xfrm>
            <a:off x="8077200" y="4572000"/>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3997" name="Line 94"/>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3998" name="Line 95"/>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3999" name="Line 96"/>
          <p:cNvSpPr>
            <a:spLocks noChangeShapeType="1"/>
          </p:cNvSpPr>
          <p:nvPr/>
        </p:nvSpPr>
        <p:spPr bwMode="auto">
          <a:xfrm flipH="1">
            <a:off x="3962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4000" name="Line 97"/>
          <p:cNvSpPr>
            <a:spLocks noChangeShapeType="1"/>
          </p:cNvSpPr>
          <p:nvPr/>
        </p:nvSpPr>
        <p:spPr bwMode="auto">
          <a:xfrm>
            <a:off x="4572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4001" name="Line 98"/>
          <p:cNvSpPr>
            <a:spLocks noChangeShapeType="1"/>
          </p:cNvSpPr>
          <p:nvPr/>
        </p:nvSpPr>
        <p:spPr bwMode="auto">
          <a:xfrm>
            <a:off x="5486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4002" name="Line 99"/>
          <p:cNvSpPr>
            <a:spLocks noChangeShapeType="1"/>
          </p:cNvSpPr>
          <p:nvPr/>
        </p:nvSpPr>
        <p:spPr bwMode="auto">
          <a:xfrm>
            <a:off x="6400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4003" name="Line 100"/>
          <p:cNvSpPr>
            <a:spLocks noChangeShapeType="1"/>
          </p:cNvSpPr>
          <p:nvPr/>
        </p:nvSpPr>
        <p:spPr bwMode="auto">
          <a:xfrm>
            <a:off x="7162800" y="37338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4004" name="Line 101"/>
          <p:cNvSpPr>
            <a:spLocks noChangeShapeType="1"/>
          </p:cNvSpPr>
          <p:nvPr/>
        </p:nvSpPr>
        <p:spPr bwMode="auto">
          <a:xfrm>
            <a:off x="8077200" y="3733800"/>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4005" name="Line 102"/>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4006" name="Line 103"/>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4007" name="Rectangle 104"/>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4008" name="Rectangle 105"/>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4009" name="Rectangle 106"/>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4010" name="Rectangle 107"/>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4011" name="Line 108"/>
          <p:cNvSpPr>
            <a:spLocks noChangeShapeType="1"/>
          </p:cNvSpPr>
          <p:nvPr/>
        </p:nvSpPr>
        <p:spPr bwMode="auto">
          <a:xfrm flipH="1">
            <a:off x="4572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4012" name="Line 109"/>
          <p:cNvSpPr>
            <a:spLocks noChangeShapeType="1"/>
          </p:cNvSpPr>
          <p:nvPr/>
        </p:nvSpPr>
        <p:spPr bwMode="auto">
          <a:xfrm flipH="1">
            <a:off x="5486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4013" name="Line 110"/>
          <p:cNvSpPr>
            <a:spLocks noChangeShapeType="1"/>
          </p:cNvSpPr>
          <p:nvPr/>
        </p:nvSpPr>
        <p:spPr bwMode="auto">
          <a:xfrm>
            <a:off x="6096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4014" name="Line 111"/>
          <p:cNvSpPr>
            <a:spLocks noChangeShapeType="1"/>
          </p:cNvSpPr>
          <p:nvPr/>
        </p:nvSpPr>
        <p:spPr bwMode="auto">
          <a:xfrm>
            <a:off x="7162800" y="3048000"/>
            <a:ext cx="9144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4015" name="Line 112"/>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4016" name="Line 113"/>
          <p:cNvSpPr>
            <a:spLocks noChangeShapeType="1"/>
          </p:cNvSpPr>
          <p:nvPr/>
        </p:nvSpPr>
        <p:spPr bwMode="auto">
          <a:xfrm flipH="1">
            <a:off x="5029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4017" name="Line 114"/>
          <p:cNvSpPr>
            <a:spLocks noChangeShapeType="1"/>
          </p:cNvSpPr>
          <p:nvPr/>
        </p:nvSpPr>
        <p:spPr bwMode="auto">
          <a:xfrm>
            <a:off x="5562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4018" name="Line 115"/>
          <p:cNvSpPr>
            <a:spLocks noChangeShapeType="1"/>
          </p:cNvSpPr>
          <p:nvPr/>
        </p:nvSpPr>
        <p:spPr bwMode="auto">
          <a:xfrm flipH="1">
            <a:off x="71628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4019" name="Line 116"/>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4020" name="Line 117"/>
          <p:cNvSpPr>
            <a:spLocks noChangeShapeType="1"/>
          </p:cNvSpPr>
          <p:nvPr/>
        </p:nvSpPr>
        <p:spPr bwMode="auto">
          <a:xfrm flipH="1">
            <a:off x="5562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4021" name="Line 118"/>
          <p:cNvSpPr>
            <a:spLocks noChangeShapeType="1"/>
          </p:cNvSpPr>
          <p:nvPr/>
        </p:nvSpPr>
        <p:spPr bwMode="auto">
          <a:xfrm>
            <a:off x="6629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4022" name="Text Box 119"/>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24023" name="Text Box 120"/>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24024" name="Text Box 121"/>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24025" name="Text Box 122"/>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24026" name="Text Box 123"/>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24027" name="Text Box 124"/>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24028" name="Text Box 125"/>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24029" name="Text Box 126"/>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24030" name="Text Box 127"/>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24031" name="Text Box 128"/>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24032" name="Text Box 129"/>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24033" name="Text Box 130"/>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24034" name="Text Box 131"/>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24035" name="Text Box 132"/>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24036" name="Text Box 133"/>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124037" name="Text Box 134"/>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24038" name="Text Box 135"/>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24039" name="Text Box 136"/>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24040" name="Text Box 137"/>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124041" name="Text Box 138"/>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24042" name="Text Box 139"/>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24043" name="Text Box 140"/>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24044" name="Text Box 141"/>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24045" name="Text Box 142"/>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24046" name="Text Box 143"/>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24047" name="Text Box 144"/>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24048" name="Text Box 145"/>
          <p:cNvSpPr txBox="1">
            <a:spLocks noChangeArrowheads="1"/>
          </p:cNvSpPr>
          <p:nvPr/>
        </p:nvSpPr>
        <p:spPr bwMode="auto">
          <a:xfrm>
            <a:off x="4191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24049" name="Text Box 146"/>
          <p:cNvSpPr txBox="1">
            <a:spLocks noChangeArrowheads="1"/>
          </p:cNvSpPr>
          <p:nvPr/>
        </p:nvSpPr>
        <p:spPr bwMode="auto">
          <a:xfrm>
            <a:off x="47244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24050" name="Text Box 147"/>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0</a:t>
            </a:r>
          </a:p>
        </p:txBody>
      </p:sp>
      <p:sp>
        <p:nvSpPr>
          <p:cNvPr id="124051" name="Text Box 148"/>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24052" name="Text Box 149"/>
          <p:cNvSpPr txBox="1">
            <a:spLocks noChangeArrowheads="1"/>
          </p:cNvSpPr>
          <p:nvPr/>
        </p:nvSpPr>
        <p:spPr bwMode="auto">
          <a:xfrm>
            <a:off x="4114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24053" name="Text Box 150"/>
          <p:cNvSpPr txBox="1">
            <a:spLocks noChangeArrowheads="1"/>
          </p:cNvSpPr>
          <p:nvPr/>
        </p:nvSpPr>
        <p:spPr bwMode="auto">
          <a:xfrm>
            <a:off x="45720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3</a:t>
            </a:r>
          </a:p>
        </p:txBody>
      </p:sp>
      <p:sp>
        <p:nvSpPr>
          <p:cNvPr id="124054" name="Text Box 151"/>
          <p:cNvSpPr txBox="1">
            <a:spLocks noChangeArrowheads="1"/>
          </p:cNvSpPr>
          <p:nvPr/>
        </p:nvSpPr>
        <p:spPr bwMode="auto">
          <a:xfrm>
            <a:off x="5257800" y="22177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24055" name="Text Box 152"/>
          <p:cNvSpPr txBox="1">
            <a:spLocks noChangeArrowheads="1"/>
          </p:cNvSpPr>
          <p:nvPr/>
        </p:nvSpPr>
        <p:spPr bwMode="auto">
          <a:xfrm>
            <a:off x="54864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2</a:t>
            </a:r>
          </a:p>
        </p:txBody>
      </p:sp>
      <p:sp>
        <p:nvSpPr>
          <p:cNvPr id="124056" name="Text Box 153"/>
          <p:cNvSpPr txBox="1">
            <a:spLocks noChangeArrowheads="1"/>
          </p:cNvSpPr>
          <p:nvPr/>
        </p:nvSpPr>
        <p:spPr bwMode="auto">
          <a:xfrm>
            <a:off x="59436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2</a:t>
            </a:r>
          </a:p>
        </p:txBody>
      </p:sp>
      <p:sp>
        <p:nvSpPr>
          <p:cNvPr id="124057" name="Text Box 154"/>
          <p:cNvSpPr txBox="1">
            <a:spLocks noChangeArrowheads="1"/>
          </p:cNvSpPr>
          <p:nvPr/>
        </p:nvSpPr>
        <p:spPr bwMode="auto">
          <a:xfrm>
            <a:off x="51816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2</a:t>
            </a:r>
          </a:p>
        </p:txBody>
      </p:sp>
      <p:sp>
        <p:nvSpPr>
          <p:cNvPr id="124058" name="Text Box 155"/>
          <p:cNvSpPr txBox="1">
            <a:spLocks noChangeArrowheads="1"/>
          </p:cNvSpPr>
          <p:nvPr/>
        </p:nvSpPr>
        <p:spPr bwMode="auto">
          <a:xfrm>
            <a:off x="57912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2</a:t>
            </a:r>
          </a:p>
        </p:txBody>
      </p:sp>
      <p:sp>
        <p:nvSpPr>
          <p:cNvPr id="124059" name="Text Box 156"/>
          <p:cNvSpPr txBox="1">
            <a:spLocks noChangeArrowheads="1"/>
          </p:cNvSpPr>
          <p:nvPr/>
        </p:nvSpPr>
        <p:spPr bwMode="auto">
          <a:xfrm>
            <a:off x="68580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1</a:t>
            </a:r>
          </a:p>
        </p:txBody>
      </p:sp>
      <p:sp>
        <p:nvSpPr>
          <p:cNvPr id="124060" name="Text Box 157"/>
          <p:cNvSpPr txBox="1">
            <a:spLocks noChangeArrowheads="1"/>
          </p:cNvSpPr>
          <p:nvPr/>
        </p:nvSpPr>
        <p:spPr bwMode="auto">
          <a:xfrm>
            <a:off x="73152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1</a:t>
            </a:r>
          </a:p>
        </p:txBody>
      </p:sp>
      <p:sp>
        <p:nvSpPr>
          <p:cNvPr id="124061" name="Text Box 158"/>
          <p:cNvSpPr txBox="1">
            <a:spLocks noChangeArrowheads="1"/>
          </p:cNvSpPr>
          <p:nvPr/>
        </p:nvSpPr>
        <p:spPr bwMode="auto">
          <a:xfrm>
            <a:off x="72390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24062" name="Line 159"/>
          <p:cNvSpPr>
            <a:spLocks noChangeShapeType="1"/>
          </p:cNvSpPr>
          <p:nvPr/>
        </p:nvSpPr>
        <p:spPr bwMode="auto">
          <a:xfrm>
            <a:off x="7162800" y="3048000"/>
            <a:ext cx="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4063" name="Text Box 160"/>
          <p:cNvSpPr txBox="1">
            <a:spLocks noChangeArrowheads="1"/>
          </p:cNvSpPr>
          <p:nvPr/>
        </p:nvSpPr>
        <p:spPr bwMode="auto">
          <a:xfrm>
            <a:off x="6858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1</a:t>
            </a:r>
          </a:p>
        </p:txBody>
      </p:sp>
      <p:sp>
        <p:nvSpPr>
          <p:cNvPr id="124064" name="Text Box 161"/>
          <p:cNvSpPr txBox="1">
            <a:spLocks noChangeArrowheads="1"/>
          </p:cNvSpPr>
          <p:nvPr/>
        </p:nvSpPr>
        <p:spPr bwMode="auto">
          <a:xfrm>
            <a:off x="68580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1</a:t>
            </a:r>
          </a:p>
        </p:txBody>
      </p:sp>
      <p:sp>
        <p:nvSpPr>
          <p:cNvPr id="124065" name="Text Box 162"/>
          <p:cNvSpPr txBox="1">
            <a:spLocks noChangeArrowheads="1"/>
          </p:cNvSpPr>
          <p:nvPr/>
        </p:nvSpPr>
        <p:spPr bwMode="auto">
          <a:xfrm>
            <a:off x="76962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-5</a:t>
            </a:r>
          </a:p>
        </p:txBody>
      </p:sp>
      <p:sp>
        <p:nvSpPr>
          <p:cNvPr id="124066" name="Text Box 163"/>
          <p:cNvSpPr txBox="1">
            <a:spLocks noChangeArrowheads="1"/>
          </p:cNvSpPr>
          <p:nvPr/>
        </p:nvSpPr>
        <p:spPr bwMode="auto">
          <a:xfrm>
            <a:off x="6324600" y="1608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63" name="TextBox 162">
            <a:extLst>
              <a:ext uri="{FF2B5EF4-FFF2-40B4-BE49-F238E27FC236}">
                <a16:creationId xmlns:a16="http://schemas.microsoft.com/office/drawing/2014/main" id="{AC6968D9-E248-4713-AC51-5B9B2607AF62}"/>
              </a:ext>
            </a:extLst>
          </p:cNvPr>
          <p:cNvSpPr txBox="1"/>
          <p:nvPr/>
        </p:nvSpPr>
        <p:spPr>
          <a:xfrm>
            <a:off x="1459166" y="1580483"/>
            <a:ext cx="628698" cy="369332"/>
          </a:xfrm>
          <a:prstGeom prst="rect">
            <a:avLst/>
          </a:prstGeom>
          <a:noFill/>
        </p:spPr>
        <p:txBody>
          <a:bodyPr wrap="none" rtlCol="0">
            <a:spAutoFit/>
          </a:bodyPr>
          <a:lstStyle/>
          <a:p>
            <a:r>
              <a:rPr lang="en-US" dirty="0"/>
              <a:t>MAX</a:t>
            </a:r>
          </a:p>
        </p:txBody>
      </p:sp>
      <p:sp>
        <p:nvSpPr>
          <p:cNvPr id="164" name="TextBox 163">
            <a:extLst>
              <a:ext uri="{FF2B5EF4-FFF2-40B4-BE49-F238E27FC236}">
                <a16:creationId xmlns:a16="http://schemas.microsoft.com/office/drawing/2014/main" id="{FBA95F13-5E20-47B2-ACE5-C96A5D005ED0}"/>
              </a:ext>
            </a:extLst>
          </p:cNvPr>
          <p:cNvSpPr txBox="1"/>
          <p:nvPr/>
        </p:nvSpPr>
        <p:spPr>
          <a:xfrm>
            <a:off x="1468710" y="2204639"/>
            <a:ext cx="567784" cy="369332"/>
          </a:xfrm>
          <a:prstGeom prst="rect">
            <a:avLst/>
          </a:prstGeom>
          <a:noFill/>
        </p:spPr>
        <p:txBody>
          <a:bodyPr wrap="none" rtlCol="0">
            <a:spAutoFit/>
          </a:bodyPr>
          <a:lstStyle/>
          <a:p>
            <a:r>
              <a:rPr lang="en-US" dirty="0"/>
              <a:t>MIN</a:t>
            </a:r>
          </a:p>
        </p:txBody>
      </p:sp>
      <p:sp>
        <p:nvSpPr>
          <p:cNvPr id="165" name="TextBox 164">
            <a:extLst>
              <a:ext uri="{FF2B5EF4-FFF2-40B4-BE49-F238E27FC236}">
                <a16:creationId xmlns:a16="http://schemas.microsoft.com/office/drawing/2014/main" id="{1842C586-3E77-4E1D-B48A-383AFC3E3B6E}"/>
              </a:ext>
            </a:extLst>
          </p:cNvPr>
          <p:cNvSpPr txBox="1"/>
          <p:nvPr/>
        </p:nvSpPr>
        <p:spPr>
          <a:xfrm>
            <a:off x="1447272" y="2787134"/>
            <a:ext cx="628698" cy="369332"/>
          </a:xfrm>
          <a:prstGeom prst="rect">
            <a:avLst/>
          </a:prstGeom>
          <a:noFill/>
        </p:spPr>
        <p:txBody>
          <a:bodyPr wrap="none" rtlCol="0">
            <a:spAutoFit/>
          </a:bodyPr>
          <a:lstStyle/>
          <a:p>
            <a:r>
              <a:rPr lang="en-US" dirty="0"/>
              <a:t>MAX</a:t>
            </a:r>
          </a:p>
        </p:txBody>
      </p:sp>
      <p:sp>
        <p:nvSpPr>
          <p:cNvPr id="166" name="TextBox 165">
            <a:extLst>
              <a:ext uri="{FF2B5EF4-FFF2-40B4-BE49-F238E27FC236}">
                <a16:creationId xmlns:a16="http://schemas.microsoft.com/office/drawing/2014/main" id="{56E2F710-0A4D-484E-A55D-75D317E11F6A}"/>
              </a:ext>
            </a:extLst>
          </p:cNvPr>
          <p:cNvSpPr txBox="1"/>
          <p:nvPr/>
        </p:nvSpPr>
        <p:spPr>
          <a:xfrm>
            <a:off x="1489623" y="3493090"/>
            <a:ext cx="567784" cy="369332"/>
          </a:xfrm>
          <a:prstGeom prst="rect">
            <a:avLst/>
          </a:prstGeom>
          <a:noFill/>
        </p:spPr>
        <p:txBody>
          <a:bodyPr wrap="none" rtlCol="0">
            <a:spAutoFit/>
          </a:bodyPr>
          <a:lstStyle/>
          <a:p>
            <a:r>
              <a:rPr lang="en-US" dirty="0"/>
              <a:t>MIN</a:t>
            </a:r>
          </a:p>
        </p:txBody>
      </p:sp>
      <p:sp>
        <p:nvSpPr>
          <p:cNvPr id="167" name="TextBox 166">
            <a:extLst>
              <a:ext uri="{FF2B5EF4-FFF2-40B4-BE49-F238E27FC236}">
                <a16:creationId xmlns:a16="http://schemas.microsoft.com/office/drawing/2014/main" id="{8EA1F84D-B92D-47D5-B482-AAABEBCA8312}"/>
              </a:ext>
            </a:extLst>
          </p:cNvPr>
          <p:cNvSpPr txBox="1"/>
          <p:nvPr/>
        </p:nvSpPr>
        <p:spPr>
          <a:xfrm>
            <a:off x="1489623" y="4287356"/>
            <a:ext cx="628698" cy="369332"/>
          </a:xfrm>
          <a:prstGeom prst="rect">
            <a:avLst/>
          </a:prstGeom>
          <a:noFill/>
        </p:spPr>
        <p:txBody>
          <a:bodyPr wrap="none" rtlCol="0">
            <a:spAutoFit/>
          </a:bodyPr>
          <a:lstStyle/>
          <a:p>
            <a:r>
              <a:rPr lang="en-US" dirty="0"/>
              <a:t>MAX</a:t>
            </a:r>
          </a:p>
        </p:txBody>
      </p:sp>
      <p:sp>
        <p:nvSpPr>
          <p:cNvPr id="168" name="TextBox 167">
            <a:extLst>
              <a:ext uri="{FF2B5EF4-FFF2-40B4-BE49-F238E27FC236}">
                <a16:creationId xmlns:a16="http://schemas.microsoft.com/office/drawing/2014/main" id="{0DE55A5F-694B-472D-BC41-15333C48ADAC}"/>
              </a:ext>
            </a:extLst>
          </p:cNvPr>
          <p:cNvSpPr txBox="1"/>
          <p:nvPr/>
        </p:nvSpPr>
        <p:spPr>
          <a:xfrm>
            <a:off x="1505892" y="5160659"/>
            <a:ext cx="567784" cy="369332"/>
          </a:xfrm>
          <a:prstGeom prst="rect">
            <a:avLst/>
          </a:prstGeom>
          <a:noFill/>
        </p:spPr>
        <p:txBody>
          <a:bodyPr wrap="none" rtlCol="0">
            <a:spAutoFit/>
          </a:bodyPr>
          <a:lstStyle/>
          <a:p>
            <a:r>
              <a:rPr lang="en-US" dirty="0"/>
              <a:t>MIN</a:t>
            </a:r>
          </a:p>
        </p:txBody>
      </p:sp>
      <p:cxnSp>
        <p:nvCxnSpPr>
          <p:cNvPr id="169" name="Straight Connector 168">
            <a:extLst>
              <a:ext uri="{FF2B5EF4-FFF2-40B4-BE49-F238E27FC236}">
                <a16:creationId xmlns:a16="http://schemas.microsoft.com/office/drawing/2014/main" id="{925254E2-94F1-4D2A-8BBB-AEF369CDDDB3}"/>
              </a:ext>
            </a:extLst>
          </p:cNvPr>
          <p:cNvCxnSpPr>
            <a:cxnSpLocks/>
          </p:cNvCxnSpPr>
          <p:nvPr/>
        </p:nvCxnSpPr>
        <p:spPr>
          <a:xfrm flipH="1">
            <a:off x="2116478" y="1781711"/>
            <a:ext cx="402873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3D29625-A829-414E-865A-ED5D41886972}"/>
              </a:ext>
            </a:extLst>
          </p:cNvPr>
          <p:cNvCxnSpPr>
            <a:cxnSpLocks/>
          </p:cNvCxnSpPr>
          <p:nvPr/>
        </p:nvCxnSpPr>
        <p:spPr>
          <a:xfrm flipH="1">
            <a:off x="2157574" y="2404165"/>
            <a:ext cx="287162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2C2240F-99B4-4E8B-BBF9-74B6690A7C34}"/>
              </a:ext>
            </a:extLst>
          </p:cNvPr>
          <p:cNvCxnSpPr>
            <a:cxnSpLocks/>
          </p:cNvCxnSpPr>
          <p:nvPr/>
        </p:nvCxnSpPr>
        <p:spPr>
          <a:xfrm flipH="1">
            <a:off x="2152170" y="3016785"/>
            <a:ext cx="2419830"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A1844B68-F0E7-4CC2-9E0C-3E83A32D66BA}"/>
              </a:ext>
            </a:extLst>
          </p:cNvPr>
          <p:cNvCxnSpPr>
            <a:cxnSpLocks/>
            <a:endCxn id="166" idx="3"/>
          </p:cNvCxnSpPr>
          <p:nvPr/>
        </p:nvCxnSpPr>
        <p:spPr>
          <a:xfrm flipH="1">
            <a:off x="2057407" y="3672156"/>
            <a:ext cx="2106196" cy="560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B2099D67-FBF7-49C6-BDB4-DBEE2EA6BC04}"/>
              </a:ext>
            </a:extLst>
          </p:cNvPr>
          <p:cNvCxnSpPr>
            <a:cxnSpLocks/>
            <a:endCxn id="167" idx="3"/>
          </p:cNvCxnSpPr>
          <p:nvPr/>
        </p:nvCxnSpPr>
        <p:spPr>
          <a:xfrm flipH="1" flipV="1">
            <a:off x="2118321" y="4472022"/>
            <a:ext cx="1386880" cy="10934"/>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A4551081-AD81-40E6-BA34-2D9B333AD299}"/>
              </a:ext>
            </a:extLst>
          </p:cNvPr>
          <p:cNvCxnSpPr>
            <a:cxnSpLocks/>
            <a:endCxn id="168" idx="3"/>
          </p:cNvCxnSpPr>
          <p:nvPr/>
        </p:nvCxnSpPr>
        <p:spPr>
          <a:xfrm flipH="1" flipV="1">
            <a:off x="2073676" y="5345325"/>
            <a:ext cx="988024" cy="2483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75" name="Rectangle 24">
            <a:extLst>
              <a:ext uri="{FF2B5EF4-FFF2-40B4-BE49-F238E27FC236}">
                <a16:creationId xmlns:a16="http://schemas.microsoft.com/office/drawing/2014/main" id="{D80E09E4-6E2E-44C6-9F9E-6913EDD5C5D6}"/>
              </a:ext>
            </a:extLst>
          </p:cNvPr>
          <p:cNvSpPr>
            <a:spLocks noChangeArrowheads="1"/>
          </p:cNvSpPr>
          <p:nvPr/>
        </p:nvSpPr>
        <p:spPr bwMode="auto">
          <a:xfrm>
            <a:off x="9349395" y="1639021"/>
            <a:ext cx="304801" cy="310794"/>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76" name="TextBox 175">
            <a:extLst>
              <a:ext uri="{FF2B5EF4-FFF2-40B4-BE49-F238E27FC236}">
                <a16:creationId xmlns:a16="http://schemas.microsoft.com/office/drawing/2014/main" id="{B57C9FA5-FF13-456B-9ED9-2A120FFDDBDE}"/>
              </a:ext>
            </a:extLst>
          </p:cNvPr>
          <p:cNvSpPr txBox="1"/>
          <p:nvPr/>
        </p:nvSpPr>
        <p:spPr>
          <a:xfrm>
            <a:off x="9671320" y="1581656"/>
            <a:ext cx="1138773" cy="400110"/>
          </a:xfrm>
          <a:prstGeom prst="rect">
            <a:avLst/>
          </a:prstGeom>
          <a:noFill/>
        </p:spPr>
        <p:txBody>
          <a:bodyPr wrap="none" rtlCol="0">
            <a:spAutoFit/>
          </a:bodyPr>
          <a:lstStyle/>
          <a:p>
            <a:r>
              <a:rPr lang="en-US" sz="2000" dirty="0"/>
              <a:t>= Pruned</a:t>
            </a:r>
          </a:p>
        </p:txBody>
      </p:sp>
    </p:spTree>
    <p:extLst>
      <p:ext uri="{BB962C8B-B14F-4D97-AF65-F5344CB8AC3E}">
        <p14:creationId xmlns:p14="http://schemas.microsoft.com/office/powerpoint/2010/main" val="21552154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55" name="Rectangle 4"/>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56" name="Rectangle 5"/>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57" name="Rectangle 6"/>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58" name="Rectangle 7"/>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59" name="Rectangle 8"/>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60" name="Rectangle 9"/>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61" name="Rectangle 10"/>
          <p:cNvSpPr>
            <a:spLocks noChangeArrowheads="1"/>
          </p:cNvSpPr>
          <p:nvPr/>
        </p:nvSpPr>
        <p:spPr bwMode="auto">
          <a:xfrm>
            <a:off x="6629400" y="44196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62" name="Rectangle 11"/>
          <p:cNvSpPr>
            <a:spLocks noChangeArrowheads="1"/>
          </p:cNvSpPr>
          <p:nvPr/>
        </p:nvSpPr>
        <p:spPr bwMode="auto">
          <a:xfrm>
            <a:off x="8458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63" name="Rectangle 12"/>
          <p:cNvSpPr>
            <a:spLocks noChangeArrowheads="1"/>
          </p:cNvSpPr>
          <p:nvPr/>
        </p:nvSpPr>
        <p:spPr bwMode="auto">
          <a:xfrm>
            <a:off x="6324600" y="35814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64" name="Rectangle 13"/>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65" name="Rectangle 14"/>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66" name="Rectangle 15"/>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67" name="Rectangle 16"/>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68" name="Rectangle 17"/>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69" name="Rectangle 18"/>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70" name="Rectangle 19"/>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71" name="Rectangle 20"/>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72" name="Rectangle 21"/>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73" name="Rectangle 22"/>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74" name="Rectangle 23"/>
          <p:cNvSpPr>
            <a:spLocks noChangeArrowheads="1"/>
          </p:cNvSpPr>
          <p:nvPr/>
        </p:nvSpPr>
        <p:spPr bwMode="auto">
          <a:xfrm>
            <a:off x="54864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75" name="Rectangle 24"/>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76" name="Rectangle 25"/>
          <p:cNvSpPr>
            <a:spLocks noChangeArrowheads="1"/>
          </p:cNvSpPr>
          <p:nvPr/>
        </p:nvSpPr>
        <p:spPr bwMode="auto">
          <a:xfrm>
            <a:off x="50292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77" name="Rectangle 26"/>
          <p:cNvSpPr>
            <a:spLocks noChangeArrowheads="1"/>
          </p:cNvSpPr>
          <p:nvPr/>
        </p:nvSpPr>
        <p:spPr bwMode="auto">
          <a:xfrm>
            <a:off x="5257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78" name="Rectangle 27"/>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79" name="Rectangle 28"/>
          <p:cNvSpPr>
            <a:spLocks noChangeArrowheads="1"/>
          </p:cNvSpPr>
          <p:nvPr/>
        </p:nvSpPr>
        <p:spPr bwMode="auto">
          <a:xfrm>
            <a:off x="45720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80" name="Rectangle 29"/>
          <p:cNvSpPr>
            <a:spLocks noChangeArrowheads="1"/>
          </p:cNvSpPr>
          <p:nvPr/>
        </p:nvSpPr>
        <p:spPr bwMode="auto">
          <a:xfrm>
            <a:off x="48006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81" name="Rectangle 30"/>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82" name="Rectangle 31"/>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83" name="Rectangle 32"/>
          <p:cNvSpPr>
            <a:spLocks noChangeArrowheads="1"/>
          </p:cNvSpPr>
          <p:nvPr/>
        </p:nvSpPr>
        <p:spPr bwMode="auto">
          <a:xfrm>
            <a:off x="61722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84" name="Rectangle 33"/>
          <p:cNvSpPr>
            <a:spLocks noChangeArrowheads="1"/>
          </p:cNvSpPr>
          <p:nvPr/>
        </p:nvSpPr>
        <p:spPr bwMode="auto">
          <a:xfrm>
            <a:off x="77724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85" name="Rectangle 34"/>
          <p:cNvSpPr>
            <a:spLocks noChangeArrowheads="1"/>
          </p:cNvSpPr>
          <p:nvPr/>
        </p:nvSpPr>
        <p:spPr bwMode="auto">
          <a:xfrm>
            <a:off x="6400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86" name="Rectangle 35"/>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87" name="Rectangle 36"/>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88" name="Rectangle 37"/>
          <p:cNvSpPr>
            <a:spLocks noChangeArrowheads="1"/>
          </p:cNvSpPr>
          <p:nvPr/>
        </p:nvSpPr>
        <p:spPr bwMode="auto">
          <a:xfrm>
            <a:off x="66294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89" name="Rectangle 38"/>
          <p:cNvSpPr>
            <a:spLocks noChangeArrowheads="1"/>
          </p:cNvSpPr>
          <p:nvPr/>
        </p:nvSpPr>
        <p:spPr bwMode="auto">
          <a:xfrm>
            <a:off x="68580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90" name="Rectangle 39"/>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91" name="Rectangle 40"/>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92" name="Rectangle 41"/>
          <p:cNvSpPr>
            <a:spLocks noChangeArrowheads="1"/>
          </p:cNvSpPr>
          <p:nvPr/>
        </p:nvSpPr>
        <p:spPr bwMode="auto">
          <a:xfrm>
            <a:off x="82296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93" name="Rectangle 42"/>
          <p:cNvSpPr>
            <a:spLocks noChangeArrowheads="1"/>
          </p:cNvSpPr>
          <p:nvPr/>
        </p:nvSpPr>
        <p:spPr bwMode="auto">
          <a:xfrm>
            <a:off x="8458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94" name="Rectangle 43"/>
          <p:cNvSpPr>
            <a:spLocks noChangeArrowheads="1"/>
          </p:cNvSpPr>
          <p:nvPr/>
        </p:nvSpPr>
        <p:spPr bwMode="auto">
          <a:xfrm>
            <a:off x="8686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95" name="Rectangle 44"/>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96" name="Rectangle 45"/>
          <p:cNvSpPr>
            <a:spLocks noChangeArrowheads="1"/>
          </p:cNvSpPr>
          <p:nvPr/>
        </p:nvSpPr>
        <p:spPr bwMode="auto">
          <a:xfrm>
            <a:off x="8458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97" name="Rectangle 46"/>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98" name="Rectangle 47"/>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5999" name="Rectangle 48"/>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6000" name="Rectangle 49"/>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6001" name="Rectangle 50"/>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6002" name="Rectangle 51"/>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6003" name="Rectangle 52"/>
          <p:cNvSpPr>
            <a:spLocks noChangeArrowheads="1"/>
          </p:cNvSpPr>
          <p:nvPr/>
        </p:nvSpPr>
        <p:spPr bwMode="auto">
          <a:xfrm>
            <a:off x="48006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6004" name="Rectangle 53"/>
          <p:cNvSpPr>
            <a:spLocks noChangeArrowheads="1"/>
          </p:cNvSpPr>
          <p:nvPr/>
        </p:nvSpPr>
        <p:spPr bwMode="auto">
          <a:xfrm>
            <a:off x="66294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6005" name="Rectangle 54"/>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6006" name="Rectangle 55"/>
          <p:cNvSpPr>
            <a:spLocks noChangeArrowheads="1"/>
          </p:cNvSpPr>
          <p:nvPr/>
        </p:nvSpPr>
        <p:spPr bwMode="auto">
          <a:xfrm>
            <a:off x="52578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6007" name="Rectangle 56"/>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6008" name="Rectangle 57"/>
          <p:cNvSpPr>
            <a:spLocks noChangeArrowheads="1"/>
          </p:cNvSpPr>
          <p:nvPr/>
        </p:nvSpPr>
        <p:spPr bwMode="auto">
          <a:xfrm>
            <a:off x="61722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6009" name="Line 58"/>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10" name="Line 59"/>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11" name="Line 60"/>
          <p:cNvSpPr>
            <a:spLocks noChangeShapeType="1"/>
          </p:cNvSpPr>
          <p:nvPr/>
        </p:nvSpPr>
        <p:spPr bwMode="auto">
          <a:xfrm>
            <a:off x="6705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12" name="Line 61"/>
          <p:cNvSpPr>
            <a:spLocks noChangeShapeType="1"/>
          </p:cNvSpPr>
          <p:nvPr/>
        </p:nvSpPr>
        <p:spPr bwMode="auto">
          <a:xfrm>
            <a:off x="6705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13" name="Line 62"/>
          <p:cNvSpPr>
            <a:spLocks noChangeShapeType="1"/>
          </p:cNvSpPr>
          <p:nvPr/>
        </p:nvSpPr>
        <p:spPr bwMode="auto">
          <a:xfrm>
            <a:off x="71628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14" name="Line 63"/>
          <p:cNvSpPr>
            <a:spLocks noChangeShapeType="1"/>
          </p:cNvSpPr>
          <p:nvPr/>
        </p:nvSpPr>
        <p:spPr bwMode="auto">
          <a:xfrm>
            <a:off x="71628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15" name="Line 64"/>
          <p:cNvSpPr>
            <a:spLocks noChangeShapeType="1"/>
          </p:cNvSpPr>
          <p:nvPr/>
        </p:nvSpPr>
        <p:spPr bwMode="auto">
          <a:xfrm>
            <a:off x="76200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16" name="Line 65"/>
          <p:cNvSpPr>
            <a:spLocks noChangeShapeType="1"/>
          </p:cNvSpPr>
          <p:nvPr/>
        </p:nvSpPr>
        <p:spPr bwMode="auto">
          <a:xfrm>
            <a:off x="762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17" name="Line 66"/>
          <p:cNvSpPr>
            <a:spLocks noChangeShapeType="1"/>
          </p:cNvSpPr>
          <p:nvPr/>
        </p:nvSpPr>
        <p:spPr bwMode="auto">
          <a:xfrm>
            <a:off x="8077200" y="54102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18" name="Line 67"/>
          <p:cNvSpPr>
            <a:spLocks noChangeShapeType="1"/>
          </p:cNvSpPr>
          <p:nvPr/>
        </p:nvSpPr>
        <p:spPr bwMode="auto">
          <a:xfrm>
            <a:off x="8077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19" name="Line 68"/>
          <p:cNvSpPr>
            <a:spLocks noChangeShapeType="1"/>
          </p:cNvSpPr>
          <p:nvPr/>
        </p:nvSpPr>
        <p:spPr bwMode="auto">
          <a:xfrm>
            <a:off x="85344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20" name="Line 69"/>
          <p:cNvSpPr>
            <a:spLocks noChangeShapeType="1"/>
          </p:cNvSpPr>
          <p:nvPr/>
        </p:nvSpPr>
        <p:spPr bwMode="auto">
          <a:xfrm>
            <a:off x="853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21" name="Line 70"/>
          <p:cNvSpPr>
            <a:spLocks noChangeShapeType="1"/>
          </p:cNvSpPr>
          <p:nvPr/>
        </p:nvSpPr>
        <p:spPr bwMode="auto">
          <a:xfrm>
            <a:off x="5334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22" name="Line 71"/>
          <p:cNvSpPr>
            <a:spLocks noChangeShapeType="1"/>
          </p:cNvSpPr>
          <p:nvPr/>
        </p:nvSpPr>
        <p:spPr bwMode="auto">
          <a:xfrm>
            <a:off x="5334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23" name="Line 72"/>
          <p:cNvSpPr>
            <a:spLocks noChangeShapeType="1"/>
          </p:cNvSpPr>
          <p:nvPr/>
        </p:nvSpPr>
        <p:spPr bwMode="auto">
          <a:xfrm>
            <a:off x="39624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24" name="Line 73"/>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25" name="Line 74"/>
          <p:cNvSpPr>
            <a:spLocks noChangeShapeType="1"/>
          </p:cNvSpPr>
          <p:nvPr/>
        </p:nvSpPr>
        <p:spPr bwMode="auto">
          <a:xfrm>
            <a:off x="6248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26" name="Line 75"/>
          <p:cNvSpPr>
            <a:spLocks noChangeShapeType="1"/>
          </p:cNvSpPr>
          <p:nvPr/>
        </p:nvSpPr>
        <p:spPr bwMode="auto">
          <a:xfrm>
            <a:off x="624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27" name="Line 76"/>
          <p:cNvSpPr>
            <a:spLocks noChangeShapeType="1"/>
          </p:cNvSpPr>
          <p:nvPr/>
        </p:nvSpPr>
        <p:spPr bwMode="auto">
          <a:xfrm>
            <a:off x="5791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28" name="Line 77"/>
          <p:cNvSpPr>
            <a:spLocks noChangeShapeType="1"/>
          </p:cNvSpPr>
          <p:nvPr/>
        </p:nvSpPr>
        <p:spPr bwMode="auto">
          <a:xfrm>
            <a:off x="579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29" name="Line 78"/>
          <p:cNvSpPr>
            <a:spLocks noChangeShapeType="1"/>
          </p:cNvSpPr>
          <p:nvPr/>
        </p:nvSpPr>
        <p:spPr bwMode="auto">
          <a:xfrm>
            <a:off x="44196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30" name="Line 79"/>
          <p:cNvSpPr>
            <a:spLocks noChangeShapeType="1"/>
          </p:cNvSpPr>
          <p:nvPr/>
        </p:nvSpPr>
        <p:spPr bwMode="auto">
          <a:xfrm flipH="1">
            <a:off x="4648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31" name="Line 80"/>
          <p:cNvSpPr>
            <a:spLocks noChangeShapeType="1"/>
          </p:cNvSpPr>
          <p:nvPr/>
        </p:nvSpPr>
        <p:spPr bwMode="auto">
          <a:xfrm>
            <a:off x="4876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32" name="Line 81"/>
          <p:cNvSpPr>
            <a:spLocks noChangeShapeType="1"/>
          </p:cNvSpPr>
          <p:nvPr/>
        </p:nvSpPr>
        <p:spPr bwMode="auto">
          <a:xfrm>
            <a:off x="4876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33" name="Line 82"/>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34" name="Line 83"/>
          <p:cNvSpPr>
            <a:spLocks noChangeShapeType="1"/>
          </p:cNvSpPr>
          <p:nvPr/>
        </p:nvSpPr>
        <p:spPr bwMode="auto">
          <a:xfrm>
            <a:off x="39624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35" name="Line 84"/>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36" name="Line 85"/>
          <p:cNvSpPr>
            <a:spLocks noChangeShapeType="1"/>
          </p:cNvSpPr>
          <p:nvPr/>
        </p:nvSpPr>
        <p:spPr bwMode="auto">
          <a:xfrm>
            <a:off x="6248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37" name="Line 86"/>
          <p:cNvSpPr>
            <a:spLocks noChangeShapeType="1"/>
          </p:cNvSpPr>
          <p:nvPr/>
        </p:nvSpPr>
        <p:spPr bwMode="auto">
          <a:xfrm flipH="1">
            <a:off x="5791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38" name="Line 87"/>
          <p:cNvSpPr>
            <a:spLocks noChangeShapeType="1"/>
          </p:cNvSpPr>
          <p:nvPr/>
        </p:nvSpPr>
        <p:spPr bwMode="auto">
          <a:xfrm>
            <a:off x="76200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39" name="Line 88"/>
          <p:cNvSpPr>
            <a:spLocks noChangeShapeType="1"/>
          </p:cNvSpPr>
          <p:nvPr/>
        </p:nvSpPr>
        <p:spPr bwMode="auto">
          <a:xfrm flipH="1">
            <a:off x="71628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40" name="Line 89"/>
          <p:cNvSpPr>
            <a:spLocks noChangeShapeType="1"/>
          </p:cNvSpPr>
          <p:nvPr/>
        </p:nvSpPr>
        <p:spPr bwMode="auto">
          <a:xfrm>
            <a:off x="4876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41" name="Line 90"/>
          <p:cNvSpPr>
            <a:spLocks noChangeShapeType="1"/>
          </p:cNvSpPr>
          <p:nvPr/>
        </p:nvSpPr>
        <p:spPr bwMode="auto">
          <a:xfrm flipH="1">
            <a:off x="4419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42" name="Line 91"/>
          <p:cNvSpPr>
            <a:spLocks noChangeShapeType="1"/>
          </p:cNvSpPr>
          <p:nvPr/>
        </p:nvSpPr>
        <p:spPr bwMode="auto">
          <a:xfrm>
            <a:off x="4876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43" name="Line 92"/>
          <p:cNvSpPr>
            <a:spLocks noChangeShapeType="1"/>
          </p:cNvSpPr>
          <p:nvPr/>
        </p:nvSpPr>
        <p:spPr bwMode="auto">
          <a:xfrm>
            <a:off x="6705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44" name="Line 93"/>
          <p:cNvSpPr>
            <a:spLocks noChangeShapeType="1"/>
          </p:cNvSpPr>
          <p:nvPr/>
        </p:nvSpPr>
        <p:spPr bwMode="auto">
          <a:xfrm>
            <a:off x="8077200" y="4572000"/>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45" name="Line 94"/>
          <p:cNvSpPr>
            <a:spLocks noChangeShapeType="1"/>
          </p:cNvSpPr>
          <p:nvPr/>
        </p:nvSpPr>
        <p:spPr bwMode="auto">
          <a:xfrm>
            <a:off x="85344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46" name="Line 95"/>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47" name="Line 96"/>
          <p:cNvSpPr>
            <a:spLocks noChangeShapeType="1"/>
          </p:cNvSpPr>
          <p:nvPr/>
        </p:nvSpPr>
        <p:spPr bwMode="auto">
          <a:xfrm flipH="1">
            <a:off x="3962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48" name="Line 97"/>
          <p:cNvSpPr>
            <a:spLocks noChangeShapeType="1"/>
          </p:cNvSpPr>
          <p:nvPr/>
        </p:nvSpPr>
        <p:spPr bwMode="auto">
          <a:xfrm>
            <a:off x="4572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49" name="Line 98"/>
          <p:cNvSpPr>
            <a:spLocks noChangeShapeType="1"/>
          </p:cNvSpPr>
          <p:nvPr/>
        </p:nvSpPr>
        <p:spPr bwMode="auto">
          <a:xfrm>
            <a:off x="5486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50" name="Line 99"/>
          <p:cNvSpPr>
            <a:spLocks noChangeShapeType="1"/>
          </p:cNvSpPr>
          <p:nvPr/>
        </p:nvSpPr>
        <p:spPr bwMode="auto">
          <a:xfrm>
            <a:off x="6400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51" name="Line 100"/>
          <p:cNvSpPr>
            <a:spLocks noChangeShapeType="1"/>
          </p:cNvSpPr>
          <p:nvPr/>
        </p:nvSpPr>
        <p:spPr bwMode="auto">
          <a:xfrm>
            <a:off x="7162800" y="37338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52" name="Line 101"/>
          <p:cNvSpPr>
            <a:spLocks noChangeShapeType="1"/>
          </p:cNvSpPr>
          <p:nvPr/>
        </p:nvSpPr>
        <p:spPr bwMode="auto">
          <a:xfrm>
            <a:off x="8077200" y="3733800"/>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53" name="Line 102"/>
          <p:cNvSpPr>
            <a:spLocks noChangeShapeType="1"/>
          </p:cNvSpPr>
          <p:nvPr/>
        </p:nvSpPr>
        <p:spPr bwMode="auto">
          <a:xfrm>
            <a:off x="8077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54" name="Line 103"/>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55" name="Rectangle 104"/>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6056" name="Rectangle 105"/>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6057" name="Rectangle 106"/>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6058" name="Rectangle 107"/>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6059" name="Line 108"/>
          <p:cNvSpPr>
            <a:spLocks noChangeShapeType="1"/>
          </p:cNvSpPr>
          <p:nvPr/>
        </p:nvSpPr>
        <p:spPr bwMode="auto">
          <a:xfrm flipH="1">
            <a:off x="4572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60" name="Line 109"/>
          <p:cNvSpPr>
            <a:spLocks noChangeShapeType="1"/>
          </p:cNvSpPr>
          <p:nvPr/>
        </p:nvSpPr>
        <p:spPr bwMode="auto">
          <a:xfrm flipH="1">
            <a:off x="5486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61" name="Line 110"/>
          <p:cNvSpPr>
            <a:spLocks noChangeShapeType="1"/>
          </p:cNvSpPr>
          <p:nvPr/>
        </p:nvSpPr>
        <p:spPr bwMode="auto">
          <a:xfrm>
            <a:off x="6096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62" name="Line 111"/>
          <p:cNvSpPr>
            <a:spLocks noChangeShapeType="1"/>
          </p:cNvSpPr>
          <p:nvPr/>
        </p:nvSpPr>
        <p:spPr bwMode="auto">
          <a:xfrm>
            <a:off x="7162800" y="3048000"/>
            <a:ext cx="9144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63" name="Line 112"/>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64" name="Line 113"/>
          <p:cNvSpPr>
            <a:spLocks noChangeShapeType="1"/>
          </p:cNvSpPr>
          <p:nvPr/>
        </p:nvSpPr>
        <p:spPr bwMode="auto">
          <a:xfrm flipH="1">
            <a:off x="5029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65" name="Line 114"/>
          <p:cNvSpPr>
            <a:spLocks noChangeShapeType="1"/>
          </p:cNvSpPr>
          <p:nvPr/>
        </p:nvSpPr>
        <p:spPr bwMode="auto">
          <a:xfrm>
            <a:off x="5562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66" name="Line 115"/>
          <p:cNvSpPr>
            <a:spLocks noChangeShapeType="1"/>
          </p:cNvSpPr>
          <p:nvPr/>
        </p:nvSpPr>
        <p:spPr bwMode="auto">
          <a:xfrm flipH="1">
            <a:off x="71628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67" name="Line 116"/>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68" name="Line 117"/>
          <p:cNvSpPr>
            <a:spLocks noChangeShapeType="1"/>
          </p:cNvSpPr>
          <p:nvPr/>
        </p:nvSpPr>
        <p:spPr bwMode="auto">
          <a:xfrm flipH="1">
            <a:off x="5562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69" name="Line 118"/>
          <p:cNvSpPr>
            <a:spLocks noChangeShapeType="1"/>
          </p:cNvSpPr>
          <p:nvPr/>
        </p:nvSpPr>
        <p:spPr bwMode="auto">
          <a:xfrm>
            <a:off x="6629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070" name="Text Box 119"/>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26071" name="Text Box 120"/>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26072" name="Text Box 121"/>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26073" name="Text Box 122"/>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26074" name="Text Box 123"/>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26075" name="Text Box 124"/>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26076" name="Text Box 125"/>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26077" name="Text Box 126"/>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26078" name="Text Box 127"/>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26079" name="Text Box 128"/>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26080" name="Text Box 129"/>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26081" name="Text Box 130"/>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26082" name="Text Box 131"/>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26083" name="Text Box 132"/>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26084" name="Text Box 133"/>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126085" name="Text Box 134"/>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26086" name="Text Box 135"/>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26087" name="Text Box 136"/>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26088" name="Text Box 137"/>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126089" name="Text Box 138"/>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26090" name="Text Box 139"/>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26091" name="Text Box 140"/>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26092" name="Text Box 141"/>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26093" name="Text Box 142"/>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26094" name="Text Box 143"/>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26095" name="Text Box 144"/>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26096" name="Text Box 145"/>
          <p:cNvSpPr txBox="1">
            <a:spLocks noChangeArrowheads="1"/>
          </p:cNvSpPr>
          <p:nvPr/>
        </p:nvSpPr>
        <p:spPr bwMode="auto">
          <a:xfrm>
            <a:off x="4191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26097" name="Text Box 146"/>
          <p:cNvSpPr txBox="1">
            <a:spLocks noChangeArrowheads="1"/>
          </p:cNvSpPr>
          <p:nvPr/>
        </p:nvSpPr>
        <p:spPr bwMode="auto">
          <a:xfrm>
            <a:off x="47244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26098" name="Text Box 147"/>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0</a:t>
            </a:r>
          </a:p>
        </p:txBody>
      </p:sp>
      <p:sp>
        <p:nvSpPr>
          <p:cNvPr id="126099" name="Text Box 148"/>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26100" name="Text Box 149"/>
          <p:cNvSpPr txBox="1">
            <a:spLocks noChangeArrowheads="1"/>
          </p:cNvSpPr>
          <p:nvPr/>
        </p:nvSpPr>
        <p:spPr bwMode="auto">
          <a:xfrm>
            <a:off x="4114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26101" name="Text Box 150"/>
          <p:cNvSpPr txBox="1">
            <a:spLocks noChangeArrowheads="1"/>
          </p:cNvSpPr>
          <p:nvPr/>
        </p:nvSpPr>
        <p:spPr bwMode="auto">
          <a:xfrm>
            <a:off x="45720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3</a:t>
            </a:r>
          </a:p>
        </p:txBody>
      </p:sp>
      <p:sp>
        <p:nvSpPr>
          <p:cNvPr id="126102" name="Text Box 151"/>
          <p:cNvSpPr txBox="1">
            <a:spLocks noChangeArrowheads="1"/>
          </p:cNvSpPr>
          <p:nvPr/>
        </p:nvSpPr>
        <p:spPr bwMode="auto">
          <a:xfrm>
            <a:off x="5257800" y="22177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26103" name="Text Box 152"/>
          <p:cNvSpPr txBox="1">
            <a:spLocks noChangeArrowheads="1"/>
          </p:cNvSpPr>
          <p:nvPr/>
        </p:nvSpPr>
        <p:spPr bwMode="auto">
          <a:xfrm>
            <a:off x="54864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2</a:t>
            </a:r>
          </a:p>
        </p:txBody>
      </p:sp>
      <p:sp>
        <p:nvSpPr>
          <p:cNvPr id="126104" name="Text Box 153"/>
          <p:cNvSpPr txBox="1">
            <a:spLocks noChangeArrowheads="1"/>
          </p:cNvSpPr>
          <p:nvPr/>
        </p:nvSpPr>
        <p:spPr bwMode="auto">
          <a:xfrm>
            <a:off x="59436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2</a:t>
            </a:r>
          </a:p>
        </p:txBody>
      </p:sp>
      <p:sp>
        <p:nvSpPr>
          <p:cNvPr id="126105" name="Text Box 154"/>
          <p:cNvSpPr txBox="1">
            <a:spLocks noChangeArrowheads="1"/>
          </p:cNvSpPr>
          <p:nvPr/>
        </p:nvSpPr>
        <p:spPr bwMode="auto">
          <a:xfrm>
            <a:off x="51816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2</a:t>
            </a:r>
          </a:p>
        </p:txBody>
      </p:sp>
      <p:sp>
        <p:nvSpPr>
          <p:cNvPr id="126106" name="Text Box 155"/>
          <p:cNvSpPr txBox="1">
            <a:spLocks noChangeArrowheads="1"/>
          </p:cNvSpPr>
          <p:nvPr/>
        </p:nvSpPr>
        <p:spPr bwMode="auto">
          <a:xfrm>
            <a:off x="57912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2</a:t>
            </a:r>
          </a:p>
        </p:txBody>
      </p:sp>
      <p:sp>
        <p:nvSpPr>
          <p:cNvPr id="126107" name="Text Box 156"/>
          <p:cNvSpPr txBox="1">
            <a:spLocks noChangeArrowheads="1"/>
          </p:cNvSpPr>
          <p:nvPr/>
        </p:nvSpPr>
        <p:spPr bwMode="auto">
          <a:xfrm>
            <a:off x="68580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1</a:t>
            </a:r>
          </a:p>
        </p:txBody>
      </p:sp>
      <p:sp>
        <p:nvSpPr>
          <p:cNvPr id="126108" name="Text Box 157"/>
          <p:cNvSpPr txBox="1">
            <a:spLocks noChangeArrowheads="1"/>
          </p:cNvSpPr>
          <p:nvPr/>
        </p:nvSpPr>
        <p:spPr bwMode="auto">
          <a:xfrm>
            <a:off x="73152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1</a:t>
            </a:r>
          </a:p>
        </p:txBody>
      </p:sp>
      <p:sp>
        <p:nvSpPr>
          <p:cNvPr id="126109" name="Text Box 158"/>
          <p:cNvSpPr txBox="1">
            <a:spLocks noChangeArrowheads="1"/>
          </p:cNvSpPr>
          <p:nvPr/>
        </p:nvSpPr>
        <p:spPr bwMode="auto">
          <a:xfrm>
            <a:off x="72390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26110" name="Line 159"/>
          <p:cNvSpPr>
            <a:spLocks noChangeShapeType="1"/>
          </p:cNvSpPr>
          <p:nvPr/>
        </p:nvSpPr>
        <p:spPr bwMode="auto">
          <a:xfrm>
            <a:off x="7162800" y="3048000"/>
            <a:ext cx="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6111" name="Text Box 160"/>
          <p:cNvSpPr txBox="1">
            <a:spLocks noChangeArrowheads="1"/>
          </p:cNvSpPr>
          <p:nvPr/>
        </p:nvSpPr>
        <p:spPr bwMode="auto">
          <a:xfrm>
            <a:off x="6858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1</a:t>
            </a:r>
          </a:p>
        </p:txBody>
      </p:sp>
      <p:sp>
        <p:nvSpPr>
          <p:cNvPr id="126112" name="Text Box 161"/>
          <p:cNvSpPr txBox="1">
            <a:spLocks noChangeArrowheads="1"/>
          </p:cNvSpPr>
          <p:nvPr/>
        </p:nvSpPr>
        <p:spPr bwMode="auto">
          <a:xfrm>
            <a:off x="68580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1</a:t>
            </a:r>
          </a:p>
        </p:txBody>
      </p:sp>
      <p:sp>
        <p:nvSpPr>
          <p:cNvPr id="126113" name="Text Box 162"/>
          <p:cNvSpPr txBox="1">
            <a:spLocks noChangeArrowheads="1"/>
          </p:cNvSpPr>
          <p:nvPr/>
        </p:nvSpPr>
        <p:spPr bwMode="auto">
          <a:xfrm>
            <a:off x="76962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-5</a:t>
            </a:r>
          </a:p>
        </p:txBody>
      </p:sp>
      <p:sp>
        <p:nvSpPr>
          <p:cNvPr id="126114" name="Text Box 163"/>
          <p:cNvSpPr txBox="1">
            <a:spLocks noChangeArrowheads="1"/>
          </p:cNvSpPr>
          <p:nvPr/>
        </p:nvSpPr>
        <p:spPr bwMode="auto">
          <a:xfrm>
            <a:off x="7696200" y="43513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-5</a:t>
            </a:r>
          </a:p>
        </p:txBody>
      </p:sp>
      <p:sp>
        <p:nvSpPr>
          <p:cNvPr id="126115" name="Text Box 164"/>
          <p:cNvSpPr txBox="1">
            <a:spLocks noChangeArrowheads="1"/>
          </p:cNvSpPr>
          <p:nvPr/>
        </p:nvSpPr>
        <p:spPr bwMode="auto">
          <a:xfrm>
            <a:off x="7696200" y="35131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-5</a:t>
            </a:r>
          </a:p>
        </p:txBody>
      </p:sp>
      <p:sp>
        <p:nvSpPr>
          <p:cNvPr id="126116" name="Text Box 165"/>
          <p:cNvSpPr txBox="1">
            <a:spLocks noChangeArrowheads="1"/>
          </p:cNvSpPr>
          <p:nvPr/>
        </p:nvSpPr>
        <p:spPr bwMode="auto">
          <a:xfrm>
            <a:off x="6324600" y="1608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65" name="TextBox 164">
            <a:extLst>
              <a:ext uri="{FF2B5EF4-FFF2-40B4-BE49-F238E27FC236}">
                <a16:creationId xmlns:a16="http://schemas.microsoft.com/office/drawing/2014/main" id="{1D097EFF-9721-472D-B3EC-EC8C986674DE}"/>
              </a:ext>
            </a:extLst>
          </p:cNvPr>
          <p:cNvSpPr txBox="1"/>
          <p:nvPr/>
        </p:nvSpPr>
        <p:spPr>
          <a:xfrm>
            <a:off x="1459166" y="1580483"/>
            <a:ext cx="628698" cy="369332"/>
          </a:xfrm>
          <a:prstGeom prst="rect">
            <a:avLst/>
          </a:prstGeom>
          <a:noFill/>
        </p:spPr>
        <p:txBody>
          <a:bodyPr wrap="none" rtlCol="0">
            <a:spAutoFit/>
          </a:bodyPr>
          <a:lstStyle/>
          <a:p>
            <a:r>
              <a:rPr lang="en-US" dirty="0"/>
              <a:t>MAX</a:t>
            </a:r>
          </a:p>
        </p:txBody>
      </p:sp>
      <p:sp>
        <p:nvSpPr>
          <p:cNvPr id="166" name="TextBox 165">
            <a:extLst>
              <a:ext uri="{FF2B5EF4-FFF2-40B4-BE49-F238E27FC236}">
                <a16:creationId xmlns:a16="http://schemas.microsoft.com/office/drawing/2014/main" id="{97EB04AF-9621-4953-A60E-F0855F785A57}"/>
              </a:ext>
            </a:extLst>
          </p:cNvPr>
          <p:cNvSpPr txBox="1"/>
          <p:nvPr/>
        </p:nvSpPr>
        <p:spPr>
          <a:xfrm>
            <a:off x="1468710" y="2204639"/>
            <a:ext cx="567784" cy="369332"/>
          </a:xfrm>
          <a:prstGeom prst="rect">
            <a:avLst/>
          </a:prstGeom>
          <a:noFill/>
        </p:spPr>
        <p:txBody>
          <a:bodyPr wrap="none" rtlCol="0">
            <a:spAutoFit/>
          </a:bodyPr>
          <a:lstStyle/>
          <a:p>
            <a:r>
              <a:rPr lang="en-US" dirty="0"/>
              <a:t>MIN</a:t>
            </a:r>
          </a:p>
        </p:txBody>
      </p:sp>
      <p:sp>
        <p:nvSpPr>
          <p:cNvPr id="167" name="TextBox 166">
            <a:extLst>
              <a:ext uri="{FF2B5EF4-FFF2-40B4-BE49-F238E27FC236}">
                <a16:creationId xmlns:a16="http://schemas.microsoft.com/office/drawing/2014/main" id="{51E85852-4800-403E-928D-6A06F1D75AF7}"/>
              </a:ext>
            </a:extLst>
          </p:cNvPr>
          <p:cNvSpPr txBox="1"/>
          <p:nvPr/>
        </p:nvSpPr>
        <p:spPr>
          <a:xfrm>
            <a:off x="1447272" y="2787134"/>
            <a:ext cx="628698" cy="369332"/>
          </a:xfrm>
          <a:prstGeom prst="rect">
            <a:avLst/>
          </a:prstGeom>
          <a:noFill/>
        </p:spPr>
        <p:txBody>
          <a:bodyPr wrap="none" rtlCol="0">
            <a:spAutoFit/>
          </a:bodyPr>
          <a:lstStyle/>
          <a:p>
            <a:r>
              <a:rPr lang="en-US" dirty="0"/>
              <a:t>MAX</a:t>
            </a:r>
          </a:p>
        </p:txBody>
      </p:sp>
      <p:sp>
        <p:nvSpPr>
          <p:cNvPr id="168" name="TextBox 167">
            <a:extLst>
              <a:ext uri="{FF2B5EF4-FFF2-40B4-BE49-F238E27FC236}">
                <a16:creationId xmlns:a16="http://schemas.microsoft.com/office/drawing/2014/main" id="{AF89B563-C2B0-40FF-A5CB-DA5787272998}"/>
              </a:ext>
            </a:extLst>
          </p:cNvPr>
          <p:cNvSpPr txBox="1"/>
          <p:nvPr/>
        </p:nvSpPr>
        <p:spPr>
          <a:xfrm>
            <a:off x="1489623" y="3493090"/>
            <a:ext cx="567784" cy="369332"/>
          </a:xfrm>
          <a:prstGeom prst="rect">
            <a:avLst/>
          </a:prstGeom>
          <a:noFill/>
        </p:spPr>
        <p:txBody>
          <a:bodyPr wrap="none" rtlCol="0">
            <a:spAutoFit/>
          </a:bodyPr>
          <a:lstStyle/>
          <a:p>
            <a:r>
              <a:rPr lang="en-US" dirty="0"/>
              <a:t>MIN</a:t>
            </a:r>
          </a:p>
        </p:txBody>
      </p:sp>
      <p:sp>
        <p:nvSpPr>
          <p:cNvPr id="169" name="TextBox 168">
            <a:extLst>
              <a:ext uri="{FF2B5EF4-FFF2-40B4-BE49-F238E27FC236}">
                <a16:creationId xmlns:a16="http://schemas.microsoft.com/office/drawing/2014/main" id="{634EA7BF-A38C-4AD8-BF93-D5950EC70700}"/>
              </a:ext>
            </a:extLst>
          </p:cNvPr>
          <p:cNvSpPr txBox="1"/>
          <p:nvPr/>
        </p:nvSpPr>
        <p:spPr>
          <a:xfrm>
            <a:off x="1489623" y="4287356"/>
            <a:ext cx="628698" cy="369332"/>
          </a:xfrm>
          <a:prstGeom prst="rect">
            <a:avLst/>
          </a:prstGeom>
          <a:noFill/>
        </p:spPr>
        <p:txBody>
          <a:bodyPr wrap="none" rtlCol="0">
            <a:spAutoFit/>
          </a:bodyPr>
          <a:lstStyle/>
          <a:p>
            <a:r>
              <a:rPr lang="en-US" dirty="0"/>
              <a:t>MAX</a:t>
            </a:r>
          </a:p>
        </p:txBody>
      </p:sp>
      <p:sp>
        <p:nvSpPr>
          <p:cNvPr id="170" name="TextBox 169">
            <a:extLst>
              <a:ext uri="{FF2B5EF4-FFF2-40B4-BE49-F238E27FC236}">
                <a16:creationId xmlns:a16="http://schemas.microsoft.com/office/drawing/2014/main" id="{09925CEC-1FD7-41C4-9545-0AE16AA111C4}"/>
              </a:ext>
            </a:extLst>
          </p:cNvPr>
          <p:cNvSpPr txBox="1"/>
          <p:nvPr/>
        </p:nvSpPr>
        <p:spPr>
          <a:xfrm>
            <a:off x="1505892" y="5160659"/>
            <a:ext cx="567784" cy="369332"/>
          </a:xfrm>
          <a:prstGeom prst="rect">
            <a:avLst/>
          </a:prstGeom>
          <a:noFill/>
        </p:spPr>
        <p:txBody>
          <a:bodyPr wrap="none" rtlCol="0">
            <a:spAutoFit/>
          </a:bodyPr>
          <a:lstStyle/>
          <a:p>
            <a:r>
              <a:rPr lang="en-US" dirty="0"/>
              <a:t>MIN</a:t>
            </a:r>
          </a:p>
        </p:txBody>
      </p:sp>
      <p:cxnSp>
        <p:nvCxnSpPr>
          <p:cNvPr id="171" name="Straight Connector 170">
            <a:extLst>
              <a:ext uri="{FF2B5EF4-FFF2-40B4-BE49-F238E27FC236}">
                <a16:creationId xmlns:a16="http://schemas.microsoft.com/office/drawing/2014/main" id="{832E23A8-F511-4E08-9274-87C3A9FC58DA}"/>
              </a:ext>
            </a:extLst>
          </p:cNvPr>
          <p:cNvCxnSpPr>
            <a:cxnSpLocks/>
          </p:cNvCxnSpPr>
          <p:nvPr/>
        </p:nvCxnSpPr>
        <p:spPr>
          <a:xfrm flipH="1">
            <a:off x="2116478" y="1781711"/>
            <a:ext cx="402873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D8F17059-B44B-42B8-B845-441602E0DC26}"/>
              </a:ext>
            </a:extLst>
          </p:cNvPr>
          <p:cNvCxnSpPr>
            <a:cxnSpLocks/>
          </p:cNvCxnSpPr>
          <p:nvPr/>
        </p:nvCxnSpPr>
        <p:spPr>
          <a:xfrm flipH="1">
            <a:off x="2157574" y="2404165"/>
            <a:ext cx="287162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36753522-1581-4085-A2E7-4317DE8B5547}"/>
              </a:ext>
            </a:extLst>
          </p:cNvPr>
          <p:cNvCxnSpPr>
            <a:cxnSpLocks/>
          </p:cNvCxnSpPr>
          <p:nvPr/>
        </p:nvCxnSpPr>
        <p:spPr>
          <a:xfrm flipH="1">
            <a:off x="2152170" y="3016785"/>
            <a:ext cx="2419830"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2421D88E-9D19-432E-8BCC-43961AD2D3EA}"/>
              </a:ext>
            </a:extLst>
          </p:cNvPr>
          <p:cNvCxnSpPr>
            <a:cxnSpLocks/>
            <a:endCxn id="168" idx="3"/>
          </p:cNvCxnSpPr>
          <p:nvPr/>
        </p:nvCxnSpPr>
        <p:spPr>
          <a:xfrm flipH="1">
            <a:off x="2057407" y="3672156"/>
            <a:ext cx="2106196" cy="560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090ED377-BE76-41AE-A244-9928E5B14A8C}"/>
              </a:ext>
            </a:extLst>
          </p:cNvPr>
          <p:cNvCxnSpPr>
            <a:cxnSpLocks/>
            <a:endCxn id="169" idx="3"/>
          </p:cNvCxnSpPr>
          <p:nvPr/>
        </p:nvCxnSpPr>
        <p:spPr>
          <a:xfrm flipH="1" flipV="1">
            <a:off x="2118321" y="4472022"/>
            <a:ext cx="1386880" cy="10934"/>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991F684A-89FE-4CFE-B29E-EF6CEB9BDC9A}"/>
              </a:ext>
            </a:extLst>
          </p:cNvPr>
          <p:cNvCxnSpPr>
            <a:cxnSpLocks/>
            <a:endCxn id="170" idx="3"/>
          </p:cNvCxnSpPr>
          <p:nvPr/>
        </p:nvCxnSpPr>
        <p:spPr>
          <a:xfrm flipH="1" flipV="1">
            <a:off x="2073676" y="5345325"/>
            <a:ext cx="988024" cy="2483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77" name="Rectangle 24">
            <a:extLst>
              <a:ext uri="{FF2B5EF4-FFF2-40B4-BE49-F238E27FC236}">
                <a16:creationId xmlns:a16="http://schemas.microsoft.com/office/drawing/2014/main" id="{3563BBE6-096A-4D56-8555-2DB82F2F4602}"/>
              </a:ext>
            </a:extLst>
          </p:cNvPr>
          <p:cNvSpPr>
            <a:spLocks noChangeArrowheads="1"/>
          </p:cNvSpPr>
          <p:nvPr/>
        </p:nvSpPr>
        <p:spPr bwMode="auto">
          <a:xfrm>
            <a:off x="9349395" y="1639021"/>
            <a:ext cx="304801" cy="310794"/>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78" name="TextBox 177">
            <a:extLst>
              <a:ext uri="{FF2B5EF4-FFF2-40B4-BE49-F238E27FC236}">
                <a16:creationId xmlns:a16="http://schemas.microsoft.com/office/drawing/2014/main" id="{6DD184EF-590C-4F11-ABA5-070B352F8C99}"/>
              </a:ext>
            </a:extLst>
          </p:cNvPr>
          <p:cNvSpPr txBox="1"/>
          <p:nvPr/>
        </p:nvSpPr>
        <p:spPr>
          <a:xfrm>
            <a:off x="9671320" y="1581656"/>
            <a:ext cx="1138773" cy="400110"/>
          </a:xfrm>
          <a:prstGeom prst="rect">
            <a:avLst/>
          </a:prstGeom>
          <a:noFill/>
        </p:spPr>
        <p:txBody>
          <a:bodyPr wrap="none" rtlCol="0">
            <a:spAutoFit/>
          </a:bodyPr>
          <a:lstStyle/>
          <a:p>
            <a:r>
              <a:rPr lang="en-US" sz="2000" dirty="0"/>
              <a:t>= Pruned</a:t>
            </a:r>
          </a:p>
        </p:txBody>
      </p:sp>
    </p:spTree>
    <p:extLst>
      <p:ext uri="{BB962C8B-B14F-4D97-AF65-F5344CB8AC3E}">
        <p14:creationId xmlns:p14="http://schemas.microsoft.com/office/powerpoint/2010/main" val="11303322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03" name="Rectangle 4"/>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04" name="Rectangle 5"/>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05" name="Rectangle 6"/>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06" name="Rectangle 7"/>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07" name="Rectangle 8"/>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08" name="Rectangle 9"/>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09" name="Rectangle 10"/>
          <p:cNvSpPr>
            <a:spLocks noChangeArrowheads="1"/>
          </p:cNvSpPr>
          <p:nvPr/>
        </p:nvSpPr>
        <p:spPr bwMode="auto">
          <a:xfrm>
            <a:off x="6629400" y="44196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10" name="Rectangle 11"/>
          <p:cNvSpPr>
            <a:spLocks noChangeArrowheads="1"/>
          </p:cNvSpPr>
          <p:nvPr/>
        </p:nvSpPr>
        <p:spPr bwMode="auto">
          <a:xfrm>
            <a:off x="8458200" y="44196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11" name="Rectangle 12"/>
          <p:cNvSpPr>
            <a:spLocks noChangeArrowheads="1"/>
          </p:cNvSpPr>
          <p:nvPr/>
        </p:nvSpPr>
        <p:spPr bwMode="auto">
          <a:xfrm>
            <a:off x="6324600" y="35814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12" name="Rectangle 13"/>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13" name="Rectangle 14"/>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14" name="Rectangle 15"/>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15" name="Rectangle 16"/>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16" name="Rectangle 17"/>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17" name="Rectangle 18"/>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18" name="Rectangle 19"/>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19" name="Rectangle 20"/>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20" name="Rectangle 21"/>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21" name="Rectangle 22"/>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22" name="Rectangle 23"/>
          <p:cNvSpPr>
            <a:spLocks noChangeArrowheads="1"/>
          </p:cNvSpPr>
          <p:nvPr/>
        </p:nvSpPr>
        <p:spPr bwMode="auto">
          <a:xfrm>
            <a:off x="54864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23" name="Rectangle 24"/>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24" name="Rectangle 25"/>
          <p:cNvSpPr>
            <a:spLocks noChangeArrowheads="1"/>
          </p:cNvSpPr>
          <p:nvPr/>
        </p:nvSpPr>
        <p:spPr bwMode="auto">
          <a:xfrm>
            <a:off x="50292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25" name="Rectangle 26"/>
          <p:cNvSpPr>
            <a:spLocks noChangeArrowheads="1"/>
          </p:cNvSpPr>
          <p:nvPr/>
        </p:nvSpPr>
        <p:spPr bwMode="auto">
          <a:xfrm>
            <a:off x="5257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26" name="Rectangle 27"/>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27" name="Rectangle 28"/>
          <p:cNvSpPr>
            <a:spLocks noChangeArrowheads="1"/>
          </p:cNvSpPr>
          <p:nvPr/>
        </p:nvSpPr>
        <p:spPr bwMode="auto">
          <a:xfrm>
            <a:off x="45720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28" name="Rectangle 29"/>
          <p:cNvSpPr>
            <a:spLocks noChangeArrowheads="1"/>
          </p:cNvSpPr>
          <p:nvPr/>
        </p:nvSpPr>
        <p:spPr bwMode="auto">
          <a:xfrm>
            <a:off x="48006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29" name="Rectangle 30"/>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30" name="Rectangle 31"/>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31" name="Rectangle 32"/>
          <p:cNvSpPr>
            <a:spLocks noChangeArrowheads="1"/>
          </p:cNvSpPr>
          <p:nvPr/>
        </p:nvSpPr>
        <p:spPr bwMode="auto">
          <a:xfrm>
            <a:off x="61722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32" name="Rectangle 33"/>
          <p:cNvSpPr>
            <a:spLocks noChangeArrowheads="1"/>
          </p:cNvSpPr>
          <p:nvPr/>
        </p:nvSpPr>
        <p:spPr bwMode="auto">
          <a:xfrm>
            <a:off x="77724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33" name="Rectangle 34"/>
          <p:cNvSpPr>
            <a:spLocks noChangeArrowheads="1"/>
          </p:cNvSpPr>
          <p:nvPr/>
        </p:nvSpPr>
        <p:spPr bwMode="auto">
          <a:xfrm>
            <a:off x="6400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34" name="Rectangle 35"/>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35" name="Rectangle 36"/>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36" name="Rectangle 37"/>
          <p:cNvSpPr>
            <a:spLocks noChangeArrowheads="1"/>
          </p:cNvSpPr>
          <p:nvPr/>
        </p:nvSpPr>
        <p:spPr bwMode="auto">
          <a:xfrm>
            <a:off x="66294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37" name="Rectangle 38"/>
          <p:cNvSpPr>
            <a:spLocks noChangeArrowheads="1"/>
          </p:cNvSpPr>
          <p:nvPr/>
        </p:nvSpPr>
        <p:spPr bwMode="auto">
          <a:xfrm>
            <a:off x="68580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38" name="Rectangle 39"/>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39" name="Rectangle 40"/>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40" name="Rectangle 41"/>
          <p:cNvSpPr>
            <a:spLocks noChangeArrowheads="1"/>
          </p:cNvSpPr>
          <p:nvPr/>
        </p:nvSpPr>
        <p:spPr bwMode="auto">
          <a:xfrm>
            <a:off x="82296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41" name="Rectangle 42"/>
          <p:cNvSpPr>
            <a:spLocks noChangeArrowheads="1"/>
          </p:cNvSpPr>
          <p:nvPr/>
        </p:nvSpPr>
        <p:spPr bwMode="auto">
          <a:xfrm>
            <a:off x="84582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42" name="Rectangle 43"/>
          <p:cNvSpPr>
            <a:spLocks noChangeArrowheads="1"/>
          </p:cNvSpPr>
          <p:nvPr/>
        </p:nvSpPr>
        <p:spPr bwMode="auto">
          <a:xfrm>
            <a:off x="8686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43" name="Rectangle 44"/>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44" name="Rectangle 45"/>
          <p:cNvSpPr>
            <a:spLocks noChangeArrowheads="1"/>
          </p:cNvSpPr>
          <p:nvPr/>
        </p:nvSpPr>
        <p:spPr bwMode="auto">
          <a:xfrm>
            <a:off x="84582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45" name="Rectangle 46"/>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46" name="Rectangle 47"/>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47" name="Rectangle 48"/>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48" name="Rectangle 49"/>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49" name="Rectangle 50"/>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50" name="Rectangle 51"/>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51" name="Rectangle 52"/>
          <p:cNvSpPr>
            <a:spLocks noChangeArrowheads="1"/>
          </p:cNvSpPr>
          <p:nvPr/>
        </p:nvSpPr>
        <p:spPr bwMode="auto">
          <a:xfrm>
            <a:off x="48006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52" name="Rectangle 53"/>
          <p:cNvSpPr>
            <a:spLocks noChangeArrowheads="1"/>
          </p:cNvSpPr>
          <p:nvPr/>
        </p:nvSpPr>
        <p:spPr bwMode="auto">
          <a:xfrm>
            <a:off x="66294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53" name="Rectangle 54"/>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54" name="Rectangle 55"/>
          <p:cNvSpPr>
            <a:spLocks noChangeArrowheads="1"/>
          </p:cNvSpPr>
          <p:nvPr/>
        </p:nvSpPr>
        <p:spPr bwMode="auto">
          <a:xfrm>
            <a:off x="52578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55" name="Rectangle 56"/>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56" name="Rectangle 57"/>
          <p:cNvSpPr>
            <a:spLocks noChangeArrowheads="1"/>
          </p:cNvSpPr>
          <p:nvPr/>
        </p:nvSpPr>
        <p:spPr bwMode="auto">
          <a:xfrm>
            <a:off x="61722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057" name="Line 58"/>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058" name="Line 59"/>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059" name="Line 60"/>
          <p:cNvSpPr>
            <a:spLocks noChangeShapeType="1"/>
          </p:cNvSpPr>
          <p:nvPr/>
        </p:nvSpPr>
        <p:spPr bwMode="auto">
          <a:xfrm>
            <a:off x="6705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060" name="Line 61"/>
          <p:cNvSpPr>
            <a:spLocks noChangeShapeType="1"/>
          </p:cNvSpPr>
          <p:nvPr/>
        </p:nvSpPr>
        <p:spPr bwMode="auto">
          <a:xfrm>
            <a:off x="6705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061" name="Line 62"/>
          <p:cNvSpPr>
            <a:spLocks noChangeShapeType="1"/>
          </p:cNvSpPr>
          <p:nvPr/>
        </p:nvSpPr>
        <p:spPr bwMode="auto">
          <a:xfrm>
            <a:off x="71628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062" name="Line 63"/>
          <p:cNvSpPr>
            <a:spLocks noChangeShapeType="1"/>
          </p:cNvSpPr>
          <p:nvPr/>
        </p:nvSpPr>
        <p:spPr bwMode="auto">
          <a:xfrm>
            <a:off x="71628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063" name="Line 64"/>
          <p:cNvSpPr>
            <a:spLocks noChangeShapeType="1"/>
          </p:cNvSpPr>
          <p:nvPr/>
        </p:nvSpPr>
        <p:spPr bwMode="auto">
          <a:xfrm>
            <a:off x="76200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064" name="Line 65"/>
          <p:cNvSpPr>
            <a:spLocks noChangeShapeType="1"/>
          </p:cNvSpPr>
          <p:nvPr/>
        </p:nvSpPr>
        <p:spPr bwMode="auto">
          <a:xfrm>
            <a:off x="762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065" name="Line 66"/>
          <p:cNvSpPr>
            <a:spLocks noChangeShapeType="1"/>
          </p:cNvSpPr>
          <p:nvPr/>
        </p:nvSpPr>
        <p:spPr bwMode="auto">
          <a:xfrm>
            <a:off x="8077200" y="54102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066" name="Line 67"/>
          <p:cNvSpPr>
            <a:spLocks noChangeShapeType="1"/>
          </p:cNvSpPr>
          <p:nvPr/>
        </p:nvSpPr>
        <p:spPr bwMode="auto">
          <a:xfrm>
            <a:off x="8077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067" name="Line 68"/>
          <p:cNvSpPr>
            <a:spLocks noChangeShapeType="1"/>
          </p:cNvSpPr>
          <p:nvPr/>
        </p:nvSpPr>
        <p:spPr bwMode="auto">
          <a:xfrm>
            <a:off x="8534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068" name="Line 69"/>
          <p:cNvSpPr>
            <a:spLocks noChangeShapeType="1"/>
          </p:cNvSpPr>
          <p:nvPr/>
        </p:nvSpPr>
        <p:spPr bwMode="auto">
          <a:xfrm>
            <a:off x="8534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069" name="Line 70"/>
          <p:cNvSpPr>
            <a:spLocks noChangeShapeType="1"/>
          </p:cNvSpPr>
          <p:nvPr/>
        </p:nvSpPr>
        <p:spPr bwMode="auto">
          <a:xfrm>
            <a:off x="5334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070" name="Line 71"/>
          <p:cNvSpPr>
            <a:spLocks noChangeShapeType="1"/>
          </p:cNvSpPr>
          <p:nvPr/>
        </p:nvSpPr>
        <p:spPr bwMode="auto">
          <a:xfrm>
            <a:off x="5334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071" name="Line 72"/>
          <p:cNvSpPr>
            <a:spLocks noChangeShapeType="1"/>
          </p:cNvSpPr>
          <p:nvPr/>
        </p:nvSpPr>
        <p:spPr bwMode="auto">
          <a:xfrm>
            <a:off x="39624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072" name="Line 73"/>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073" name="Line 74"/>
          <p:cNvSpPr>
            <a:spLocks noChangeShapeType="1"/>
          </p:cNvSpPr>
          <p:nvPr/>
        </p:nvSpPr>
        <p:spPr bwMode="auto">
          <a:xfrm>
            <a:off x="6248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074" name="Line 75"/>
          <p:cNvSpPr>
            <a:spLocks noChangeShapeType="1"/>
          </p:cNvSpPr>
          <p:nvPr/>
        </p:nvSpPr>
        <p:spPr bwMode="auto">
          <a:xfrm>
            <a:off x="624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075" name="Line 76"/>
          <p:cNvSpPr>
            <a:spLocks noChangeShapeType="1"/>
          </p:cNvSpPr>
          <p:nvPr/>
        </p:nvSpPr>
        <p:spPr bwMode="auto">
          <a:xfrm>
            <a:off x="5791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076" name="Line 77"/>
          <p:cNvSpPr>
            <a:spLocks noChangeShapeType="1"/>
          </p:cNvSpPr>
          <p:nvPr/>
        </p:nvSpPr>
        <p:spPr bwMode="auto">
          <a:xfrm>
            <a:off x="579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077" name="Line 78"/>
          <p:cNvSpPr>
            <a:spLocks noChangeShapeType="1"/>
          </p:cNvSpPr>
          <p:nvPr/>
        </p:nvSpPr>
        <p:spPr bwMode="auto">
          <a:xfrm>
            <a:off x="44196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078" name="Line 79"/>
          <p:cNvSpPr>
            <a:spLocks noChangeShapeType="1"/>
          </p:cNvSpPr>
          <p:nvPr/>
        </p:nvSpPr>
        <p:spPr bwMode="auto">
          <a:xfrm flipH="1">
            <a:off x="4648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079" name="Line 80"/>
          <p:cNvSpPr>
            <a:spLocks noChangeShapeType="1"/>
          </p:cNvSpPr>
          <p:nvPr/>
        </p:nvSpPr>
        <p:spPr bwMode="auto">
          <a:xfrm>
            <a:off x="4876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080" name="Line 81"/>
          <p:cNvSpPr>
            <a:spLocks noChangeShapeType="1"/>
          </p:cNvSpPr>
          <p:nvPr/>
        </p:nvSpPr>
        <p:spPr bwMode="auto">
          <a:xfrm>
            <a:off x="4876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081" name="Line 82"/>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082" name="Line 83"/>
          <p:cNvSpPr>
            <a:spLocks noChangeShapeType="1"/>
          </p:cNvSpPr>
          <p:nvPr/>
        </p:nvSpPr>
        <p:spPr bwMode="auto">
          <a:xfrm>
            <a:off x="39624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083" name="Line 84"/>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084" name="Line 85"/>
          <p:cNvSpPr>
            <a:spLocks noChangeShapeType="1"/>
          </p:cNvSpPr>
          <p:nvPr/>
        </p:nvSpPr>
        <p:spPr bwMode="auto">
          <a:xfrm>
            <a:off x="6248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085" name="Line 86"/>
          <p:cNvSpPr>
            <a:spLocks noChangeShapeType="1"/>
          </p:cNvSpPr>
          <p:nvPr/>
        </p:nvSpPr>
        <p:spPr bwMode="auto">
          <a:xfrm flipH="1">
            <a:off x="5791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086" name="Line 87"/>
          <p:cNvSpPr>
            <a:spLocks noChangeShapeType="1"/>
          </p:cNvSpPr>
          <p:nvPr/>
        </p:nvSpPr>
        <p:spPr bwMode="auto">
          <a:xfrm>
            <a:off x="76200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087" name="Line 88"/>
          <p:cNvSpPr>
            <a:spLocks noChangeShapeType="1"/>
          </p:cNvSpPr>
          <p:nvPr/>
        </p:nvSpPr>
        <p:spPr bwMode="auto">
          <a:xfrm flipH="1">
            <a:off x="71628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088" name="Line 89"/>
          <p:cNvSpPr>
            <a:spLocks noChangeShapeType="1"/>
          </p:cNvSpPr>
          <p:nvPr/>
        </p:nvSpPr>
        <p:spPr bwMode="auto">
          <a:xfrm>
            <a:off x="4876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089" name="Line 90"/>
          <p:cNvSpPr>
            <a:spLocks noChangeShapeType="1"/>
          </p:cNvSpPr>
          <p:nvPr/>
        </p:nvSpPr>
        <p:spPr bwMode="auto">
          <a:xfrm flipH="1">
            <a:off x="4419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090" name="Line 91"/>
          <p:cNvSpPr>
            <a:spLocks noChangeShapeType="1"/>
          </p:cNvSpPr>
          <p:nvPr/>
        </p:nvSpPr>
        <p:spPr bwMode="auto">
          <a:xfrm>
            <a:off x="4876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091" name="Line 92"/>
          <p:cNvSpPr>
            <a:spLocks noChangeShapeType="1"/>
          </p:cNvSpPr>
          <p:nvPr/>
        </p:nvSpPr>
        <p:spPr bwMode="auto">
          <a:xfrm>
            <a:off x="6705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092" name="Line 93"/>
          <p:cNvSpPr>
            <a:spLocks noChangeShapeType="1"/>
          </p:cNvSpPr>
          <p:nvPr/>
        </p:nvSpPr>
        <p:spPr bwMode="auto">
          <a:xfrm>
            <a:off x="8077200" y="4572000"/>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093" name="Line 94"/>
          <p:cNvSpPr>
            <a:spLocks noChangeShapeType="1"/>
          </p:cNvSpPr>
          <p:nvPr/>
        </p:nvSpPr>
        <p:spPr bwMode="auto">
          <a:xfrm>
            <a:off x="8534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094" name="Line 95"/>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095" name="Line 96"/>
          <p:cNvSpPr>
            <a:spLocks noChangeShapeType="1"/>
          </p:cNvSpPr>
          <p:nvPr/>
        </p:nvSpPr>
        <p:spPr bwMode="auto">
          <a:xfrm flipH="1">
            <a:off x="3962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096" name="Line 97"/>
          <p:cNvSpPr>
            <a:spLocks noChangeShapeType="1"/>
          </p:cNvSpPr>
          <p:nvPr/>
        </p:nvSpPr>
        <p:spPr bwMode="auto">
          <a:xfrm>
            <a:off x="4572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097" name="Line 98"/>
          <p:cNvSpPr>
            <a:spLocks noChangeShapeType="1"/>
          </p:cNvSpPr>
          <p:nvPr/>
        </p:nvSpPr>
        <p:spPr bwMode="auto">
          <a:xfrm>
            <a:off x="5486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098" name="Line 99"/>
          <p:cNvSpPr>
            <a:spLocks noChangeShapeType="1"/>
          </p:cNvSpPr>
          <p:nvPr/>
        </p:nvSpPr>
        <p:spPr bwMode="auto">
          <a:xfrm>
            <a:off x="6400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099" name="Line 100"/>
          <p:cNvSpPr>
            <a:spLocks noChangeShapeType="1"/>
          </p:cNvSpPr>
          <p:nvPr/>
        </p:nvSpPr>
        <p:spPr bwMode="auto">
          <a:xfrm>
            <a:off x="7162800" y="37338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100" name="Line 101"/>
          <p:cNvSpPr>
            <a:spLocks noChangeShapeType="1"/>
          </p:cNvSpPr>
          <p:nvPr/>
        </p:nvSpPr>
        <p:spPr bwMode="auto">
          <a:xfrm>
            <a:off x="8077200" y="3733800"/>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101" name="Line 102"/>
          <p:cNvSpPr>
            <a:spLocks noChangeShapeType="1"/>
          </p:cNvSpPr>
          <p:nvPr/>
        </p:nvSpPr>
        <p:spPr bwMode="auto">
          <a:xfrm>
            <a:off x="8077200" y="37338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102" name="Line 103"/>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103" name="Rectangle 104"/>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104" name="Rectangle 105"/>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105" name="Rectangle 106"/>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106" name="Rectangle 107"/>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28107" name="Line 108"/>
          <p:cNvSpPr>
            <a:spLocks noChangeShapeType="1"/>
          </p:cNvSpPr>
          <p:nvPr/>
        </p:nvSpPr>
        <p:spPr bwMode="auto">
          <a:xfrm flipH="1">
            <a:off x="4572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108" name="Line 109"/>
          <p:cNvSpPr>
            <a:spLocks noChangeShapeType="1"/>
          </p:cNvSpPr>
          <p:nvPr/>
        </p:nvSpPr>
        <p:spPr bwMode="auto">
          <a:xfrm flipH="1">
            <a:off x="5486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109" name="Line 110"/>
          <p:cNvSpPr>
            <a:spLocks noChangeShapeType="1"/>
          </p:cNvSpPr>
          <p:nvPr/>
        </p:nvSpPr>
        <p:spPr bwMode="auto">
          <a:xfrm>
            <a:off x="6096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110" name="Line 111"/>
          <p:cNvSpPr>
            <a:spLocks noChangeShapeType="1"/>
          </p:cNvSpPr>
          <p:nvPr/>
        </p:nvSpPr>
        <p:spPr bwMode="auto">
          <a:xfrm>
            <a:off x="7162800" y="3048000"/>
            <a:ext cx="9144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111" name="Line 112"/>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112" name="Line 113"/>
          <p:cNvSpPr>
            <a:spLocks noChangeShapeType="1"/>
          </p:cNvSpPr>
          <p:nvPr/>
        </p:nvSpPr>
        <p:spPr bwMode="auto">
          <a:xfrm flipH="1">
            <a:off x="5029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113" name="Line 114"/>
          <p:cNvSpPr>
            <a:spLocks noChangeShapeType="1"/>
          </p:cNvSpPr>
          <p:nvPr/>
        </p:nvSpPr>
        <p:spPr bwMode="auto">
          <a:xfrm>
            <a:off x="5562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114" name="Line 115"/>
          <p:cNvSpPr>
            <a:spLocks noChangeShapeType="1"/>
          </p:cNvSpPr>
          <p:nvPr/>
        </p:nvSpPr>
        <p:spPr bwMode="auto">
          <a:xfrm flipH="1">
            <a:off x="71628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115" name="Line 116"/>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116" name="Line 117"/>
          <p:cNvSpPr>
            <a:spLocks noChangeShapeType="1"/>
          </p:cNvSpPr>
          <p:nvPr/>
        </p:nvSpPr>
        <p:spPr bwMode="auto">
          <a:xfrm flipH="1">
            <a:off x="5562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117" name="Line 118"/>
          <p:cNvSpPr>
            <a:spLocks noChangeShapeType="1"/>
          </p:cNvSpPr>
          <p:nvPr/>
        </p:nvSpPr>
        <p:spPr bwMode="auto">
          <a:xfrm>
            <a:off x="6629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118" name="Text Box 119"/>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28119" name="Text Box 120"/>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28120" name="Text Box 121"/>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28121" name="Text Box 122"/>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28122" name="Text Box 123"/>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28123" name="Text Box 124"/>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28124" name="Text Box 125"/>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28125" name="Text Box 126"/>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28126" name="Text Box 127"/>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28127" name="Text Box 128"/>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28128" name="Text Box 129"/>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28129" name="Text Box 130"/>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28130" name="Text Box 131"/>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28131" name="Text Box 132"/>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28132" name="Text Box 133"/>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128133" name="Text Box 134"/>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28134" name="Text Box 135"/>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28135" name="Text Box 136"/>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28136" name="Text Box 137"/>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128137" name="Text Box 138"/>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28138" name="Text Box 139"/>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28139" name="Text Box 140"/>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28140" name="Text Box 141"/>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28141" name="Text Box 142"/>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28142" name="Text Box 143"/>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28143" name="Text Box 144"/>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28144" name="Text Box 145"/>
          <p:cNvSpPr txBox="1">
            <a:spLocks noChangeArrowheads="1"/>
          </p:cNvSpPr>
          <p:nvPr/>
        </p:nvSpPr>
        <p:spPr bwMode="auto">
          <a:xfrm>
            <a:off x="4191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28145" name="Text Box 146"/>
          <p:cNvSpPr txBox="1">
            <a:spLocks noChangeArrowheads="1"/>
          </p:cNvSpPr>
          <p:nvPr/>
        </p:nvSpPr>
        <p:spPr bwMode="auto">
          <a:xfrm>
            <a:off x="47244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28146" name="Text Box 147"/>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0</a:t>
            </a:r>
          </a:p>
        </p:txBody>
      </p:sp>
      <p:sp>
        <p:nvSpPr>
          <p:cNvPr id="128147" name="Text Box 148"/>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28148" name="Text Box 149"/>
          <p:cNvSpPr txBox="1">
            <a:spLocks noChangeArrowheads="1"/>
          </p:cNvSpPr>
          <p:nvPr/>
        </p:nvSpPr>
        <p:spPr bwMode="auto">
          <a:xfrm>
            <a:off x="4114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28149" name="Text Box 150"/>
          <p:cNvSpPr txBox="1">
            <a:spLocks noChangeArrowheads="1"/>
          </p:cNvSpPr>
          <p:nvPr/>
        </p:nvSpPr>
        <p:spPr bwMode="auto">
          <a:xfrm>
            <a:off x="45720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3</a:t>
            </a:r>
          </a:p>
        </p:txBody>
      </p:sp>
      <p:sp>
        <p:nvSpPr>
          <p:cNvPr id="128150" name="Text Box 151"/>
          <p:cNvSpPr txBox="1">
            <a:spLocks noChangeArrowheads="1"/>
          </p:cNvSpPr>
          <p:nvPr/>
        </p:nvSpPr>
        <p:spPr bwMode="auto">
          <a:xfrm>
            <a:off x="5257800" y="22177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28151" name="Text Box 152"/>
          <p:cNvSpPr txBox="1">
            <a:spLocks noChangeArrowheads="1"/>
          </p:cNvSpPr>
          <p:nvPr/>
        </p:nvSpPr>
        <p:spPr bwMode="auto">
          <a:xfrm>
            <a:off x="54864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2</a:t>
            </a:r>
          </a:p>
        </p:txBody>
      </p:sp>
      <p:sp>
        <p:nvSpPr>
          <p:cNvPr id="128152" name="Text Box 153"/>
          <p:cNvSpPr txBox="1">
            <a:spLocks noChangeArrowheads="1"/>
          </p:cNvSpPr>
          <p:nvPr/>
        </p:nvSpPr>
        <p:spPr bwMode="auto">
          <a:xfrm>
            <a:off x="59436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2</a:t>
            </a:r>
          </a:p>
        </p:txBody>
      </p:sp>
      <p:sp>
        <p:nvSpPr>
          <p:cNvPr id="128153" name="Text Box 154"/>
          <p:cNvSpPr txBox="1">
            <a:spLocks noChangeArrowheads="1"/>
          </p:cNvSpPr>
          <p:nvPr/>
        </p:nvSpPr>
        <p:spPr bwMode="auto">
          <a:xfrm>
            <a:off x="51816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2</a:t>
            </a:r>
          </a:p>
        </p:txBody>
      </p:sp>
      <p:sp>
        <p:nvSpPr>
          <p:cNvPr id="128154" name="Text Box 155"/>
          <p:cNvSpPr txBox="1">
            <a:spLocks noChangeArrowheads="1"/>
          </p:cNvSpPr>
          <p:nvPr/>
        </p:nvSpPr>
        <p:spPr bwMode="auto">
          <a:xfrm>
            <a:off x="57912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2</a:t>
            </a:r>
          </a:p>
        </p:txBody>
      </p:sp>
      <p:sp>
        <p:nvSpPr>
          <p:cNvPr id="128155" name="Text Box 156"/>
          <p:cNvSpPr txBox="1">
            <a:spLocks noChangeArrowheads="1"/>
          </p:cNvSpPr>
          <p:nvPr/>
        </p:nvSpPr>
        <p:spPr bwMode="auto">
          <a:xfrm>
            <a:off x="68580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1</a:t>
            </a:r>
          </a:p>
        </p:txBody>
      </p:sp>
      <p:sp>
        <p:nvSpPr>
          <p:cNvPr id="128156" name="Text Box 157"/>
          <p:cNvSpPr txBox="1">
            <a:spLocks noChangeArrowheads="1"/>
          </p:cNvSpPr>
          <p:nvPr/>
        </p:nvSpPr>
        <p:spPr bwMode="auto">
          <a:xfrm>
            <a:off x="73152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1</a:t>
            </a:r>
          </a:p>
        </p:txBody>
      </p:sp>
      <p:sp>
        <p:nvSpPr>
          <p:cNvPr id="128157" name="Text Box 158"/>
          <p:cNvSpPr txBox="1">
            <a:spLocks noChangeArrowheads="1"/>
          </p:cNvSpPr>
          <p:nvPr/>
        </p:nvSpPr>
        <p:spPr bwMode="auto">
          <a:xfrm>
            <a:off x="72390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28158" name="Line 159"/>
          <p:cNvSpPr>
            <a:spLocks noChangeShapeType="1"/>
          </p:cNvSpPr>
          <p:nvPr/>
        </p:nvSpPr>
        <p:spPr bwMode="auto">
          <a:xfrm>
            <a:off x="7162800" y="3048000"/>
            <a:ext cx="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8159" name="Text Box 160"/>
          <p:cNvSpPr txBox="1">
            <a:spLocks noChangeArrowheads="1"/>
          </p:cNvSpPr>
          <p:nvPr/>
        </p:nvSpPr>
        <p:spPr bwMode="auto">
          <a:xfrm>
            <a:off x="6858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1</a:t>
            </a:r>
          </a:p>
        </p:txBody>
      </p:sp>
      <p:sp>
        <p:nvSpPr>
          <p:cNvPr id="128160" name="Text Box 161"/>
          <p:cNvSpPr txBox="1">
            <a:spLocks noChangeArrowheads="1"/>
          </p:cNvSpPr>
          <p:nvPr/>
        </p:nvSpPr>
        <p:spPr bwMode="auto">
          <a:xfrm>
            <a:off x="68580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1</a:t>
            </a:r>
          </a:p>
        </p:txBody>
      </p:sp>
      <p:sp>
        <p:nvSpPr>
          <p:cNvPr id="128161" name="Text Box 162"/>
          <p:cNvSpPr txBox="1">
            <a:spLocks noChangeArrowheads="1"/>
          </p:cNvSpPr>
          <p:nvPr/>
        </p:nvSpPr>
        <p:spPr bwMode="auto">
          <a:xfrm>
            <a:off x="76962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-5</a:t>
            </a:r>
          </a:p>
        </p:txBody>
      </p:sp>
      <p:sp>
        <p:nvSpPr>
          <p:cNvPr id="128162" name="Text Box 163"/>
          <p:cNvSpPr txBox="1">
            <a:spLocks noChangeArrowheads="1"/>
          </p:cNvSpPr>
          <p:nvPr/>
        </p:nvSpPr>
        <p:spPr bwMode="auto">
          <a:xfrm>
            <a:off x="7696200" y="43513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-5</a:t>
            </a:r>
          </a:p>
        </p:txBody>
      </p:sp>
      <p:sp>
        <p:nvSpPr>
          <p:cNvPr id="128163" name="Text Box 164"/>
          <p:cNvSpPr txBox="1">
            <a:spLocks noChangeArrowheads="1"/>
          </p:cNvSpPr>
          <p:nvPr/>
        </p:nvSpPr>
        <p:spPr bwMode="auto">
          <a:xfrm>
            <a:off x="7696200" y="35131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-5</a:t>
            </a:r>
          </a:p>
        </p:txBody>
      </p:sp>
      <p:sp>
        <p:nvSpPr>
          <p:cNvPr id="128164" name="Text Box 165"/>
          <p:cNvSpPr txBox="1">
            <a:spLocks noChangeArrowheads="1"/>
          </p:cNvSpPr>
          <p:nvPr/>
        </p:nvSpPr>
        <p:spPr bwMode="auto">
          <a:xfrm>
            <a:off x="6324600" y="1608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65" name="TextBox 164">
            <a:extLst>
              <a:ext uri="{FF2B5EF4-FFF2-40B4-BE49-F238E27FC236}">
                <a16:creationId xmlns:a16="http://schemas.microsoft.com/office/drawing/2014/main" id="{92E7278A-FFFF-4FF4-AF5C-13480015989E}"/>
              </a:ext>
            </a:extLst>
          </p:cNvPr>
          <p:cNvSpPr txBox="1"/>
          <p:nvPr/>
        </p:nvSpPr>
        <p:spPr>
          <a:xfrm>
            <a:off x="1459166" y="1580483"/>
            <a:ext cx="628698" cy="369332"/>
          </a:xfrm>
          <a:prstGeom prst="rect">
            <a:avLst/>
          </a:prstGeom>
          <a:noFill/>
        </p:spPr>
        <p:txBody>
          <a:bodyPr wrap="none" rtlCol="0">
            <a:spAutoFit/>
          </a:bodyPr>
          <a:lstStyle/>
          <a:p>
            <a:r>
              <a:rPr lang="en-US" dirty="0"/>
              <a:t>MAX</a:t>
            </a:r>
          </a:p>
        </p:txBody>
      </p:sp>
      <p:sp>
        <p:nvSpPr>
          <p:cNvPr id="166" name="TextBox 165">
            <a:extLst>
              <a:ext uri="{FF2B5EF4-FFF2-40B4-BE49-F238E27FC236}">
                <a16:creationId xmlns:a16="http://schemas.microsoft.com/office/drawing/2014/main" id="{1657F053-0FF2-413F-B95D-6D0863848202}"/>
              </a:ext>
            </a:extLst>
          </p:cNvPr>
          <p:cNvSpPr txBox="1"/>
          <p:nvPr/>
        </p:nvSpPr>
        <p:spPr>
          <a:xfrm>
            <a:off x="1468710" y="2204639"/>
            <a:ext cx="567784" cy="369332"/>
          </a:xfrm>
          <a:prstGeom prst="rect">
            <a:avLst/>
          </a:prstGeom>
          <a:noFill/>
        </p:spPr>
        <p:txBody>
          <a:bodyPr wrap="none" rtlCol="0">
            <a:spAutoFit/>
          </a:bodyPr>
          <a:lstStyle/>
          <a:p>
            <a:r>
              <a:rPr lang="en-US" dirty="0"/>
              <a:t>MIN</a:t>
            </a:r>
          </a:p>
        </p:txBody>
      </p:sp>
      <p:sp>
        <p:nvSpPr>
          <p:cNvPr id="167" name="TextBox 166">
            <a:extLst>
              <a:ext uri="{FF2B5EF4-FFF2-40B4-BE49-F238E27FC236}">
                <a16:creationId xmlns:a16="http://schemas.microsoft.com/office/drawing/2014/main" id="{C7732E89-9C36-41E3-B12A-8923A9861229}"/>
              </a:ext>
            </a:extLst>
          </p:cNvPr>
          <p:cNvSpPr txBox="1"/>
          <p:nvPr/>
        </p:nvSpPr>
        <p:spPr>
          <a:xfrm>
            <a:off x="1447272" y="2787134"/>
            <a:ext cx="628698" cy="369332"/>
          </a:xfrm>
          <a:prstGeom prst="rect">
            <a:avLst/>
          </a:prstGeom>
          <a:noFill/>
        </p:spPr>
        <p:txBody>
          <a:bodyPr wrap="none" rtlCol="0">
            <a:spAutoFit/>
          </a:bodyPr>
          <a:lstStyle/>
          <a:p>
            <a:r>
              <a:rPr lang="en-US" dirty="0"/>
              <a:t>MAX</a:t>
            </a:r>
          </a:p>
        </p:txBody>
      </p:sp>
      <p:sp>
        <p:nvSpPr>
          <p:cNvPr id="168" name="TextBox 167">
            <a:extLst>
              <a:ext uri="{FF2B5EF4-FFF2-40B4-BE49-F238E27FC236}">
                <a16:creationId xmlns:a16="http://schemas.microsoft.com/office/drawing/2014/main" id="{F1DCE7E7-5B8B-4036-AF91-E718139E8D81}"/>
              </a:ext>
            </a:extLst>
          </p:cNvPr>
          <p:cNvSpPr txBox="1"/>
          <p:nvPr/>
        </p:nvSpPr>
        <p:spPr>
          <a:xfrm>
            <a:off x="1489623" y="3493090"/>
            <a:ext cx="567784" cy="369332"/>
          </a:xfrm>
          <a:prstGeom prst="rect">
            <a:avLst/>
          </a:prstGeom>
          <a:noFill/>
        </p:spPr>
        <p:txBody>
          <a:bodyPr wrap="none" rtlCol="0">
            <a:spAutoFit/>
          </a:bodyPr>
          <a:lstStyle/>
          <a:p>
            <a:r>
              <a:rPr lang="en-US" dirty="0"/>
              <a:t>MIN</a:t>
            </a:r>
          </a:p>
        </p:txBody>
      </p:sp>
      <p:sp>
        <p:nvSpPr>
          <p:cNvPr id="169" name="TextBox 168">
            <a:extLst>
              <a:ext uri="{FF2B5EF4-FFF2-40B4-BE49-F238E27FC236}">
                <a16:creationId xmlns:a16="http://schemas.microsoft.com/office/drawing/2014/main" id="{AE46749D-0C54-4715-9A0D-20E2B2123657}"/>
              </a:ext>
            </a:extLst>
          </p:cNvPr>
          <p:cNvSpPr txBox="1"/>
          <p:nvPr/>
        </p:nvSpPr>
        <p:spPr>
          <a:xfrm>
            <a:off x="1489623" y="4287356"/>
            <a:ext cx="628698" cy="369332"/>
          </a:xfrm>
          <a:prstGeom prst="rect">
            <a:avLst/>
          </a:prstGeom>
          <a:noFill/>
        </p:spPr>
        <p:txBody>
          <a:bodyPr wrap="none" rtlCol="0">
            <a:spAutoFit/>
          </a:bodyPr>
          <a:lstStyle/>
          <a:p>
            <a:r>
              <a:rPr lang="en-US" dirty="0"/>
              <a:t>MAX</a:t>
            </a:r>
          </a:p>
        </p:txBody>
      </p:sp>
      <p:sp>
        <p:nvSpPr>
          <p:cNvPr id="170" name="TextBox 169">
            <a:extLst>
              <a:ext uri="{FF2B5EF4-FFF2-40B4-BE49-F238E27FC236}">
                <a16:creationId xmlns:a16="http://schemas.microsoft.com/office/drawing/2014/main" id="{3AEB5AB6-D0FD-49A4-AFF7-AA514E593B3B}"/>
              </a:ext>
            </a:extLst>
          </p:cNvPr>
          <p:cNvSpPr txBox="1"/>
          <p:nvPr/>
        </p:nvSpPr>
        <p:spPr>
          <a:xfrm>
            <a:off x="1505892" y="5160659"/>
            <a:ext cx="567784" cy="369332"/>
          </a:xfrm>
          <a:prstGeom prst="rect">
            <a:avLst/>
          </a:prstGeom>
          <a:noFill/>
        </p:spPr>
        <p:txBody>
          <a:bodyPr wrap="none" rtlCol="0">
            <a:spAutoFit/>
          </a:bodyPr>
          <a:lstStyle/>
          <a:p>
            <a:r>
              <a:rPr lang="en-US" dirty="0"/>
              <a:t>MIN</a:t>
            </a:r>
          </a:p>
        </p:txBody>
      </p:sp>
      <p:cxnSp>
        <p:nvCxnSpPr>
          <p:cNvPr id="171" name="Straight Connector 170">
            <a:extLst>
              <a:ext uri="{FF2B5EF4-FFF2-40B4-BE49-F238E27FC236}">
                <a16:creationId xmlns:a16="http://schemas.microsoft.com/office/drawing/2014/main" id="{A7EA834D-0FBE-4009-ABD6-C9E6D52A5850}"/>
              </a:ext>
            </a:extLst>
          </p:cNvPr>
          <p:cNvCxnSpPr>
            <a:cxnSpLocks/>
          </p:cNvCxnSpPr>
          <p:nvPr/>
        </p:nvCxnSpPr>
        <p:spPr>
          <a:xfrm flipH="1">
            <a:off x="2116478" y="1781711"/>
            <a:ext cx="402873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8C88FA0F-9441-4DB2-83AF-20BA16B97B61}"/>
              </a:ext>
            </a:extLst>
          </p:cNvPr>
          <p:cNvCxnSpPr>
            <a:cxnSpLocks/>
          </p:cNvCxnSpPr>
          <p:nvPr/>
        </p:nvCxnSpPr>
        <p:spPr>
          <a:xfrm flipH="1">
            <a:off x="2157574" y="2404165"/>
            <a:ext cx="287162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1DEBA0D3-D924-4DD7-947B-541B1F89AE7C}"/>
              </a:ext>
            </a:extLst>
          </p:cNvPr>
          <p:cNvCxnSpPr>
            <a:cxnSpLocks/>
          </p:cNvCxnSpPr>
          <p:nvPr/>
        </p:nvCxnSpPr>
        <p:spPr>
          <a:xfrm flipH="1">
            <a:off x="2152170" y="3016785"/>
            <a:ext cx="2419830"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50473D2F-DDEA-46E4-80EB-AA1B43C4029F}"/>
              </a:ext>
            </a:extLst>
          </p:cNvPr>
          <p:cNvCxnSpPr>
            <a:cxnSpLocks/>
            <a:endCxn id="168" idx="3"/>
          </p:cNvCxnSpPr>
          <p:nvPr/>
        </p:nvCxnSpPr>
        <p:spPr>
          <a:xfrm flipH="1">
            <a:off x="2057407" y="3672156"/>
            <a:ext cx="2106196" cy="560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ED624908-2229-4EAD-B874-7E69186AA439}"/>
              </a:ext>
            </a:extLst>
          </p:cNvPr>
          <p:cNvCxnSpPr>
            <a:cxnSpLocks/>
            <a:endCxn id="169" idx="3"/>
          </p:cNvCxnSpPr>
          <p:nvPr/>
        </p:nvCxnSpPr>
        <p:spPr>
          <a:xfrm flipH="1" flipV="1">
            <a:off x="2118321" y="4472022"/>
            <a:ext cx="1386880" cy="10934"/>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E31D89DE-1087-4A51-A348-D493720FAE63}"/>
              </a:ext>
            </a:extLst>
          </p:cNvPr>
          <p:cNvCxnSpPr>
            <a:cxnSpLocks/>
            <a:endCxn id="170" idx="3"/>
          </p:cNvCxnSpPr>
          <p:nvPr/>
        </p:nvCxnSpPr>
        <p:spPr>
          <a:xfrm flipH="1" flipV="1">
            <a:off x="2073676" y="5345325"/>
            <a:ext cx="988024" cy="2483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77" name="Rectangle 24">
            <a:extLst>
              <a:ext uri="{FF2B5EF4-FFF2-40B4-BE49-F238E27FC236}">
                <a16:creationId xmlns:a16="http://schemas.microsoft.com/office/drawing/2014/main" id="{EF1DC458-F0DE-4B65-8A29-B952192EDD46}"/>
              </a:ext>
            </a:extLst>
          </p:cNvPr>
          <p:cNvSpPr>
            <a:spLocks noChangeArrowheads="1"/>
          </p:cNvSpPr>
          <p:nvPr/>
        </p:nvSpPr>
        <p:spPr bwMode="auto">
          <a:xfrm>
            <a:off x="9349395" y="1639021"/>
            <a:ext cx="304801" cy="310794"/>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78" name="TextBox 177">
            <a:extLst>
              <a:ext uri="{FF2B5EF4-FFF2-40B4-BE49-F238E27FC236}">
                <a16:creationId xmlns:a16="http://schemas.microsoft.com/office/drawing/2014/main" id="{E64A9D0C-E2F3-4B11-B792-6ADB5C1A94A1}"/>
              </a:ext>
            </a:extLst>
          </p:cNvPr>
          <p:cNvSpPr txBox="1"/>
          <p:nvPr/>
        </p:nvSpPr>
        <p:spPr>
          <a:xfrm>
            <a:off x="9671320" y="1581656"/>
            <a:ext cx="1138773" cy="400110"/>
          </a:xfrm>
          <a:prstGeom prst="rect">
            <a:avLst/>
          </a:prstGeom>
          <a:noFill/>
        </p:spPr>
        <p:txBody>
          <a:bodyPr wrap="none" rtlCol="0">
            <a:spAutoFit/>
          </a:bodyPr>
          <a:lstStyle/>
          <a:p>
            <a:r>
              <a:rPr lang="en-US" sz="2000" dirty="0"/>
              <a:t>= Pruned</a:t>
            </a:r>
          </a:p>
        </p:txBody>
      </p:sp>
    </p:spTree>
    <p:extLst>
      <p:ext uri="{BB962C8B-B14F-4D97-AF65-F5344CB8AC3E}">
        <p14:creationId xmlns:p14="http://schemas.microsoft.com/office/powerpoint/2010/main" val="10955676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51" name="Rectangle 4"/>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52" name="Rectangle 5"/>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53" name="Rectangle 6"/>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54" name="Rectangle 7"/>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55" name="Rectangle 8"/>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56" name="Rectangle 9"/>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57" name="Rectangle 10"/>
          <p:cNvSpPr>
            <a:spLocks noChangeArrowheads="1"/>
          </p:cNvSpPr>
          <p:nvPr/>
        </p:nvSpPr>
        <p:spPr bwMode="auto">
          <a:xfrm>
            <a:off x="6629400" y="44196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58" name="Rectangle 11"/>
          <p:cNvSpPr>
            <a:spLocks noChangeArrowheads="1"/>
          </p:cNvSpPr>
          <p:nvPr/>
        </p:nvSpPr>
        <p:spPr bwMode="auto">
          <a:xfrm>
            <a:off x="8458200" y="44196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59" name="Rectangle 12"/>
          <p:cNvSpPr>
            <a:spLocks noChangeArrowheads="1"/>
          </p:cNvSpPr>
          <p:nvPr/>
        </p:nvSpPr>
        <p:spPr bwMode="auto">
          <a:xfrm>
            <a:off x="6324600" y="35814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60" name="Rectangle 13"/>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61" name="Rectangle 14"/>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62" name="Rectangle 15"/>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63" name="Rectangle 16"/>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64" name="Rectangle 17"/>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65" name="Rectangle 18"/>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66" name="Rectangle 19"/>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67" name="Rectangle 20"/>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68" name="Rectangle 21"/>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69" name="Rectangle 22"/>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70" name="Rectangle 23"/>
          <p:cNvSpPr>
            <a:spLocks noChangeArrowheads="1"/>
          </p:cNvSpPr>
          <p:nvPr/>
        </p:nvSpPr>
        <p:spPr bwMode="auto">
          <a:xfrm>
            <a:off x="54864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71" name="Rectangle 24"/>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72" name="Rectangle 25"/>
          <p:cNvSpPr>
            <a:spLocks noChangeArrowheads="1"/>
          </p:cNvSpPr>
          <p:nvPr/>
        </p:nvSpPr>
        <p:spPr bwMode="auto">
          <a:xfrm>
            <a:off x="50292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73" name="Rectangle 26"/>
          <p:cNvSpPr>
            <a:spLocks noChangeArrowheads="1"/>
          </p:cNvSpPr>
          <p:nvPr/>
        </p:nvSpPr>
        <p:spPr bwMode="auto">
          <a:xfrm>
            <a:off x="5257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74" name="Rectangle 27"/>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75" name="Rectangle 28"/>
          <p:cNvSpPr>
            <a:spLocks noChangeArrowheads="1"/>
          </p:cNvSpPr>
          <p:nvPr/>
        </p:nvSpPr>
        <p:spPr bwMode="auto">
          <a:xfrm>
            <a:off x="45720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76" name="Rectangle 29"/>
          <p:cNvSpPr>
            <a:spLocks noChangeArrowheads="1"/>
          </p:cNvSpPr>
          <p:nvPr/>
        </p:nvSpPr>
        <p:spPr bwMode="auto">
          <a:xfrm>
            <a:off x="48006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77" name="Rectangle 30"/>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78" name="Rectangle 31"/>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79" name="Rectangle 32"/>
          <p:cNvSpPr>
            <a:spLocks noChangeArrowheads="1"/>
          </p:cNvSpPr>
          <p:nvPr/>
        </p:nvSpPr>
        <p:spPr bwMode="auto">
          <a:xfrm>
            <a:off x="61722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80" name="Rectangle 33"/>
          <p:cNvSpPr>
            <a:spLocks noChangeArrowheads="1"/>
          </p:cNvSpPr>
          <p:nvPr/>
        </p:nvSpPr>
        <p:spPr bwMode="auto">
          <a:xfrm>
            <a:off x="77724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81" name="Rectangle 34"/>
          <p:cNvSpPr>
            <a:spLocks noChangeArrowheads="1"/>
          </p:cNvSpPr>
          <p:nvPr/>
        </p:nvSpPr>
        <p:spPr bwMode="auto">
          <a:xfrm>
            <a:off x="6400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82" name="Rectangle 35"/>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83" name="Rectangle 36"/>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84" name="Rectangle 37"/>
          <p:cNvSpPr>
            <a:spLocks noChangeArrowheads="1"/>
          </p:cNvSpPr>
          <p:nvPr/>
        </p:nvSpPr>
        <p:spPr bwMode="auto">
          <a:xfrm>
            <a:off x="66294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85" name="Rectangle 38"/>
          <p:cNvSpPr>
            <a:spLocks noChangeArrowheads="1"/>
          </p:cNvSpPr>
          <p:nvPr/>
        </p:nvSpPr>
        <p:spPr bwMode="auto">
          <a:xfrm>
            <a:off x="68580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86" name="Rectangle 39"/>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87" name="Rectangle 40"/>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88" name="Rectangle 41"/>
          <p:cNvSpPr>
            <a:spLocks noChangeArrowheads="1"/>
          </p:cNvSpPr>
          <p:nvPr/>
        </p:nvSpPr>
        <p:spPr bwMode="auto">
          <a:xfrm>
            <a:off x="82296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89" name="Rectangle 42"/>
          <p:cNvSpPr>
            <a:spLocks noChangeArrowheads="1"/>
          </p:cNvSpPr>
          <p:nvPr/>
        </p:nvSpPr>
        <p:spPr bwMode="auto">
          <a:xfrm>
            <a:off x="84582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90" name="Rectangle 43"/>
          <p:cNvSpPr>
            <a:spLocks noChangeArrowheads="1"/>
          </p:cNvSpPr>
          <p:nvPr/>
        </p:nvSpPr>
        <p:spPr bwMode="auto">
          <a:xfrm>
            <a:off x="8686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91" name="Rectangle 44"/>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92" name="Rectangle 45"/>
          <p:cNvSpPr>
            <a:spLocks noChangeArrowheads="1"/>
          </p:cNvSpPr>
          <p:nvPr/>
        </p:nvSpPr>
        <p:spPr bwMode="auto">
          <a:xfrm>
            <a:off x="84582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93" name="Rectangle 46"/>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94" name="Rectangle 47"/>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95" name="Rectangle 48"/>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96" name="Rectangle 49"/>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97" name="Rectangle 50"/>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98" name="Rectangle 51"/>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099" name="Rectangle 52"/>
          <p:cNvSpPr>
            <a:spLocks noChangeArrowheads="1"/>
          </p:cNvSpPr>
          <p:nvPr/>
        </p:nvSpPr>
        <p:spPr bwMode="auto">
          <a:xfrm>
            <a:off x="48006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100" name="Rectangle 53"/>
          <p:cNvSpPr>
            <a:spLocks noChangeArrowheads="1"/>
          </p:cNvSpPr>
          <p:nvPr/>
        </p:nvSpPr>
        <p:spPr bwMode="auto">
          <a:xfrm>
            <a:off x="66294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101" name="Rectangle 54"/>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102" name="Rectangle 55"/>
          <p:cNvSpPr>
            <a:spLocks noChangeArrowheads="1"/>
          </p:cNvSpPr>
          <p:nvPr/>
        </p:nvSpPr>
        <p:spPr bwMode="auto">
          <a:xfrm>
            <a:off x="52578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103" name="Rectangle 56"/>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104" name="Rectangle 57"/>
          <p:cNvSpPr>
            <a:spLocks noChangeArrowheads="1"/>
          </p:cNvSpPr>
          <p:nvPr/>
        </p:nvSpPr>
        <p:spPr bwMode="auto">
          <a:xfrm>
            <a:off x="61722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105" name="Line 58"/>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06" name="Line 59"/>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07" name="Line 60"/>
          <p:cNvSpPr>
            <a:spLocks noChangeShapeType="1"/>
          </p:cNvSpPr>
          <p:nvPr/>
        </p:nvSpPr>
        <p:spPr bwMode="auto">
          <a:xfrm>
            <a:off x="6705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08" name="Line 61"/>
          <p:cNvSpPr>
            <a:spLocks noChangeShapeType="1"/>
          </p:cNvSpPr>
          <p:nvPr/>
        </p:nvSpPr>
        <p:spPr bwMode="auto">
          <a:xfrm>
            <a:off x="6705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09" name="Line 62"/>
          <p:cNvSpPr>
            <a:spLocks noChangeShapeType="1"/>
          </p:cNvSpPr>
          <p:nvPr/>
        </p:nvSpPr>
        <p:spPr bwMode="auto">
          <a:xfrm>
            <a:off x="71628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10" name="Line 63"/>
          <p:cNvSpPr>
            <a:spLocks noChangeShapeType="1"/>
          </p:cNvSpPr>
          <p:nvPr/>
        </p:nvSpPr>
        <p:spPr bwMode="auto">
          <a:xfrm>
            <a:off x="71628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11" name="Line 64"/>
          <p:cNvSpPr>
            <a:spLocks noChangeShapeType="1"/>
          </p:cNvSpPr>
          <p:nvPr/>
        </p:nvSpPr>
        <p:spPr bwMode="auto">
          <a:xfrm>
            <a:off x="76200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12" name="Line 65"/>
          <p:cNvSpPr>
            <a:spLocks noChangeShapeType="1"/>
          </p:cNvSpPr>
          <p:nvPr/>
        </p:nvSpPr>
        <p:spPr bwMode="auto">
          <a:xfrm>
            <a:off x="762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13" name="Line 66"/>
          <p:cNvSpPr>
            <a:spLocks noChangeShapeType="1"/>
          </p:cNvSpPr>
          <p:nvPr/>
        </p:nvSpPr>
        <p:spPr bwMode="auto">
          <a:xfrm>
            <a:off x="8077200" y="54102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14" name="Line 67"/>
          <p:cNvSpPr>
            <a:spLocks noChangeShapeType="1"/>
          </p:cNvSpPr>
          <p:nvPr/>
        </p:nvSpPr>
        <p:spPr bwMode="auto">
          <a:xfrm>
            <a:off x="8077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15" name="Line 68"/>
          <p:cNvSpPr>
            <a:spLocks noChangeShapeType="1"/>
          </p:cNvSpPr>
          <p:nvPr/>
        </p:nvSpPr>
        <p:spPr bwMode="auto">
          <a:xfrm>
            <a:off x="8534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16" name="Line 69"/>
          <p:cNvSpPr>
            <a:spLocks noChangeShapeType="1"/>
          </p:cNvSpPr>
          <p:nvPr/>
        </p:nvSpPr>
        <p:spPr bwMode="auto">
          <a:xfrm>
            <a:off x="8534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17" name="Line 70"/>
          <p:cNvSpPr>
            <a:spLocks noChangeShapeType="1"/>
          </p:cNvSpPr>
          <p:nvPr/>
        </p:nvSpPr>
        <p:spPr bwMode="auto">
          <a:xfrm>
            <a:off x="5334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18" name="Line 71"/>
          <p:cNvSpPr>
            <a:spLocks noChangeShapeType="1"/>
          </p:cNvSpPr>
          <p:nvPr/>
        </p:nvSpPr>
        <p:spPr bwMode="auto">
          <a:xfrm>
            <a:off x="5334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19" name="Line 72"/>
          <p:cNvSpPr>
            <a:spLocks noChangeShapeType="1"/>
          </p:cNvSpPr>
          <p:nvPr/>
        </p:nvSpPr>
        <p:spPr bwMode="auto">
          <a:xfrm>
            <a:off x="39624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20" name="Line 73"/>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21" name="Line 74"/>
          <p:cNvSpPr>
            <a:spLocks noChangeShapeType="1"/>
          </p:cNvSpPr>
          <p:nvPr/>
        </p:nvSpPr>
        <p:spPr bwMode="auto">
          <a:xfrm>
            <a:off x="6248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22" name="Line 75"/>
          <p:cNvSpPr>
            <a:spLocks noChangeShapeType="1"/>
          </p:cNvSpPr>
          <p:nvPr/>
        </p:nvSpPr>
        <p:spPr bwMode="auto">
          <a:xfrm>
            <a:off x="624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23" name="Line 76"/>
          <p:cNvSpPr>
            <a:spLocks noChangeShapeType="1"/>
          </p:cNvSpPr>
          <p:nvPr/>
        </p:nvSpPr>
        <p:spPr bwMode="auto">
          <a:xfrm>
            <a:off x="5791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24" name="Line 77"/>
          <p:cNvSpPr>
            <a:spLocks noChangeShapeType="1"/>
          </p:cNvSpPr>
          <p:nvPr/>
        </p:nvSpPr>
        <p:spPr bwMode="auto">
          <a:xfrm>
            <a:off x="579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25" name="Line 78"/>
          <p:cNvSpPr>
            <a:spLocks noChangeShapeType="1"/>
          </p:cNvSpPr>
          <p:nvPr/>
        </p:nvSpPr>
        <p:spPr bwMode="auto">
          <a:xfrm>
            <a:off x="44196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26" name="Line 79"/>
          <p:cNvSpPr>
            <a:spLocks noChangeShapeType="1"/>
          </p:cNvSpPr>
          <p:nvPr/>
        </p:nvSpPr>
        <p:spPr bwMode="auto">
          <a:xfrm flipH="1">
            <a:off x="4648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27" name="Line 80"/>
          <p:cNvSpPr>
            <a:spLocks noChangeShapeType="1"/>
          </p:cNvSpPr>
          <p:nvPr/>
        </p:nvSpPr>
        <p:spPr bwMode="auto">
          <a:xfrm>
            <a:off x="4876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28" name="Line 81"/>
          <p:cNvSpPr>
            <a:spLocks noChangeShapeType="1"/>
          </p:cNvSpPr>
          <p:nvPr/>
        </p:nvSpPr>
        <p:spPr bwMode="auto">
          <a:xfrm>
            <a:off x="4876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29" name="Line 82"/>
          <p:cNvSpPr>
            <a:spLocks noChangeShapeType="1"/>
          </p:cNvSpPr>
          <p:nvPr/>
        </p:nvSpPr>
        <p:spPr bwMode="auto">
          <a:xfrm>
            <a:off x="8991600" y="5410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30" name="Line 83"/>
          <p:cNvSpPr>
            <a:spLocks noChangeShapeType="1"/>
          </p:cNvSpPr>
          <p:nvPr/>
        </p:nvSpPr>
        <p:spPr bwMode="auto">
          <a:xfrm>
            <a:off x="39624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31" name="Line 84"/>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32" name="Line 85"/>
          <p:cNvSpPr>
            <a:spLocks noChangeShapeType="1"/>
          </p:cNvSpPr>
          <p:nvPr/>
        </p:nvSpPr>
        <p:spPr bwMode="auto">
          <a:xfrm>
            <a:off x="6248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33" name="Line 86"/>
          <p:cNvSpPr>
            <a:spLocks noChangeShapeType="1"/>
          </p:cNvSpPr>
          <p:nvPr/>
        </p:nvSpPr>
        <p:spPr bwMode="auto">
          <a:xfrm flipH="1">
            <a:off x="5791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34" name="Line 87"/>
          <p:cNvSpPr>
            <a:spLocks noChangeShapeType="1"/>
          </p:cNvSpPr>
          <p:nvPr/>
        </p:nvSpPr>
        <p:spPr bwMode="auto">
          <a:xfrm>
            <a:off x="76200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35" name="Line 88"/>
          <p:cNvSpPr>
            <a:spLocks noChangeShapeType="1"/>
          </p:cNvSpPr>
          <p:nvPr/>
        </p:nvSpPr>
        <p:spPr bwMode="auto">
          <a:xfrm flipH="1">
            <a:off x="71628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36" name="Line 89"/>
          <p:cNvSpPr>
            <a:spLocks noChangeShapeType="1"/>
          </p:cNvSpPr>
          <p:nvPr/>
        </p:nvSpPr>
        <p:spPr bwMode="auto">
          <a:xfrm>
            <a:off x="4876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37" name="Line 90"/>
          <p:cNvSpPr>
            <a:spLocks noChangeShapeType="1"/>
          </p:cNvSpPr>
          <p:nvPr/>
        </p:nvSpPr>
        <p:spPr bwMode="auto">
          <a:xfrm flipH="1">
            <a:off x="4419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38" name="Line 91"/>
          <p:cNvSpPr>
            <a:spLocks noChangeShapeType="1"/>
          </p:cNvSpPr>
          <p:nvPr/>
        </p:nvSpPr>
        <p:spPr bwMode="auto">
          <a:xfrm>
            <a:off x="4876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39" name="Line 92"/>
          <p:cNvSpPr>
            <a:spLocks noChangeShapeType="1"/>
          </p:cNvSpPr>
          <p:nvPr/>
        </p:nvSpPr>
        <p:spPr bwMode="auto">
          <a:xfrm>
            <a:off x="6705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40" name="Line 93"/>
          <p:cNvSpPr>
            <a:spLocks noChangeShapeType="1"/>
          </p:cNvSpPr>
          <p:nvPr/>
        </p:nvSpPr>
        <p:spPr bwMode="auto">
          <a:xfrm>
            <a:off x="8077200" y="4572000"/>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41" name="Line 94"/>
          <p:cNvSpPr>
            <a:spLocks noChangeShapeType="1"/>
          </p:cNvSpPr>
          <p:nvPr/>
        </p:nvSpPr>
        <p:spPr bwMode="auto">
          <a:xfrm>
            <a:off x="8534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42" name="Line 95"/>
          <p:cNvSpPr>
            <a:spLocks noChangeShapeType="1"/>
          </p:cNvSpPr>
          <p:nvPr/>
        </p:nvSpPr>
        <p:spPr bwMode="auto">
          <a:xfrm>
            <a:off x="8991600" y="45720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43" name="Line 96"/>
          <p:cNvSpPr>
            <a:spLocks noChangeShapeType="1"/>
          </p:cNvSpPr>
          <p:nvPr/>
        </p:nvSpPr>
        <p:spPr bwMode="auto">
          <a:xfrm flipH="1">
            <a:off x="3962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44" name="Line 97"/>
          <p:cNvSpPr>
            <a:spLocks noChangeShapeType="1"/>
          </p:cNvSpPr>
          <p:nvPr/>
        </p:nvSpPr>
        <p:spPr bwMode="auto">
          <a:xfrm>
            <a:off x="4572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45" name="Line 98"/>
          <p:cNvSpPr>
            <a:spLocks noChangeShapeType="1"/>
          </p:cNvSpPr>
          <p:nvPr/>
        </p:nvSpPr>
        <p:spPr bwMode="auto">
          <a:xfrm>
            <a:off x="5486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46" name="Line 99"/>
          <p:cNvSpPr>
            <a:spLocks noChangeShapeType="1"/>
          </p:cNvSpPr>
          <p:nvPr/>
        </p:nvSpPr>
        <p:spPr bwMode="auto">
          <a:xfrm>
            <a:off x="6400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47" name="Line 100"/>
          <p:cNvSpPr>
            <a:spLocks noChangeShapeType="1"/>
          </p:cNvSpPr>
          <p:nvPr/>
        </p:nvSpPr>
        <p:spPr bwMode="auto">
          <a:xfrm>
            <a:off x="7162800" y="37338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48" name="Line 101"/>
          <p:cNvSpPr>
            <a:spLocks noChangeShapeType="1"/>
          </p:cNvSpPr>
          <p:nvPr/>
        </p:nvSpPr>
        <p:spPr bwMode="auto">
          <a:xfrm>
            <a:off x="8077200" y="3733800"/>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49" name="Line 102"/>
          <p:cNvSpPr>
            <a:spLocks noChangeShapeType="1"/>
          </p:cNvSpPr>
          <p:nvPr/>
        </p:nvSpPr>
        <p:spPr bwMode="auto">
          <a:xfrm>
            <a:off x="8077200" y="37338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50" name="Line 103"/>
          <p:cNvSpPr>
            <a:spLocks noChangeShapeType="1"/>
          </p:cNvSpPr>
          <p:nvPr/>
        </p:nvSpPr>
        <p:spPr bwMode="auto">
          <a:xfrm>
            <a:off x="8763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51" name="Rectangle 104"/>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152" name="Rectangle 105"/>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153" name="Rectangle 106"/>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154" name="Rectangle 107"/>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0155" name="Line 108"/>
          <p:cNvSpPr>
            <a:spLocks noChangeShapeType="1"/>
          </p:cNvSpPr>
          <p:nvPr/>
        </p:nvSpPr>
        <p:spPr bwMode="auto">
          <a:xfrm flipH="1">
            <a:off x="4572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56" name="Line 109"/>
          <p:cNvSpPr>
            <a:spLocks noChangeShapeType="1"/>
          </p:cNvSpPr>
          <p:nvPr/>
        </p:nvSpPr>
        <p:spPr bwMode="auto">
          <a:xfrm flipH="1">
            <a:off x="5486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57" name="Line 110"/>
          <p:cNvSpPr>
            <a:spLocks noChangeShapeType="1"/>
          </p:cNvSpPr>
          <p:nvPr/>
        </p:nvSpPr>
        <p:spPr bwMode="auto">
          <a:xfrm>
            <a:off x="6096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58" name="Line 111"/>
          <p:cNvSpPr>
            <a:spLocks noChangeShapeType="1"/>
          </p:cNvSpPr>
          <p:nvPr/>
        </p:nvSpPr>
        <p:spPr bwMode="auto">
          <a:xfrm>
            <a:off x="7162800" y="3048000"/>
            <a:ext cx="9144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59" name="Line 112"/>
          <p:cNvSpPr>
            <a:spLocks noChangeShapeType="1"/>
          </p:cNvSpPr>
          <p:nvPr/>
        </p:nvSpPr>
        <p:spPr bwMode="auto">
          <a:xfrm>
            <a:off x="8229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60" name="Line 113"/>
          <p:cNvSpPr>
            <a:spLocks noChangeShapeType="1"/>
          </p:cNvSpPr>
          <p:nvPr/>
        </p:nvSpPr>
        <p:spPr bwMode="auto">
          <a:xfrm flipH="1">
            <a:off x="5029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61" name="Line 114"/>
          <p:cNvSpPr>
            <a:spLocks noChangeShapeType="1"/>
          </p:cNvSpPr>
          <p:nvPr/>
        </p:nvSpPr>
        <p:spPr bwMode="auto">
          <a:xfrm>
            <a:off x="5562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62" name="Line 115"/>
          <p:cNvSpPr>
            <a:spLocks noChangeShapeType="1"/>
          </p:cNvSpPr>
          <p:nvPr/>
        </p:nvSpPr>
        <p:spPr bwMode="auto">
          <a:xfrm flipH="1">
            <a:off x="71628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63" name="Line 116"/>
          <p:cNvSpPr>
            <a:spLocks noChangeShapeType="1"/>
          </p:cNvSpPr>
          <p:nvPr/>
        </p:nvSpPr>
        <p:spPr bwMode="auto">
          <a:xfrm>
            <a:off x="7696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64" name="Line 117"/>
          <p:cNvSpPr>
            <a:spLocks noChangeShapeType="1"/>
          </p:cNvSpPr>
          <p:nvPr/>
        </p:nvSpPr>
        <p:spPr bwMode="auto">
          <a:xfrm flipH="1">
            <a:off x="5562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65" name="Line 118"/>
          <p:cNvSpPr>
            <a:spLocks noChangeShapeType="1"/>
          </p:cNvSpPr>
          <p:nvPr/>
        </p:nvSpPr>
        <p:spPr bwMode="auto">
          <a:xfrm>
            <a:off x="6629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166" name="Text Box 119"/>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0</a:t>
            </a:r>
          </a:p>
        </p:txBody>
      </p:sp>
      <p:sp>
        <p:nvSpPr>
          <p:cNvPr id="130167" name="Text Box 120"/>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5</a:t>
            </a:r>
          </a:p>
        </p:txBody>
      </p:sp>
      <p:sp>
        <p:nvSpPr>
          <p:cNvPr id="130168" name="Text Box 121"/>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-3</a:t>
            </a:r>
          </a:p>
        </p:txBody>
      </p:sp>
      <p:sp>
        <p:nvSpPr>
          <p:cNvPr id="130169" name="Text Box 122"/>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2</a:t>
            </a:r>
          </a:p>
        </p:txBody>
      </p:sp>
      <p:sp>
        <p:nvSpPr>
          <p:cNvPr id="130170" name="Text Box 123"/>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5</a:t>
            </a:r>
          </a:p>
        </p:txBody>
      </p:sp>
      <p:sp>
        <p:nvSpPr>
          <p:cNvPr id="130171" name="Text Box 124"/>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-2</a:t>
            </a:r>
          </a:p>
        </p:txBody>
      </p:sp>
      <p:sp>
        <p:nvSpPr>
          <p:cNvPr id="130172" name="Text Box 125"/>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3</a:t>
            </a:r>
          </a:p>
        </p:txBody>
      </p:sp>
      <p:sp>
        <p:nvSpPr>
          <p:cNvPr id="130173" name="Text Box 126"/>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2</a:t>
            </a:r>
          </a:p>
        </p:txBody>
      </p:sp>
      <p:sp>
        <p:nvSpPr>
          <p:cNvPr id="130174" name="Text Box 127"/>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-3</a:t>
            </a:r>
          </a:p>
        </p:txBody>
      </p:sp>
      <p:sp>
        <p:nvSpPr>
          <p:cNvPr id="130175" name="Text Box 128"/>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0</a:t>
            </a:r>
          </a:p>
        </p:txBody>
      </p:sp>
      <p:sp>
        <p:nvSpPr>
          <p:cNvPr id="130176" name="Text Box 129"/>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3</a:t>
            </a:r>
          </a:p>
        </p:txBody>
      </p:sp>
      <p:sp>
        <p:nvSpPr>
          <p:cNvPr id="130177" name="Text Box 130"/>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3</a:t>
            </a:r>
          </a:p>
        </p:txBody>
      </p:sp>
      <p:sp>
        <p:nvSpPr>
          <p:cNvPr id="130178" name="Text Box 131"/>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-5</a:t>
            </a:r>
          </a:p>
        </p:txBody>
      </p:sp>
      <p:sp>
        <p:nvSpPr>
          <p:cNvPr id="130179" name="Text Box 132"/>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0</a:t>
            </a:r>
          </a:p>
        </p:txBody>
      </p:sp>
      <p:sp>
        <p:nvSpPr>
          <p:cNvPr id="130180" name="Text Box 133"/>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1</a:t>
            </a:r>
          </a:p>
        </p:txBody>
      </p:sp>
      <p:sp>
        <p:nvSpPr>
          <p:cNvPr id="130181" name="Text Box 134"/>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-3</a:t>
            </a:r>
          </a:p>
        </p:txBody>
      </p:sp>
      <p:sp>
        <p:nvSpPr>
          <p:cNvPr id="130182" name="Text Box 135"/>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5</a:t>
            </a:r>
          </a:p>
        </p:txBody>
      </p:sp>
      <p:sp>
        <p:nvSpPr>
          <p:cNvPr id="130183" name="Text Box 136"/>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0</a:t>
            </a:r>
          </a:p>
        </p:txBody>
      </p:sp>
      <p:sp>
        <p:nvSpPr>
          <p:cNvPr id="130184" name="Text Box 137"/>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1</a:t>
            </a:r>
          </a:p>
        </p:txBody>
      </p:sp>
      <p:sp>
        <p:nvSpPr>
          <p:cNvPr id="130185" name="Text Box 138"/>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-5</a:t>
            </a:r>
          </a:p>
        </p:txBody>
      </p:sp>
      <p:sp>
        <p:nvSpPr>
          <p:cNvPr id="130186" name="Text Box 139"/>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5</a:t>
            </a:r>
          </a:p>
        </p:txBody>
      </p:sp>
      <p:sp>
        <p:nvSpPr>
          <p:cNvPr id="130187" name="Text Box 140"/>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3</a:t>
            </a:r>
          </a:p>
        </p:txBody>
      </p:sp>
      <p:sp>
        <p:nvSpPr>
          <p:cNvPr id="130188" name="Text Box 141"/>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2</a:t>
            </a:r>
          </a:p>
        </p:txBody>
      </p:sp>
      <p:sp>
        <p:nvSpPr>
          <p:cNvPr id="130189" name="Text Box 142"/>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-3</a:t>
            </a:r>
          </a:p>
        </p:txBody>
      </p:sp>
      <p:sp>
        <p:nvSpPr>
          <p:cNvPr id="130190" name="Text Box 143"/>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chemeClr val="bg1"/>
                </a:solidFill>
                <a:latin typeface="Comic Sans MS" panose="030F0702030302020204" pitchFamily="66" charset="0"/>
              </a:rPr>
              <a:t>5</a:t>
            </a:r>
          </a:p>
        </p:txBody>
      </p:sp>
      <p:sp>
        <p:nvSpPr>
          <p:cNvPr id="130191" name="Text Box 144"/>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30192" name="Text Box 145"/>
          <p:cNvSpPr txBox="1">
            <a:spLocks noChangeArrowheads="1"/>
          </p:cNvSpPr>
          <p:nvPr/>
        </p:nvSpPr>
        <p:spPr bwMode="auto">
          <a:xfrm>
            <a:off x="4191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30193" name="Text Box 146"/>
          <p:cNvSpPr txBox="1">
            <a:spLocks noChangeArrowheads="1"/>
          </p:cNvSpPr>
          <p:nvPr/>
        </p:nvSpPr>
        <p:spPr bwMode="auto">
          <a:xfrm>
            <a:off x="47244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30194" name="Text Box 147"/>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0</a:t>
            </a:r>
          </a:p>
        </p:txBody>
      </p:sp>
      <p:sp>
        <p:nvSpPr>
          <p:cNvPr id="130195" name="Text Box 148"/>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30196" name="Text Box 149"/>
          <p:cNvSpPr txBox="1">
            <a:spLocks noChangeArrowheads="1"/>
          </p:cNvSpPr>
          <p:nvPr/>
        </p:nvSpPr>
        <p:spPr bwMode="auto">
          <a:xfrm>
            <a:off x="4114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30197" name="Text Box 150"/>
          <p:cNvSpPr txBox="1">
            <a:spLocks noChangeArrowheads="1"/>
          </p:cNvSpPr>
          <p:nvPr/>
        </p:nvSpPr>
        <p:spPr bwMode="auto">
          <a:xfrm>
            <a:off x="45720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3</a:t>
            </a:r>
          </a:p>
        </p:txBody>
      </p:sp>
      <p:sp>
        <p:nvSpPr>
          <p:cNvPr id="130198" name="Text Box 151"/>
          <p:cNvSpPr txBox="1">
            <a:spLocks noChangeArrowheads="1"/>
          </p:cNvSpPr>
          <p:nvPr/>
        </p:nvSpPr>
        <p:spPr bwMode="auto">
          <a:xfrm>
            <a:off x="5257800" y="22177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30199" name="Text Box 152"/>
          <p:cNvSpPr txBox="1">
            <a:spLocks noChangeArrowheads="1"/>
          </p:cNvSpPr>
          <p:nvPr/>
        </p:nvSpPr>
        <p:spPr bwMode="auto">
          <a:xfrm>
            <a:off x="54864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2</a:t>
            </a:r>
          </a:p>
        </p:txBody>
      </p:sp>
      <p:sp>
        <p:nvSpPr>
          <p:cNvPr id="130200" name="Text Box 153"/>
          <p:cNvSpPr txBox="1">
            <a:spLocks noChangeArrowheads="1"/>
          </p:cNvSpPr>
          <p:nvPr/>
        </p:nvSpPr>
        <p:spPr bwMode="auto">
          <a:xfrm>
            <a:off x="59436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2</a:t>
            </a:r>
          </a:p>
        </p:txBody>
      </p:sp>
      <p:sp>
        <p:nvSpPr>
          <p:cNvPr id="130201" name="Text Box 154"/>
          <p:cNvSpPr txBox="1">
            <a:spLocks noChangeArrowheads="1"/>
          </p:cNvSpPr>
          <p:nvPr/>
        </p:nvSpPr>
        <p:spPr bwMode="auto">
          <a:xfrm>
            <a:off x="51816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2</a:t>
            </a:r>
          </a:p>
        </p:txBody>
      </p:sp>
      <p:sp>
        <p:nvSpPr>
          <p:cNvPr id="130202" name="Text Box 155"/>
          <p:cNvSpPr txBox="1">
            <a:spLocks noChangeArrowheads="1"/>
          </p:cNvSpPr>
          <p:nvPr/>
        </p:nvSpPr>
        <p:spPr bwMode="auto">
          <a:xfrm>
            <a:off x="57912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2</a:t>
            </a:r>
          </a:p>
        </p:txBody>
      </p:sp>
      <p:sp>
        <p:nvSpPr>
          <p:cNvPr id="130203" name="Text Box 156"/>
          <p:cNvSpPr txBox="1">
            <a:spLocks noChangeArrowheads="1"/>
          </p:cNvSpPr>
          <p:nvPr/>
        </p:nvSpPr>
        <p:spPr bwMode="auto">
          <a:xfrm>
            <a:off x="68580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1</a:t>
            </a:r>
          </a:p>
        </p:txBody>
      </p:sp>
      <p:sp>
        <p:nvSpPr>
          <p:cNvPr id="130204" name="Text Box 157"/>
          <p:cNvSpPr txBox="1">
            <a:spLocks noChangeArrowheads="1"/>
          </p:cNvSpPr>
          <p:nvPr/>
        </p:nvSpPr>
        <p:spPr bwMode="auto">
          <a:xfrm>
            <a:off x="73152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1</a:t>
            </a:r>
          </a:p>
        </p:txBody>
      </p:sp>
      <p:sp>
        <p:nvSpPr>
          <p:cNvPr id="130205" name="Text Box 158"/>
          <p:cNvSpPr txBox="1">
            <a:spLocks noChangeArrowheads="1"/>
          </p:cNvSpPr>
          <p:nvPr/>
        </p:nvSpPr>
        <p:spPr bwMode="auto">
          <a:xfrm>
            <a:off x="72390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30206" name="Line 159"/>
          <p:cNvSpPr>
            <a:spLocks noChangeShapeType="1"/>
          </p:cNvSpPr>
          <p:nvPr/>
        </p:nvSpPr>
        <p:spPr bwMode="auto">
          <a:xfrm>
            <a:off x="7162800" y="3048000"/>
            <a:ext cx="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207" name="Text Box 160"/>
          <p:cNvSpPr txBox="1">
            <a:spLocks noChangeArrowheads="1"/>
          </p:cNvSpPr>
          <p:nvPr/>
        </p:nvSpPr>
        <p:spPr bwMode="auto">
          <a:xfrm>
            <a:off x="6858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1</a:t>
            </a:r>
          </a:p>
        </p:txBody>
      </p:sp>
      <p:sp>
        <p:nvSpPr>
          <p:cNvPr id="130208" name="Text Box 161"/>
          <p:cNvSpPr txBox="1">
            <a:spLocks noChangeArrowheads="1"/>
          </p:cNvSpPr>
          <p:nvPr/>
        </p:nvSpPr>
        <p:spPr bwMode="auto">
          <a:xfrm>
            <a:off x="68580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1</a:t>
            </a:r>
          </a:p>
        </p:txBody>
      </p:sp>
      <p:sp>
        <p:nvSpPr>
          <p:cNvPr id="130209" name="Text Box 162"/>
          <p:cNvSpPr txBox="1">
            <a:spLocks noChangeArrowheads="1"/>
          </p:cNvSpPr>
          <p:nvPr/>
        </p:nvSpPr>
        <p:spPr bwMode="auto">
          <a:xfrm>
            <a:off x="76962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-5</a:t>
            </a:r>
          </a:p>
        </p:txBody>
      </p:sp>
      <p:sp>
        <p:nvSpPr>
          <p:cNvPr id="130210" name="Text Box 163"/>
          <p:cNvSpPr txBox="1">
            <a:spLocks noChangeArrowheads="1"/>
          </p:cNvSpPr>
          <p:nvPr/>
        </p:nvSpPr>
        <p:spPr bwMode="auto">
          <a:xfrm>
            <a:off x="7696200" y="43513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-5</a:t>
            </a:r>
          </a:p>
        </p:txBody>
      </p:sp>
      <p:sp>
        <p:nvSpPr>
          <p:cNvPr id="130211" name="Text Box 164"/>
          <p:cNvSpPr txBox="1">
            <a:spLocks noChangeArrowheads="1"/>
          </p:cNvSpPr>
          <p:nvPr/>
        </p:nvSpPr>
        <p:spPr bwMode="auto">
          <a:xfrm>
            <a:off x="7696200" y="35131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-5</a:t>
            </a:r>
          </a:p>
        </p:txBody>
      </p:sp>
      <p:sp>
        <p:nvSpPr>
          <p:cNvPr id="130212" name="Text Box 165"/>
          <p:cNvSpPr txBox="1">
            <a:spLocks noChangeArrowheads="1"/>
          </p:cNvSpPr>
          <p:nvPr/>
        </p:nvSpPr>
        <p:spPr bwMode="auto">
          <a:xfrm>
            <a:off x="6324600" y="1608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1</a:t>
            </a:r>
          </a:p>
        </p:txBody>
      </p:sp>
      <p:sp>
        <p:nvSpPr>
          <p:cNvPr id="130213" name="Text Box 166"/>
          <p:cNvSpPr txBox="1">
            <a:spLocks noChangeArrowheads="1"/>
          </p:cNvSpPr>
          <p:nvPr/>
        </p:nvSpPr>
        <p:spPr bwMode="auto">
          <a:xfrm>
            <a:off x="7391400" y="22177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1</a:t>
            </a:r>
          </a:p>
        </p:txBody>
      </p:sp>
      <p:sp>
        <p:nvSpPr>
          <p:cNvPr id="166" name="TextBox 165">
            <a:extLst>
              <a:ext uri="{FF2B5EF4-FFF2-40B4-BE49-F238E27FC236}">
                <a16:creationId xmlns:a16="http://schemas.microsoft.com/office/drawing/2014/main" id="{E1C2C5D8-5C8A-4B86-B7D3-A0797ADECCBA}"/>
              </a:ext>
            </a:extLst>
          </p:cNvPr>
          <p:cNvSpPr txBox="1"/>
          <p:nvPr/>
        </p:nvSpPr>
        <p:spPr>
          <a:xfrm>
            <a:off x="1459166" y="1580483"/>
            <a:ext cx="628698" cy="369332"/>
          </a:xfrm>
          <a:prstGeom prst="rect">
            <a:avLst/>
          </a:prstGeom>
          <a:noFill/>
        </p:spPr>
        <p:txBody>
          <a:bodyPr wrap="none" rtlCol="0">
            <a:spAutoFit/>
          </a:bodyPr>
          <a:lstStyle/>
          <a:p>
            <a:r>
              <a:rPr lang="en-US" dirty="0"/>
              <a:t>MAX</a:t>
            </a:r>
          </a:p>
        </p:txBody>
      </p:sp>
      <p:sp>
        <p:nvSpPr>
          <p:cNvPr id="167" name="TextBox 166">
            <a:extLst>
              <a:ext uri="{FF2B5EF4-FFF2-40B4-BE49-F238E27FC236}">
                <a16:creationId xmlns:a16="http://schemas.microsoft.com/office/drawing/2014/main" id="{D8E1E0B5-0ABE-4A94-B745-5247F4968781}"/>
              </a:ext>
            </a:extLst>
          </p:cNvPr>
          <p:cNvSpPr txBox="1"/>
          <p:nvPr/>
        </p:nvSpPr>
        <p:spPr>
          <a:xfrm>
            <a:off x="1468710" y="2204639"/>
            <a:ext cx="567784" cy="369332"/>
          </a:xfrm>
          <a:prstGeom prst="rect">
            <a:avLst/>
          </a:prstGeom>
          <a:noFill/>
        </p:spPr>
        <p:txBody>
          <a:bodyPr wrap="none" rtlCol="0">
            <a:spAutoFit/>
          </a:bodyPr>
          <a:lstStyle/>
          <a:p>
            <a:r>
              <a:rPr lang="en-US" dirty="0"/>
              <a:t>MIN</a:t>
            </a:r>
          </a:p>
        </p:txBody>
      </p:sp>
      <p:sp>
        <p:nvSpPr>
          <p:cNvPr id="168" name="TextBox 167">
            <a:extLst>
              <a:ext uri="{FF2B5EF4-FFF2-40B4-BE49-F238E27FC236}">
                <a16:creationId xmlns:a16="http://schemas.microsoft.com/office/drawing/2014/main" id="{F5638C7D-ED5B-482B-8BC0-BD66D5E9E04F}"/>
              </a:ext>
            </a:extLst>
          </p:cNvPr>
          <p:cNvSpPr txBox="1"/>
          <p:nvPr/>
        </p:nvSpPr>
        <p:spPr>
          <a:xfrm>
            <a:off x="1447272" y="2787134"/>
            <a:ext cx="628698" cy="369332"/>
          </a:xfrm>
          <a:prstGeom prst="rect">
            <a:avLst/>
          </a:prstGeom>
          <a:noFill/>
        </p:spPr>
        <p:txBody>
          <a:bodyPr wrap="none" rtlCol="0">
            <a:spAutoFit/>
          </a:bodyPr>
          <a:lstStyle/>
          <a:p>
            <a:r>
              <a:rPr lang="en-US" dirty="0"/>
              <a:t>MAX</a:t>
            </a:r>
          </a:p>
        </p:txBody>
      </p:sp>
      <p:sp>
        <p:nvSpPr>
          <p:cNvPr id="169" name="TextBox 168">
            <a:extLst>
              <a:ext uri="{FF2B5EF4-FFF2-40B4-BE49-F238E27FC236}">
                <a16:creationId xmlns:a16="http://schemas.microsoft.com/office/drawing/2014/main" id="{EA8999E1-C420-4F44-93D8-4543B776939A}"/>
              </a:ext>
            </a:extLst>
          </p:cNvPr>
          <p:cNvSpPr txBox="1"/>
          <p:nvPr/>
        </p:nvSpPr>
        <p:spPr>
          <a:xfrm>
            <a:off x="1489623" y="3493090"/>
            <a:ext cx="567784" cy="369332"/>
          </a:xfrm>
          <a:prstGeom prst="rect">
            <a:avLst/>
          </a:prstGeom>
          <a:noFill/>
        </p:spPr>
        <p:txBody>
          <a:bodyPr wrap="none" rtlCol="0">
            <a:spAutoFit/>
          </a:bodyPr>
          <a:lstStyle/>
          <a:p>
            <a:r>
              <a:rPr lang="en-US" dirty="0"/>
              <a:t>MIN</a:t>
            </a:r>
          </a:p>
        </p:txBody>
      </p:sp>
      <p:sp>
        <p:nvSpPr>
          <p:cNvPr id="170" name="TextBox 169">
            <a:extLst>
              <a:ext uri="{FF2B5EF4-FFF2-40B4-BE49-F238E27FC236}">
                <a16:creationId xmlns:a16="http://schemas.microsoft.com/office/drawing/2014/main" id="{F4067B9E-B494-40DE-B200-FAFA9FAC28E9}"/>
              </a:ext>
            </a:extLst>
          </p:cNvPr>
          <p:cNvSpPr txBox="1"/>
          <p:nvPr/>
        </p:nvSpPr>
        <p:spPr>
          <a:xfrm>
            <a:off x="1489623" y="4287356"/>
            <a:ext cx="628698" cy="369332"/>
          </a:xfrm>
          <a:prstGeom prst="rect">
            <a:avLst/>
          </a:prstGeom>
          <a:noFill/>
        </p:spPr>
        <p:txBody>
          <a:bodyPr wrap="none" rtlCol="0">
            <a:spAutoFit/>
          </a:bodyPr>
          <a:lstStyle/>
          <a:p>
            <a:r>
              <a:rPr lang="en-US" dirty="0"/>
              <a:t>MAX</a:t>
            </a:r>
          </a:p>
        </p:txBody>
      </p:sp>
      <p:sp>
        <p:nvSpPr>
          <p:cNvPr id="171" name="TextBox 170">
            <a:extLst>
              <a:ext uri="{FF2B5EF4-FFF2-40B4-BE49-F238E27FC236}">
                <a16:creationId xmlns:a16="http://schemas.microsoft.com/office/drawing/2014/main" id="{1A82049C-2B95-4904-9840-B126FA5467C7}"/>
              </a:ext>
            </a:extLst>
          </p:cNvPr>
          <p:cNvSpPr txBox="1"/>
          <p:nvPr/>
        </p:nvSpPr>
        <p:spPr>
          <a:xfrm>
            <a:off x="1505892" y="5160659"/>
            <a:ext cx="567784" cy="369332"/>
          </a:xfrm>
          <a:prstGeom prst="rect">
            <a:avLst/>
          </a:prstGeom>
          <a:noFill/>
        </p:spPr>
        <p:txBody>
          <a:bodyPr wrap="none" rtlCol="0">
            <a:spAutoFit/>
          </a:bodyPr>
          <a:lstStyle/>
          <a:p>
            <a:r>
              <a:rPr lang="en-US" dirty="0"/>
              <a:t>MIN</a:t>
            </a:r>
          </a:p>
        </p:txBody>
      </p:sp>
      <p:cxnSp>
        <p:nvCxnSpPr>
          <p:cNvPr id="172" name="Straight Connector 171">
            <a:extLst>
              <a:ext uri="{FF2B5EF4-FFF2-40B4-BE49-F238E27FC236}">
                <a16:creationId xmlns:a16="http://schemas.microsoft.com/office/drawing/2014/main" id="{13ACCE62-711B-4C74-B553-37F76BFFFAAB}"/>
              </a:ext>
            </a:extLst>
          </p:cNvPr>
          <p:cNvCxnSpPr>
            <a:cxnSpLocks/>
          </p:cNvCxnSpPr>
          <p:nvPr/>
        </p:nvCxnSpPr>
        <p:spPr>
          <a:xfrm flipH="1">
            <a:off x="2116478" y="1781711"/>
            <a:ext cx="402873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6B294CA2-42C3-4BA7-9CB6-8F7BF37C6698}"/>
              </a:ext>
            </a:extLst>
          </p:cNvPr>
          <p:cNvCxnSpPr>
            <a:cxnSpLocks/>
          </p:cNvCxnSpPr>
          <p:nvPr/>
        </p:nvCxnSpPr>
        <p:spPr>
          <a:xfrm flipH="1">
            <a:off x="2157574" y="2404165"/>
            <a:ext cx="287162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377029F-D005-43BB-B07A-7B2F6FB6498E}"/>
              </a:ext>
            </a:extLst>
          </p:cNvPr>
          <p:cNvCxnSpPr>
            <a:cxnSpLocks/>
          </p:cNvCxnSpPr>
          <p:nvPr/>
        </p:nvCxnSpPr>
        <p:spPr>
          <a:xfrm flipH="1">
            <a:off x="2152170" y="3016785"/>
            <a:ext cx="2419830"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963F481F-5497-4114-9C83-8975B32610C6}"/>
              </a:ext>
            </a:extLst>
          </p:cNvPr>
          <p:cNvCxnSpPr>
            <a:cxnSpLocks/>
            <a:endCxn id="169" idx="3"/>
          </p:cNvCxnSpPr>
          <p:nvPr/>
        </p:nvCxnSpPr>
        <p:spPr>
          <a:xfrm flipH="1">
            <a:off x="2057407" y="3672156"/>
            <a:ext cx="2106196" cy="560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D68EF44B-83BF-439F-91CC-305639EE98E2}"/>
              </a:ext>
            </a:extLst>
          </p:cNvPr>
          <p:cNvCxnSpPr>
            <a:cxnSpLocks/>
            <a:endCxn id="170" idx="3"/>
          </p:cNvCxnSpPr>
          <p:nvPr/>
        </p:nvCxnSpPr>
        <p:spPr>
          <a:xfrm flipH="1" flipV="1">
            <a:off x="2118321" y="4472022"/>
            <a:ext cx="1386880" cy="10934"/>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5A2EA9EE-BC2B-43B4-B6F9-093D93FA37D3}"/>
              </a:ext>
            </a:extLst>
          </p:cNvPr>
          <p:cNvCxnSpPr>
            <a:cxnSpLocks/>
            <a:endCxn id="171" idx="3"/>
          </p:cNvCxnSpPr>
          <p:nvPr/>
        </p:nvCxnSpPr>
        <p:spPr>
          <a:xfrm flipH="1" flipV="1">
            <a:off x="2073676" y="5345325"/>
            <a:ext cx="988024" cy="2483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78" name="Rectangle 24">
            <a:extLst>
              <a:ext uri="{FF2B5EF4-FFF2-40B4-BE49-F238E27FC236}">
                <a16:creationId xmlns:a16="http://schemas.microsoft.com/office/drawing/2014/main" id="{D92FC86C-6CC1-46E8-A01D-A9EB59CA2E6F}"/>
              </a:ext>
            </a:extLst>
          </p:cNvPr>
          <p:cNvSpPr>
            <a:spLocks noChangeArrowheads="1"/>
          </p:cNvSpPr>
          <p:nvPr/>
        </p:nvSpPr>
        <p:spPr bwMode="auto">
          <a:xfrm>
            <a:off x="9349395" y="1639021"/>
            <a:ext cx="304801" cy="310794"/>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79" name="TextBox 178">
            <a:extLst>
              <a:ext uri="{FF2B5EF4-FFF2-40B4-BE49-F238E27FC236}">
                <a16:creationId xmlns:a16="http://schemas.microsoft.com/office/drawing/2014/main" id="{A0268C21-1A43-4209-863B-D810F04784C1}"/>
              </a:ext>
            </a:extLst>
          </p:cNvPr>
          <p:cNvSpPr txBox="1"/>
          <p:nvPr/>
        </p:nvSpPr>
        <p:spPr>
          <a:xfrm>
            <a:off x="9671320" y="1581656"/>
            <a:ext cx="1138773" cy="400110"/>
          </a:xfrm>
          <a:prstGeom prst="rect">
            <a:avLst/>
          </a:prstGeom>
          <a:noFill/>
        </p:spPr>
        <p:txBody>
          <a:bodyPr wrap="none" rtlCol="0">
            <a:spAutoFit/>
          </a:bodyPr>
          <a:lstStyle/>
          <a:p>
            <a:r>
              <a:rPr lang="en-US" sz="2000" dirty="0"/>
              <a:t>= Pruned</a:t>
            </a:r>
          </a:p>
        </p:txBody>
      </p:sp>
    </p:spTree>
    <p:extLst>
      <p:ext uri="{BB962C8B-B14F-4D97-AF65-F5344CB8AC3E}">
        <p14:creationId xmlns:p14="http://schemas.microsoft.com/office/powerpoint/2010/main" val="12529727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099" name="Rectangle 4"/>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00" name="Rectangle 5"/>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01" name="Rectangle 6"/>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02" name="Rectangle 7"/>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03" name="Rectangle 8"/>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04" name="Rectangle 9"/>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05" name="Rectangle 10"/>
          <p:cNvSpPr>
            <a:spLocks noChangeArrowheads="1"/>
          </p:cNvSpPr>
          <p:nvPr/>
        </p:nvSpPr>
        <p:spPr bwMode="auto">
          <a:xfrm>
            <a:off x="6629400" y="44196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06" name="Rectangle 11"/>
          <p:cNvSpPr>
            <a:spLocks noChangeArrowheads="1"/>
          </p:cNvSpPr>
          <p:nvPr/>
        </p:nvSpPr>
        <p:spPr bwMode="auto">
          <a:xfrm>
            <a:off x="8458200" y="44196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07" name="Rectangle 12"/>
          <p:cNvSpPr>
            <a:spLocks noChangeArrowheads="1"/>
          </p:cNvSpPr>
          <p:nvPr/>
        </p:nvSpPr>
        <p:spPr bwMode="auto">
          <a:xfrm>
            <a:off x="6324600" y="35814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08" name="Rectangle 13"/>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09" name="Rectangle 14"/>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10" name="Rectangle 15"/>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11" name="Rectangle 16"/>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12" name="Rectangle 17"/>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13" name="Rectangle 18"/>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14" name="Rectangle 19"/>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15" name="Rectangle 20"/>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16" name="Rectangle 21"/>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17" name="Rectangle 22"/>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18" name="Rectangle 23"/>
          <p:cNvSpPr>
            <a:spLocks noChangeArrowheads="1"/>
          </p:cNvSpPr>
          <p:nvPr/>
        </p:nvSpPr>
        <p:spPr bwMode="auto">
          <a:xfrm>
            <a:off x="54864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19" name="Rectangle 24"/>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20" name="Rectangle 25"/>
          <p:cNvSpPr>
            <a:spLocks noChangeArrowheads="1"/>
          </p:cNvSpPr>
          <p:nvPr/>
        </p:nvSpPr>
        <p:spPr bwMode="auto">
          <a:xfrm>
            <a:off x="50292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21" name="Rectangle 26"/>
          <p:cNvSpPr>
            <a:spLocks noChangeArrowheads="1"/>
          </p:cNvSpPr>
          <p:nvPr/>
        </p:nvSpPr>
        <p:spPr bwMode="auto">
          <a:xfrm>
            <a:off x="5257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22" name="Rectangle 27"/>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23" name="Rectangle 28"/>
          <p:cNvSpPr>
            <a:spLocks noChangeArrowheads="1"/>
          </p:cNvSpPr>
          <p:nvPr/>
        </p:nvSpPr>
        <p:spPr bwMode="auto">
          <a:xfrm>
            <a:off x="45720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24" name="Rectangle 29"/>
          <p:cNvSpPr>
            <a:spLocks noChangeArrowheads="1"/>
          </p:cNvSpPr>
          <p:nvPr/>
        </p:nvSpPr>
        <p:spPr bwMode="auto">
          <a:xfrm>
            <a:off x="48006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25" name="Rectangle 30"/>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26" name="Rectangle 31"/>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27" name="Rectangle 32"/>
          <p:cNvSpPr>
            <a:spLocks noChangeArrowheads="1"/>
          </p:cNvSpPr>
          <p:nvPr/>
        </p:nvSpPr>
        <p:spPr bwMode="auto">
          <a:xfrm>
            <a:off x="61722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28" name="Rectangle 33"/>
          <p:cNvSpPr>
            <a:spLocks noChangeArrowheads="1"/>
          </p:cNvSpPr>
          <p:nvPr/>
        </p:nvSpPr>
        <p:spPr bwMode="auto">
          <a:xfrm>
            <a:off x="77724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29" name="Rectangle 34"/>
          <p:cNvSpPr>
            <a:spLocks noChangeArrowheads="1"/>
          </p:cNvSpPr>
          <p:nvPr/>
        </p:nvSpPr>
        <p:spPr bwMode="auto">
          <a:xfrm>
            <a:off x="6400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30" name="Rectangle 35"/>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31" name="Rectangle 36"/>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32" name="Rectangle 37"/>
          <p:cNvSpPr>
            <a:spLocks noChangeArrowheads="1"/>
          </p:cNvSpPr>
          <p:nvPr/>
        </p:nvSpPr>
        <p:spPr bwMode="auto">
          <a:xfrm>
            <a:off x="66294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33" name="Rectangle 38"/>
          <p:cNvSpPr>
            <a:spLocks noChangeArrowheads="1"/>
          </p:cNvSpPr>
          <p:nvPr/>
        </p:nvSpPr>
        <p:spPr bwMode="auto">
          <a:xfrm>
            <a:off x="68580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34" name="Rectangle 39"/>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35" name="Rectangle 40"/>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36" name="Rectangle 41"/>
          <p:cNvSpPr>
            <a:spLocks noChangeArrowheads="1"/>
          </p:cNvSpPr>
          <p:nvPr/>
        </p:nvSpPr>
        <p:spPr bwMode="auto">
          <a:xfrm>
            <a:off x="82296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37" name="Rectangle 42"/>
          <p:cNvSpPr>
            <a:spLocks noChangeArrowheads="1"/>
          </p:cNvSpPr>
          <p:nvPr/>
        </p:nvSpPr>
        <p:spPr bwMode="auto">
          <a:xfrm>
            <a:off x="84582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38" name="Rectangle 43"/>
          <p:cNvSpPr>
            <a:spLocks noChangeArrowheads="1"/>
          </p:cNvSpPr>
          <p:nvPr/>
        </p:nvSpPr>
        <p:spPr bwMode="auto">
          <a:xfrm>
            <a:off x="8686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39" name="Rectangle 44"/>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40" name="Rectangle 45"/>
          <p:cNvSpPr>
            <a:spLocks noChangeArrowheads="1"/>
          </p:cNvSpPr>
          <p:nvPr/>
        </p:nvSpPr>
        <p:spPr bwMode="auto">
          <a:xfrm>
            <a:off x="84582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41" name="Rectangle 46"/>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42" name="Rectangle 47"/>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43" name="Rectangle 48"/>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44" name="Rectangle 49"/>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45" name="Rectangle 50"/>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46" name="Rectangle 51"/>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47" name="Rectangle 52"/>
          <p:cNvSpPr>
            <a:spLocks noChangeArrowheads="1"/>
          </p:cNvSpPr>
          <p:nvPr/>
        </p:nvSpPr>
        <p:spPr bwMode="auto">
          <a:xfrm>
            <a:off x="48006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48" name="Rectangle 53"/>
          <p:cNvSpPr>
            <a:spLocks noChangeArrowheads="1"/>
          </p:cNvSpPr>
          <p:nvPr/>
        </p:nvSpPr>
        <p:spPr bwMode="auto">
          <a:xfrm>
            <a:off x="66294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49" name="Rectangle 54"/>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50" name="Rectangle 55"/>
          <p:cNvSpPr>
            <a:spLocks noChangeArrowheads="1"/>
          </p:cNvSpPr>
          <p:nvPr/>
        </p:nvSpPr>
        <p:spPr bwMode="auto">
          <a:xfrm>
            <a:off x="52578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51" name="Rectangle 56"/>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52" name="Rectangle 57"/>
          <p:cNvSpPr>
            <a:spLocks noChangeArrowheads="1"/>
          </p:cNvSpPr>
          <p:nvPr/>
        </p:nvSpPr>
        <p:spPr bwMode="auto">
          <a:xfrm>
            <a:off x="61722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153" name="Line 58"/>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54" name="Line 59"/>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55" name="Line 60"/>
          <p:cNvSpPr>
            <a:spLocks noChangeShapeType="1"/>
          </p:cNvSpPr>
          <p:nvPr/>
        </p:nvSpPr>
        <p:spPr bwMode="auto">
          <a:xfrm>
            <a:off x="6705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56" name="Line 61"/>
          <p:cNvSpPr>
            <a:spLocks noChangeShapeType="1"/>
          </p:cNvSpPr>
          <p:nvPr/>
        </p:nvSpPr>
        <p:spPr bwMode="auto">
          <a:xfrm>
            <a:off x="6705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57" name="Line 62"/>
          <p:cNvSpPr>
            <a:spLocks noChangeShapeType="1"/>
          </p:cNvSpPr>
          <p:nvPr/>
        </p:nvSpPr>
        <p:spPr bwMode="auto">
          <a:xfrm>
            <a:off x="71628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58" name="Line 63"/>
          <p:cNvSpPr>
            <a:spLocks noChangeShapeType="1"/>
          </p:cNvSpPr>
          <p:nvPr/>
        </p:nvSpPr>
        <p:spPr bwMode="auto">
          <a:xfrm>
            <a:off x="71628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59" name="Line 64"/>
          <p:cNvSpPr>
            <a:spLocks noChangeShapeType="1"/>
          </p:cNvSpPr>
          <p:nvPr/>
        </p:nvSpPr>
        <p:spPr bwMode="auto">
          <a:xfrm>
            <a:off x="76200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60" name="Line 65"/>
          <p:cNvSpPr>
            <a:spLocks noChangeShapeType="1"/>
          </p:cNvSpPr>
          <p:nvPr/>
        </p:nvSpPr>
        <p:spPr bwMode="auto">
          <a:xfrm>
            <a:off x="762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61" name="Line 66"/>
          <p:cNvSpPr>
            <a:spLocks noChangeShapeType="1"/>
          </p:cNvSpPr>
          <p:nvPr/>
        </p:nvSpPr>
        <p:spPr bwMode="auto">
          <a:xfrm>
            <a:off x="8077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62" name="Line 67"/>
          <p:cNvSpPr>
            <a:spLocks noChangeShapeType="1"/>
          </p:cNvSpPr>
          <p:nvPr/>
        </p:nvSpPr>
        <p:spPr bwMode="auto">
          <a:xfrm>
            <a:off x="8077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63" name="Line 68"/>
          <p:cNvSpPr>
            <a:spLocks noChangeShapeType="1"/>
          </p:cNvSpPr>
          <p:nvPr/>
        </p:nvSpPr>
        <p:spPr bwMode="auto">
          <a:xfrm>
            <a:off x="8534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64" name="Line 69"/>
          <p:cNvSpPr>
            <a:spLocks noChangeShapeType="1"/>
          </p:cNvSpPr>
          <p:nvPr/>
        </p:nvSpPr>
        <p:spPr bwMode="auto">
          <a:xfrm>
            <a:off x="8534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65" name="Line 70"/>
          <p:cNvSpPr>
            <a:spLocks noChangeShapeType="1"/>
          </p:cNvSpPr>
          <p:nvPr/>
        </p:nvSpPr>
        <p:spPr bwMode="auto">
          <a:xfrm>
            <a:off x="5334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66" name="Line 71"/>
          <p:cNvSpPr>
            <a:spLocks noChangeShapeType="1"/>
          </p:cNvSpPr>
          <p:nvPr/>
        </p:nvSpPr>
        <p:spPr bwMode="auto">
          <a:xfrm>
            <a:off x="5334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67" name="Line 72"/>
          <p:cNvSpPr>
            <a:spLocks noChangeShapeType="1"/>
          </p:cNvSpPr>
          <p:nvPr/>
        </p:nvSpPr>
        <p:spPr bwMode="auto">
          <a:xfrm>
            <a:off x="39624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68" name="Line 73"/>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69" name="Line 74"/>
          <p:cNvSpPr>
            <a:spLocks noChangeShapeType="1"/>
          </p:cNvSpPr>
          <p:nvPr/>
        </p:nvSpPr>
        <p:spPr bwMode="auto">
          <a:xfrm>
            <a:off x="6248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70" name="Line 75"/>
          <p:cNvSpPr>
            <a:spLocks noChangeShapeType="1"/>
          </p:cNvSpPr>
          <p:nvPr/>
        </p:nvSpPr>
        <p:spPr bwMode="auto">
          <a:xfrm>
            <a:off x="624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71" name="Line 76"/>
          <p:cNvSpPr>
            <a:spLocks noChangeShapeType="1"/>
          </p:cNvSpPr>
          <p:nvPr/>
        </p:nvSpPr>
        <p:spPr bwMode="auto">
          <a:xfrm>
            <a:off x="5791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72" name="Line 77"/>
          <p:cNvSpPr>
            <a:spLocks noChangeShapeType="1"/>
          </p:cNvSpPr>
          <p:nvPr/>
        </p:nvSpPr>
        <p:spPr bwMode="auto">
          <a:xfrm>
            <a:off x="579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73" name="Line 78"/>
          <p:cNvSpPr>
            <a:spLocks noChangeShapeType="1"/>
          </p:cNvSpPr>
          <p:nvPr/>
        </p:nvSpPr>
        <p:spPr bwMode="auto">
          <a:xfrm>
            <a:off x="44196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74" name="Line 79"/>
          <p:cNvSpPr>
            <a:spLocks noChangeShapeType="1"/>
          </p:cNvSpPr>
          <p:nvPr/>
        </p:nvSpPr>
        <p:spPr bwMode="auto">
          <a:xfrm flipH="1">
            <a:off x="4648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75" name="Line 80"/>
          <p:cNvSpPr>
            <a:spLocks noChangeShapeType="1"/>
          </p:cNvSpPr>
          <p:nvPr/>
        </p:nvSpPr>
        <p:spPr bwMode="auto">
          <a:xfrm>
            <a:off x="4876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76" name="Line 81"/>
          <p:cNvSpPr>
            <a:spLocks noChangeShapeType="1"/>
          </p:cNvSpPr>
          <p:nvPr/>
        </p:nvSpPr>
        <p:spPr bwMode="auto">
          <a:xfrm>
            <a:off x="4876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77" name="Line 82"/>
          <p:cNvSpPr>
            <a:spLocks noChangeShapeType="1"/>
          </p:cNvSpPr>
          <p:nvPr/>
        </p:nvSpPr>
        <p:spPr bwMode="auto">
          <a:xfrm>
            <a:off x="8991600" y="54102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78" name="Line 83"/>
          <p:cNvSpPr>
            <a:spLocks noChangeShapeType="1"/>
          </p:cNvSpPr>
          <p:nvPr/>
        </p:nvSpPr>
        <p:spPr bwMode="auto">
          <a:xfrm>
            <a:off x="39624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79" name="Line 84"/>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80" name="Line 85"/>
          <p:cNvSpPr>
            <a:spLocks noChangeShapeType="1"/>
          </p:cNvSpPr>
          <p:nvPr/>
        </p:nvSpPr>
        <p:spPr bwMode="auto">
          <a:xfrm>
            <a:off x="6248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81" name="Line 86"/>
          <p:cNvSpPr>
            <a:spLocks noChangeShapeType="1"/>
          </p:cNvSpPr>
          <p:nvPr/>
        </p:nvSpPr>
        <p:spPr bwMode="auto">
          <a:xfrm flipH="1">
            <a:off x="5791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82" name="Line 87"/>
          <p:cNvSpPr>
            <a:spLocks noChangeShapeType="1"/>
          </p:cNvSpPr>
          <p:nvPr/>
        </p:nvSpPr>
        <p:spPr bwMode="auto">
          <a:xfrm>
            <a:off x="76200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83" name="Line 88"/>
          <p:cNvSpPr>
            <a:spLocks noChangeShapeType="1"/>
          </p:cNvSpPr>
          <p:nvPr/>
        </p:nvSpPr>
        <p:spPr bwMode="auto">
          <a:xfrm flipH="1">
            <a:off x="71628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84" name="Line 89"/>
          <p:cNvSpPr>
            <a:spLocks noChangeShapeType="1"/>
          </p:cNvSpPr>
          <p:nvPr/>
        </p:nvSpPr>
        <p:spPr bwMode="auto">
          <a:xfrm>
            <a:off x="4876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85" name="Line 90"/>
          <p:cNvSpPr>
            <a:spLocks noChangeShapeType="1"/>
          </p:cNvSpPr>
          <p:nvPr/>
        </p:nvSpPr>
        <p:spPr bwMode="auto">
          <a:xfrm flipH="1">
            <a:off x="4419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86" name="Line 91"/>
          <p:cNvSpPr>
            <a:spLocks noChangeShapeType="1"/>
          </p:cNvSpPr>
          <p:nvPr/>
        </p:nvSpPr>
        <p:spPr bwMode="auto">
          <a:xfrm>
            <a:off x="4876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87" name="Line 92"/>
          <p:cNvSpPr>
            <a:spLocks noChangeShapeType="1"/>
          </p:cNvSpPr>
          <p:nvPr/>
        </p:nvSpPr>
        <p:spPr bwMode="auto">
          <a:xfrm>
            <a:off x="6705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88" name="Line 93"/>
          <p:cNvSpPr>
            <a:spLocks noChangeShapeType="1"/>
          </p:cNvSpPr>
          <p:nvPr/>
        </p:nvSpPr>
        <p:spPr bwMode="auto">
          <a:xfrm>
            <a:off x="80772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89" name="Line 94"/>
          <p:cNvSpPr>
            <a:spLocks noChangeShapeType="1"/>
          </p:cNvSpPr>
          <p:nvPr/>
        </p:nvSpPr>
        <p:spPr bwMode="auto">
          <a:xfrm>
            <a:off x="8534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90" name="Line 95"/>
          <p:cNvSpPr>
            <a:spLocks noChangeShapeType="1"/>
          </p:cNvSpPr>
          <p:nvPr/>
        </p:nvSpPr>
        <p:spPr bwMode="auto">
          <a:xfrm>
            <a:off x="8991600" y="4572000"/>
            <a:ext cx="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91" name="Line 96"/>
          <p:cNvSpPr>
            <a:spLocks noChangeShapeType="1"/>
          </p:cNvSpPr>
          <p:nvPr/>
        </p:nvSpPr>
        <p:spPr bwMode="auto">
          <a:xfrm flipH="1">
            <a:off x="3962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92" name="Line 97"/>
          <p:cNvSpPr>
            <a:spLocks noChangeShapeType="1"/>
          </p:cNvSpPr>
          <p:nvPr/>
        </p:nvSpPr>
        <p:spPr bwMode="auto">
          <a:xfrm>
            <a:off x="4572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93" name="Line 98"/>
          <p:cNvSpPr>
            <a:spLocks noChangeShapeType="1"/>
          </p:cNvSpPr>
          <p:nvPr/>
        </p:nvSpPr>
        <p:spPr bwMode="auto">
          <a:xfrm>
            <a:off x="5486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94" name="Line 99"/>
          <p:cNvSpPr>
            <a:spLocks noChangeShapeType="1"/>
          </p:cNvSpPr>
          <p:nvPr/>
        </p:nvSpPr>
        <p:spPr bwMode="auto">
          <a:xfrm>
            <a:off x="6400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95" name="Line 100"/>
          <p:cNvSpPr>
            <a:spLocks noChangeShapeType="1"/>
          </p:cNvSpPr>
          <p:nvPr/>
        </p:nvSpPr>
        <p:spPr bwMode="auto">
          <a:xfrm>
            <a:off x="7162800" y="37338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96" name="Line 101"/>
          <p:cNvSpPr>
            <a:spLocks noChangeShapeType="1"/>
          </p:cNvSpPr>
          <p:nvPr/>
        </p:nvSpPr>
        <p:spPr bwMode="auto">
          <a:xfrm>
            <a:off x="8077200" y="37338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97" name="Line 102"/>
          <p:cNvSpPr>
            <a:spLocks noChangeShapeType="1"/>
          </p:cNvSpPr>
          <p:nvPr/>
        </p:nvSpPr>
        <p:spPr bwMode="auto">
          <a:xfrm>
            <a:off x="8077200" y="37338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98" name="Line 103"/>
          <p:cNvSpPr>
            <a:spLocks noChangeShapeType="1"/>
          </p:cNvSpPr>
          <p:nvPr/>
        </p:nvSpPr>
        <p:spPr bwMode="auto">
          <a:xfrm>
            <a:off x="8763000" y="3733800"/>
            <a:ext cx="2286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199" name="Rectangle 104"/>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200" name="Rectangle 105"/>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201" name="Rectangle 106"/>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202" name="Rectangle 107"/>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2203" name="Line 108"/>
          <p:cNvSpPr>
            <a:spLocks noChangeShapeType="1"/>
          </p:cNvSpPr>
          <p:nvPr/>
        </p:nvSpPr>
        <p:spPr bwMode="auto">
          <a:xfrm flipH="1">
            <a:off x="4572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204" name="Line 109"/>
          <p:cNvSpPr>
            <a:spLocks noChangeShapeType="1"/>
          </p:cNvSpPr>
          <p:nvPr/>
        </p:nvSpPr>
        <p:spPr bwMode="auto">
          <a:xfrm flipH="1">
            <a:off x="5486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205" name="Line 110"/>
          <p:cNvSpPr>
            <a:spLocks noChangeShapeType="1"/>
          </p:cNvSpPr>
          <p:nvPr/>
        </p:nvSpPr>
        <p:spPr bwMode="auto">
          <a:xfrm>
            <a:off x="6096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206" name="Line 111"/>
          <p:cNvSpPr>
            <a:spLocks noChangeShapeType="1"/>
          </p:cNvSpPr>
          <p:nvPr/>
        </p:nvSpPr>
        <p:spPr bwMode="auto">
          <a:xfrm>
            <a:off x="7162800" y="3048000"/>
            <a:ext cx="9144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207" name="Line 112"/>
          <p:cNvSpPr>
            <a:spLocks noChangeShapeType="1"/>
          </p:cNvSpPr>
          <p:nvPr/>
        </p:nvSpPr>
        <p:spPr bwMode="auto">
          <a:xfrm>
            <a:off x="8229600" y="3048000"/>
            <a:ext cx="5334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208" name="Line 113"/>
          <p:cNvSpPr>
            <a:spLocks noChangeShapeType="1"/>
          </p:cNvSpPr>
          <p:nvPr/>
        </p:nvSpPr>
        <p:spPr bwMode="auto">
          <a:xfrm flipH="1">
            <a:off x="5029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209" name="Line 114"/>
          <p:cNvSpPr>
            <a:spLocks noChangeShapeType="1"/>
          </p:cNvSpPr>
          <p:nvPr/>
        </p:nvSpPr>
        <p:spPr bwMode="auto">
          <a:xfrm>
            <a:off x="5562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210" name="Line 115"/>
          <p:cNvSpPr>
            <a:spLocks noChangeShapeType="1"/>
          </p:cNvSpPr>
          <p:nvPr/>
        </p:nvSpPr>
        <p:spPr bwMode="auto">
          <a:xfrm flipH="1">
            <a:off x="71628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211" name="Line 116"/>
          <p:cNvSpPr>
            <a:spLocks noChangeShapeType="1"/>
          </p:cNvSpPr>
          <p:nvPr/>
        </p:nvSpPr>
        <p:spPr bwMode="auto">
          <a:xfrm>
            <a:off x="76962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212" name="Line 117"/>
          <p:cNvSpPr>
            <a:spLocks noChangeShapeType="1"/>
          </p:cNvSpPr>
          <p:nvPr/>
        </p:nvSpPr>
        <p:spPr bwMode="auto">
          <a:xfrm flipH="1">
            <a:off x="5562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213" name="Line 118"/>
          <p:cNvSpPr>
            <a:spLocks noChangeShapeType="1"/>
          </p:cNvSpPr>
          <p:nvPr/>
        </p:nvSpPr>
        <p:spPr bwMode="auto">
          <a:xfrm>
            <a:off x="6629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214" name="Text Box 119"/>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32215" name="Text Box 120"/>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32216" name="Text Box 121"/>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32217" name="Text Box 122"/>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32218" name="Text Box 123"/>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32219" name="Text Box 124"/>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32220" name="Text Box 125"/>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32221" name="Text Box 126"/>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32222" name="Text Box 127"/>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32223" name="Text Box 128"/>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32224" name="Text Box 129"/>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32225" name="Text Box 130"/>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32226" name="Text Box 131"/>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32227" name="Text Box 132"/>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32228" name="Text Box 133"/>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132229" name="Text Box 134"/>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32230" name="Text Box 135"/>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32231" name="Text Box 136"/>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32232" name="Text Box 137"/>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132233" name="Text Box 138"/>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32234" name="Text Box 139"/>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32235" name="Text Box 140"/>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32236" name="Text Box 141"/>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32237" name="Text Box 142"/>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32238" name="Text Box 143"/>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32239" name="Text Box 144"/>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32240" name="Text Box 145"/>
          <p:cNvSpPr txBox="1">
            <a:spLocks noChangeArrowheads="1"/>
          </p:cNvSpPr>
          <p:nvPr/>
        </p:nvSpPr>
        <p:spPr bwMode="auto">
          <a:xfrm>
            <a:off x="4191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32241" name="Text Box 146"/>
          <p:cNvSpPr txBox="1">
            <a:spLocks noChangeArrowheads="1"/>
          </p:cNvSpPr>
          <p:nvPr/>
        </p:nvSpPr>
        <p:spPr bwMode="auto">
          <a:xfrm>
            <a:off x="47244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32242" name="Text Box 147"/>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0</a:t>
            </a:r>
          </a:p>
        </p:txBody>
      </p:sp>
      <p:sp>
        <p:nvSpPr>
          <p:cNvPr id="132243" name="Text Box 148"/>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32244" name="Text Box 149"/>
          <p:cNvSpPr txBox="1">
            <a:spLocks noChangeArrowheads="1"/>
          </p:cNvSpPr>
          <p:nvPr/>
        </p:nvSpPr>
        <p:spPr bwMode="auto">
          <a:xfrm>
            <a:off x="4114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32245" name="Text Box 150"/>
          <p:cNvSpPr txBox="1">
            <a:spLocks noChangeArrowheads="1"/>
          </p:cNvSpPr>
          <p:nvPr/>
        </p:nvSpPr>
        <p:spPr bwMode="auto">
          <a:xfrm>
            <a:off x="45720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3</a:t>
            </a:r>
          </a:p>
        </p:txBody>
      </p:sp>
      <p:sp>
        <p:nvSpPr>
          <p:cNvPr id="132246" name="Text Box 151"/>
          <p:cNvSpPr txBox="1">
            <a:spLocks noChangeArrowheads="1"/>
          </p:cNvSpPr>
          <p:nvPr/>
        </p:nvSpPr>
        <p:spPr bwMode="auto">
          <a:xfrm>
            <a:off x="5257800" y="22177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32247" name="Text Box 152"/>
          <p:cNvSpPr txBox="1">
            <a:spLocks noChangeArrowheads="1"/>
          </p:cNvSpPr>
          <p:nvPr/>
        </p:nvSpPr>
        <p:spPr bwMode="auto">
          <a:xfrm>
            <a:off x="54864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2</a:t>
            </a:r>
          </a:p>
        </p:txBody>
      </p:sp>
      <p:sp>
        <p:nvSpPr>
          <p:cNvPr id="132248" name="Text Box 153"/>
          <p:cNvSpPr txBox="1">
            <a:spLocks noChangeArrowheads="1"/>
          </p:cNvSpPr>
          <p:nvPr/>
        </p:nvSpPr>
        <p:spPr bwMode="auto">
          <a:xfrm>
            <a:off x="59436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2</a:t>
            </a:r>
          </a:p>
        </p:txBody>
      </p:sp>
      <p:sp>
        <p:nvSpPr>
          <p:cNvPr id="132249" name="Text Box 154"/>
          <p:cNvSpPr txBox="1">
            <a:spLocks noChangeArrowheads="1"/>
          </p:cNvSpPr>
          <p:nvPr/>
        </p:nvSpPr>
        <p:spPr bwMode="auto">
          <a:xfrm>
            <a:off x="51816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2</a:t>
            </a:r>
          </a:p>
        </p:txBody>
      </p:sp>
      <p:sp>
        <p:nvSpPr>
          <p:cNvPr id="132250" name="Text Box 155"/>
          <p:cNvSpPr txBox="1">
            <a:spLocks noChangeArrowheads="1"/>
          </p:cNvSpPr>
          <p:nvPr/>
        </p:nvSpPr>
        <p:spPr bwMode="auto">
          <a:xfrm>
            <a:off x="57912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2</a:t>
            </a:r>
          </a:p>
        </p:txBody>
      </p:sp>
      <p:sp>
        <p:nvSpPr>
          <p:cNvPr id="132251" name="Text Box 156"/>
          <p:cNvSpPr txBox="1">
            <a:spLocks noChangeArrowheads="1"/>
          </p:cNvSpPr>
          <p:nvPr/>
        </p:nvSpPr>
        <p:spPr bwMode="auto">
          <a:xfrm>
            <a:off x="68580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1</a:t>
            </a:r>
          </a:p>
        </p:txBody>
      </p:sp>
      <p:sp>
        <p:nvSpPr>
          <p:cNvPr id="132252" name="Text Box 157"/>
          <p:cNvSpPr txBox="1">
            <a:spLocks noChangeArrowheads="1"/>
          </p:cNvSpPr>
          <p:nvPr/>
        </p:nvSpPr>
        <p:spPr bwMode="auto">
          <a:xfrm>
            <a:off x="73152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1</a:t>
            </a:r>
          </a:p>
        </p:txBody>
      </p:sp>
      <p:sp>
        <p:nvSpPr>
          <p:cNvPr id="132253" name="Text Box 158"/>
          <p:cNvSpPr txBox="1">
            <a:spLocks noChangeArrowheads="1"/>
          </p:cNvSpPr>
          <p:nvPr/>
        </p:nvSpPr>
        <p:spPr bwMode="auto">
          <a:xfrm>
            <a:off x="72390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32254" name="Line 159"/>
          <p:cNvSpPr>
            <a:spLocks noChangeShapeType="1"/>
          </p:cNvSpPr>
          <p:nvPr/>
        </p:nvSpPr>
        <p:spPr bwMode="auto">
          <a:xfrm>
            <a:off x="7162800" y="3048000"/>
            <a:ext cx="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2255" name="Text Box 160"/>
          <p:cNvSpPr txBox="1">
            <a:spLocks noChangeArrowheads="1"/>
          </p:cNvSpPr>
          <p:nvPr/>
        </p:nvSpPr>
        <p:spPr bwMode="auto">
          <a:xfrm>
            <a:off x="6858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1</a:t>
            </a:r>
          </a:p>
        </p:txBody>
      </p:sp>
      <p:sp>
        <p:nvSpPr>
          <p:cNvPr id="132256" name="Text Box 161"/>
          <p:cNvSpPr txBox="1">
            <a:spLocks noChangeArrowheads="1"/>
          </p:cNvSpPr>
          <p:nvPr/>
        </p:nvSpPr>
        <p:spPr bwMode="auto">
          <a:xfrm>
            <a:off x="68580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1</a:t>
            </a:r>
          </a:p>
        </p:txBody>
      </p:sp>
      <p:sp>
        <p:nvSpPr>
          <p:cNvPr id="132257" name="Text Box 162"/>
          <p:cNvSpPr txBox="1">
            <a:spLocks noChangeArrowheads="1"/>
          </p:cNvSpPr>
          <p:nvPr/>
        </p:nvSpPr>
        <p:spPr bwMode="auto">
          <a:xfrm>
            <a:off x="76962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-5</a:t>
            </a:r>
          </a:p>
        </p:txBody>
      </p:sp>
      <p:sp>
        <p:nvSpPr>
          <p:cNvPr id="132258" name="Text Box 163"/>
          <p:cNvSpPr txBox="1">
            <a:spLocks noChangeArrowheads="1"/>
          </p:cNvSpPr>
          <p:nvPr/>
        </p:nvSpPr>
        <p:spPr bwMode="auto">
          <a:xfrm>
            <a:off x="7696200" y="43513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-5</a:t>
            </a:r>
          </a:p>
        </p:txBody>
      </p:sp>
      <p:sp>
        <p:nvSpPr>
          <p:cNvPr id="132259" name="Text Box 164"/>
          <p:cNvSpPr txBox="1">
            <a:spLocks noChangeArrowheads="1"/>
          </p:cNvSpPr>
          <p:nvPr/>
        </p:nvSpPr>
        <p:spPr bwMode="auto">
          <a:xfrm>
            <a:off x="7696200" y="35131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-5</a:t>
            </a:r>
          </a:p>
        </p:txBody>
      </p:sp>
      <p:sp>
        <p:nvSpPr>
          <p:cNvPr id="132260" name="Text Box 165"/>
          <p:cNvSpPr txBox="1">
            <a:spLocks noChangeArrowheads="1"/>
          </p:cNvSpPr>
          <p:nvPr/>
        </p:nvSpPr>
        <p:spPr bwMode="auto">
          <a:xfrm>
            <a:off x="8686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2</a:t>
            </a:r>
          </a:p>
        </p:txBody>
      </p:sp>
      <p:sp>
        <p:nvSpPr>
          <p:cNvPr id="132261" name="Text Box 166"/>
          <p:cNvSpPr txBox="1">
            <a:spLocks noChangeArrowheads="1"/>
          </p:cNvSpPr>
          <p:nvPr/>
        </p:nvSpPr>
        <p:spPr bwMode="auto">
          <a:xfrm>
            <a:off x="84582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2</a:t>
            </a:r>
          </a:p>
        </p:txBody>
      </p:sp>
      <p:sp>
        <p:nvSpPr>
          <p:cNvPr id="132262" name="Text Box 167"/>
          <p:cNvSpPr txBox="1">
            <a:spLocks noChangeArrowheads="1"/>
          </p:cNvSpPr>
          <p:nvPr/>
        </p:nvSpPr>
        <p:spPr bwMode="auto">
          <a:xfrm>
            <a:off x="79248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2</a:t>
            </a:r>
          </a:p>
        </p:txBody>
      </p:sp>
      <p:sp>
        <p:nvSpPr>
          <p:cNvPr id="132263" name="Text Box 168"/>
          <p:cNvSpPr txBox="1">
            <a:spLocks noChangeArrowheads="1"/>
          </p:cNvSpPr>
          <p:nvPr/>
        </p:nvSpPr>
        <p:spPr bwMode="auto">
          <a:xfrm>
            <a:off x="86868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2</a:t>
            </a:r>
          </a:p>
        </p:txBody>
      </p:sp>
      <p:sp>
        <p:nvSpPr>
          <p:cNvPr id="132264" name="Text Box 169"/>
          <p:cNvSpPr txBox="1">
            <a:spLocks noChangeArrowheads="1"/>
          </p:cNvSpPr>
          <p:nvPr/>
        </p:nvSpPr>
        <p:spPr bwMode="auto">
          <a:xfrm>
            <a:off x="6324600" y="1608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1</a:t>
            </a:r>
          </a:p>
        </p:txBody>
      </p:sp>
      <p:sp>
        <p:nvSpPr>
          <p:cNvPr id="132265" name="Text Box 170"/>
          <p:cNvSpPr txBox="1">
            <a:spLocks noChangeArrowheads="1"/>
          </p:cNvSpPr>
          <p:nvPr/>
        </p:nvSpPr>
        <p:spPr bwMode="auto">
          <a:xfrm>
            <a:off x="7391400" y="22177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1</a:t>
            </a:r>
          </a:p>
        </p:txBody>
      </p:sp>
      <p:sp>
        <p:nvSpPr>
          <p:cNvPr id="170" name="TextBox 169">
            <a:extLst>
              <a:ext uri="{FF2B5EF4-FFF2-40B4-BE49-F238E27FC236}">
                <a16:creationId xmlns:a16="http://schemas.microsoft.com/office/drawing/2014/main" id="{52ED713F-047F-4D0E-A909-C411F00E694C}"/>
              </a:ext>
            </a:extLst>
          </p:cNvPr>
          <p:cNvSpPr txBox="1"/>
          <p:nvPr/>
        </p:nvSpPr>
        <p:spPr>
          <a:xfrm>
            <a:off x="1459166" y="1580483"/>
            <a:ext cx="628698" cy="369332"/>
          </a:xfrm>
          <a:prstGeom prst="rect">
            <a:avLst/>
          </a:prstGeom>
          <a:noFill/>
        </p:spPr>
        <p:txBody>
          <a:bodyPr wrap="none" rtlCol="0">
            <a:spAutoFit/>
          </a:bodyPr>
          <a:lstStyle/>
          <a:p>
            <a:r>
              <a:rPr lang="en-US" dirty="0"/>
              <a:t>MAX</a:t>
            </a:r>
          </a:p>
        </p:txBody>
      </p:sp>
      <p:sp>
        <p:nvSpPr>
          <p:cNvPr id="171" name="TextBox 170">
            <a:extLst>
              <a:ext uri="{FF2B5EF4-FFF2-40B4-BE49-F238E27FC236}">
                <a16:creationId xmlns:a16="http://schemas.microsoft.com/office/drawing/2014/main" id="{2D474BEE-E6FF-4C7E-A666-BA8BD7946E9C}"/>
              </a:ext>
            </a:extLst>
          </p:cNvPr>
          <p:cNvSpPr txBox="1"/>
          <p:nvPr/>
        </p:nvSpPr>
        <p:spPr>
          <a:xfrm>
            <a:off x="1468710" y="2204639"/>
            <a:ext cx="567784" cy="369332"/>
          </a:xfrm>
          <a:prstGeom prst="rect">
            <a:avLst/>
          </a:prstGeom>
          <a:noFill/>
        </p:spPr>
        <p:txBody>
          <a:bodyPr wrap="none" rtlCol="0">
            <a:spAutoFit/>
          </a:bodyPr>
          <a:lstStyle/>
          <a:p>
            <a:r>
              <a:rPr lang="en-US" dirty="0"/>
              <a:t>MIN</a:t>
            </a:r>
          </a:p>
        </p:txBody>
      </p:sp>
      <p:sp>
        <p:nvSpPr>
          <p:cNvPr id="172" name="TextBox 171">
            <a:extLst>
              <a:ext uri="{FF2B5EF4-FFF2-40B4-BE49-F238E27FC236}">
                <a16:creationId xmlns:a16="http://schemas.microsoft.com/office/drawing/2014/main" id="{469031FE-542B-4C34-A42A-3F5CD634D403}"/>
              </a:ext>
            </a:extLst>
          </p:cNvPr>
          <p:cNvSpPr txBox="1"/>
          <p:nvPr/>
        </p:nvSpPr>
        <p:spPr>
          <a:xfrm>
            <a:off x="1447272" y="2787134"/>
            <a:ext cx="628698" cy="369332"/>
          </a:xfrm>
          <a:prstGeom prst="rect">
            <a:avLst/>
          </a:prstGeom>
          <a:noFill/>
        </p:spPr>
        <p:txBody>
          <a:bodyPr wrap="none" rtlCol="0">
            <a:spAutoFit/>
          </a:bodyPr>
          <a:lstStyle/>
          <a:p>
            <a:r>
              <a:rPr lang="en-US" dirty="0"/>
              <a:t>MAX</a:t>
            </a:r>
          </a:p>
        </p:txBody>
      </p:sp>
      <p:sp>
        <p:nvSpPr>
          <p:cNvPr id="173" name="TextBox 172">
            <a:extLst>
              <a:ext uri="{FF2B5EF4-FFF2-40B4-BE49-F238E27FC236}">
                <a16:creationId xmlns:a16="http://schemas.microsoft.com/office/drawing/2014/main" id="{031725A1-5717-4C0C-889F-E8EB1FF77022}"/>
              </a:ext>
            </a:extLst>
          </p:cNvPr>
          <p:cNvSpPr txBox="1"/>
          <p:nvPr/>
        </p:nvSpPr>
        <p:spPr>
          <a:xfrm>
            <a:off x="1489623" y="3493090"/>
            <a:ext cx="567784" cy="369332"/>
          </a:xfrm>
          <a:prstGeom prst="rect">
            <a:avLst/>
          </a:prstGeom>
          <a:noFill/>
        </p:spPr>
        <p:txBody>
          <a:bodyPr wrap="none" rtlCol="0">
            <a:spAutoFit/>
          </a:bodyPr>
          <a:lstStyle/>
          <a:p>
            <a:r>
              <a:rPr lang="en-US" dirty="0"/>
              <a:t>MIN</a:t>
            </a:r>
          </a:p>
        </p:txBody>
      </p:sp>
      <p:sp>
        <p:nvSpPr>
          <p:cNvPr id="174" name="TextBox 173">
            <a:extLst>
              <a:ext uri="{FF2B5EF4-FFF2-40B4-BE49-F238E27FC236}">
                <a16:creationId xmlns:a16="http://schemas.microsoft.com/office/drawing/2014/main" id="{94685EF3-DAF7-42C9-B7AD-DD3332816FED}"/>
              </a:ext>
            </a:extLst>
          </p:cNvPr>
          <p:cNvSpPr txBox="1"/>
          <p:nvPr/>
        </p:nvSpPr>
        <p:spPr>
          <a:xfrm>
            <a:off x="1489623" y="4287356"/>
            <a:ext cx="628698" cy="369332"/>
          </a:xfrm>
          <a:prstGeom prst="rect">
            <a:avLst/>
          </a:prstGeom>
          <a:noFill/>
        </p:spPr>
        <p:txBody>
          <a:bodyPr wrap="none" rtlCol="0">
            <a:spAutoFit/>
          </a:bodyPr>
          <a:lstStyle/>
          <a:p>
            <a:r>
              <a:rPr lang="en-US" dirty="0"/>
              <a:t>MAX</a:t>
            </a:r>
          </a:p>
        </p:txBody>
      </p:sp>
      <p:sp>
        <p:nvSpPr>
          <p:cNvPr id="175" name="TextBox 174">
            <a:extLst>
              <a:ext uri="{FF2B5EF4-FFF2-40B4-BE49-F238E27FC236}">
                <a16:creationId xmlns:a16="http://schemas.microsoft.com/office/drawing/2014/main" id="{4F023EB6-DC48-4FF7-9462-BD6BABA399D3}"/>
              </a:ext>
            </a:extLst>
          </p:cNvPr>
          <p:cNvSpPr txBox="1"/>
          <p:nvPr/>
        </p:nvSpPr>
        <p:spPr>
          <a:xfrm>
            <a:off x="1505892" y="5160659"/>
            <a:ext cx="567784" cy="369332"/>
          </a:xfrm>
          <a:prstGeom prst="rect">
            <a:avLst/>
          </a:prstGeom>
          <a:noFill/>
        </p:spPr>
        <p:txBody>
          <a:bodyPr wrap="none" rtlCol="0">
            <a:spAutoFit/>
          </a:bodyPr>
          <a:lstStyle/>
          <a:p>
            <a:r>
              <a:rPr lang="en-US" dirty="0"/>
              <a:t>MIN</a:t>
            </a:r>
          </a:p>
        </p:txBody>
      </p:sp>
      <p:cxnSp>
        <p:nvCxnSpPr>
          <p:cNvPr id="176" name="Straight Connector 175">
            <a:extLst>
              <a:ext uri="{FF2B5EF4-FFF2-40B4-BE49-F238E27FC236}">
                <a16:creationId xmlns:a16="http://schemas.microsoft.com/office/drawing/2014/main" id="{16FA74B1-1364-4918-9463-0AC6A7865B7B}"/>
              </a:ext>
            </a:extLst>
          </p:cNvPr>
          <p:cNvCxnSpPr>
            <a:cxnSpLocks/>
          </p:cNvCxnSpPr>
          <p:nvPr/>
        </p:nvCxnSpPr>
        <p:spPr>
          <a:xfrm flipH="1">
            <a:off x="2116478" y="1781711"/>
            <a:ext cx="402873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A69D3944-03B0-46DD-90B8-35B7117CA4E6}"/>
              </a:ext>
            </a:extLst>
          </p:cNvPr>
          <p:cNvCxnSpPr>
            <a:cxnSpLocks/>
          </p:cNvCxnSpPr>
          <p:nvPr/>
        </p:nvCxnSpPr>
        <p:spPr>
          <a:xfrm flipH="1">
            <a:off x="2157574" y="2404165"/>
            <a:ext cx="287162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364FCC9D-3449-409A-9D96-BBBAD74D7939}"/>
              </a:ext>
            </a:extLst>
          </p:cNvPr>
          <p:cNvCxnSpPr>
            <a:cxnSpLocks/>
          </p:cNvCxnSpPr>
          <p:nvPr/>
        </p:nvCxnSpPr>
        <p:spPr>
          <a:xfrm flipH="1">
            <a:off x="2152170" y="3016785"/>
            <a:ext cx="2419830"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2234C062-7A13-45BF-93D0-B61454053699}"/>
              </a:ext>
            </a:extLst>
          </p:cNvPr>
          <p:cNvCxnSpPr>
            <a:cxnSpLocks/>
            <a:endCxn id="173" idx="3"/>
          </p:cNvCxnSpPr>
          <p:nvPr/>
        </p:nvCxnSpPr>
        <p:spPr>
          <a:xfrm flipH="1">
            <a:off x="2057407" y="3672156"/>
            <a:ext cx="2106196" cy="560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AF75FEB4-CB6B-4C0B-9216-1A287147568B}"/>
              </a:ext>
            </a:extLst>
          </p:cNvPr>
          <p:cNvCxnSpPr>
            <a:cxnSpLocks/>
            <a:endCxn id="174" idx="3"/>
          </p:cNvCxnSpPr>
          <p:nvPr/>
        </p:nvCxnSpPr>
        <p:spPr>
          <a:xfrm flipH="1" flipV="1">
            <a:off x="2118321" y="4472022"/>
            <a:ext cx="1386880" cy="10934"/>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348F95F0-0564-4B7E-8785-95F77687504A}"/>
              </a:ext>
            </a:extLst>
          </p:cNvPr>
          <p:cNvCxnSpPr>
            <a:cxnSpLocks/>
            <a:endCxn id="175" idx="3"/>
          </p:cNvCxnSpPr>
          <p:nvPr/>
        </p:nvCxnSpPr>
        <p:spPr>
          <a:xfrm flipH="1" flipV="1">
            <a:off x="2073676" y="5345325"/>
            <a:ext cx="988024" cy="2483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82" name="Rectangle 24">
            <a:extLst>
              <a:ext uri="{FF2B5EF4-FFF2-40B4-BE49-F238E27FC236}">
                <a16:creationId xmlns:a16="http://schemas.microsoft.com/office/drawing/2014/main" id="{C74BD655-BBA0-4CEB-A9C0-C826506A8A71}"/>
              </a:ext>
            </a:extLst>
          </p:cNvPr>
          <p:cNvSpPr>
            <a:spLocks noChangeArrowheads="1"/>
          </p:cNvSpPr>
          <p:nvPr/>
        </p:nvSpPr>
        <p:spPr bwMode="auto">
          <a:xfrm>
            <a:off x="9349395" y="1639021"/>
            <a:ext cx="304801" cy="310794"/>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83" name="TextBox 182">
            <a:extLst>
              <a:ext uri="{FF2B5EF4-FFF2-40B4-BE49-F238E27FC236}">
                <a16:creationId xmlns:a16="http://schemas.microsoft.com/office/drawing/2014/main" id="{AA0000E0-C5F3-4022-AD45-59DAA8F27C78}"/>
              </a:ext>
            </a:extLst>
          </p:cNvPr>
          <p:cNvSpPr txBox="1"/>
          <p:nvPr/>
        </p:nvSpPr>
        <p:spPr>
          <a:xfrm>
            <a:off x="9671320" y="1581656"/>
            <a:ext cx="1138773" cy="400110"/>
          </a:xfrm>
          <a:prstGeom prst="rect">
            <a:avLst/>
          </a:prstGeom>
          <a:noFill/>
        </p:spPr>
        <p:txBody>
          <a:bodyPr wrap="none" rtlCol="0">
            <a:spAutoFit/>
          </a:bodyPr>
          <a:lstStyle/>
          <a:p>
            <a:r>
              <a:rPr lang="en-US" sz="2000" dirty="0"/>
              <a:t>= Pruned</a:t>
            </a:r>
          </a:p>
        </p:txBody>
      </p:sp>
    </p:spTree>
    <p:extLst>
      <p:ext uri="{BB962C8B-B14F-4D97-AF65-F5344CB8AC3E}">
        <p14:creationId xmlns:p14="http://schemas.microsoft.com/office/powerpoint/2010/main" val="4205202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70" name="Rectangle 6"/>
          <p:cNvSpPr>
            <a:spLocks noGrp="1" noChangeArrowheads="1"/>
          </p:cNvSpPr>
          <p:nvPr>
            <p:ph type="title"/>
          </p:nvPr>
        </p:nvSpPr>
        <p:spPr>
          <a:xfrm>
            <a:off x="0" y="0"/>
            <a:ext cx="12192000" cy="1478570"/>
          </a:xfrm>
        </p:spPr>
        <p:txBody>
          <a:bodyPr/>
          <a:lstStyle/>
          <a:p>
            <a:pPr algn="ctr"/>
            <a:r>
              <a:rPr lang="en-US" sz="3200" dirty="0"/>
              <a:t>Chess: Kasparov vs. Deep Junior</a:t>
            </a:r>
          </a:p>
        </p:txBody>
      </p:sp>
      <p:pic>
        <p:nvPicPr>
          <p:cNvPr id="369667" name="Picture 3" descr="ap_kasparov2_day2_f"/>
          <p:cNvPicPr>
            <a:picLocks noChangeAspect="1" noChangeArrowheads="1"/>
          </p:cNvPicPr>
          <p:nvPr/>
        </p:nvPicPr>
        <p:blipFill>
          <a:blip r:embed="rId2"/>
          <a:srcRect/>
          <a:stretch>
            <a:fillRect/>
          </a:stretch>
        </p:blipFill>
        <p:spPr bwMode="auto">
          <a:xfrm>
            <a:off x="1841500" y="1651000"/>
            <a:ext cx="4495800" cy="3238500"/>
          </a:xfrm>
          <a:prstGeom prst="rect">
            <a:avLst/>
          </a:prstGeom>
          <a:noFill/>
        </p:spPr>
      </p:pic>
      <p:sp>
        <p:nvSpPr>
          <p:cNvPr id="369668" name="Text Box 4"/>
          <p:cNvSpPr txBox="1">
            <a:spLocks noChangeArrowheads="1"/>
          </p:cNvSpPr>
          <p:nvPr/>
        </p:nvSpPr>
        <p:spPr bwMode="auto">
          <a:xfrm>
            <a:off x="2603500" y="5321300"/>
            <a:ext cx="7018338" cy="369332"/>
          </a:xfrm>
          <a:prstGeom prst="rect">
            <a:avLst/>
          </a:prstGeom>
          <a:solidFill>
            <a:schemeClr val="tx1"/>
          </a:solidFill>
          <a:ln w="19050" algn="ctr">
            <a:solidFill>
              <a:schemeClr val="bg1"/>
            </a:solidFill>
            <a:miter lim="800000"/>
            <a:headEnd/>
            <a:tailEnd/>
          </a:ln>
          <a:effectLst/>
        </p:spPr>
        <p:txBody>
          <a:bodyPr>
            <a:spAutoFit/>
          </a:bodyPr>
          <a:lstStyle/>
          <a:p>
            <a:pPr algn="ctr" eaLnBrk="1" hangingPunct="1">
              <a:spcBef>
                <a:spcPct val="50000"/>
              </a:spcBef>
            </a:pPr>
            <a:r>
              <a:rPr lang="en-US" dirty="0">
                <a:solidFill>
                  <a:schemeClr val="bg1"/>
                </a:solidFill>
              </a:rPr>
              <a:t>August 2, 2003: Match ends in a 3/3 tie!</a:t>
            </a:r>
          </a:p>
        </p:txBody>
      </p:sp>
      <p:sp>
        <p:nvSpPr>
          <p:cNvPr id="369669" name="Text Box 5"/>
          <p:cNvSpPr txBox="1">
            <a:spLocks noChangeArrowheads="1"/>
          </p:cNvSpPr>
          <p:nvPr/>
        </p:nvSpPr>
        <p:spPr bwMode="auto">
          <a:xfrm>
            <a:off x="6337301" y="1892300"/>
            <a:ext cx="3597275" cy="2222500"/>
          </a:xfrm>
          <a:prstGeom prst="rect">
            <a:avLst/>
          </a:prstGeom>
          <a:noFill/>
          <a:ln w="9525">
            <a:noFill/>
            <a:miter lim="800000"/>
            <a:headEnd/>
            <a:tailEnd/>
          </a:ln>
          <a:effectLst/>
        </p:spPr>
        <p:txBody>
          <a:bodyPr>
            <a:spAutoFit/>
          </a:bodyPr>
          <a:lstStyle/>
          <a:p>
            <a:pPr algn="r"/>
            <a:r>
              <a:rPr lang="en-US" altLang="en-US" b="1"/>
              <a:t>Deep Junior</a:t>
            </a:r>
          </a:p>
          <a:p>
            <a:pPr algn="r">
              <a:lnSpc>
                <a:spcPct val="120000"/>
              </a:lnSpc>
            </a:pPr>
            <a:endParaRPr lang="en-US" sz="2000">
              <a:cs typeface="Arial" charset="0"/>
            </a:endParaRPr>
          </a:p>
          <a:p>
            <a:pPr algn="r">
              <a:lnSpc>
                <a:spcPct val="120000"/>
              </a:lnSpc>
            </a:pPr>
            <a:r>
              <a:rPr lang="en-US" sz="2000">
                <a:cs typeface="Arial" charset="0"/>
              </a:rPr>
              <a:t>8 CPU, 8 GB RAM, Win 2000 </a:t>
            </a:r>
            <a:endParaRPr lang="en-US" altLang="en-US"/>
          </a:p>
          <a:p>
            <a:pPr algn="r">
              <a:lnSpc>
                <a:spcPct val="120000"/>
              </a:lnSpc>
            </a:pPr>
            <a:r>
              <a:rPr lang="en-US" altLang="en-US" sz="2000"/>
              <a:t>2,000,000 pos/sec</a:t>
            </a:r>
          </a:p>
          <a:p>
            <a:pPr algn="r">
              <a:lnSpc>
                <a:spcPct val="120000"/>
              </a:lnSpc>
            </a:pPr>
            <a:r>
              <a:rPr lang="en-US" altLang="en-US" sz="2000"/>
              <a:t>Available at $100</a:t>
            </a:r>
          </a:p>
          <a:p>
            <a:pPr algn="r"/>
            <a:endParaRPr lang="en-US" altLang="en-US" sz="2000"/>
          </a:p>
        </p:txBody>
      </p:sp>
    </p:spTree>
    <p:extLst>
      <p:ext uri="{BB962C8B-B14F-4D97-AF65-F5344CB8AC3E}">
        <p14:creationId xmlns:p14="http://schemas.microsoft.com/office/powerpoint/2010/main" val="9298679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ChangeArrowheads="1"/>
          </p:cNvSpPr>
          <p:nvPr/>
        </p:nvSpPr>
        <p:spPr bwMode="auto">
          <a:xfrm>
            <a:off x="3886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47" name="Rectangle 4"/>
          <p:cNvSpPr>
            <a:spLocks noChangeArrowheads="1"/>
          </p:cNvSpPr>
          <p:nvPr/>
        </p:nvSpPr>
        <p:spPr bwMode="auto">
          <a:xfrm>
            <a:off x="89154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48" name="Rectangle 5"/>
          <p:cNvSpPr>
            <a:spLocks noChangeArrowheads="1"/>
          </p:cNvSpPr>
          <p:nvPr/>
        </p:nvSpPr>
        <p:spPr bwMode="auto">
          <a:xfrm>
            <a:off x="4495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49" name="Rectangle 6"/>
          <p:cNvSpPr>
            <a:spLocks noChangeArrowheads="1"/>
          </p:cNvSpPr>
          <p:nvPr/>
        </p:nvSpPr>
        <p:spPr bwMode="auto">
          <a:xfrm>
            <a:off x="48006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50" name="Rectangle 7"/>
          <p:cNvSpPr>
            <a:spLocks noChangeArrowheads="1"/>
          </p:cNvSpPr>
          <p:nvPr/>
        </p:nvSpPr>
        <p:spPr bwMode="auto">
          <a:xfrm>
            <a:off x="61722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51" name="Rectangle 8"/>
          <p:cNvSpPr>
            <a:spLocks noChangeArrowheads="1"/>
          </p:cNvSpPr>
          <p:nvPr/>
        </p:nvSpPr>
        <p:spPr bwMode="auto">
          <a:xfrm>
            <a:off x="54102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52" name="Rectangle 9"/>
          <p:cNvSpPr>
            <a:spLocks noChangeArrowheads="1"/>
          </p:cNvSpPr>
          <p:nvPr/>
        </p:nvSpPr>
        <p:spPr bwMode="auto">
          <a:xfrm>
            <a:off x="70866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53" name="Rectangle 10"/>
          <p:cNvSpPr>
            <a:spLocks noChangeArrowheads="1"/>
          </p:cNvSpPr>
          <p:nvPr/>
        </p:nvSpPr>
        <p:spPr bwMode="auto">
          <a:xfrm>
            <a:off x="6629400" y="44196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54" name="Rectangle 11"/>
          <p:cNvSpPr>
            <a:spLocks noChangeArrowheads="1"/>
          </p:cNvSpPr>
          <p:nvPr/>
        </p:nvSpPr>
        <p:spPr bwMode="auto">
          <a:xfrm>
            <a:off x="8458200" y="44196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55" name="Rectangle 12"/>
          <p:cNvSpPr>
            <a:spLocks noChangeArrowheads="1"/>
          </p:cNvSpPr>
          <p:nvPr/>
        </p:nvSpPr>
        <p:spPr bwMode="auto">
          <a:xfrm>
            <a:off x="6324600" y="35814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56" name="Rectangle 13"/>
          <p:cNvSpPr>
            <a:spLocks noChangeArrowheads="1"/>
          </p:cNvSpPr>
          <p:nvPr/>
        </p:nvSpPr>
        <p:spPr bwMode="auto">
          <a:xfrm>
            <a:off x="80010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57" name="Rectangle 14"/>
          <p:cNvSpPr>
            <a:spLocks noChangeArrowheads="1"/>
          </p:cNvSpPr>
          <p:nvPr/>
        </p:nvSpPr>
        <p:spPr bwMode="auto">
          <a:xfrm>
            <a:off x="60198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58" name="Rectangle 15"/>
          <p:cNvSpPr>
            <a:spLocks noChangeArrowheads="1"/>
          </p:cNvSpPr>
          <p:nvPr/>
        </p:nvSpPr>
        <p:spPr bwMode="auto">
          <a:xfrm>
            <a:off x="75438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59" name="Rectangle 16"/>
          <p:cNvSpPr>
            <a:spLocks noChangeArrowheads="1"/>
          </p:cNvSpPr>
          <p:nvPr/>
        </p:nvSpPr>
        <p:spPr bwMode="auto">
          <a:xfrm>
            <a:off x="8001000" y="4419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60" name="Rectangle 17"/>
          <p:cNvSpPr>
            <a:spLocks noChangeArrowheads="1"/>
          </p:cNvSpPr>
          <p:nvPr/>
        </p:nvSpPr>
        <p:spPr bwMode="auto">
          <a:xfrm>
            <a:off x="8686800" y="35814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61" name="Rectangle 18"/>
          <p:cNvSpPr>
            <a:spLocks noChangeArrowheads="1"/>
          </p:cNvSpPr>
          <p:nvPr/>
        </p:nvSpPr>
        <p:spPr bwMode="auto">
          <a:xfrm>
            <a:off x="70866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62" name="Rectangle 19"/>
          <p:cNvSpPr>
            <a:spLocks noChangeArrowheads="1"/>
          </p:cNvSpPr>
          <p:nvPr/>
        </p:nvSpPr>
        <p:spPr bwMode="auto">
          <a:xfrm>
            <a:off x="81534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63" name="Rectangle 20"/>
          <p:cNvSpPr>
            <a:spLocks noChangeArrowheads="1"/>
          </p:cNvSpPr>
          <p:nvPr/>
        </p:nvSpPr>
        <p:spPr bwMode="auto">
          <a:xfrm>
            <a:off x="3429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64" name="Rectangle 21"/>
          <p:cNvSpPr>
            <a:spLocks noChangeArrowheads="1"/>
          </p:cNvSpPr>
          <p:nvPr/>
        </p:nvSpPr>
        <p:spPr bwMode="auto">
          <a:xfrm>
            <a:off x="3657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65" name="Rectangle 22"/>
          <p:cNvSpPr>
            <a:spLocks noChangeArrowheads="1"/>
          </p:cNvSpPr>
          <p:nvPr/>
        </p:nvSpPr>
        <p:spPr bwMode="auto">
          <a:xfrm>
            <a:off x="3886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66" name="Rectangle 23"/>
          <p:cNvSpPr>
            <a:spLocks noChangeArrowheads="1"/>
          </p:cNvSpPr>
          <p:nvPr/>
        </p:nvSpPr>
        <p:spPr bwMode="auto">
          <a:xfrm>
            <a:off x="54864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67" name="Rectangle 24"/>
          <p:cNvSpPr>
            <a:spLocks noChangeArrowheads="1"/>
          </p:cNvSpPr>
          <p:nvPr/>
        </p:nvSpPr>
        <p:spPr bwMode="auto">
          <a:xfrm>
            <a:off x="4114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68" name="Rectangle 25"/>
          <p:cNvSpPr>
            <a:spLocks noChangeArrowheads="1"/>
          </p:cNvSpPr>
          <p:nvPr/>
        </p:nvSpPr>
        <p:spPr bwMode="auto">
          <a:xfrm>
            <a:off x="50292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69" name="Rectangle 26"/>
          <p:cNvSpPr>
            <a:spLocks noChangeArrowheads="1"/>
          </p:cNvSpPr>
          <p:nvPr/>
        </p:nvSpPr>
        <p:spPr bwMode="auto">
          <a:xfrm>
            <a:off x="5257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70" name="Rectangle 27"/>
          <p:cNvSpPr>
            <a:spLocks noChangeArrowheads="1"/>
          </p:cNvSpPr>
          <p:nvPr/>
        </p:nvSpPr>
        <p:spPr bwMode="auto">
          <a:xfrm>
            <a:off x="4343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71" name="Rectangle 28"/>
          <p:cNvSpPr>
            <a:spLocks noChangeArrowheads="1"/>
          </p:cNvSpPr>
          <p:nvPr/>
        </p:nvSpPr>
        <p:spPr bwMode="auto">
          <a:xfrm>
            <a:off x="45720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72" name="Rectangle 29"/>
          <p:cNvSpPr>
            <a:spLocks noChangeArrowheads="1"/>
          </p:cNvSpPr>
          <p:nvPr/>
        </p:nvSpPr>
        <p:spPr bwMode="auto">
          <a:xfrm>
            <a:off x="48006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73" name="Rectangle 30"/>
          <p:cNvSpPr>
            <a:spLocks noChangeArrowheads="1"/>
          </p:cNvSpPr>
          <p:nvPr/>
        </p:nvSpPr>
        <p:spPr bwMode="auto">
          <a:xfrm>
            <a:off x="5715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74" name="Rectangle 31"/>
          <p:cNvSpPr>
            <a:spLocks noChangeArrowheads="1"/>
          </p:cNvSpPr>
          <p:nvPr/>
        </p:nvSpPr>
        <p:spPr bwMode="auto">
          <a:xfrm>
            <a:off x="5943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75" name="Rectangle 32"/>
          <p:cNvSpPr>
            <a:spLocks noChangeArrowheads="1"/>
          </p:cNvSpPr>
          <p:nvPr/>
        </p:nvSpPr>
        <p:spPr bwMode="auto">
          <a:xfrm>
            <a:off x="61722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76" name="Rectangle 33"/>
          <p:cNvSpPr>
            <a:spLocks noChangeArrowheads="1"/>
          </p:cNvSpPr>
          <p:nvPr/>
        </p:nvSpPr>
        <p:spPr bwMode="auto">
          <a:xfrm>
            <a:off x="77724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77" name="Rectangle 34"/>
          <p:cNvSpPr>
            <a:spLocks noChangeArrowheads="1"/>
          </p:cNvSpPr>
          <p:nvPr/>
        </p:nvSpPr>
        <p:spPr bwMode="auto">
          <a:xfrm>
            <a:off x="6400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78" name="Rectangle 35"/>
          <p:cNvSpPr>
            <a:spLocks noChangeArrowheads="1"/>
          </p:cNvSpPr>
          <p:nvPr/>
        </p:nvSpPr>
        <p:spPr bwMode="auto">
          <a:xfrm>
            <a:off x="73152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79" name="Rectangle 36"/>
          <p:cNvSpPr>
            <a:spLocks noChangeArrowheads="1"/>
          </p:cNvSpPr>
          <p:nvPr/>
        </p:nvSpPr>
        <p:spPr bwMode="auto">
          <a:xfrm>
            <a:off x="75438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80" name="Rectangle 37"/>
          <p:cNvSpPr>
            <a:spLocks noChangeArrowheads="1"/>
          </p:cNvSpPr>
          <p:nvPr/>
        </p:nvSpPr>
        <p:spPr bwMode="auto">
          <a:xfrm>
            <a:off x="66294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81" name="Rectangle 38"/>
          <p:cNvSpPr>
            <a:spLocks noChangeArrowheads="1"/>
          </p:cNvSpPr>
          <p:nvPr/>
        </p:nvSpPr>
        <p:spPr bwMode="auto">
          <a:xfrm>
            <a:off x="68580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82" name="Rectangle 39"/>
          <p:cNvSpPr>
            <a:spLocks noChangeArrowheads="1"/>
          </p:cNvSpPr>
          <p:nvPr/>
        </p:nvSpPr>
        <p:spPr bwMode="auto">
          <a:xfrm>
            <a:off x="70866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83" name="Rectangle 40"/>
          <p:cNvSpPr>
            <a:spLocks noChangeArrowheads="1"/>
          </p:cNvSpPr>
          <p:nvPr/>
        </p:nvSpPr>
        <p:spPr bwMode="auto">
          <a:xfrm>
            <a:off x="80010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84" name="Rectangle 41"/>
          <p:cNvSpPr>
            <a:spLocks noChangeArrowheads="1"/>
          </p:cNvSpPr>
          <p:nvPr/>
        </p:nvSpPr>
        <p:spPr bwMode="auto">
          <a:xfrm>
            <a:off x="82296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85" name="Rectangle 42"/>
          <p:cNvSpPr>
            <a:spLocks noChangeArrowheads="1"/>
          </p:cNvSpPr>
          <p:nvPr/>
        </p:nvSpPr>
        <p:spPr bwMode="auto">
          <a:xfrm>
            <a:off x="84582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86" name="Rectangle 43"/>
          <p:cNvSpPr>
            <a:spLocks noChangeArrowheads="1"/>
          </p:cNvSpPr>
          <p:nvPr/>
        </p:nvSpPr>
        <p:spPr bwMode="auto">
          <a:xfrm>
            <a:off x="8686800" y="6019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87" name="Rectangle 44"/>
          <p:cNvSpPr>
            <a:spLocks noChangeArrowheads="1"/>
          </p:cNvSpPr>
          <p:nvPr/>
        </p:nvSpPr>
        <p:spPr bwMode="auto">
          <a:xfrm>
            <a:off x="8915400" y="60198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88" name="Rectangle 45"/>
          <p:cNvSpPr>
            <a:spLocks noChangeArrowheads="1"/>
          </p:cNvSpPr>
          <p:nvPr/>
        </p:nvSpPr>
        <p:spPr bwMode="auto">
          <a:xfrm>
            <a:off x="84582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89" name="Rectangle 46"/>
          <p:cNvSpPr>
            <a:spLocks noChangeArrowheads="1"/>
          </p:cNvSpPr>
          <p:nvPr/>
        </p:nvSpPr>
        <p:spPr bwMode="auto">
          <a:xfrm>
            <a:off x="8915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90" name="Rectangle 47"/>
          <p:cNvSpPr>
            <a:spLocks noChangeArrowheads="1"/>
          </p:cNvSpPr>
          <p:nvPr/>
        </p:nvSpPr>
        <p:spPr bwMode="auto">
          <a:xfrm>
            <a:off x="75438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91" name="Rectangle 48"/>
          <p:cNvSpPr>
            <a:spLocks noChangeArrowheads="1"/>
          </p:cNvSpPr>
          <p:nvPr/>
        </p:nvSpPr>
        <p:spPr bwMode="auto">
          <a:xfrm>
            <a:off x="3429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92" name="Rectangle 49"/>
          <p:cNvSpPr>
            <a:spLocks noChangeArrowheads="1"/>
          </p:cNvSpPr>
          <p:nvPr/>
        </p:nvSpPr>
        <p:spPr bwMode="auto">
          <a:xfrm>
            <a:off x="38862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93" name="Rectangle 50"/>
          <p:cNvSpPr>
            <a:spLocks noChangeArrowheads="1"/>
          </p:cNvSpPr>
          <p:nvPr/>
        </p:nvSpPr>
        <p:spPr bwMode="auto">
          <a:xfrm>
            <a:off x="43434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94" name="Rectangle 51"/>
          <p:cNvSpPr>
            <a:spLocks noChangeArrowheads="1"/>
          </p:cNvSpPr>
          <p:nvPr/>
        </p:nvSpPr>
        <p:spPr bwMode="auto">
          <a:xfrm>
            <a:off x="8001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95" name="Rectangle 52"/>
          <p:cNvSpPr>
            <a:spLocks noChangeArrowheads="1"/>
          </p:cNvSpPr>
          <p:nvPr/>
        </p:nvSpPr>
        <p:spPr bwMode="auto">
          <a:xfrm>
            <a:off x="48006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96" name="Rectangle 53"/>
          <p:cNvSpPr>
            <a:spLocks noChangeArrowheads="1"/>
          </p:cNvSpPr>
          <p:nvPr/>
        </p:nvSpPr>
        <p:spPr bwMode="auto">
          <a:xfrm>
            <a:off x="66294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97" name="Rectangle 54"/>
          <p:cNvSpPr>
            <a:spLocks noChangeArrowheads="1"/>
          </p:cNvSpPr>
          <p:nvPr/>
        </p:nvSpPr>
        <p:spPr bwMode="auto">
          <a:xfrm>
            <a:off x="70866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98" name="Rectangle 55"/>
          <p:cNvSpPr>
            <a:spLocks noChangeArrowheads="1"/>
          </p:cNvSpPr>
          <p:nvPr/>
        </p:nvSpPr>
        <p:spPr bwMode="auto">
          <a:xfrm>
            <a:off x="52578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199" name="Rectangle 56"/>
          <p:cNvSpPr>
            <a:spLocks noChangeArrowheads="1"/>
          </p:cNvSpPr>
          <p:nvPr/>
        </p:nvSpPr>
        <p:spPr bwMode="auto">
          <a:xfrm>
            <a:off x="5715000" y="52578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200" name="Rectangle 57"/>
          <p:cNvSpPr>
            <a:spLocks noChangeArrowheads="1"/>
          </p:cNvSpPr>
          <p:nvPr/>
        </p:nvSpPr>
        <p:spPr bwMode="auto">
          <a:xfrm>
            <a:off x="6172200" y="5257800"/>
            <a:ext cx="152400" cy="152400"/>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201" name="Line 58"/>
          <p:cNvSpPr>
            <a:spLocks noChangeShapeType="1"/>
          </p:cNvSpPr>
          <p:nvPr/>
        </p:nvSpPr>
        <p:spPr bwMode="auto">
          <a:xfrm>
            <a:off x="3505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02" name="Line 59"/>
          <p:cNvSpPr>
            <a:spLocks noChangeShapeType="1"/>
          </p:cNvSpPr>
          <p:nvPr/>
        </p:nvSpPr>
        <p:spPr bwMode="auto">
          <a:xfrm>
            <a:off x="3505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03" name="Line 60"/>
          <p:cNvSpPr>
            <a:spLocks noChangeShapeType="1"/>
          </p:cNvSpPr>
          <p:nvPr/>
        </p:nvSpPr>
        <p:spPr bwMode="auto">
          <a:xfrm>
            <a:off x="6705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04" name="Line 61"/>
          <p:cNvSpPr>
            <a:spLocks noChangeShapeType="1"/>
          </p:cNvSpPr>
          <p:nvPr/>
        </p:nvSpPr>
        <p:spPr bwMode="auto">
          <a:xfrm>
            <a:off x="6705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05" name="Line 62"/>
          <p:cNvSpPr>
            <a:spLocks noChangeShapeType="1"/>
          </p:cNvSpPr>
          <p:nvPr/>
        </p:nvSpPr>
        <p:spPr bwMode="auto">
          <a:xfrm>
            <a:off x="71628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06" name="Line 63"/>
          <p:cNvSpPr>
            <a:spLocks noChangeShapeType="1"/>
          </p:cNvSpPr>
          <p:nvPr/>
        </p:nvSpPr>
        <p:spPr bwMode="auto">
          <a:xfrm>
            <a:off x="7162800" y="5410200"/>
            <a:ext cx="2286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07" name="Line 64"/>
          <p:cNvSpPr>
            <a:spLocks noChangeShapeType="1"/>
          </p:cNvSpPr>
          <p:nvPr/>
        </p:nvSpPr>
        <p:spPr bwMode="auto">
          <a:xfrm>
            <a:off x="76200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08" name="Line 65"/>
          <p:cNvSpPr>
            <a:spLocks noChangeShapeType="1"/>
          </p:cNvSpPr>
          <p:nvPr/>
        </p:nvSpPr>
        <p:spPr bwMode="auto">
          <a:xfrm>
            <a:off x="762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09" name="Line 66"/>
          <p:cNvSpPr>
            <a:spLocks noChangeShapeType="1"/>
          </p:cNvSpPr>
          <p:nvPr/>
        </p:nvSpPr>
        <p:spPr bwMode="auto">
          <a:xfrm>
            <a:off x="8077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10" name="Line 67"/>
          <p:cNvSpPr>
            <a:spLocks noChangeShapeType="1"/>
          </p:cNvSpPr>
          <p:nvPr/>
        </p:nvSpPr>
        <p:spPr bwMode="auto">
          <a:xfrm>
            <a:off x="8077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11" name="Line 68"/>
          <p:cNvSpPr>
            <a:spLocks noChangeShapeType="1"/>
          </p:cNvSpPr>
          <p:nvPr/>
        </p:nvSpPr>
        <p:spPr bwMode="auto">
          <a:xfrm>
            <a:off x="8534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12" name="Line 69"/>
          <p:cNvSpPr>
            <a:spLocks noChangeShapeType="1"/>
          </p:cNvSpPr>
          <p:nvPr/>
        </p:nvSpPr>
        <p:spPr bwMode="auto">
          <a:xfrm>
            <a:off x="8534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13" name="Line 70"/>
          <p:cNvSpPr>
            <a:spLocks noChangeShapeType="1"/>
          </p:cNvSpPr>
          <p:nvPr/>
        </p:nvSpPr>
        <p:spPr bwMode="auto">
          <a:xfrm>
            <a:off x="5334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14" name="Line 71"/>
          <p:cNvSpPr>
            <a:spLocks noChangeShapeType="1"/>
          </p:cNvSpPr>
          <p:nvPr/>
        </p:nvSpPr>
        <p:spPr bwMode="auto">
          <a:xfrm>
            <a:off x="5334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15" name="Line 72"/>
          <p:cNvSpPr>
            <a:spLocks noChangeShapeType="1"/>
          </p:cNvSpPr>
          <p:nvPr/>
        </p:nvSpPr>
        <p:spPr bwMode="auto">
          <a:xfrm>
            <a:off x="39624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16" name="Line 73"/>
          <p:cNvSpPr>
            <a:spLocks noChangeShapeType="1"/>
          </p:cNvSpPr>
          <p:nvPr/>
        </p:nvSpPr>
        <p:spPr bwMode="auto">
          <a:xfrm>
            <a:off x="3962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17" name="Line 74"/>
          <p:cNvSpPr>
            <a:spLocks noChangeShapeType="1"/>
          </p:cNvSpPr>
          <p:nvPr/>
        </p:nvSpPr>
        <p:spPr bwMode="auto">
          <a:xfrm>
            <a:off x="6248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18" name="Line 75"/>
          <p:cNvSpPr>
            <a:spLocks noChangeShapeType="1"/>
          </p:cNvSpPr>
          <p:nvPr/>
        </p:nvSpPr>
        <p:spPr bwMode="auto">
          <a:xfrm>
            <a:off x="624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19" name="Line 76"/>
          <p:cNvSpPr>
            <a:spLocks noChangeShapeType="1"/>
          </p:cNvSpPr>
          <p:nvPr/>
        </p:nvSpPr>
        <p:spPr bwMode="auto">
          <a:xfrm>
            <a:off x="57912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20" name="Line 77"/>
          <p:cNvSpPr>
            <a:spLocks noChangeShapeType="1"/>
          </p:cNvSpPr>
          <p:nvPr/>
        </p:nvSpPr>
        <p:spPr bwMode="auto">
          <a:xfrm>
            <a:off x="579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21" name="Line 78"/>
          <p:cNvSpPr>
            <a:spLocks noChangeShapeType="1"/>
          </p:cNvSpPr>
          <p:nvPr/>
        </p:nvSpPr>
        <p:spPr bwMode="auto">
          <a:xfrm>
            <a:off x="44196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22" name="Line 79"/>
          <p:cNvSpPr>
            <a:spLocks noChangeShapeType="1"/>
          </p:cNvSpPr>
          <p:nvPr/>
        </p:nvSpPr>
        <p:spPr bwMode="auto">
          <a:xfrm flipH="1">
            <a:off x="4648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23" name="Line 80"/>
          <p:cNvSpPr>
            <a:spLocks noChangeShapeType="1"/>
          </p:cNvSpPr>
          <p:nvPr/>
        </p:nvSpPr>
        <p:spPr bwMode="auto">
          <a:xfrm>
            <a:off x="4876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24" name="Line 81"/>
          <p:cNvSpPr>
            <a:spLocks noChangeShapeType="1"/>
          </p:cNvSpPr>
          <p:nvPr/>
        </p:nvSpPr>
        <p:spPr bwMode="auto">
          <a:xfrm>
            <a:off x="4876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25" name="Line 82"/>
          <p:cNvSpPr>
            <a:spLocks noChangeShapeType="1"/>
          </p:cNvSpPr>
          <p:nvPr/>
        </p:nvSpPr>
        <p:spPr bwMode="auto">
          <a:xfrm>
            <a:off x="8991600" y="54102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26" name="Line 83"/>
          <p:cNvSpPr>
            <a:spLocks noChangeShapeType="1"/>
          </p:cNvSpPr>
          <p:nvPr/>
        </p:nvSpPr>
        <p:spPr bwMode="auto">
          <a:xfrm>
            <a:off x="39624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27" name="Line 84"/>
          <p:cNvSpPr>
            <a:spLocks noChangeShapeType="1"/>
          </p:cNvSpPr>
          <p:nvPr/>
        </p:nvSpPr>
        <p:spPr bwMode="auto">
          <a:xfrm flipH="1">
            <a:off x="3505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28" name="Line 85"/>
          <p:cNvSpPr>
            <a:spLocks noChangeShapeType="1"/>
          </p:cNvSpPr>
          <p:nvPr/>
        </p:nvSpPr>
        <p:spPr bwMode="auto">
          <a:xfrm>
            <a:off x="6248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29" name="Line 86"/>
          <p:cNvSpPr>
            <a:spLocks noChangeShapeType="1"/>
          </p:cNvSpPr>
          <p:nvPr/>
        </p:nvSpPr>
        <p:spPr bwMode="auto">
          <a:xfrm flipH="1">
            <a:off x="5791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30" name="Line 87"/>
          <p:cNvSpPr>
            <a:spLocks noChangeShapeType="1"/>
          </p:cNvSpPr>
          <p:nvPr/>
        </p:nvSpPr>
        <p:spPr bwMode="auto">
          <a:xfrm>
            <a:off x="76200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31" name="Line 88"/>
          <p:cNvSpPr>
            <a:spLocks noChangeShapeType="1"/>
          </p:cNvSpPr>
          <p:nvPr/>
        </p:nvSpPr>
        <p:spPr bwMode="auto">
          <a:xfrm flipH="1">
            <a:off x="71628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32" name="Line 89"/>
          <p:cNvSpPr>
            <a:spLocks noChangeShapeType="1"/>
          </p:cNvSpPr>
          <p:nvPr/>
        </p:nvSpPr>
        <p:spPr bwMode="auto">
          <a:xfrm>
            <a:off x="4876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33" name="Line 90"/>
          <p:cNvSpPr>
            <a:spLocks noChangeShapeType="1"/>
          </p:cNvSpPr>
          <p:nvPr/>
        </p:nvSpPr>
        <p:spPr bwMode="auto">
          <a:xfrm flipH="1">
            <a:off x="4419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34" name="Line 91"/>
          <p:cNvSpPr>
            <a:spLocks noChangeShapeType="1"/>
          </p:cNvSpPr>
          <p:nvPr/>
        </p:nvSpPr>
        <p:spPr bwMode="auto">
          <a:xfrm>
            <a:off x="4876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35" name="Line 92"/>
          <p:cNvSpPr>
            <a:spLocks noChangeShapeType="1"/>
          </p:cNvSpPr>
          <p:nvPr/>
        </p:nvSpPr>
        <p:spPr bwMode="auto">
          <a:xfrm>
            <a:off x="6705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36" name="Line 93"/>
          <p:cNvSpPr>
            <a:spLocks noChangeShapeType="1"/>
          </p:cNvSpPr>
          <p:nvPr/>
        </p:nvSpPr>
        <p:spPr bwMode="auto">
          <a:xfrm>
            <a:off x="80772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37" name="Line 94"/>
          <p:cNvSpPr>
            <a:spLocks noChangeShapeType="1"/>
          </p:cNvSpPr>
          <p:nvPr/>
        </p:nvSpPr>
        <p:spPr bwMode="auto">
          <a:xfrm>
            <a:off x="8534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38" name="Line 95"/>
          <p:cNvSpPr>
            <a:spLocks noChangeShapeType="1"/>
          </p:cNvSpPr>
          <p:nvPr/>
        </p:nvSpPr>
        <p:spPr bwMode="auto">
          <a:xfrm>
            <a:off x="8991600" y="45720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39" name="Line 96"/>
          <p:cNvSpPr>
            <a:spLocks noChangeShapeType="1"/>
          </p:cNvSpPr>
          <p:nvPr/>
        </p:nvSpPr>
        <p:spPr bwMode="auto">
          <a:xfrm flipH="1">
            <a:off x="3962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40" name="Line 97"/>
          <p:cNvSpPr>
            <a:spLocks noChangeShapeType="1"/>
          </p:cNvSpPr>
          <p:nvPr/>
        </p:nvSpPr>
        <p:spPr bwMode="auto">
          <a:xfrm>
            <a:off x="4572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41" name="Line 98"/>
          <p:cNvSpPr>
            <a:spLocks noChangeShapeType="1"/>
          </p:cNvSpPr>
          <p:nvPr/>
        </p:nvSpPr>
        <p:spPr bwMode="auto">
          <a:xfrm>
            <a:off x="5486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42" name="Line 99"/>
          <p:cNvSpPr>
            <a:spLocks noChangeShapeType="1"/>
          </p:cNvSpPr>
          <p:nvPr/>
        </p:nvSpPr>
        <p:spPr bwMode="auto">
          <a:xfrm>
            <a:off x="6400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43" name="Line 100"/>
          <p:cNvSpPr>
            <a:spLocks noChangeShapeType="1"/>
          </p:cNvSpPr>
          <p:nvPr/>
        </p:nvSpPr>
        <p:spPr bwMode="auto">
          <a:xfrm>
            <a:off x="7162800" y="3733800"/>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44" name="Line 101"/>
          <p:cNvSpPr>
            <a:spLocks noChangeShapeType="1"/>
          </p:cNvSpPr>
          <p:nvPr/>
        </p:nvSpPr>
        <p:spPr bwMode="auto">
          <a:xfrm>
            <a:off x="8077200" y="3733800"/>
            <a:ext cx="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45" name="Line 102"/>
          <p:cNvSpPr>
            <a:spLocks noChangeShapeType="1"/>
          </p:cNvSpPr>
          <p:nvPr/>
        </p:nvSpPr>
        <p:spPr bwMode="auto">
          <a:xfrm>
            <a:off x="8077200" y="3733800"/>
            <a:ext cx="457200" cy="685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46" name="Line 103"/>
          <p:cNvSpPr>
            <a:spLocks noChangeShapeType="1"/>
          </p:cNvSpPr>
          <p:nvPr/>
        </p:nvSpPr>
        <p:spPr bwMode="auto">
          <a:xfrm>
            <a:off x="8763000" y="3733800"/>
            <a:ext cx="2286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47" name="Rectangle 104"/>
          <p:cNvSpPr>
            <a:spLocks noChangeArrowheads="1"/>
          </p:cNvSpPr>
          <p:nvPr/>
        </p:nvSpPr>
        <p:spPr bwMode="auto">
          <a:xfrm>
            <a:off x="54864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248" name="Rectangle 105"/>
          <p:cNvSpPr>
            <a:spLocks noChangeArrowheads="1"/>
          </p:cNvSpPr>
          <p:nvPr/>
        </p:nvSpPr>
        <p:spPr bwMode="auto">
          <a:xfrm>
            <a:off x="7620000" y="2286000"/>
            <a:ext cx="152400" cy="152400"/>
          </a:xfrm>
          <a:prstGeom prst="rect">
            <a:avLst/>
          </a:prstGeom>
          <a:solidFill>
            <a:srgbClr val="F0E09A"/>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249" name="Rectangle 106"/>
          <p:cNvSpPr>
            <a:spLocks noChangeArrowheads="1"/>
          </p:cNvSpPr>
          <p:nvPr/>
        </p:nvSpPr>
        <p:spPr bwMode="auto">
          <a:xfrm>
            <a:off x="4953000" y="28956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250" name="Rectangle 107"/>
          <p:cNvSpPr>
            <a:spLocks noChangeArrowheads="1"/>
          </p:cNvSpPr>
          <p:nvPr/>
        </p:nvSpPr>
        <p:spPr bwMode="auto">
          <a:xfrm>
            <a:off x="6553200" y="1676400"/>
            <a:ext cx="152400" cy="152400"/>
          </a:xfrm>
          <a:prstGeom prst="rect">
            <a:avLst/>
          </a:prstGeom>
          <a:solidFill>
            <a:srgbClr val="DCFFB9"/>
          </a:soli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4251" name="Line 108"/>
          <p:cNvSpPr>
            <a:spLocks noChangeShapeType="1"/>
          </p:cNvSpPr>
          <p:nvPr/>
        </p:nvSpPr>
        <p:spPr bwMode="auto">
          <a:xfrm flipH="1">
            <a:off x="4572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52" name="Line 109"/>
          <p:cNvSpPr>
            <a:spLocks noChangeShapeType="1"/>
          </p:cNvSpPr>
          <p:nvPr/>
        </p:nvSpPr>
        <p:spPr bwMode="auto">
          <a:xfrm flipH="1">
            <a:off x="5486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53" name="Line 110"/>
          <p:cNvSpPr>
            <a:spLocks noChangeShapeType="1"/>
          </p:cNvSpPr>
          <p:nvPr/>
        </p:nvSpPr>
        <p:spPr bwMode="auto">
          <a:xfrm>
            <a:off x="6096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54" name="Line 111"/>
          <p:cNvSpPr>
            <a:spLocks noChangeShapeType="1"/>
          </p:cNvSpPr>
          <p:nvPr/>
        </p:nvSpPr>
        <p:spPr bwMode="auto">
          <a:xfrm>
            <a:off x="7162800" y="3048000"/>
            <a:ext cx="9144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55" name="Line 112"/>
          <p:cNvSpPr>
            <a:spLocks noChangeShapeType="1"/>
          </p:cNvSpPr>
          <p:nvPr/>
        </p:nvSpPr>
        <p:spPr bwMode="auto">
          <a:xfrm>
            <a:off x="8229600" y="3048000"/>
            <a:ext cx="53340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56" name="Line 113"/>
          <p:cNvSpPr>
            <a:spLocks noChangeShapeType="1"/>
          </p:cNvSpPr>
          <p:nvPr/>
        </p:nvSpPr>
        <p:spPr bwMode="auto">
          <a:xfrm flipH="1">
            <a:off x="5029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57" name="Line 114"/>
          <p:cNvSpPr>
            <a:spLocks noChangeShapeType="1"/>
          </p:cNvSpPr>
          <p:nvPr/>
        </p:nvSpPr>
        <p:spPr bwMode="auto">
          <a:xfrm>
            <a:off x="5562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58" name="Line 115"/>
          <p:cNvSpPr>
            <a:spLocks noChangeShapeType="1"/>
          </p:cNvSpPr>
          <p:nvPr/>
        </p:nvSpPr>
        <p:spPr bwMode="auto">
          <a:xfrm flipH="1">
            <a:off x="71628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59" name="Line 116"/>
          <p:cNvSpPr>
            <a:spLocks noChangeShapeType="1"/>
          </p:cNvSpPr>
          <p:nvPr/>
        </p:nvSpPr>
        <p:spPr bwMode="auto">
          <a:xfrm>
            <a:off x="7696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60" name="Line 117"/>
          <p:cNvSpPr>
            <a:spLocks noChangeShapeType="1"/>
          </p:cNvSpPr>
          <p:nvPr/>
        </p:nvSpPr>
        <p:spPr bwMode="auto">
          <a:xfrm flipH="1">
            <a:off x="5562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61" name="Line 118"/>
          <p:cNvSpPr>
            <a:spLocks noChangeShapeType="1"/>
          </p:cNvSpPr>
          <p:nvPr/>
        </p:nvSpPr>
        <p:spPr bwMode="auto">
          <a:xfrm>
            <a:off x="6629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262" name="Text Box 119"/>
          <p:cNvSpPr txBox="1">
            <a:spLocks noChangeArrowheads="1"/>
          </p:cNvSpPr>
          <p:nvPr/>
        </p:nvSpPr>
        <p:spPr bwMode="auto">
          <a:xfrm>
            <a:off x="3352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34263" name="Text Box 120"/>
          <p:cNvSpPr txBox="1">
            <a:spLocks noChangeArrowheads="1"/>
          </p:cNvSpPr>
          <p:nvPr/>
        </p:nvSpPr>
        <p:spPr bwMode="auto">
          <a:xfrm>
            <a:off x="3581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34264" name="Text Box 121"/>
          <p:cNvSpPr txBox="1">
            <a:spLocks noChangeArrowheads="1"/>
          </p:cNvSpPr>
          <p:nvPr/>
        </p:nvSpPr>
        <p:spPr bwMode="auto">
          <a:xfrm>
            <a:off x="3810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34265" name="Text Box 122"/>
          <p:cNvSpPr txBox="1">
            <a:spLocks noChangeArrowheads="1"/>
          </p:cNvSpPr>
          <p:nvPr/>
        </p:nvSpPr>
        <p:spPr bwMode="auto">
          <a:xfrm>
            <a:off x="5867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34266" name="Text Box 123"/>
          <p:cNvSpPr txBox="1">
            <a:spLocks noChangeArrowheads="1"/>
          </p:cNvSpPr>
          <p:nvPr/>
        </p:nvSpPr>
        <p:spPr bwMode="auto">
          <a:xfrm>
            <a:off x="5638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34267" name="Text Box 124"/>
          <p:cNvSpPr txBox="1">
            <a:spLocks noChangeArrowheads="1"/>
          </p:cNvSpPr>
          <p:nvPr/>
        </p:nvSpPr>
        <p:spPr bwMode="auto">
          <a:xfrm>
            <a:off x="5181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34268" name="Text Box 125"/>
          <p:cNvSpPr txBox="1">
            <a:spLocks noChangeArrowheads="1"/>
          </p:cNvSpPr>
          <p:nvPr/>
        </p:nvSpPr>
        <p:spPr bwMode="auto">
          <a:xfrm>
            <a:off x="5410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34269" name="Text Box 126"/>
          <p:cNvSpPr txBox="1">
            <a:spLocks noChangeArrowheads="1"/>
          </p:cNvSpPr>
          <p:nvPr/>
        </p:nvSpPr>
        <p:spPr bwMode="auto">
          <a:xfrm>
            <a:off x="4953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34270" name="Text Box 127"/>
          <p:cNvSpPr txBox="1">
            <a:spLocks noChangeArrowheads="1"/>
          </p:cNvSpPr>
          <p:nvPr/>
        </p:nvSpPr>
        <p:spPr bwMode="auto">
          <a:xfrm>
            <a:off x="4495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34271" name="Text Box 128"/>
          <p:cNvSpPr txBox="1">
            <a:spLocks noChangeArrowheads="1"/>
          </p:cNvSpPr>
          <p:nvPr/>
        </p:nvSpPr>
        <p:spPr bwMode="auto">
          <a:xfrm>
            <a:off x="4724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dirty="0">
                <a:solidFill>
                  <a:srgbClr val="FFC000"/>
                </a:solidFill>
                <a:latin typeface="Comic Sans MS" panose="030F0702030302020204" pitchFamily="66" charset="0"/>
              </a:rPr>
              <a:t>0</a:t>
            </a:r>
          </a:p>
        </p:txBody>
      </p:sp>
      <p:sp>
        <p:nvSpPr>
          <p:cNvPr id="134272" name="Text Box 129"/>
          <p:cNvSpPr txBox="1">
            <a:spLocks noChangeArrowheads="1"/>
          </p:cNvSpPr>
          <p:nvPr/>
        </p:nvSpPr>
        <p:spPr bwMode="auto">
          <a:xfrm>
            <a:off x="4267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34273" name="Text Box 130"/>
          <p:cNvSpPr txBox="1">
            <a:spLocks noChangeArrowheads="1"/>
          </p:cNvSpPr>
          <p:nvPr/>
        </p:nvSpPr>
        <p:spPr bwMode="auto">
          <a:xfrm>
            <a:off x="4038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dirty="0">
                <a:solidFill>
                  <a:srgbClr val="FFC000"/>
                </a:solidFill>
                <a:latin typeface="Comic Sans MS" panose="030F0702030302020204" pitchFamily="66" charset="0"/>
              </a:rPr>
              <a:t>3</a:t>
            </a:r>
          </a:p>
        </p:txBody>
      </p:sp>
      <p:sp>
        <p:nvSpPr>
          <p:cNvPr id="134274" name="Text Box 131"/>
          <p:cNvSpPr txBox="1">
            <a:spLocks noChangeArrowheads="1"/>
          </p:cNvSpPr>
          <p:nvPr/>
        </p:nvSpPr>
        <p:spPr bwMode="auto">
          <a:xfrm>
            <a:off x="79248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34275" name="Text Box 132"/>
          <p:cNvSpPr txBox="1">
            <a:spLocks noChangeArrowheads="1"/>
          </p:cNvSpPr>
          <p:nvPr/>
        </p:nvSpPr>
        <p:spPr bwMode="auto">
          <a:xfrm>
            <a:off x="7696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34276" name="Text Box 133"/>
          <p:cNvSpPr txBox="1">
            <a:spLocks noChangeArrowheads="1"/>
          </p:cNvSpPr>
          <p:nvPr/>
        </p:nvSpPr>
        <p:spPr bwMode="auto">
          <a:xfrm>
            <a:off x="7239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134277" name="Text Box 134"/>
          <p:cNvSpPr txBox="1">
            <a:spLocks noChangeArrowheads="1"/>
          </p:cNvSpPr>
          <p:nvPr/>
        </p:nvSpPr>
        <p:spPr bwMode="auto">
          <a:xfrm>
            <a:off x="7467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34278" name="Text Box 135"/>
          <p:cNvSpPr txBox="1">
            <a:spLocks noChangeArrowheads="1"/>
          </p:cNvSpPr>
          <p:nvPr/>
        </p:nvSpPr>
        <p:spPr bwMode="auto">
          <a:xfrm>
            <a:off x="7010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34279" name="Text Box 136"/>
          <p:cNvSpPr txBox="1">
            <a:spLocks noChangeArrowheads="1"/>
          </p:cNvSpPr>
          <p:nvPr/>
        </p:nvSpPr>
        <p:spPr bwMode="auto">
          <a:xfrm>
            <a:off x="6553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0</a:t>
            </a:r>
          </a:p>
        </p:txBody>
      </p:sp>
      <p:sp>
        <p:nvSpPr>
          <p:cNvPr id="134280" name="Text Box 137"/>
          <p:cNvSpPr txBox="1">
            <a:spLocks noChangeArrowheads="1"/>
          </p:cNvSpPr>
          <p:nvPr/>
        </p:nvSpPr>
        <p:spPr bwMode="auto">
          <a:xfrm>
            <a:off x="67818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1</a:t>
            </a:r>
          </a:p>
        </p:txBody>
      </p:sp>
      <p:sp>
        <p:nvSpPr>
          <p:cNvPr id="134281" name="Text Box 138"/>
          <p:cNvSpPr txBox="1">
            <a:spLocks noChangeArrowheads="1"/>
          </p:cNvSpPr>
          <p:nvPr/>
        </p:nvSpPr>
        <p:spPr bwMode="auto">
          <a:xfrm>
            <a:off x="63246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34282" name="Text Box 139"/>
          <p:cNvSpPr txBox="1">
            <a:spLocks noChangeArrowheads="1"/>
          </p:cNvSpPr>
          <p:nvPr/>
        </p:nvSpPr>
        <p:spPr bwMode="auto">
          <a:xfrm>
            <a:off x="60960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34283" name="Text Box 140"/>
          <p:cNvSpPr txBox="1">
            <a:spLocks noChangeArrowheads="1"/>
          </p:cNvSpPr>
          <p:nvPr/>
        </p:nvSpPr>
        <p:spPr bwMode="auto">
          <a:xfrm>
            <a:off x="86106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34284" name="Text Box 141"/>
          <p:cNvSpPr txBox="1">
            <a:spLocks noChangeArrowheads="1"/>
          </p:cNvSpPr>
          <p:nvPr/>
        </p:nvSpPr>
        <p:spPr bwMode="auto">
          <a:xfrm>
            <a:off x="88392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2</a:t>
            </a:r>
          </a:p>
        </p:txBody>
      </p:sp>
      <p:sp>
        <p:nvSpPr>
          <p:cNvPr id="134285" name="Text Box 142"/>
          <p:cNvSpPr txBox="1">
            <a:spLocks noChangeArrowheads="1"/>
          </p:cNvSpPr>
          <p:nvPr/>
        </p:nvSpPr>
        <p:spPr bwMode="auto">
          <a:xfrm>
            <a:off x="8382001" y="6203950"/>
            <a:ext cx="371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-3</a:t>
            </a:r>
          </a:p>
        </p:txBody>
      </p:sp>
      <p:sp>
        <p:nvSpPr>
          <p:cNvPr id="134286" name="Text Box 143"/>
          <p:cNvSpPr txBox="1">
            <a:spLocks noChangeArrowheads="1"/>
          </p:cNvSpPr>
          <p:nvPr/>
        </p:nvSpPr>
        <p:spPr bwMode="auto">
          <a:xfrm>
            <a:off x="8153401" y="6203950"/>
            <a:ext cx="27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b="1">
                <a:solidFill>
                  <a:srgbClr val="FFC000"/>
                </a:solidFill>
                <a:latin typeface="Comic Sans MS" panose="030F0702030302020204" pitchFamily="66" charset="0"/>
              </a:rPr>
              <a:t>5</a:t>
            </a:r>
          </a:p>
        </p:txBody>
      </p:sp>
      <p:sp>
        <p:nvSpPr>
          <p:cNvPr id="134287" name="Text Box 144"/>
          <p:cNvSpPr txBox="1">
            <a:spLocks noChangeArrowheads="1"/>
          </p:cNvSpPr>
          <p:nvPr/>
        </p:nvSpPr>
        <p:spPr bwMode="auto">
          <a:xfrm>
            <a:off x="3505201" y="4270376"/>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 </a:t>
            </a:r>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34288" name="Text Box 145"/>
          <p:cNvSpPr txBox="1">
            <a:spLocks noChangeArrowheads="1"/>
          </p:cNvSpPr>
          <p:nvPr/>
        </p:nvSpPr>
        <p:spPr bwMode="auto">
          <a:xfrm>
            <a:off x="4191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34289" name="Text Box 146"/>
          <p:cNvSpPr txBox="1">
            <a:spLocks noChangeArrowheads="1"/>
          </p:cNvSpPr>
          <p:nvPr/>
        </p:nvSpPr>
        <p:spPr bwMode="auto">
          <a:xfrm>
            <a:off x="47244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34290" name="Text Box 147"/>
          <p:cNvSpPr txBox="1">
            <a:spLocks noChangeArrowheads="1"/>
          </p:cNvSpPr>
          <p:nvPr/>
        </p:nvSpPr>
        <p:spPr bwMode="auto">
          <a:xfrm>
            <a:off x="3124200" y="5164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0</a:t>
            </a:r>
          </a:p>
        </p:txBody>
      </p:sp>
      <p:sp>
        <p:nvSpPr>
          <p:cNvPr id="134291" name="Text Box 148"/>
          <p:cNvSpPr txBox="1">
            <a:spLocks noChangeArrowheads="1"/>
          </p:cNvSpPr>
          <p:nvPr/>
        </p:nvSpPr>
        <p:spPr bwMode="auto">
          <a:xfrm>
            <a:off x="35814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34292" name="Text Box 149"/>
          <p:cNvSpPr txBox="1">
            <a:spLocks noChangeArrowheads="1"/>
          </p:cNvSpPr>
          <p:nvPr/>
        </p:nvSpPr>
        <p:spPr bwMode="auto">
          <a:xfrm>
            <a:off x="4114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34293" name="Text Box 150"/>
          <p:cNvSpPr txBox="1">
            <a:spLocks noChangeArrowheads="1"/>
          </p:cNvSpPr>
          <p:nvPr/>
        </p:nvSpPr>
        <p:spPr bwMode="auto">
          <a:xfrm>
            <a:off x="45720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3</a:t>
            </a:r>
          </a:p>
        </p:txBody>
      </p:sp>
      <p:sp>
        <p:nvSpPr>
          <p:cNvPr id="134294" name="Text Box 151"/>
          <p:cNvSpPr txBox="1">
            <a:spLocks noChangeArrowheads="1"/>
          </p:cNvSpPr>
          <p:nvPr/>
        </p:nvSpPr>
        <p:spPr bwMode="auto">
          <a:xfrm>
            <a:off x="5257800" y="22177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cs typeface="Times New Roman" panose="02020603050405020304" pitchFamily="18" charset="0"/>
                <a:sym typeface="Symbol" panose="05050102010706020507" pitchFamily="18" charset="2"/>
              </a:rPr>
              <a:t>0</a:t>
            </a:r>
          </a:p>
        </p:txBody>
      </p:sp>
      <p:sp>
        <p:nvSpPr>
          <p:cNvPr id="134295" name="Text Box 152"/>
          <p:cNvSpPr txBox="1">
            <a:spLocks noChangeArrowheads="1"/>
          </p:cNvSpPr>
          <p:nvPr/>
        </p:nvSpPr>
        <p:spPr bwMode="auto">
          <a:xfrm>
            <a:off x="54864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2</a:t>
            </a:r>
          </a:p>
        </p:txBody>
      </p:sp>
      <p:sp>
        <p:nvSpPr>
          <p:cNvPr id="134296" name="Text Box 153"/>
          <p:cNvSpPr txBox="1">
            <a:spLocks noChangeArrowheads="1"/>
          </p:cNvSpPr>
          <p:nvPr/>
        </p:nvSpPr>
        <p:spPr bwMode="auto">
          <a:xfrm>
            <a:off x="59436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2</a:t>
            </a:r>
          </a:p>
        </p:txBody>
      </p:sp>
      <p:sp>
        <p:nvSpPr>
          <p:cNvPr id="134297" name="Text Box 154"/>
          <p:cNvSpPr txBox="1">
            <a:spLocks noChangeArrowheads="1"/>
          </p:cNvSpPr>
          <p:nvPr/>
        </p:nvSpPr>
        <p:spPr bwMode="auto">
          <a:xfrm>
            <a:off x="51816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2</a:t>
            </a:r>
          </a:p>
        </p:txBody>
      </p:sp>
      <p:sp>
        <p:nvSpPr>
          <p:cNvPr id="134298" name="Text Box 155"/>
          <p:cNvSpPr txBox="1">
            <a:spLocks noChangeArrowheads="1"/>
          </p:cNvSpPr>
          <p:nvPr/>
        </p:nvSpPr>
        <p:spPr bwMode="auto">
          <a:xfrm>
            <a:off x="57912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2</a:t>
            </a:r>
          </a:p>
        </p:txBody>
      </p:sp>
      <p:sp>
        <p:nvSpPr>
          <p:cNvPr id="134299" name="Text Box 156"/>
          <p:cNvSpPr txBox="1">
            <a:spLocks noChangeArrowheads="1"/>
          </p:cNvSpPr>
          <p:nvPr/>
        </p:nvSpPr>
        <p:spPr bwMode="auto">
          <a:xfrm>
            <a:off x="68580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1</a:t>
            </a:r>
          </a:p>
        </p:txBody>
      </p:sp>
      <p:sp>
        <p:nvSpPr>
          <p:cNvPr id="134300" name="Text Box 157"/>
          <p:cNvSpPr txBox="1">
            <a:spLocks noChangeArrowheads="1"/>
          </p:cNvSpPr>
          <p:nvPr/>
        </p:nvSpPr>
        <p:spPr bwMode="auto">
          <a:xfrm>
            <a:off x="73152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1</a:t>
            </a:r>
          </a:p>
        </p:txBody>
      </p:sp>
      <p:sp>
        <p:nvSpPr>
          <p:cNvPr id="134301" name="Text Box 158"/>
          <p:cNvSpPr txBox="1">
            <a:spLocks noChangeArrowheads="1"/>
          </p:cNvSpPr>
          <p:nvPr/>
        </p:nvSpPr>
        <p:spPr bwMode="auto">
          <a:xfrm>
            <a:off x="72390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-3</a:t>
            </a:r>
          </a:p>
        </p:txBody>
      </p:sp>
      <p:sp>
        <p:nvSpPr>
          <p:cNvPr id="134302" name="Line 159"/>
          <p:cNvSpPr>
            <a:spLocks noChangeShapeType="1"/>
          </p:cNvSpPr>
          <p:nvPr/>
        </p:nvSpPr>
        <p:spPr bwMode="auto">
          <a:xfrm>
            <a:off x="7162800" y="3048000"/>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4303" name="Text Box 160"/>
          <p:cNvSpPr txBox="1">
            <a:spLocks noChangeArrowheads="1"/>
          </p:cNvSpPr>
          <p:nvPr/>
        </p:nvSpPr>
        <p:spPr bwMode="auto">
          <a:xfrm>
            <a:off x="68580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1</a:t>
            </a:r>
          </a:p>
        </p:txBody>
      </p:sp>
      <p:sp>
        <p:nvSpPr>
          <p:cNvPr id="134304" name="Text Box 161"/>
          <p:cNvSpPr txBox="1">
            <a:spLocks noChangeArrowheads="1"/>
          </p:cNvSpPr>
          <p:nvPr/>
        </p:nvSpPr>
        <p:spPr bwMode="auto">
          <a:xfrm>
            <a:off x="68580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1</a:t>
            </a:r>
          </a:p>
        </p:txBody>
      </p:sp>
      <p:sp>
        <p:nvSpPr>
          <p:cNvPr id="134305" name="Text Box 162"/>
          <p:cNvSpPr txBox="1">
            <a:spLocks noChangeArrowheads="1"/>
          </p:cNvSpPr>
          <p:nvPr/>
        </p:nvSpPr>
        <p:spPr bwMode="auto">
          <a:xfrm>
            <a:off x="7696200" y="51895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-5</a:t>
            </a:r>
          </a:p>
        </p:txBody>
      </p:sp>
      <p:sp>
        <p:nvSpPr>
          <p:cNvPr id="134306" name="Text Box 163"/>
          <p:cNvSpPr txBox="1">
            <a:spLocks noChangeArrowheads="1"/>
          </p:cNvSpPr>
          <p:nvPr/>
        </p:nvSpPr>
        <p:spPr bwMode="auto">
          <a:xfrm>
            <a:off x="7696200" y="43513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-5</a:t>
            </a:r>
          </a:p>
        </p:txBody>
      </p:sp>
      <p:sp>
        <p:nvSpPr>
          <p:cNvPr id="134307" name="Text Box 164"/>
          <p:cNvSpPr txBox="1">
            <a:spLocks noChangeArrowheads="1"/>
          </p:cNvSpPr>
          <p:nvPr/>
        </p:nvSpPr>
        <p:spPr bwMode="auto">
          <a:xfrm>
            <a:off x="7696200" y="3513138"/>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-5</a:t>
            </a:r>
          </a:p>
        </p:txBody>
      </p:sp>
      <p:sp>
        <p:nvSpPr>
          <p:cNvPr id="134308" name="Text Box 165"/>
          <p:cNvSpPr txBox="1">
            <a:spLocks noChangeArrowheads="1"/>
          </p:cNvSpPr>
          <p:nvPr/>
        </p:nvSpPr>
        <p:spPr bwMode="auto">
          <a:xfrm>
            <a:off x="7391400" y="22177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1</a:t>
            </a:r>
          </a:p>
        </p:txBody>
      </p:sp>
      <p:sp>
        <p:nvSpPr>
          <p:cNvPr id="134309" name="Text Box 166"/>
          <p:cNvSpPr txBox="1">
            <a:spLocks noChangeArrowheads="1"/>
          </p:cNvSpPr>
          <p:nvPr/>
        </p:nvSpPr>
        <p:spPr bwMode="auto">
          <a:xfrm>
            <a:off x="8686800" y="51895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2</a:t>
            </a:r>
          </a:p>
        </p:txBody>
      </p:sp>
      <p:sp>
        <p:nvSpPr>
          <p:cNvPr id="134310" name="Text Box 167"/>
          <p:cNvSpPr txBox="1">
            <a:spLocks noChangeArrowheads="1"/>
          </p:cNvSpPr>
          <p:nvPr/>
        </p:nvSpPr>
        <p:spPr bwMode="auto">
          <a:xfrm>
            <a:off x="8458200" y="3513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FF3300"/>
                </a:solidFill>
                <a:latin typeface="Comic Sans MS" panose="030F0702030302020204" pitchFamily="66" charset="0"/>
              </a:rPr>
              <a:t>2</a:t>
            </a:r>
          </a:p>
        </p:txBody>
      </p:sp>
      <p:sp>
        <p:nvSpPr>
          <p:cNvPr id="134311" name="Text Box 168"/>
          <p:cNvSpPr txBox="1">
            <a:spLocks noChangeArrowheads="1"/>
          </p:cNvSpPr>
          <p:nvPr/>
        </p:nvSpPr>
        <p:spPr bwMode="auto">
          <a:xfrm>
            <a:off x="7924800" y="2827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2</a:t>
            </a:r>
          </a:p>
        </p:txBody>
      </p:sp>
      <p:sp>
        <p:nvSpPr>
          <p:cNvPr id="134312" name="Text Box 169"/>
          <p:cNvSpPr txBox="1">
            <a:spLocks noChangeArrowheads="1"/>
          </p:cNvSpPr>
          <p:nvPr/>
        </p:nvSpPr>
        <p:spPr bwMode="auto">
          <a:xfrm>
            <a:off x="8686800" y="43513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rPr>
              <a:t>2</a:t>
            </a:r>
          </a:p>
        </p:txBody>
      </p:sp>
      <p:sp>
        <p:nvSpPr>
          <p:cNvPr id="134313" name="Text Box 170"/>
          <p:cNvSpPr txBox="1">
            <a:spLocks noChangeArrowheads="1"/>
          </p:cNvSpPr>
          <p:nvPr/>
        </p:nvSpPr>
        <p:spPr bwMode="auto">
          <a:xfrm>
            <a:off x="6324600" y="1608138"/>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a:solidFill>
                  <a:srgbClr val="009900"/>
                </a:solidFill>
                <a:latin typeface="Comic Sans MS" panose="030F0702030302020204" pitchFamily="66" charset="0"/>
                <a:cs typeface="Times New Roman" panose="02020603050405020304" pitchFamily="18" charset="0"/>
                <a:sym typeface="Symbol" panose="05050102010706020507" pitchFamily="18" charset="2"/>
              </a:rPr>
              <a:t>1</a:t>
            </a:r>
          </a:p>
        </p:txBody>
      </p:sp>
      <p:sp>
        <p:nvSpPr>
          <p:cNvPr id="170" name="TextBox 169">
            <a:extLst>
              <a:ext uri="{FF2B5EF4-FFF2-40B4-BE49-F238E27FC236}">
                <a16:creationId xmlns:a16="http://schemas.microsoft.com/office/drawing/2014/main" id="{A6CB54E4-843A-4385-B857-F5CECA0CADD7}"/>
              </a:ext>
            </a:extLst>
          </p:cNvPr>
          <p:cNvSpPr txBox="1"/>
          <p:nvPr/>
        </p:nvSpPr>
        <p:spPr>
          <a:xfrm>
            <a:off x="1459166" y="1580483"/>
            <a:ext cx="628698" cy="369332"/>
          </a:xfrm>
          <a:prstGeom prst="rect">
            <a:avLst/>
          </a:prstGeom>
          <a:noFill/>
        </p:spPr>
        <p:txBody>
          <a:bodyPr wrap="none" rtlCol="0">
            <a:spAutoFit/>
          </a:bodyPr>
          <a:lstStyle/>
          <a:p>
            <a:r>
              <a:rPr lang="en-US" dirty="0"/>
              <a:t>MAX</a:t>
            </a:r>
          </a:p>
        </p:txBody>
      </p:sp>
      <p:sp>
        <p:nvSpPr>
          <p:cNvPr id="171" name="TextBox 170">
            <a:extLst>
              <a:ext uri="{FF2B5EF4-FFF2-40B4-BE49-F238E27FC236}">
                <a16:creationId xmlns:a16="http://schemas.microsoft.com/office/drawing/2014/main" id="{F13A98A2-9DDA-494C-BB87-54D5E0D82C4C}"/>
              </a:ext>
            </a:extLst>
          </p:cNvPr>
          <p:cNvSpPr txBox="1"/>
          <p:nvPr/>
        </p:nvSpPr>
        <p:spPr>
          <a:xfrm>
            <a:off x="1468710" y="2204639"/>
            <a:ext cx="567784" cy="369332"/>
          </a:xfrm>
          <a:prstGeom prst="rect">
            <a:avLst/>
          </a:prstGeom>
          <a:noFill/>
        </p:spPr>
        <p:txBody>
          <a:bodyPr wrap="none" rtlCol="0">
            <a:spAutoFit/>
          </a:bodyPr>
          <a:lstStyle/>
          <a:p>
            <a:r>
              <a:rPr lang="en-US" dirty="0"/>
              <a:t>MIN</a:t>
            </a:r>
          </a:p>
        </p:txBody>
      </p:sp>
      <p:sp>
        <p:nvSpPr>
          <p:cNvPr id="172" name="TextBox 171">
            <a:extLst>
              <a:ext uri="{FF2B5EF4-FFF2-40B4-BE49-F238E27FC236}">
                <a16:creationId xmlns:a16="http://schemas.microsoft.com/office/drawing/2014/main" id="{FB2E8713-7351-4A6E-B950-D3EED11FD632}"/>
              </a:ext>
            </a:extLst>
          </p:cNvPr>
          <p:cNvSpPr txBox="1"/>
          <p:nvPr/>
        </p:nvSpPr>
        <p:spPr>
          <a:xfrm>
            <a:off x="1447272" y="2787134"/>
            <a:ext cx="628698" cy="369332"/>
          </a:xfrm>
          <a:prstGeom prst="rect">
            <a:avLst/>
          </a:prstGeom>
          <a:noFill/>
        </p:spPr>
        <p:txBody>
          <a:bodyPr wrap="none" rtlCol="0">
            <a:spAutoFit/>
          </a:bodyPr>
          <a:lstStyle/>
          <a:p>
            <a:r>
              <a:rPr lang="en-US" dirty="0"/>
              <a:t>MAX</a:t>
            </a:r>
          </a:p>
        </p:txBody>
      </p:sp>
      <p:sp>
        <p:nvSpPr>
          <p:cNvPr id="173" name="TextBox 172">
            <a:extLst>
              <a:ext uri="{FF2B5EF4-FFF2-40B4-BE49-F238E27FC236}">
                <a16:creationId xmlns:a16="http://schemas.microsoft.com/office/drawing/2014/main" id="{7B6074D6-F136-4918-9612-DEB5BDCF0145}"/>
              </a:ext>
            </a:extLst>
          </p:cNvPr>
          <p:cNvSpPr txBox="1"/>
          <p:nvPr/>
        </p:nvSpPr>
        <p:spPr>
          <a:xfrm>
            <a:off x="1489623" y="3493090"/>
            <a:ext cx="567784" cy="369332"/>
          </a:xfrm>
          <a:prstGeom prst="rect">
            <a:avLst/>
          </a:prstGeom>
          <a:noFill/>
        </p:spPr>
        <p:txBody>
          <a:bodyPr wrap="none" rtlCol="0">
            <a:spAutoFit/>
          </a:bodyPr>
          <a:lstStyle/>
          <a:p>
            <a:r>
              <a:rPr lang="en-US" dirty="0"/>
              <a:t>MIN</a:t>
            </a:r>
          </a:p>
        </p:txBody>
      </p:sp>
      <p:sp>
        <p:nvSpPr>
          <p:cNvPr id="174" name="TextBox 173">
            <a:extLst>
              <a:ext uri="{FF2B5EF4-FFF2-40B4-BE49-F238E27FC236}">
                <a16:creationId xmlns:a16="http://schemas.microsoft.com/office/drawing/2014/main" id="{B73B8C17-8F16-40B8-A483-C8E0839027F3}"/>
              </a:ext>
            </a:extLst>
          </p:cNvPr>
          <p:cNvSpPr txBox="1"/>
          <p:nvPr/>
        </p:nvSpPr>
        <p:spPr>
          <a:xfrm>
            <a:off x="1489623" y="4287356"/>
            <a:ext cx="628698" cy="369332"/>
          </a:xfrm>
          <a:prstGeom prst="rect">
            <a:avLst/>
          </a:prstGeom>
          <a:noFill/>
        </p:spPr>
        <p:txBody>
          <a:bodyPr wrap="none" rtlCol="0">
            <a:spAutoFit/>
          </a:bodyPr>
          <a:lstStyle/>
          <a:p>
            <a:r>
              <a:rPr lang="en-US" dirty="0"/>
              <a:t>MAX</a:t>
            </a:r>
          </a:p>
        </p:txBody>
      </p:sp>
      <p:sp>
        <p:nvSpPr>
          <p:cNvPr id="175" name="TextBox 174">
            <a:extLst>
              <a:ext uri="{FF2B5EF4-FFF2-40B4-BE49-F238E27FC236}">
                <a16:creationId xmlns:a16="http://schemas.microsoft.com/office/drawing/2014/main" id="{9D6AD54D-9923-480E-B0BE-A751C2FEA7DA}"/>
              </a:ext>
            </a:extLst>
          </p:cNvPr>
          <p:cNvSpPr txBox="1"/>
          <p:nvPr/>
        </p:nvSpPr>
        <p:spPr>
          <a:xfrm>
            <a:off x="1505892" y="5160659"/>
            <a:ext cx="567784" cy="369332"/>
          </a:xfrm>
          <a:prstGeom prst="rect">
            <a:avLst/>
          </a:prstGeom>
          <a:noFill/>
        </p:spPr>
        <p:txBody>
          <a:bodyPr wrap="none" rtlCol="0">
            <a:spAutoFit/>
          </a:bodyPr>
          <a:lstStyle/>
          <a:p>
            <a:r>
              <a:rPr lang="en-US" dirty="0"/>
              <a:t>MIN</a:t>
            </a:r>
          </a:p>
        </p:txBody>
      </p:sp>
      <p:cxnSp>
        <p:nvCxnSpPr>
          <p:cNvPr id="176" name="Straight Connector 175">
            <a:extLst>
              <a:ext uri="{FF2B5EF4-FFF2-40B4-BE49-F238E27FC236}">
                <a16:creationId xmlns:a16="http://schemas.microsoft.com/office/drawing/2014/main" id="{EE003CCE-71A2-42BB-950A-23A57193AA65}"/>
              </a:ext>
            </a:extLst>
          </p:cNvPr>
          <p:cNvCxnSpPr>
            <a:cxnSpLocks/>
          </p:cNvCxnSpPr>
          <p:nvPr/>
        </p:nvCxnSpPr>
        <p:spPr>
          <a:xfrm flipH="1">
            <a:off x="2116478" y="1781711"/>
            <a:ext cx="402873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6841EDC4-16B0-473A-9350-516CD3E369D6}"/>
              </a:ext>
            </a:extLst>
          </p:cNvPr>
          <p:cNvCxnSpPr>
            <a:cxnSpLocks/>
          </p:cNvCxnSpPr>
          <p:nvPr/>
        </p:nvCxnSpPr>
        <p:spPr>
          <a:xfrm flipH="1">
            <a:off x="2157574" y="2404165"/>
            <a:ext cx="2871626"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74AD2447-4B9A-4BA9-B60D-FC2A1A04CD11}"/>
              </a:ext>
            </a:extLst>
          </p:cNvPr>
          <p:cNvCxnSpPr>
            <a:cxnSpLocks/>
          </p:cNvCxnSpPr>
          <p:nvPr/>
        </p:nvCxnSpPr>
        <p:spPr>
          <a:xfrm flipH="1">
            <a:off x="2152170" y="3016785"/>
            <a:ext cx="2419830" cy="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29EDEDF0-1E51-421F-B35E-401F97CF1585}"/>
              </a:ext>
            </a:extLst>
          </p:cNvPr>
          <p:cNvCxnSpPr>
            <a:cxnSpLocks/>
            <a:endCxn id="173" idx="3"/>
          </p:cNvCxnSpPr>
          <p:nvPr/>
        </p:nvCxnSpPr>
        <p:spPr>
          <a:xfrm flipH="1">
            <a:off x="2057407" y="3672156"/>
            <a:ext cx="2106196" cy="560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A4006CA4-AD6F-4509-93BA-C47E654E88BE}"/>
              </a:ext>
            </a:extLst>
          </p:cNvPr>
          <p:cNvCxnSpPr>
            <a:cxnSpLocks/>
            <a:endCxn id="174" idx="3"/>
          </p:cNvCxnSpPr>
          <p:nvPr/>
        </p:nvCxnSpPr>
        <p:spPr>
          <a:xfrm flipH="1" flipV="1">
            <a:off x="2118321" y="4472022"/>
            <a:ext cx="1386880" cy="10934"/>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C84870B4-64BA-4A83-9A05-CAE78301B852}"/>
              </a:ext>
            </a:extLst>
          </p:cNvPr>
          <p:cNvCxnSpPr>
            <a:cxnSpLocks/>
            <a:endCxn id="175" idx="3"/>
          </p:cNvCxnSpPr>
          <p:nvPr/>
        </p:nvCxnSpPr>
        <p:spPr>
          <a:xfrm flipH="1" flipV="1">
            <a:off x="2073676" y="5345325"/>
            <a:ext cx="988024" cy="24830"/>
          </a:xfrm>
          <a:prstGeom prst="line">
            <a:avLst/>
          </a:prstGeom>
          <a:ln w="28575">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82" name="Rectangle 24">
            <a:extLst>
              <a:ext uri="{FF2B5EF4-FFF2-40B4-BE49-F238E27FC236}">
                <a16:creationId xmlns:a16="http://schemas.microsoft.com/office/drawing/2014/main" id="{48E0204A-AF33-43BD-8044-6E2C9491B46B}"/>
              </a:ext>
            </a:extLst>
          </p:cNvPr>
          <p:cNvSpPr>
            <a:spLocks noChangeArrowheads="1"/>
          </p:cNvSpPr>
          <p:nvPr/>
        </p:nvSpPr>
        <p:spPr bwMode="auto">
          <a:xfrm>
            <a:off x="9349395" y="1639021"/>
            <a:ext cx="304801" cy="310794"/>
          </a:xfrm>
          <a:prstGeom prst="rect">
            <a:avLst/>
          </a:prstGeom>
          <a:solidFill>
            <a:schemeClr val="accent2"/>
          </a:solidFill>
          <a:ln w="9525">
            <a:solidFill>
              <a:schemeClr val="accent2"/>
            </a:solidFill>
            <a:miter lim="800000"/>
            <a:headEnd/>
            <a:tailEnd/>
          </a:ln>
        </p:spPr>
        <p:txBody>
          <a:bodyPr wrap="none" anchor="ct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83" name="TextBox 182">
            <a:extLst>
              <a:ext uri="{FF2B5EF4-FFF2-40B4-BE49-F238E27FC236}">
                <a16:creationId xmlns:a16="http://schemas.microsoft.com/office/drawing/2014/main" id="{F15EC50F-2C64-4B6E-AAB0-211DC0AFCAD2}"/>
              </a:ext>
            </a:extLst>
          </p:cNvPr>
          <p:cNvSpPr txBox="1"/>
          <p:nvPr/>
        </p:nvSpPr>
        <p:spPr>
          <a:xfrm>
            <a:off x="9671320" y="1581656"/>
            <a:ext cx="1138773" cy="400110"/>
          </a:xfrm>
          <a:prstGeom prst="rect">
            <a:avLst/>
          </a:prstGeom>
          <a:noFill/>
        </p:spPr>
        <p:txBody>
          <a:bodyPr wrap="none" rtlCol="0">
            <a:spAutoFit/>
          </a:bodyPr>
          <a:lstStyle/>
          <a:p>
            <a:r>
              <a:rPr lang="en-US" sz="2000" dirty="0"/>
              <a:t>= Pruned</a:t>
            </a:r>
          </a:p>
        </p:txBody>
      </p:sp>
    </p:spTree>
    <p:extLst>
      <p:ext uri="{BB962C8B-B14F-4D97-AF65-F5344CB8AC3E}">
        <p14:creationId xmlns:p14="http://schemas.microsoft.com/office/powerpoint/2010/main" val="34937668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4"/>
          <p:cNvSpPr>
            <a:spLocks noChangeArrowheads="1"/>
          </p:cNvSpPr>
          <p:nvPr/>
        </p:nvSpPr>
        <p:spPr bwMode="auto">
          <a:xfrm>
            <a:off x="0" y="1482012"/>
            <a:ext cx="12192000" cy="609600"/>
          </a:xfrm>
          <a:prstGeom prst="rect">
            <a:avLst/>
          </a:prstGeom>
          <a:noFill/>
          <a:ln w="9525">
            <a:noFill/>
            <a:miter lim="800000"/>
            <a:headEnd/>
            <a:tailEnd/>
          </a:ln>
          <a:effectLst/>
        </p:spPr>
        <p:txBody>
          <a:bodyPr anchor="ctr"/>
          <a:lstStyle/>
          <a:p>
            <a:pPr algn="ctr"/>
            <a:r>
              <a:rPr lang="en-US" sz="3600" b="1" dirty="0">
                <a:solidFill>
                  <a:schemeClr val="bg1"/>
                </a:solidFill>
                <a:latin typeface="Arial" charset="0"/>
              </a:rPr>
              <a:t>Alpha – Beta Pruning</a:t>
            </a:r>
          </a:p>
          <a:p>
            <a:pPr algn="ctr"/>
            <a:r>
              <a:rPr lang="en-US" sz="3600" b="1" dirty="0">
                <a:solidFill>
                  <a:schemeClr val="bg1"/>
                </a:solidFill>
                <a:latin typeface="Arial" charset="0"/>
              </a:rPr>
              <a:t>Conclusions</a:t>
            </a:r>
          </a:p>
        </p:txBody>
      </p:sp>
      <p:pic>
        <p:nvPicPr>
          <p:cNvPr id="6" name="Picture 5"/>
          <p:cNvPicPr>
            <a:picLocks noChangeAspect="1"/>
          </p:cNvPicPr>
          <p:nvPr/>
        </p:nvPicPr>
        <p:blipFill>
          <a:blip r:embed="rId2"/>
          <a:stretch>
            <a:fillRect/>
          </a:stretch>
        </p:blipFill>
        <p:spPr>
          <a:xfrm>
            <a:off x="0" y="2676525"/>
            <a:ext cx="3048000" cy="4181475"/>
          </a:xfrm>
          <a:prstGeom prst="rect">
            <a:avLst/>
          </a:prstGeom>
        </p:spPr>
      </p:pic>
    </p:spTree>
    <p:extLst>
      <p:ext uri="{BB962C8B-B14F-4D97-AF65-F5344CB8AC3E}">
        <p14:creationId xmlns:p14="http://schemas.microsoft.com/office/powerpoint/2010/main" val="1886400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531" name="Rectangle 59"/>
          <p:cNvSpPr>
            <a:spLocks noGrp="1" noChangeArrowheads="1"/>
          </p:cNvSpPr>
          <p:nvPr>
            <p:ph type="title"/>
          </p:nvPr>
        </p:nvSpPr>
        <p:spPr>
          <a:xfrm>
            <a:off x="0" y="97023"/>
            <a:ext cx="12192000" cy="1136464"/>
          </a:xfrm>
        </p:spPr>
        <p:txBody>
          <a:bodyPr/>
          <a:lstStyle/>
          <a:p>
            <a:pPr algn="ctr"/>
            <a:r>
              <a:rPr lang="en-US" sz="3200" dirty="0"/>
              <a:t>How much do we gain?</a:t>
            </a:r>
          </a:p>
        </p:txBody>
      </p:sp>
      <p:sp>
        <p:nvSpPr>
          <p:cNvPr id="361532" name="Rectangle 60"/>
          <p:cNvSpPr>
            <a:spLocks noGrp="1" noChangeArrowheads="1"/>
          </p:cNvSpPr>
          <p:nvPr>
            <p:ph sz="quarter" idx="1"/>
          </p:nvPr>
        </p:nvSpPr>
        <p:spPr>
          <a:xfrm>
            <a:off x="1143000" y="1324769"/>
            <a:ext cx="9905999" cy="3541714"/>
          </a:xfrm>
        </p:spPr>
        <p:txBody>
          <a:bodyPr/>
          <a:lstStyle/>
          <a:p>
            <a:r>
              <a:rPr lang="en-US" dirty="0"/>
              <a:t>Consider these two cases:</a:t>
            </a:r>
          </a:p>
        </p:txBody>
      </p:sp>
      <p:grpSp>
        <p:nvGrpSpPr>
          <p:cNvPr id="2" name="Group 4"/>
          <p:cNvGrpSpPr>
            <a:grpSpLocks/>
          </p:cNvGrpSpPr>
          <p:nvPr/>
        </p:nvGrpSpPr>
        <p:grpSpPr bwMode="auto">
          <a:xfrm>
            <a:off x="2079626" y="2149476"/>
            <a:ext cx="3311525" cy="3768725"/>
            <a:chOff x="326" y="1610"/>
            <a:chExt cx="2086" cy="2374"/>
          </a:xfrm>
        </p:grpSpPr>
        <p:grpSp>
          <p:nvGrpSpPr>
            <p:cNvPr id="3" name="Group 5"/>
            <p:cNvGrpSpPr>
              <a:grpSpLocks/>
            </p:cNvGrpSpPr>
            <p:nvPr/>
          </p:nvGrpSpPr>
          <p:grpSpPr bwMode="auto">
            <a:xfrm>
              <a:off x="576" y="1632"/>
              <a:ext cx="1680" cy="2352"/>
              <a:chOff x="576" y="1632"/>
              <a:chExt cx="1680" cy="2352"/>
            </a:xfrm>
          </p:grpSpPr>
          <p:sp>
            <p:nvSpPr>
              <p:cNvPr id="361478" name="Line 6"/>
              <p:cNvSpPr>
                <a:spLocks noChangeShapeType="1"/>
              </p:cNvSpPr>
              <p:nvPr/>
            </p:nvSpPr>
            <p:spPr bwMode="auto">
              <a:xfrm flipH="1">
                <a:off x="576" y="2736"/>
                <a:ext cx="96" cy="336"/>
              </a:xfrm>
              <a:prstGeom prst="line">
                <a:avLst/>
              </a:prstGeom>
              <a:noFill/>
              <a:ln w="9525">
                <a:solidFill>
                  <a:schemeClr val="tx1"/>
                </a:solidFill>
                <a:round/>
                <a:headEnd/>
                <a:tailEnd type="triangle" w="med" len="med"/>
              </a:ln>
              <a:effectLst/>
            </p:spPr>
            <p:txBody>
              <a:bodyPr wrap="none"/>
              <a:lstStyle/>
              <a:p>
                <a:endParaRPr lang="en-US"/>
              </a:p>
            </p:txBody>
          </p:sp>
          <p:sp>
            <p:nvSpPr>
              <p:cNvPr id="361479" name="Line 7"/>
              <p:cNvSpPr>
                <a:spLocks noChangeShapeType="1"/>
              </p:cNvSpPr>
              <p:nvPr/>
            </p:nvSpPr>
            <p:spPr bwMode="auto">
              <a:xfrm>
                <a:off x="672" y="2736"/>
                <a:ext cx="96" cy="336"/>
              </a:xfrm>
              <a:prstGeom prst="line">
                <a:avLst/>
              </a:prstGeom>
              <a:noFill/>
              <a:ln w="9525">
                <a:solidFill>
                  <a:schemeClr val="tx1"/>
                </a:solidFill>
                <a:round/>
                <a:headEnd/>
                <a:tailEnd type="triangle" w="med" len="med"/>
              </a:ln>
              <a:effectLst/>
            </p:spPr>
            <p:txBody>
              <a:bodyPr wrap="none"/>
              <a:lstStyle/>
              <a:p>
                <a:endParaRPr lang="en-US"/>
              </a:p>
            </p:txBody>
          </p:sp>
          <p:sp>
            <p:nvSpPr>
              <p:cNvPr id="361480" name="Rectangle 8"/>
              <p:cNvSpPr>
                <a:spLocks noChangeArrowheads="1"/>
              </p:cNvSpPr>
              <p:nvPr/>
            </p:nvSpPr>
            <p:spPr bwMode="auto">
              <a:xfrm>
                <a:off x="1728" y="1632"/>
                <a:ext cx="192" cy="192"/>
              </a:xfrm>
              <a:prstGeom prst="rect">
                <a:avLst/>
              </a:prstGeom>
              <a:solidFill>
                <a:srgbClr val="DCFFB9"/>
              </a:solidFill>
              <a:ln w="9525">
                <a:solidFill>
                  <a:schemeClr val="tx1"/>
                </a:solidFill>
                <a:miter lim="800000"/>
                <a:headEnd/>
                <a:tailEnd/>
              </a:ln>
              <a:effectLst/>
            </p:spPr>
            <p:txBody>
              <a:bodyPr wrap="none" anchor="ctr"/>
              <a:lstStyle/>
              <a:p>
                <a:endParaRPr lang="en-US"/>
              </a:p>
            </p:txBody>
          </p:sp>
          <p:grpSp>
            <p:nvGrpSpPr>
              <p:cNvPr id="4" name="Group 9"/>
              <p:cNvGrpSpPr>
                <a:grpSpLocks/>
              </p:cNvGrpSpPr>
              <p:nvPr/>
            </p:nvGrpSpPr>
            <p:grpSpPr bwMode="auto">
              <a:xfrm>
                <a:off x="576" y="2544"/>
                <a:ext cx="1680" cy="192"/>
                <a:chOff x="1584" y="2688"/>
                <a:chExt cx="1680" cy="192"/>
              </a:xfrm>
            </p:grpSpPr>
            <p:sp>
              <p:nvSpPr>
                <p:cNvPr id="361482" name="Rectangle 10"/>
                <p:cNvSpPr>
                  <a:spLocks noChangeArrowheads="1"/>
                </p:cNvSpPr>
                <p:nvPr/>
              </p:nvSpPr>
              <p:spPr bwMode="auto">
                <a:xfrm>
                  <a:off x="1584" y="2688"/>
                  <a:ext cx="192" cy="192"/>
                </a:xfrm>
                <a:prstGeom prst="rect">
                  <a:avLst/>
                </a:prstGeom>
                <a:solidFill>
                  <a:srgbClr val="F0E09A"/>
                </a:solidFill>
                <a:ln w="9525">
                  <a:solidFill>
                    <a:schemeClr val="tx1"/>
                  </a:solidFill>
                  <a:miter lim="800000"/>
                  <a:headEnd/>
                  <a:tailEnd/>
                </a:ln>
                <a:effectLst/>
              </p:spPr>
              <p:txBody>
                <a:bodyPr wrap="none" anchor="ctr"/>
                <a:lstStyle/>
                <a:p>
                  <a:endParaRPr lang="en-US"/>
                </a:p>
              </p:txBody>
            </p:sp>
            <p:sp>
              <p:nvSpPr>
                <p:cNvPr id="361483" name="Rectangle 11"/>
                <p:cNvSpPr>
                  <a:spLocks noChangeArrowheads="1"/>
                </p:cNvSpPr>
                <p:nvPr/>
              </p:nvSpPr>
              <p:spPr bwMode="auto">
                <a:xfrm>
                  <a:off x="2352" y="2688"/>
                  <a:ext cx="192" cy="192"/>
                </a:xfrm>
                <a:prstGeom prst="rect">
                  <a:avLst/>
                </a:prstGeom>
                <a:solidFill>
                  <a:srgbClr val="F0E09A"/>
                </a:solidFill>
                <a:ln w="9525">
                  <a:solidFill>
                    <a:schemeClr val="tx1"/>
                  </a:solidFill>
                  <a:miter lim="800000"/>
                  <a:headEnd/>
                  <a:tailEnd/>
                </a:ln>
                <a:effectLst/>
              </p:spPr>
              <p:txBody>
                <a:bodyPr wrap="none" anchor="ctr"/>
                <a:lstStyle/>
                <a:p>
                  <a:endParaRPr lang="en-US"/>
                </a:p>
              </p:txBody>
            </p:sp>
            <p:sp>
              <p:nvSpPr>
                <p:cNvPr id="361484" name="Rectangle 12"/>
                <p:cNvSpPr>
                  <a:spLocks noChangeArrowheads="1"/>
                </p:cNvSpPr>
                <p:nvPr/>
              </p:nvSpPr>
              <p:spPr bwMode="auto">
                <a:xfrm>
                  <a:off x="3072" y="2688"/>
                  <a:ext cx="192" cy="192"/>
                </a:xfrm>
                <a:prstGeom prst="rect">
                  <a:avLst/>
                </a:prstGeom>
                <a:solidFill>
                  <a:srgbClr val="F0E09A"/>
                </a:solidFill>
                <a:ln w="9525">
                  <a:solidFill>
                    <a:schemeClr val="tx1"/>
                  </a:solidFill>
                  <a:prstDash val="dash"/>
                  <a:miter lim="800000"/>
                  <a:headEnd/>
                  <a:tailEnd/>
                </a:ln>
                <a:effectLst/>
              </p:spPr>
              <p:txBody>
                <a:bodyPr wrap="none" anchor="ctr"/>
                <a:lstStyle/>
                <a:p>
                  <a:endParaRPr lang="en-US"/>
                </a:p>
              </p:txBody>
            </p:sp>
          </p:grpSp>
          <p:sp>
            <p:nvSpPr>
              <p:cNvPr id="361485" name="Rectangle 13"/>
              <p:cNvSpPr>
                <a:spLocks noChangeArrowheads="1"/>
              </p:cNvSpPr>
              <p:nvPr/>
            </p:nvSpPr>
            <p:spPr bwMode="auto">
              <a:xfrm>
                <a:off x="864" y="3456"/>
                <a:ext cx="192" cy="192"/>
              </a:xfrm>
              <a:prstGeom prst="rect">
                <a:avLst/>
              </a:prstGeom>
              <a:solidFill>
                <a:srgbClr val="DCFFB9"/>
              </a:solidFill>
              <a:ln w="9525">
                <a:solidFill>
                  <a:schemeClr val="tx1"/>
                </a:solidFill>
                <a:miter lim="800000"/>
                <a:headEnd/>
                <a:tailEnd/>
              </a:ln>
              <a:effectLst/>
            </p:spPr>
            <p:txBody>
              <a:bodyPr wrap="none" anchor="ctr"/>
              <a:lstStyle/>
              <a:p>
                <a:endParaRPr lang="en-US"/>
              </a:p>
            </p:txBody>
          </p:sp>
          <p:sp>
            <p:nvSpPr>
              <p:cNvPr id="361486" name="Rectangle 14"/>
              <p:cNvSpPr>
                <a:spLocks noChangeArrowheads="1"/>
              </p:cNvSpPr>
              <p:nvPr/>
            </p:nvSpPr>
            <p:spPr bwMode="auto">
              <a:xfrm>
                <a:off x="1344" y="3456"/>
                <a:ext cx="192" cy="192"/>
              </a:xfrm>
              <a:prstGeom prst="rect">
                <a:avLst/>
              </a:prstGeom>
              <a:solidFill>
                <a:srgbClr val="DCFFB9"/>
              </a:solidFill>
              <a:ln w="9525">
                <a:solidFill>
                  <a:schemeClr val="tx1"/>
                </a:solidFill>
                <a:prstDash val="dash"/>
                <a:miter lim="800000"/>
                <a:headEnd/>
                <a:tailEnd/>
              </a:ln>
              <a:effectLst/>
            </p:spPr>
            <p:txBody>
              <a:bodyPr wrap="none" anchor="ctr"/>
              <a:lstStyle/>
              <a:p>
                <a:endParaRPr lang="en-US"/>
              </a:p>
            </p:txBody>
          </p:sp>
          <p:sp>
            <p:nvSpPr>
              <p:cNvPr id="361487" name="Line 15"/>
              <p:cNvSpPr>
                <a:spLocks noChangeShapeType="1"/>
              </p:cNvSpPr>
              <p:nvPr/>
            </p:nvSpPr>
            <p:spPr bwMode="auto">
              <a:xfrm flipH="1">
                <a:off x="672" y="1824"/>
                <a:ext cx="1152" cy="720"/>
              </a:xfrm>
              <a:prstGeom prst="line">
                <a:avLst/>
              </a:prstGeom>
              <a:noFill/>
              <a:ln w="9525">
                <a:solidFill>
                  <a:schemeClr val="tx1"/>
                </a:solidFill>
                <a:round/>
                <a:headEnd/>
                <a:tailEnd type="triangle" w="med" len="med"/>
              </a:ln>
              <a:effectLst/>
            </p:spPr>
            <p:txBody>
              <a:bodyPr wrap="none"/>
              <a:lstStyle/>
              <a:p>
                <a:endParaRPr lang="en-US"/>
              </a:p>
            </p:txBody>
          </p:sp>
          <p:sp>
            <p:nvSpPr>
              <p:cNvPr id="361488" name="Line 16"/>
              <p:cNvSpPr>
                <a:spLocks noChangeShapeType="1"/>
              </p:cNvSpPr>
              <p:nvPr/>
            </p:nvSpPr>
            <p:spPr bwMode="auto">
              <a:xfrm flipH="1">
                <a:off x="1440" y="1824"/>
                <a:ext cx="384" cy="720"/>
              </a:xfrm>
              <a:prstGeom prst="line">
                <a:avLst/>
              </a:prstGeom>
              <a:noFill/>
              <a:ln w="9525">
                <a:solidFill>
                  <a:schemeClr val="tx1"/>
                </a:solidFill>
                <a:round/>
                <a:headEnd/>
                <a:tailEnd type="triangle" w="med" len="med"/>
              </a:ln>
              <a:effectLst/>
            </p:spPr>
            <p:txBody>
              <a:bodyPr wrap="none"/>
              <a:lstStyle/>
              <a:p>
                <a:endParaRPr lang="en-US"/>
              </a:p>
            </p:txBody>
          </p:sp>
          <p:sp>
            <p:nvSpPr>
              <p:cNvPr id="361489" name="Line 17"/>
              <p:cNvSpPr>
                <a:spLocks noChangeShapeType="1"/>
              </p:cNvSpPr>
              <p:nvPr/>
            </p:nvSpPr>
            <p:spPr bwMode="auto">
              <a:xfrm>
                <a:off x="1824" y="1824"/>
                <a:ext cx="336" cy="720"/>
              </a:xfrm>
              <a:prstGeom prst="line">
                <a:avLst/>
              </a:prstGeom>
              <a:noFill/>
              <a:ln w="9525">
                <a:solidFill>
                  <a:schemeClr val="tx1"/>
                </a:solidFill>
                <a:prstDash val="dash"/>
                <a:round/>
                <a:headEnd/>
                <a:tailEnd type="triangle" w="med" len="med"/>
              </a:ln>
              <a:effectLst/>
            </p:spPr>
            <p:txBody>
              <a:bodyPr wrap="none"/>
              <a:lstStyle/>
              <a:p>
                <a:endParaRPr lang="en-US"/>
              </a:p>
            </p:txBody>
          </p:sp>
          <p:sp>
            <p:nvSpPr>
              <p:cNvPr id="361490" name="Line 18"/>
              <p:cNvSpPr>
                <a:spLocks noChangeShapeType="1"/>
              </p:cNvSpPr>
              <p:nvPr/>
            </p:nvSpPr>
            <p:spPr bwMode="auto">
              <a:xfrm flipH="1">
                <a:off x="960" y="2736"/>
                <a:ext cx="480" cy="720"/>
              </a:xfrm>
              <a:prstGeom prst="line">
                <a:avLst/>
              </a:prstGeom>
              <a:noFill/>
              <a:ln w="9525">
                <a:solidFill>
                  <a:schemeClr val="tx1"/>
                </a:solidFill>
                <a:round/>
                <a:headEnd/>
                <a:tailEnd type="triangle" w="med" len="med"/>
              </a:ln>
              <a:effectLst/>
            </p:spPr>
            <p:txBody>
              <a:bodyPr wrap="none"/>
              <a:lstStyle/>
              <a:p>
                <a:endParaRPr lang="en-US"/>
              </a:p>
            </p:txBody>
          </p:sp>
          <p:sp>
            <p:nvSpPr>
              <p:cNvPr id="361491" name="Line 19"/>
              <p:cNvSpPr>
                <a:spLocks noChangeShapeType="1"/>
              </p:cNvSpPr>
              <p:nvPr/>
            </p:nvSpPr>
            <p:spPr bwMode="auto">
              <a:xfrm>
                <a:off x="1440" y="2736"/>
                <a:ext cx="0" cy="720"/>
              </a:xfrm>
              <a:prstGeom prst="line">
                <a:avLst/>
              </a:prstGeom>
              <a:noFill/>
              <a:ln w="9525">
                <a:solidFill>
                  <a:schemeClr val="tx1"/>
                </a:solidFill>
                <a:prstDash val="dash"/>
                <a:round/>
                <a:headEnd/>
                <a:tailEnd type="triangle" w="med" len="med"/>
              </a:ln>
              <a:effectLst/>
            </p:spPr>
            <p:txBody>
              <a:bodyPr wrap="none"/>
              <a:lstStyle/>
              <a:p>
                <a:endParaRPr lang="en-US"/>
              </a:p>
            </p:txBody>
          </p:sp>
          <p:grpSp>
            <p:nvGrpSpPr>
              <p:cNvPr id="5" name="Group 20"/>
              <p:cNvGrpSpPr>
                <a:grpSpLocks/>
              </p:cNvGrpSpPr>
              <p:nvPr/>
            </p:nvGrpSpPr>
            <p:grpSpPr bwMode="auto">
              <a:xfrm>
                <a:off x="864" y="3648"/>
                <a:ext cx="192" cy="336"/>
                <a:chOff x="1248" y="2688"/>
                <a:chExt cx="192" cy="336"/>
              </a:xfrm>
            </p:grpSpPr>
            <p:sp>
              <p:nvSpPr>
                <p:cNvPr id="361493" name="Line 21"/>
                <p:cNvSpPr>
                  <a:spLocks noChangeShapeType="1"/>
                </p:cNvSpPr>
                <p:nvPr/>
              </p:nvSpPr>
              <p:spPr bwMode="auto">
                <a:xfrm flipH="1">
                  <a:off x="1248" y="2688"/>
                  <a:ext cx="96" cy="336"/>
                </a:xfrm>
                <a:prstGeom prst="line">
                  <a:avLst/>
                </a:prstGeom>
                <a:noFill/>
                <a:ln w="9525">
                  <a:solidFill>
                    <a:schemeClr val="tx1"/>
                  </a:solidFill>
                  <a:round/>
                  <a:headEnd/>
                  <a:tailEnd type="triangle" w="med" len="med"/>
                </a:ln>
                <a:effectLst/>
              </p:spPr>
              <p:txBody>
                <a:bodyPr wrap="none"/>
                <a:lstStyle/>
                <a:p>
                  <a:endParaRPr lang="en-US"/>
                </a:p>
              </p:txBody>
            </p:sp>
            <p:sp>
              <p:nvSpPr>
                <p:cNvPr id="361494" name="Line 22"/>
                <p:cNvSpPr>
                  <a:spLocks noChangeShapeType="1"/>
                </p:cNvSpPr>
                <p:nvPr/>
              </p:nvSpPr>
              <p:spPr bwMode="auto">
                <a:xfrm>
                  <a:off x="1344" y="2688"/>
                  <a:ext cx="96" cy="336"/>
                </a:xfrm>
                <a:prstGeom prst="line">
                  <a:avLst/>
                </a:prstGeom>
                <a:noFill/>
                <a:ln w="9525">
                  <a:solidFill>
                    <a:schemeClr val="tx1"/>
                  </a:solidFill>
                  <a:round/>
                  <a:headEnd/>
                  <a:tailEnd type="triangle" w="med" len="med"/>
                </a:ln>
                <a:effectLst/>
              </p:spPr>
              <p:txBody>
                <a:bodyPr wrap="none"/>
                <a:lstStyle/>
                <a:p>
                  <a:endParaRPr lang="en-US"/>
                </a:p>
              </p:txBody>
            </p:sp>
          </p:grpSp>
          <p:sp>
            <p:nvSpPr>
              <p:cNvPr id="361495" name="Line 23"/>
              <p:cNvSpPr>
                <a:spLocks noChangeShapeType="1"/>
              </p:cNvSpPr>
              <p:nvPr/>
            </p:nvSpPr>
            <p:spPr bwMode="auto">
              <a:xfrm flipH="1">
                <a:off x="1344" y="3648"/>
                <a:ext cx="96" cy="336"/>
              </a:xfrm>
              <a:prstGeom prst="line">
                <a:avLst/>
              </a:prstGeom>
              <a:noFill/>
              <a:ln w="9525">
                <a:solidFill>
                  <a:schemeClr val="tx1"/>
                </a:solidFill>
                <a:prstDash val="dash"/>
                <a:round/>
                <a:headEnd/>
                <a:tailEnd type="triangle" w="med" len="med"/>
              </a:ln>
              <a:effectLst/>
            </p:spPr>
            <p:txBody>
              <a:bodyPr wrap="none"/>
              <a:lstStyle/>
              <a:p>
                <a:endParaRPr lang="en-US"/>
              </a:p>
            </p:txBody>
          </p:sp>
          <p:sp>
            <p:nvSpPr>
              <p:cNvPr id="361496" name="Line 24"/>
              <p:cNvSpPr>
                <a:spLocks noChangeShapeType="1"/>
              </p:cNvSpPr>
              <p:nvPr/>
            </p:nvSpPr>
            <p:spPr bwMode="auto">
              <a:xfrm>
                <a:off x="1440" y="3648"/>
                <a:ext cx="96" cy="336"/>
              </a:xfrm>
              <a:prstGeom prst="line">
                <a:avLst/>
              </a:prstGeom>
              <a:noFill/>
              <a:ln w="9525">
                <a:solidFill>
                  <a:schemeClr val="tx1"/>
                </a:solidFill>
                <a:prstDash val="dash"/>
                <a:round/>
                <a:headEnd/>
                <a:tailEnd type="triangle" w="med" len="med"/>
              </a:ln>
              <a:effectLst/>
            </p:spPr>
            <p:txBody>
              <a:bodyPr wrap="none"/>
              <a:lstStyle/>
              <a:p>
                <a:endParaRPr lang="en-US"/>
              </a:p>
            </p:txBody>
          </p:sp>
        </p:grpSp>
        <p:sp>
          <p:nvSpPr>
            <p:cNvPr id="361497" name="Text Box 25"/>
            <p:cNvSpPr txBox="1">
              <a:spLocks noChangeArrowheads="1"/>
            </p:cNvSpPr>
            <p:nvPr/>
          </p:nvSpPr>
          <p:spPr bwMode="auto">
            <a:xfrm>
              <a:off x="326" y="2522"/>
              <a:ext cx="204" cy="231"/>
            </a:xfrm>
            <a:prstGeom prst="rect">
              <a:avLst/>
            </a:prstGeom>
            <a:noFill/>
            <a:ln w="9525">
              <a:noFill/>
              <a:miter lim="800000"/>
              <a:headEnd/>
              <a:tailEnd/>
            </a:ln>
            <a:effectLst/>
          </p:spPr>
          <p:txBody>
            <a:bodyPr wrap="none">
              <a:spAutoFit/>
            </a:bodyPr>
            <a:lstStyle/>
            <a:p>
              <a:pPr eaLnBrk="1" hangingPunct="1"/>
              <a:r>
                <a:rPr lang="en-US">
                  <a:solidFill>
                    <a:srgbClr val="FF3300"/>
                  </a:solidFill>
                  <a:latin typeface="Comic Sans MS" pitchFamily="66" charset="0"/>
                  <a:cs typeface="Arial" charset="0"/>
                </a:rPr>
                <a:t>3</a:t>
              </a:r>
            </a:p>
          </p:txBody>
        </p:sp>
        <p:sp>
          <p:nvSpPr>
            <p:cNvPr id="361498" name="Text Box 26"/>
            <p:cNvSpPr txBox="1">
              <a:spLocks noChangeArrowheads="1"/>
            </p:cNvSpPr>
            <p:nvPr/>
          </p:nvSpPr>
          <p:spPr bwMode="auto">
            <a:xfrm>
              <a:off x="1958" y="1610"/>
              <a:ext cx="454" cy="231"/>
            </a:xfrm>
            <a:prstGeom prst="rect">
              <a:avLst/>
            </a:prstGeom>
            <a:noFill/>
            <a:ln w="9525">
              <a:noFill/>
              <a:miter lim="800000"/>
              <a:headEnd/>
              <a:tailEnd/>
            </a:ln>
            <a:effectLst/>
          </p:spPr>
          <p:txBody>
            <a:bodyPr wrap="none">
              <a:spAutoFit/>
            </a:bodyPr>
            <a:lstStyle/>
            <a:p>
              <a:pPr eaLnBrk="1" hangingPunct="1"/>
              <a:r>
                <a:rPr lang="en-US" dirty="0">
                  <a:solidFill>
                    <a:schemeClr val="accent6">
                      <a:lumMod val="20000"/>
                      <a:lumOff val="80000"/>
                    </a:schemeClr>
                  </a:solidFill>
                  <a:latin typeface="Symbol" pitchFamily="18" charset="2"/>
                  <a:cs typeface="Arial" charset="0"/>
                </a:rPr>
                <a:t>a</a:t>
              </a:r>
              <a:r>
                <a:rPr lang="en-US" dirty="0">
                  <a:solidFill>
                    <a:schemeClr val="accent6">
                      <a:lumMod val="20000"/>
                      <a:lumOff val="80000"/>
                    </a:schemeClr>
                  </a:solidFill>
                  <a:latin typeface="Comic Sans MS" pitchFamily="66" charset="0"/>
                  <a:cs typeface="Arial" charset="0"/>
                </a:rPr>
                <a:t> = 3</a:t>
              </a:r>
            </a:p>
          </p:txBody>
        </p:sp>
        <p:sp>
          <p:nvSpPr>
            <p:cNvPr id="361499" name="Text Box 27"/>
            <p:cNvSpPr txBox="1">
              <a:spLocks noChangeArrowheads="1"/>
            </p:cNvSpPr>
            <p:nvPr/>
          </p:nvSpPr>
          <p:spPr bwMode="auto">
            <a:xfrm>
              <a:off x="624" y="3459"/>
              <a:ext cx="241" cy="231"/>
            </a:xfrm>
            <a:prstGeom prst="rect">
              <a:avLst/>
            </a:prstGeom>
            <a:noFill/>
            <a:ln w="9525">
              <a:noFill/>
              <a:miter lim="800000"/>
              <a:headEnd/>
              <a:tailEnd/>
            </a:ln>
            <a:effectLst/>
          </p:spPr>
          <p:txBody>
            <a:bodyPr wrap="none">
              <a:spAutoFit/>
            </a:bodyPr>
            <a:lstStyle/>
            <a:p>
              <a:pPr eaLnBrk="1" hangingPunct="1"/>
              <a:r>
                <a:rPr lang="en-US" dirty="0">
                  <a:solidFill>
                    <a:schemeClr val="bg1"/>
                  </a:solidFill>
                  <a:latin typeface="Comic Sans MS" pitchFamily="66" charset="0"/>
                  <a:cs typeface="Arial" charset="0"/>
                </a:rPr>
                <a:t>-1</a:t>
              </a:r>
            </a:p>
          </p:txBody>
        </p:sp>
        <p:sp>
          <p:nvSpPr>
            <p:cNvPr id="361500" name="Text Box 28"/>
            <p:cNvSpPr txBox="1">
              <a:spLocks noChangeArrowheads="1"/>
            </p:cNvSpPr>
            <p:nvPr/>
          </p:nvSpPr>
          <p:spPr bwMode="auto">
            <a:xfrm>
              <a:off x="960" y="2544"/>
              <a:ext cx="393" cy="231"/>
            </a:xfrm>
            <a:prstGeom prst="rect">
              <a:avLst/>
            </a:prstGeom>
            <a:noFill/>
            <a:ln w="9525">
              <a:noFill/>
              <a:miter lim="800000"/>
              <a:headEnd/>
              <a:tailEnd/>
            </a:ln>
            <a:effectLst/>
          </p:spPr>
          <p:txBody>
            <a:bodyPr wrap="none">
              <a:spAutoFit/>
            </a:bodyPr>
            <a:lstStyle/>
            <a:p>
              <a:pPr eaLnBrk="1" hangingPunct="1"/>
              <a:r>
                <a:rPr lang="en-US" dirty="0">
                  <a:solidFill>
                    <a:srgbClr val="FFC000"/>
                  </a:solidFill>
                  <a:latin typeface="Symbol" pitchFamily="18" charset="2"/>
                  <a:cs typeface="Arial" charset="0"/>
                </a:rPr>
                <a:t>b</a:t>
              </a:r>
              <a:r>
                <a:rPr lang="en-US" dirty="0">
                  <a:solidFill>
                    <a:srgbClr val="FFC000"/>
                  </a:solidFill>
                  <a:latin typeface="Comic Sans MS" pitchFamily="66" charset="0"/>
                  <a:cs typeface="Arial" charset="0"/>
                </a:rPr>
                <a:t>=-1</a:t>
              </a:r>
            </a:p>
          </p:txBody>
        </p:sp>
        <p:sp>
          <p:nvSpPr>
            <p:cNvPr id="361501" name="Text Box 29"/>
            <p:cNvSpPr txBox="1">
              <a:spLocks noChangeArrowheads="1"/>
            </p:cNvSpPr>
            <p:nvPr/>
          </p:nvSpPr>
          <p:spPr bwMode="auto">
            <a:xfrm>
              <a:off x="1536" y="3408"/>
              <a:ext cx="310" cy="231"/>
            </a:xfrm>
            <a:prstGeom prst="rect">
              <a:avLst/>
            </a:prstGeom>
            <a:noFill/>
            <a:ln w="9525">
              <a:noFill/>
              <a:miter lim="800000"/>
              <a:headEnd/>
              <a:tailEnd/>
            </a:ln>
            <a:effectLst/>
          </p:spPr>
          <p:txBody>
            <a:bodyPr wrap="none">
              <a:spAutoFit/>
            </a:bodyPr>
            <a:lstStyle/>
            <a:p>
              <a:pPr eaLnBrk="1" hangingPunct="1"/>
              <a:r>
                <a:rPr lang="en-US" dirty="0">
                  <a:solidFill>
                    <a:schemeClr val="bg1"/>
                  </a:solidFill>
                  <a:latin typeface="Comic Sans MS" pitchFamily="66" charset="0"/>
                  <a:cs typeface="Arial" charset="0"/>
                </a:rPr>
                <a:t>(4)</a:t>
              </a:r>
            </a:p>
          </p:txBody>
        </p:sp>
        <p:grpSp>
          <p:nvGrpSpPr>
            <p:cNvPr id="6" name="Group 30"/>
            <p:cNvGrpSpPr>
              <a:grpSpLocks/>
            </p:cNvGrpSpPr>
            <p:nvPr/>
          </p:nvGrpSpPr>
          <p:grpSpPr bwMode="auto">
            <a:xfrm>
              <a:off x="1344" y="3120"/>
              <a:ext cx="192" cy="144"/>
              <a:chOff x="3936" y="3216"/>
              <a:chExt cx="192" cy="144"/>
            </a:xfrm>
          </p:grpSpPr>
          <p:sp>
            <p:nvSpPr>
              <p:cNvPr id="361503" name="Line 31"/>
              <p:cNvSpPr>
                <a:spLocks noChangeShapeType="1"/>
              </p:cNvSpPr>
              <p:nvPr/>
            </p:nvSpPr>
            <p:spPr bwMode="auto">
              <a:xfrm>
                <a:off x="3936" y="3216"/>
                <a:ext cx="192" cy="144"/>
              </a:xfrm>
              <a:prstGeom prst="line">
                <a:avLst/>
              </a:prstGeom>
              <a:noFill/>
              <a:ln w="38100">
                <a:solidFill>
                  <a:srgbClr val="D60093"/>
                </a:solidFill>
                <a:round/>
                <a:headEnd/>
                <a:tailEnd/>
              </a:ln>
              <a:effectLst/>
            </p:spPr>
            <p:txBody>
              <a:bodyPr wrap="none"/>
              <a:lstStyle/>
              <a:p>
                <a:endParaRPr lang="en-US"/>
              </a:p>
            </p:txBody>
          </p:sp>
          <p:sp>
            <p:nvSpPr>
              <p:cNvPr id="361504" name="Line 32"/>
              <p:cNvSpPr>
                <a:spLocks noChangeShapeType="1"/>
              </p:cNvSpPr>
              <p:nvPr/>
            </p:nvSpPr>
            <p:spPr bwMode="auto">
              <a:xfrm flipH="1">
                <a:off x="3936" y="3216"/>
                <a:ext cx="192" cy="144"/>
              </a:xfrm>
              <a:prstGeom prst="line">
                <a:avLst/>
              </a:prstGeom>
              <a:noFill/>
              <a:ln w="38100">
                <a:solidFill>
                  <a:srgbClr val="D60093"/>
                </a:solidFill>
                <a:round/>
                <a:headEnd/>
                <a:tailEnd/>
              </a:ln>
              <a:effectLst/>
            </p:spPr>
            <p:txBody>
              <a:bodyPr wrap="none"/>
              <a:lstStyle/>
              <a:p>
                <a:endParaRPr lang="en-US"/>
              </a:p>
            </p:txBody>
          </p:sp>
        </p:grpSp>
      </p:grpSp>
      <p:grpSp>
        <p:nvGrpSpPr>
          <p:cNvPr id="7" name="Group 33"/>
          <p:cNvGrpSpPr>
            <a:grpSpLocks/>
          </p:cNvGrpSpPr>
          <p:nvPr/>
        </p:nvGrpSpPr>
        <p:grpSpPr bwMode="auto">
          <a:xfrm>
            <a:off x="6438901" y="2184401"/>
            <a:ext cx="3311525" cy="3768725"/>
            <a:chOff x="3072" y="1632"/>
            <a:chExt cx="2086" cy="2374"/>
          </a:xfrm>
        </p:grpSpPr>
        <p:grpSp>
          <p:nvGrpSpPr>
            <p:cNvPr id="8" name="Group 34"/>
            <p:cNvGrpSpPr>
              <a:grpSpLocks/>
            </p:cNvGrpSpPr>
            <p:nvPr/>
          </p:nvGrpSpPr>
          <p:grpSpPr bwMode="auto">
            <a:xfrm>
              <a:off x="3322" y="1654"/>
              <a:ext cx="1680" cy="2352"/>
              <a:chOff x="576" y="1632"/>
              <a:chExt cx="1680" cy="2352"/>
            </a:xfrm>
          </p:grpSpPr>
          <p:sp>
            <p:nvSpPr>
              <p:cNvPr id="361507" name="Line 35"/>
              <p:cNvSpPr>
                <a:spLocks noChangeShapeType="1"/>
              </p:cNvSpPr>
              <p:nvPr/>
            </p:nvSpPr>
            <p:spPr bwMode="auto">
              <a:xfrm flipH="1">
                <a:off x="576" y="2736"/>
                <a:ext cx="96" cy="336"/>
              </a:xfrm>
              <a:prstGeom prst="line">
                <a:avLst/>
              </a:prstGeom>
              <a:noFill/>
              <a:ln w="9525">
                <a:solidFill>
                  <a:schemeClr val="tx1"/>
                </a:solidFill>
                <a:prstDash val="dash"/>
                <a:round/>
                <a:headEnd/>
                <a:tailEnd type="triangle" w="med" len="med"/>
              </a:ln>
              <a:effectLst/>
            </p:spPr>
            <p:txBody>
              <a:bodyPr wrap="none"/>
              <a:lstStyle/>
              <a:p>
                <a:endParaRPr lang="en-US"/>
              </a:p>
            </p:txBody>
          </p:sp>
          <p:sp>
            <p:nvSpPr>
              <p:cNvPr id="361508" name="Line 36"/>
              <p:cNvSpPr>
                <a:spLocks noChangeShapeType="1"/>
              </p:cNvSpPr>
              <p:nvPr/>
            </p:nvSpPr>
            <p:spPr bwMode="auto">
              <a:xfrm>
                <a:off x="672" y="2736"/>
                <a:ext cx="96" cy="336"/>
              </a:xfrm>
              <a:prstGeom prst="line">
                <a:avLst/>
              </a:prstGeom>
              <a:noFill/>
              <a:ln w="9525">
                <a:solidFill>
                  <a:schemeClr val="tx1"/>
                </a:solidFill>
                <a:prstDash val="dash"/>
                <a:round/>
                <a:headEnd/>
                <a:tailEnd type="triangle" w="med" len="med"/>
              </a:ln>
              <a:effectLst/>
            </p:spPr>
            <p:txBody>
              <a:bodyPr wrap="none"/>
              <a:lstStyle/>
              <a:p>
                <a:endParaRPr lang="en-US"/>
              </a:p>
            </p:txBody>
          </p:sp>
          <p:sp>
            <p:nvSpPr>
              <p:cNvPr id="361509" name="Rectangle 37"/>
              <p:cNvSpPr>
                <a:spLocks noChangeArrowheads="1"/>
              </p:cNvSpPr>
              <p:nvPr/>
            </p:nvSpPr>
            <p:spPr bwMode="auto">
              <a:xfrm>
                <a:off x="1728" y="1632"/>
                <a:ext cx="192" cy="192"/>
              </a:xfrm>
              <a:prstGeom prst="rect">
                <a:avLst/>
              </a:prstGeom>
              <a:solidFill>
                <a:srgbClr val="DCFFB9"/>
              </a:solidFill>
              <a:ln w="9525">
                <a:solidFill>
                  <a:schemeClr val="tx1"/>
                </a:solidFill>
                <a:miter lim="800000"/>
                <a:headEnd/>
                <a:tailEnd/>
              </a:ln>
              <a:effectLst/>
            </p:spPr>
            <p:txBody>
              <a:bodyPr wrap="none" anchor="ctr"/>
              <a:lstStyle/>
              <a:p>
                <a:endParaRPr lang="en-US"/>
              </a:p>
            </p:txBody>
          </p:sp>
          <p:grpSp>
            <p:nvGrpSpPr>
              <p:cNvPr id="9" name="Group 38"/>
              <p:cNvGrpSpPr>
                <a:grpSpLocks/>
              </p:cNvGrpSpPr>
              <p:nvPr/>
            </p:nvGrpSpPr>
            <p:grpSpPr bwMode="auto">
              <a:xfrm>
                <a:off x="576" y="2544"/>
                <a:ext cx="1680" cy="192"/>
                <a:chOff x="1584" y="2688"/>
                <a:chExt cx="1680" cy="192"/>
              </a:xfrm>
            </p:grpSpPr>
            <p:sp>
              <p:nvSpPr>
                <p:cNvPr id="361511" name="Rectangle 39"/>
                <p:cNvSpPr>
                  <a:spLocks noChangeArrowheads="1"/>
                </p:cNvSpPr>
                <p:nvPr/>
              </p:nvSpPr>
              <p:spPr bwMode="auto">
                <a:xfrm>
                  <a:off x="1584" y="2688"/>
                  <a:ext cx="192" cy="192"/>
                </a:xfrm>
                <a:prstGeom prst="rect">
                  <a:avLst/>
                </a:prstGeom>
                <a:solidFill>
                  <a:srgbClr val="F0E09A"/>
                </a:solidFill>
                <a:ln w="9525">
                  <a:solidFill>
                    <a:schemeClr val="tx1"/>
                  </a:solidFill>
                  <a:miter lim="800000"/>
                  <a:headEnd/>
                  <a:tailEnd/>
                </a:ln>
                <a:effectLst/>
              </p:spPr>
              <p:txBody>
                <a:bodyPr wrap="none" anchor="ctr"/>
                <a:lstStyle/>
                <a:p>
                  <a:endParaRPr lang="en-US"/>
                </a:p>
              </p:txBody>
            </p:sp>
            <p:sp>
              <p:nvSpPr>
                <p:cNvPr id="361512" name="Rectangle 40"/>
                <p:cNvSpPr>
                  <a:spLocks noChangeArrowheads="1"/>
                </p:cNvSpPr>
                <p:nvPr/>
              </p:nvSpPr>
              <p:spPr bwMode="auto">
                <a:xfrm>
                  <a:off x="2352" y="2688"/>
                  <a:ext cx="192" cy="192"/>
                </a:xfrm>
                <a:prstGeom prst="rect">
                  <a:avLst/>
                </a:prstGeom>
                <a:solidFill>
                  <a:srgbClr val="F0E09A"/>
                </a:solidFill>
                <a:ln w="9525">
                  <a:solidFill>
                    <a:schemeClr val="tx1"/>
                  </a:solidFill>
                  <a:miter lim="800000"/>
                  <a:headEnd/>
                  <a:tailEnd/>
                </a:ln>
                <a:effectLst/>
              </p:spPr>
              <p:txBody>
                <a:bodyPr wrap="none" anchor="ctr"/>
                <a:lstStyle/>
                <a:p>
                  <a:endParaRPr lang="en-US"/>
                </a:p>
              </p:txBody>
            </p:sp>
            <p:sp>
              <p:nvSpPr>
                <p:cNvPr id="361513" name="Rectangle 41"/>
                <p:cNvSpPr>
                  <a:spLocks noChangeArrowheads="1"/>
                </p:cNvSpPr>
                <p:nvPr/>
              </p:nvSpPr>
              <p:spPr bwMode="auto">
                <a:xfrm>
                  <a:off x="3072" y="2688"/>
                  <a:ext cx="192" cy="192"/>
                </a:xfrm>
                <a:prstGeom prst="rect">
                  <a:avLst/>
                </a:prstGeom>
                <a:solidFill>
                  <a:srgbClr val="F0E09A"/>
                </a:solidFill>
                <a:ln w="9525">
                  <a:solidFill>
                    <a:schemeClr val="tx1"/>
                  </a:solidFill>
                  <a:prstDash val="dash"/>
                  <a:miter lim="800000"/>
                  <a:headEnd/>
                  <a:tailEnd/>
                </a:ln>
                <a:effectLst/>
              </p:spPr>
              <p:txBody>
                <a:bodyPr wrap="none" anchor="ctr"/>
                <a:lstStyle/>
                <a:p>
                  <a:endParaRPr lang="en-US"/>
                </a:p>
              </p:txBody>
            </p:sp>
          </p:grpSp>
          <p:sp>
            <p:nvSpPr>
              <p:cNvPr id="361514" name="Rectangle 42"/>
              <p:cNvSpPr>
                <a:spLocks noChangeArrowheads="1"/>
              </p:cNvSpPr>
              <p:nvPr/>
            </p:nvSpPr>
            <p:spPr bwMode="auto">
              <a:xfrm>
                <a:off x="864" y="3456"/>
                <a:ext cx="192" cy="192"/>
              </a:xfrm>
              <a:prstGeom prst="rect">
                <a:avLst/>
              </a:prstGeom>
              <a:solidFill>
                <a:srgbClr val="DCFFB9"/>
              </a:solidFill>
              <a:ln w="9525">
                <a:solidFill>
                  <a:schemeClr val="tx1"/>
                </a:solidFill>
                <a:miter lim="800000"/>
                <a:headEnd/>
                <a:tailEnd/>
              </a:ln>
              <a:effectLst/>
            </p:spPr>
            <p:txBody>
              <a:bodyPr wrap="none" anchor="ctr"/>
              <a:lstStyle/>
              <a:p>
                <a:endParaRPr lang="en-US"/>
              </a:p>
            </p:txBody>
          </p:sp>
          <p:sp>
            <p:nvSpPr>
              <p:cNvPr id="361515" name="Rectangle 43"/>
              <p:cNvSpPr>
                <a:spLocks noChangeArrowheads="1"/>
              </p:cNvSpPr>
              <p:nvPr/>
            </p:nvSpPr>
            <p:spPr bwMode="auto">
              <a:xfrm>
                <a:off x="1344" y="3456"/>
                <a:ext cx="192" cy="192"/>
              </a:xfrm>
              <a:prstGeom prst="rect">
                <a:avLst/>
              </a:prstGeom>
              <a:solidFill>
                <a:srgbClr val="DCFFB9"/>
              </a:solidFill>
              <a:ln w="9525">
                <a:solidFill>
                  <a:schemeClr val="tx1"/>
                </a:solidFill>
                <a:prstDash val="dash"/>
                <a:miter lim="800000"/>
                <a:headEnd/>
                <a:tailEnd/>
              </a:ln>
              <a:effectLst/>
            </p:spPr>
            <p:txBody>
              <a:bodyPr wrap="none" anchor="ctr"/>
              <a:lstStyle/>
              <a:p>
                <a:endParaRPr lang="en-US"/>
              </a:p>
            </p:txBody>
          </p:sp>
          <p:sp>
            <p:nvSpPr>
              <p:cNvPr id="361516" name="Line 44"/>
              <p:cNvSpPr>
                <a:spLocks noChangeShapeType="1"/>
              </p:cNvSpPr>
              <p:nvPr/>
            </p:nvSpPr>
            <p:spPr bwMode="auto">
              <a:xfrm flipH="1">
                <a:off x="672" y="1824"/>
                <a:ext cx="1152" cy="720"/>
              </a:xfrm>
              <a:prstGeom prst="line">
                <a:avLst/>
              </a:prstGeom>
              <a:noFill/>
              <a:ln w="9525">
                <a:solidFill>
                  <a:schemeClr val="tx1"/>
                </a:solidFill>
                <a:round/>
                <a:headEnd/>
                <a:tailEnd type="triangle" w="med" len="med"/>
              </a:ln>
              <a:effectLst/>
            </p:spPr>
            <p:txBody>
              <a:bodyPr wrap="none"/>
              <a:lstStyle/>
              <a:p>
                <a:endParaRPr lang="en-US"/>
              </a:p>
            </p:txBody>
          </p:sp>
          <p:sp>
            <p:nvSpPr>
              <p:cNvPr id="361517" name="Line 45"/>
              <p:cNvSpPr>
                <a:spLocks noChangeShapeType="1"/>
              </p:cNvSpPr>
              <p:nvPr/>
            </p:nvSpPr>
            <p:spPr bwMode="auto">
              <a:xfrm flipH="1">
                <a:off x="1440" y="1824"/>
                <a:ext cx="384" cy="720"/>
              </a:xfrm>
              <a:prstGeom prst="line">
                <a:avLst/>
              </a:prstGeom>
              <a:noFill/>
              <a:ln w="9525">
                <a:solidFill>
                  <a:schemeClr val="tx1"/>
                </a:solidFill>
                <a:round/>
                <a:headEnd/>
                <a:tailEnd type="triangle" w="med" len="med"/>
              </a:ln>
              <a:effectLst/>
            </p:spPr>
            <p:txBody>
              <a:bodyPr wrap="none"/>
              <a:lstStyle/>
              <a:p>
                <a:endParaRPr lang="en-US"/>
              </a:p>
            </p:txBody>
          </p:sp>
          <p:sp>
            <p:nvSpPr>
              <p:cNvPr id="361518" name="Line 46"/>
              <p:cNvSpPr>
                <a:spLocks noChangeShapeType="1"/>
              </p:cNvSpPr>
              <p:nvPr/>
            </p:nvSpPr>
            <p:spPr bwMode="auto">
              <a:xfrm>
                <a:off x="1824" y="1824"/>
                <a:ext cx="336" cy="720"/>
              </a:xfrm>
              <a:prstGeom prst="line">
                <a:avLst/>
              </a:prstGeom>
              <a:noFill/>
              <a:ln w="9525">
                <a:solidFill>
                  <a:schemeClr val="tx1"/>
                </a:solidFill>
                <a:prstDash val="dash"/>
                <a:round/>
                <a:headEnd/>
                <a:tailEnd type="triangle" w="med" len="med"/>
              </a:ln>
              <a:effectLst/>
            </p:spPr>
            <p:txBody>
              <a:bodyPr wrap="none"/>
              <a:lstStyle/>
              <a:p>
                <a:endParaRPr lang="en-US"/>
              </a:p>
            </p:txBody>
          </p:sp>
          <p:sp>
            <p:nvSpPr>
              <p:cNvPr id="361519" name="Line 47"/>
              <p:cNvSpPr>
                <a:spLocks noChangeShapeType="1"/>
              </p:cNvSpPr>
              <p:nvPr/>
            </p:nvSpPr>
            <p:spPr bwMode="auto">
              <a:xfrm flipH="1">
                <a:off x="960" y="2736"/>
                <a:ext cx="480" cy="720"/>
              </a:xfrm>
              <a:prstGeom prst="line">
                <a:avLst/>
              </a:prstGeom>
              <a:noFill/>
              <a:ln w="9525">
                <a:solidFill>
                  <a:schemeClr val="tx1"/>
                </a:solidFill>
                <a:round/>
                <a:headEnd/>
                <a:tailEnd type="triangle" w="med" len="med"/>
              </a:ln>
              <a:effectLst/>
            </p:spPr>
            <p:txBody>
              <a:bodyPr wrap="none"/>
              <a:lstStyle/>
              <a:p>
                <a:endParaRPr lang="en-US"/>
              </a:p>
            </p:txBody>
          </p:sp>
          <p:sp>
            <p:nvSpPr>
              <p:cNvPr id="361520" name="Line 48"/>
              <p:cNvSpPr>
                <a:spLocks noChangeShapeType="1"/>
              </p:cNvSpPr>
              <p:nvPr/>
            </p:nvSpPr>
            <p:spPr bwMode="auto">
              <a:xfrm>
                <a:off x="1440" y="2736"/>
                <a:ext cx="0" cy="720"/>
              </a:xfrm>
              <a:prstGeom prst="line">
                <a:avLst/>
              </a:prstGeom>
              <a:noFill/>
              <a:ln w="9525">
                <a:solidFill>
                  <a:schemeClr val="tx1"/>
                </a:solidFill>
                <a:prstDash val="dash"/>
                <a:round/>
                <a:headEnd/>
                <a:tailEnd type="triangle" w="med" len="med"/>
              </a:ln>
              <a:effectLst/>
            </p:spPr>
            <p:txBody>
              <a:bodyPr wrap="none"/>
              <a:lstStyle/>
              <a:p>
                <a:endParaRPr lang="en-US"/>
              </a:p>
            </p:txBody>
          </p:sp>
          <p:grpSp>
            <p:nvGrpSpPr>
              <p:cNvPr id="10" name="Group 49"/>
              <p:cNvGrpSpPr>
                <a:grpSpLocks/>
              </p:cNvGrpSpPr>
              <p:nvPr/>
            </p:nvGrpSpPr>
            <p:grpSpPr bwMode="auto">
              <a:xfrm>
                <a:off x="864" y="3648"/>
                <a:ext cx="192" cy="336"/>
                <a:chOff x="1248" y="2688"/>
                <a:chExt cx="192" cy="336"/>
              </a:xfrm>
            </p:grpSpPr>
            <p:sp>
              <p:nvSpPr>
                <p:cNvPr id="361522" name="Line 50"/>
                <p:cNvSpPr>
                  <a:spLocks noChangeShapeType="1"/>
                </p:cNvSpPr>
                <p:nvPr/>
              </p:nvSpPr>
              <p:spPr bwMode="auto">
                <a:xfrm flipH="1">
                  <a:off x="1248" y="2688"/>
                  <a:ext cx="96" cy="336"/>
                </a:xfrm>
                <a:prstGeom prst="line">
                  <a:avLst/>
                </a:prstGeom>
                <a:noFill/>
                <a:ln w="9525">
                  <a:solidFill>
                    <a:schemeClr val="tx1"/>
                  </a:solidFill>
                  <a:prstDash val="dash"/>
                  <a:round/>
                  <a:headEnd/>
                  <a:tailEnd type="triangle" w="med" len="med"/>
                </a:ln>
                <a:effectLst/>
              </p:spPr>
              <p:txBody>
                <a:bodyPr wrap="none"/>
                <a:lstStyle/>
                <a:p>
                  <a:endParaRPr lang="en-US"/>
                </a:p>
              </p:txBody>
            </p:sp>
            <p:sp>
              <p:nvSpPr>
                <p:cNvPr id="361523" name="Line 51"/>
                <p:cNvSpPr>
                  <a:spLocks noChangeShapeType="1"/>
                </p:cNvSpPr>
                <p:nvPr/>
              </p:nvSpPr>
              <p:spPr bwMode="auto">
                <a:xfrm>
                  <a:off x="1344" y="2688"/>
                  <a:ext cx="96" cy="336"/>
                </a:xfrm>
                <a:prstGeom prst="line">
                  <a:avLst/>
                </a:prstGeom>
                <a:noFill/>
                <a:ln w="9525">
                  <a:solidFill>
                    <a:schemeClr val="tx1"/>
                  </a:solidFill>
                  <a:prstDash val="dash"/>
                  <a:round/>
                  <a:headEnd/>
                  <a:tailEnd type="triangle" w="med" len="med"/>
                </a:ln>
                <a:effectLst/>
              </p:spPr>
              <p:txBody>
                <a:bodyPr wrap="none"/>
                <a:lstStyle/>
                <a:p>
                  <a:endParaRPr lang="en-US"/>
                </a:p>
              </p:txBody>
            </p:sp>
          </p:grpSp>
          <p:sp>
            <p:nvSpPr>
              <p:cNvPr id="361524" name="Line 52"/>
              <p:cNvSpPr>
                <a:spLocks noChangeShapeType="1"/>
              </p:cNvSpPr>
              <p:nvPr/>
            </p:nvSpPr>
            <p:spPr bwMode="auto">
              <a:xfrm flipH="1">
                <a:off x="1344" y="3648"/>
                <a:ext cx="96" cy="336"/>
              </a:xfrm>
              <a:prstGeom prst="line">
                <a:avLst/>
              </a:prstGeom>
              <a:noFill/>
              <a:ln w="9525">
                <a:solidFill>
                  <a:schemeClr val="tx1"/>
                </a:solidFill>
                <a:prstDash val="dash"/>
                <a:round/>
                <a:headEnd/>
                <a:tailEnd type="triangle" w="med" len="med"/>
              </a:ln>
              <a:effectLst/>
            </p:spPr>
            <p:txBody>
              <a:bodyPr wrap="none"/>
              <a:lstStyle/>
              <a:p>
                <a:endParaRPr lang="en-US"/>
              </a:p>
            </p:txBody>
          </p:sp>
          <p:sp>
            <p:nvSpPr>
              <p:cNvPr id="361525" name="Line 53"/>
              <p:cNvSpPr>
                <a:spLocks noChangeShapeType="1"/>
              </p:cNvSpPr>
              <p:nvPr/>
            </p:nvSpPr>
            <p:spPr bwMode="auto">
              <a:xfrm>
                <a:off x="1440" y="3648"/>
                <a:ext cx="96" cy="336"/>
              </a:xfrm>
              <a:prstGeom prst="line">
                <a:avLst/>
              </a:prstGeom>
              <a:noFill/>
              <a:ln w="9525">
                <a:solidFill>
                  <a:schemeClr val="tx1"/>
                </a:solidFill>
                <a:prstDash val="dash"/>
                <a:round/>
                <a:headEnd/>
                <a:tailEnd type="triangle" w="med" len="med"/>
              </a:ln>
              <a:effectLst/>
            </p:spPr>
            <p:txBody>
              <a:bodyPr wrap="none"/>
              <a:lstStyle/>
              <a:p>
                <a:endParaRPr lang="en-US"/>
              </a:p>
            </p:txBody>
          </p:sp>
        </p:grpSp>
        <p:sp>
          <p:nvSpPr>
            <p:cNvPr id="361526" name="Text Box 54"/>
            <p:cNvSpPr txBox="1">
              <a:spLocks noChangeArrowheads="1"/>
            </p:cNvSpPr>
            <p:nvPr/>
          </p:nvSpPr>
          <p:spPr bwMode="auto">
            <a:xfrm>
              <a:off x="3072" y="2544"/>
              <a:ext cx="204" cy="231"/>
            </a:xfrm>
            <a:prstGeom prst="rect">
              <a:avLst/>
            </a:prstGeom>
            <a:noFill/>
            <a:ln w="9525">
              <a:noFill/>
              <a:miter lim="800000"/>
              <a:headEnd/>
              <a:tailEnd/>
            </a:ln>
            <a:effectLst/>
          </p:spPr>
          <p:txBody>
            <a:bodyPr wrap="none">
              <a:spAutoFit/>
            </a:bodyPr>
            <a:lstStyle/>
            <a:p>
              <a:pPr eaLnBrk="1" hangingPunct="1"/>
              <a:r>
                <a:rPr lang="en-US">
                  <a:solidFill>
                    <a:srgbClr val="FF3300"/>
                  </a:solidFill>
                  <a:latin typeface="Comic Sans MS" pitchFamily="66" charset="0"/>
                  <a:cs typeface="Arial" charset="0"/>
                </a:rPr>
                <a:t>3</a:t>
              </a:r>
            </a:p>
          </p:txBody>
        </p:sp>
        <p:sp>
          <p:nvSpPr>
            <p:cNvPr id="361527" name="Text Box 55"/>
            <p:cNvSpPr txBox="1">
              <a:spLocks noChangeArrowheads="1"/>
            </p:cNvSpPr>
            <p:nvPr/>
          </p:nvSpPr>
          <p:spPr bwMode="auto">
            <a:xfrm>
              <a:off x="4704" y="1632"/>
              <a:ext cx="454" cy="231"/>
            </a:xfrm>
            <a:prstGeom prst="rect">
              <a:avLst/>
            </a:prstGeom>
            <a:noFill/>
            <a:ln w="9525">
              <a:noFill/>
              <a:miter lim="800000"/>
              <a:headEnd/>
              <a:tailEnd/>
            </a:ln>
            <a:effectLst/>
          </p:spPr>
          <p:txBody>
            <a:bodyPr wrap="none">
              <a:spAutoFit/>
            </a:bodyPr>
            <a:lstStyle/>
            <a:p>
              <a:pPr eaLnBrk="1" hangingPunct="1"/>
              <a:r>
                <a:rPr lang="en-US" dirty="0">
                  <a:solidFill>
                    <a:schemeClr val="accent6">
                      <a:lumMod val="20000"/>
                      <a:lumOff val="80000"/>
                    </a:schemeClr>
                  </a:solidFill>
                  <a:latin typeface="Symbol" pitchFamily="18" charset="2"/>
                  <a:cs typeface="Arial" charset="0"/>
                </a:rPr>
                <a:t>a</a:t>
              </a:r>
              <a:r>
                <a:rPr lang="en-US" dirty="0">
                  <a:solidFill>
                    <a:schemeClr val="accent6">
                      <a:lumMod val="20000"/>
                      <a:lumOff val="80000"/>
                    </a:schemeClr>
                  </a:solidFill>
                  <a:latin typeface="Comic Sans MS" pitchFamily="66" charset="0"/>
                  <a:cs typeface="Arial" charset="0"/>
                </a:rPr>
                <a:t> = 3</a:t>
              </a:r>
            </a:p>
          </p:txBody>
        </p:sp>
        <p:sp>
          <p:nvSpPr>
            <p:cNvPr id="361528" name="Text Box 56"/>
            <p:cNvSpPr txBox="1">
              <a:spLocks noChangeArrowheads="1"/>
            </p:cNvSpPr>
            <p:nvPr/>
          </p:nvSpPr>
          <p:spPr bwMode="auto">
            <a:xfrm>
              <a:off x="3370" y="3481"/>
              <a:ext cx="204" cy="231"/>
            </a:xfrm>
            <a:prstGeom prst="rect">
              <a:avLst/>
            </a:prstGeom>
            <a:noFill/>
            <a:ln w="9525">
              <a:noFill/>
              <a:miter lim="800000"/>
              <a:headEnd/>
              <a:tailEnd/>
            </a:ln>
            <a:effectLst/>
          </p:spPr>
          <p:txBody>
            <a:bodyPr wrap="none">
              <a:spAutoFit/>
            </a:bodyPr>
            <a:lstStyle/>
            <a:p>
              <a:pPr eaLnBrk="1" hangingPunct="1"/>
              <a:r>
                <a:rPr lang="en-US" dirty="0">
                  <a:solidFill>
                    <a:schemeClr val="bg1"/>
                  </a:solidFill>
                  <a:latin typeface="Comic Sans MS" pitchFamily="66" charset="0"/>
                  <a:cs typeface="Arial" charset="0"/>
                </a:rPr>
                <a:t>4</a:t>
              </a:r>
            </a:p>
          </p:txBody>
        </p:sp>
        <p:sp>
          <p:nvSpPr>
            <p:cNvPr id="361529" name="Text Box 57"/>
            <p:cNvSpPr txBox="1">
              <a:spLocks noChangeArrowheads="1"/>
            </p:cNvSpPr>
            <p:nvPr/>
          </p:nvSpPr>
          <p:spPr bwMode="auto">
            <a:xfrm>
              <a:off x="3706" y="2566"/>
              <a:ext cx="356" cy="231"/>
            </a:xfrm>
            <a:prstGeom prst="rect">
              <a:avLst/>
            </a:prstGeom>
            <a:noFill/>
            <a:ln w="9525">
              <a:noFill/>
              <a:miter lim="800000"/>
              <a:headEnd/>
              <a:tailEnd/>
            </a:ln>
            <a:effectLst/>
          </p:spPr>
          <p:txBody>
            <a:bodyPr wrap="none">
              <a:spAutoFit/>
            </a:bodyPr>
            <a:lstStyle/>
            <a:p>
              <a:pPr eaLnBrk="1" hangingPunct="1"/>
              <a:r>
                <a:rPr lang="en-US" dirty="0">
                  <a:solidFill>
                    <a:srgbClr val="FFC000"/>
                  </a:solidFill>
                  <a:latin typeface="Symbol" pitchFamily="18" charset="2"/>
                  <a:cs typeface="Arial" charset="0"/>
                </a:rPr>
                <a:t>b</a:t>
              </a:r>
              <a:r>
                <a:rPr lang="en-US" dirty="0">
                  <a:solidFill>
                    <a:srgbClr val="FFC000"/>
                  </a:solidFill>
                  <a:latin typeface="Comic Sans MS" pitchFamily="66" charset="0"/>
                  <a:cs typeface="Arial" charset="0"/>
                </a:rPr>
                <a:t>=4</a:t>
              </a:r>
            </a:p>
          </p:txBody>
        </p:sp>
        <p:sp>
          <p:nvSpPr>
            <p:cNvPr id="361530" name="Text Box 58"/>
            <p:cNvSpPr txBox="1">
              <a:spLocks noChangeArrowheads="1"/>
            </p:cNvSpPr>
            <p:nvPr/>
          </p:nvSpPr>
          <p:spPr bwMode="auto">
            <a:xfrm>
              <a:off x="4302" y="3459"/>
              <a:ext cx="241" cy="231"/>
            </a:xfrm>
            <a:prstGeom prst="rect">
              <a:avLst/>
            </a:prstGeom>
            <a:noFill/>
            <a:ln w="9525">
              <a:noFill/>
              <a:miter lim="800000"/>
              <a:headEnd/>
              <a:tailEnd/>
            </a:ln>
            <a:effectLst/>
          </p:spPr>
          <p:txBody>
            <a:bodyPr wrap="none">
              <a:spAutoFit/>
            </a:bodyPr>
            <a:lstStyle/>
            <a:p>
              <a:pPr eaLnBrk="1" hangingPunct="1"/>
              <a:r>
                <a:rPr lang="en-US" dirty="0">
                  <a:solidFill>
                    <a:schemeClr val="bg1"/>
                  </a:solidFill>
                  <a:latin typeface="Comic Sans MS" pitchFamily="66" charset="0"/>
                  <a:cs typeface="Arial" charset="0"/>
                </a:rPr>
                <a:t>-1</a:t>
              </a:r>
            </a:p>
          </p:txBody>
        </p:sp>
      </p:grpSp>
    </p:spTree>
    <p:extLst>
      <p:ext uri="{BB962C8B-B14F-4D97-AF65-F5344CB8AC3E}">
        <p14:creationId xmlns:p14="http://schemas.microsoft.com/office/powerpoint/2010/main" val="28756980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2502" name="Rectangle 6"/>
          <p:cNvSpPr>
            <a:spLocks noGrp="1" noChangeArrowheads="1"/>
          </p:cNvSpPr>
          <p:nvPr>
            <p:ph type="title"/>
          </p:nvPr>
        </p:nvSpPr>
        <p:spPr>
          <a:xfrm>
            <a:off x="0" y="59986"/>
            <a:ext cx="12192000" cy="1018801"/>
          </a:xfrm>
        </p:spPr>
        <p:txBody>
          <a:bodyPr/>
          <a:lstStyle/>
          <a:p>
            <a:pPr algn="ctr"/>
            <a:r>
              <a:rPr lang="en-US" sz="3200" dirty="0"/>
              <a:t>How much do we gain?</a:t>
            </a:r>
          </a:p>
        </p:txBody>
      </p:sp>
      <p:sp>
        <p:nvSpPr>
          <p:cNvPr id="362503" name="Rectangle 7"/>
          <p:cNvSpPr>
            <a:spLocks noGrp="1" noChangeArrowheads="1"/>
          </p:cNvSpPr>
          <p:nvPr>
            <p:ph sz="quarter" idx="1"/>
          </p:nvPr>
        </p:nvSpPr>
        <p:spPr>
          <a:xfrm>
            <a:off x="1110343" y="1078787"/>
            <a:ext cx="9983755" cy="5506948"/>
          </a:xfrm>
        </p:spPr>
        <p:txBody>
          <a:bodyPr>
            <a:normAutofit fontScale="92500" lnSpcReduction="20000"/>
          </a:bodyPr>
          <a:lstStyle/>
          <a:p>
            <a:r>
              <a:rPr lang="en-US" altLang="en-US" sz="2000" dirty="0">
                <a:ea typeface="ＭＳ Ｐゴシック" panose="020B0600070205080204" pitchFamily="34" charset="-128"/>
              </a:rPr>
              <a:t>Alpha-beta is guaranteed to compute the same value for the root node as computed by </a:t>
            </a:r>
            <a:r>
              <a:rPr lang="en-US" altLang="en-US" sz="2000" dirty="0" err="1">
                <a:ea typeface="ＭＳ Ｐゴシック" panose="020B0600070205080204" pitchFamily="34" charset="-128"/>
              </a:rPr>
              <a:t>minimax</a:t>
            </a:r>
            <a:r>
              <a:rPr lang="en-US" altLang="en-US" sz="2000" dirty="0">
                <a:ea typeface="ＭＳ Ｐゴシック" panose="020B0600070205080204" pitchFamily="34" charset="-128"/>
              </a:rPr>
              <a:t>, with less or equal computation</a:t>
            </a:r>
            <a:endParaRPr lang="en-US" sz="2000" dirty="0"/>
          </a:p>
          <a:p>
            <a:r>
              <a:rPr lang="en-US" sz="2000" dirty="0"/>
              <a:t>Assume a game tree of uniform branching factor b</a:t>
            </a:r>
          </a:p>
          <a:p>
            <a:pPr lvl="1"/>
            <a:r>
              <a:rPr lang="en-US" sz="1800" dirty="0" err="1"/>
              <a:t>Minimax</a:t>
            </a:r>
            <a:r>
              <a:rPr lang="en-US" sz="1800" dirty="0"/>
              <a:t> examines O(</a:t>
            </a:r>
            <a:r>
              <a:rPr lang="en-US" sz="1800" i="1" dirty="0" err="1"/>
              <a:t>b</a:t>
            </a:r>
            <a:r>
              <a:rPr lang="en-US" sz="1800" i="1" baseline="30000" dirty="0" err="1"/>
              <a:t>h</a:t>
            </a:r>
            <a:r>
              <a:rPr lang="en-US" sz="1800" dirty="0"/>
              <a:t>) nodes, so does alpha-beta in the worst-case </a:t>
            </a:r>
          </a:p>
          <a:p>
            <a:r>
              <a:rPr lang="en-US" sz="2000" dirty="0"/>
              <a:t>The gain for alpha-beta is maximum when:</a:t>
            </a:r>
          </a:p>
          <a:p>
            <a:pPr lvl="1"/>
            <a:r>
              <a:rPr lang="en-US" sz="1800" dirty="0"/>
              <a:t>The MIN children of a MAX node are ordered in increasing backed up values</a:t>
            </a:r>
          </a:p>
          <a:p>
            <a:pPr lvl="1"/>
            <a:r>
              <a:rPr lang="en-US" sz="1800" dirty="0"/>
              <a:t>The MAX children of a MIN node are ordered in decreasing backed up values</a:t>
            </a:r>
          </a:p>
          <a:p>
            <a:r>
              <a:rPr lang="en-US" sz="2000" dirty="0"/>
              <a:t>Then alpha-beta examines O(</a:t>
            </a:r>
            <a:r>
              <a:rPr lang="en-US" sz="2000" i="1" dirty="0" err="1"/>
              <a:t>b</a:t>
            </a:r>
            <a:r>
              <a:rPr lang="en-US" sz="2000" i="1" baseline="30000" dirty="0" err="1"/>
              <a:t>h</a:t>
            </a:r>
            <a:r>
              <a:rPr lang="en-US" sz="2000" baseline="30000" dirty="0"/>
              <a:t>/2</a:t>
            </a:r>
            <a:r>
              <a:rPr lang="en-US" sz="2000" dirty="0"/>
              <a:t>) nodes </a:t>
            </a:r>
          </a:p>
          <a:p>
            <a:pPr lvl="1"/>
            <a:r>
              <a:rPr lang="en-US" sz="1800" dirty="0"/>
              <a:t>[Knuth and Moore, 1975]</a:t>
            </a:r>
          </a:p>
          <a:p>
            <a:pPr lvl="1"/>
            <a:r>
              <a:rPr lang="en-US" sz="1800" dirty="0"/>
              <a:t>But this requires an oracle (if we knew how to order nodes perfectly, we would not need to search the game tree)</a:t>
            </a:r>
          </a:p>
          <a:p>
            <a:r>
              <a:rPr lang="en-US" sz="2000" dirty="0"/>
              <a:t>If nodes are ordered at random, then the average number of nodes examined by alpha-beta is ~O(</a:t>
            </a:r>
            <a:r>
              <a:rPr lang="en-US" sz="2000" i="1" dirty="0"/>
              <a:t>b</a:t>
            </a:r>
            <a:r>
              <a:rPr lang="en-US" sz="2000" baseline="30000" dirty="0"/>
              <a:t>3</a:t>
            </a:r>
            <a:r>
              <a:rPr lang="en-US" sz="2000" i="1" baseline="30000" dirty="0"/>
              <a:t>h</a:t>
            </a:r>
            <a:r>
              <a:rPr lang="en-US" sz="2000" baseline="30000" dirty="0"/>
              <a:t>/4</a:t>
            </a:r>
            <a:r>
              <a:rPr lang="en-US" sz="2000" dirty="0"/>
              <a:t>)</a:t>
            </a:r>
          </a:p>
          <a:p>
            <a:r>
              <a:rPr lang="en-US" altLang="en-US" sz="2000" dirty="0">
                <a:ea typeface="ＭＳ Ｐゴシック" panose="020B0600070205080204" pitchFamily="34" charset="-128"/>
              </a:rPr>
              <a:t>In Deep Blue, they found empirically that alpha-beta pruning meant that the average branching factor at each node was about 6 instead of about 35!</a:t>
            </a:r>
          </a:p>
        </p:txBody>
      </p:sp>
    </p:spTree>
    <p:extLst>
      <p:ext uri="{BB962C8B-B14F-4D97-AF65-F5344CB8AC3E}">
        <p14:creationId xmlns:p14="http://schemas.microsoft.com/office/powerpoint/2010/main" val="10409893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8" name="Rectangle 8"/>
          <p:cNvSpPr>
            <a:spLocks noGrp="1" noChangeArrowheads="1"/>
          </p:cNvSpPr>
          <p:nvPr>
            <p:ph type="title"/>
          </p:nvPr>
        </p:nvSpPr>
        <p:spPr>
          <a:xfrm>
            <a:off x="1326348" y="0"/>
            <a:ext cx="9905998" cy="1478570"/>
          </a:xfrm>
        </p:spPr>
        <p:txBody>
          <a:bodyPr/>
          <a:lstStyle/>
          <a:p>
            <a:r>
              <a:rPr lang="en-US" sz="3200" dirty="0"/>
              <a:t>Improvements on Alpha-Beta</a:t>
            </a:r>
          </a:p>
        </p:txBody>
      </p:sp>
      <p:sp>
        <p:nvSpPr>
          <p:cNvPr id="363529" name="Rectangle 9"/>
          <p:cNvSpPr>
            <a:spLocks noGrp="1" noChangeArrowheads="1"/>
          </p:cNvSpPr>
          <p:nvPr>
            <p:ph sz="quarter" idx="1"/>
          </p:nvPr>
        </p:nvSpPr>
        <p:spPr>
          <a:xfrm>
            <a:off x="1141412" y="1478570"/>
            <a:ext cx="9905999" cy="4747569"/>
          </a:xfrm>
        </p:spPr>
        <p:txBody>
          <a:bodyPr>
            <a:normAutofit lnSpcReduction="10000"/>
          </a:bodyPr>
          <a:lstStyle/>
          <a:p>
            <a:r>
              <a:rPr lang="en-US" dirty="0"/>
              <a:t>Heuristic Ordering of Nodes</a:t>
            </a:r>
          </a:p>
          <a:p>
            <a:pPr lvl="1"/>
            <a:r>
              <a:rPr lang="en-US" dirty="0"/>
              <a:t>Order the nodes below the root according to the values backed-up at the previous iteration</a:t>
            </a:r>
          </a:p>
          <a:p>
            <a:pPr lvl="1"/>
            <a:r>
              <a:rPr lang="en-US" dirty="0"/>
              <a:t>Order MIN (resp. MAX) nodes by decreasing (increasing) values of the evaluation function E computed at these nodes</a:t>
            </a:r>
          </a:p>
          <a:p>
            <a:r>
              <a:rPr lang="en-US" dirty="0"/>
              <a:t>Other Improvements:</a:t>
            </a:r>
          </a:p>
          <a:p>
            <a:pPr lvl="1"/>
            <a:r>
              <a:rPr lang="en-US" dirty="0"/>
              <a:t>Adaptive horizon + iterative deepening</a:t>
            </a:r>
          </a:p>
          <a:p>
            <a:pPr lvl="1"/>
            <a:r>
              <a:rPr lang="en-US" dirty="0"/>
              <a:t>Extended search: Retain k&gt;1 best paths, instead of just one, and extend the tree at greater depth below their leaf nodes to (help dealing with the “horizon effect”)</a:t>
            </a:r>
          </a:p>
          <a:p>
            <a:pPr lvl="1"/>
            <a:r>
              <a:rPr lang="en-US" dirty="0"/>
              <a:t>Singular extension: If a move is obviously better than the others in a node at horizon h, then expand this node along this move</a:t>
            </a:r>
          </a:p>
          <a:p>
            <a:pPr lvl="1"/>
            <a:r>
              <a:rPr lang="en-US" dirty="0"/>
              <a:t>Use transposition tables to deal with repeated states</a:t>
            </a:r>
          </a:p>
        </p:txBody>
      </p:sp>
    </p:spTree>
    <p:extLst>
      <p:ext uri="{BB962C8B-B14F-4D97-AF65-F5344CB8AC3E}">
        <p14:creationId xmlns:p14="http://schemas.microsoft.com/office/powerpoint/2010/main" val="33798388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589"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00611" y="4020344"/>
            <a:ext cx="23876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0" y="2144106"/>
            <a:ext cx="12192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n-US" altLang="en-US" sz="4800" dirty="0">
                <a:solidFill>
                  <a:schemeClr val="bg1"/>
                </a:solidFill>
                <a:ea typeface="ＭＳ Ｐゴシック" panose="020B0600070205080204" pitchFamily="34" charset="-128"/>
              </a:rPr>
              <a:t>Stochastic Games</a:t>
            </a:r>
          </a:p>
        </p:txBody>
      </p:sp>
    </p:spTree>
    <p:extLst>
      <p:ext uri="{BB962C8B-B14F-4D97-AF65-F5344CB8AC3E}">
        <p14:creationId xmlns:p14="http://schemas.microsoft.com/office/powerpoint/2010/main" val="18989865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338" name="Title 1"/>
          <p:cNvSpPr>
            <a:spLocks noGrp="1"/>
          </p:cNvSpPr>
          <p:nvPr>
            <p:ph type="title"/>
          </p:nvPr>
        </p:nvSpPr>
        <p:spPr>
          <a:xfrm>
            <a:off x="0" y="189707"/>
            <a:ext cx="12192000" cy="1143000"/>
          </a:xfrm>
        </p:spPr>
        <p:txBody>
          <a:bodyPr/>
          <a:lstStyle/>
          <a:p>
            <a:pPr algn="ctr"/>
            <a:r>
              <a:rPr lang="en-US" altLang="en-US" sz="4800" dirty="0">
                <a:solidFill>
                  <a:schemeClr val="bg1"/>
                </a:solidFill>
                <a:ea typeface="ＭＳ Ｐゴシック" panose="020B0600070205080204" pitchFamily="34" charset="-128"/>
              </a:rPr>
              <a:t>Stochastic Games</a:t>
            </a:r>
          </a:p>
        </p:txBody>
      </p:sp>
      <p:sp>
        <p:nvSpPr>
          <p:cNvPr id="142339" name="Content Placeholder 2"/>
          <p:cNvSpPr>
            <a:spLocks noGrp="1"/>
          </p:cNvSpPr>
          <p:nvPr>
            <p:ph idx="1"/>
          </p:nvPr>
        </p:nvSpPr>
        <p:spPr>
          <a:xfrm>
            <a:off x="5318708" y="2137138"/>
            <a:ext cx="6223518" cy="3918048"/>
          </a:xfrm>
        </p:spPr>
        <p:txBody>
          <a:bodyPr>
            <a:normAutofit fontScale="77500" lnSpcReduction="20000"/>
          </a:bodyPr>
          <a:lstStyle/>
          <a:p>
            <a:r>
              <a:rPr lang="en-US" altLang="en-US" sz="3200" dirty="0">
                <a:solidFill>
                  <a:schemeClr val="bg1"/>
                </a:solidFill>
                <a:ea typeface="ＭＳ Ｐゴシック" panose="020B0600070205080204" pitchFamily="34" charset="-128"/>
              </a:rPr>
              <a:t>In real life, unpredictable external events can put us into unforeseen situations</a:t>
            </a:r>
          </a:p>
          <a:p>
            <a:r>
              <a:rPr lang="en-US" altLang="en-US" sz="3200" dirty="0">
                <a:solidFill>
                  <a:schemeClr val="bg1"/>
                </a:solidFill>
                <a:ea typeface="ＭＳ Ｐゴシック" panose="020B0600070205080204" pitchFamily="34" charset="-128"/>
              </a:rPr>
              <a:t>Many games introduce unpredictability through a random element, such as the throwing of dice</a:t>
            </a:r>
          </a:p>
          <a:p>
            <a:r>
              <a:rPr lang="en-US" altLang="en-US" sz="3200" dirty="0">
                <a:solidFill>
                  <a:schemeClr val="bg1"/>
                </a:solidFill>
                <a:ea typeface="ＭＳ Ｐゴシック" panose="020B0600070205080204" pitchFamily="34" charset="-128"/>
              </a:rPr>
              <a:t>These offer simple scenarios for problem solving with adversaries and uncertainty where we don’t always know what the next actions might be</a:t>
            </a:r>
          </a:p>
          <a:p>
            <a:endParaRPr lang="en-US" altLang="en-US" sz="3200" dirty="0">
              <a:solidFill>
                <a:schemeClr val="bg1"/>
              </a:solidFill>
              <a:ea typeface="ＭＳ Ｐゴシック" panose="020B0600070205080204" pitchFamily="34" charset="-128"/>
            </a:endParaRPr>
          </a:p>
        </p:txBody>
      </p:sp>
      <p:pic>
        <p:nvPicPr>
          <p:cNvPr id="5" name="Picture 4"/>
          <p:cNvPicPr>
            <a:picLocks noChangeAspect="1" noChangeArrowheads="1"/>
          </p:cNvPicPr>
          <p:nvPr/>
        </p:nvPicPr>
        <p:blipFill>
          <a:blip r:embed="rId3">
            <a:lum contrast="12000"/>
          </a:blip>
          <a:srcRect/>
          <a:stretch>
            <a:fillRect/>
          </a:stretch>
        </p:blipFill>
        <p:spPr>
          <a:xfrm>
            <a:off x="173134" y="1913585"/>
            <a:ext cx="4495800" cy="4546600"/>
          </a:xfrm>
          <a:prstGeom prst="rect">
            <a:avLst/>
          </a:prstGeom>
          <a:noFill/>
          <a:ln/>
        </p:spPr>
      </p:pic>
    </p:spTree>
    <p:extLst>
      <p:ext uri="{BB962C8B-B14F-4D97-AF65-F5344CB8AC3E}">
        <p14:creationId xmlns:p14="http://schemas.microsoft.com/office/powerpoint/2010/main" val="38758183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295402" y="0"/>
            <a:ext cx="9905998" cy="1478570"/>
          </a:xfrm>
        </p:spPr>
        <p:txBody>
          <a:bodyPr/>
          <a:lstStyle/>
          <a:p>
            <a:r>
              <a:rPr lang="en-US" dirty="0" err="1"/>
              <a:t>Expectimax</a:t>
            </a:r>
            <a:r>
              <a:rPr lang="en-US" dirty="0"/>
              <a:t> Search</a:t>
            </a:r>
          </a:p>
        </p:txBody>
      </p:sp>
      <p:sp>
        <p:nvSpPr>
          <p:cNvPr id="1106947" name="Rectangle 3"/>
          <p:cNvSpPr>
            <a:spLocks noGrp="1" noChangeArrowheads="1"/>
          </p:cNvSpPr>
          <p:nvPr>
            <p:ph idx="1"/>
          </p:nvPr>
        </p:nvSpPr>
        <p:spPr>
          <a:xfrm>
            <a:off x="1203324" y="1130300"/>
            <a:ext cx="7032626" cy="5511800"/>
          </a:xfrm>
        </p:spPr>
        <p:txBody>
          <a:bodyPr>
            <a:noAutofit/>
          </a:bodyPr>
          <a:lstStyle/>
          <a:p>
            <a:pPr>
              <a:lnSpc>
                <a:spcPct val="85000"/>
              </a:lnSpc>
              <a:spcBef>
                <a:spcPct val="0"/>
              </a:spcBef>
            </a:pPr>
            <a:r>
              <a:rPr lang="en-US" dirty="0"/>
              <a:t>Why wouldn’t we know what the result of an action will be?</a:t>
            </a:r>
          </a:p>
          <a:p>
            <a:pPr lvl="1">
              <a:lnSpc>
                <a:spcPct val="85000"/>
              </a:lnSpc>
              <a:spcBef>
                <a:spcPct val="0"/>
              </a:spcBef>
            </a:pPr>
            <a:r>
              <a:rPr lang="en-US" sz="2400" dirty="0"/>
              <a:t>Explicit randomness: rolling dice</a:t>
            </a:r>
          </a:p>
          <a:p>
            <a:pPr lvl="1">
              <a:lnSpc>
                <a:spcPct val="85000"/>
              </a:lnSpc>
              <a:spcBef>
                <a:spcPct val="0"/>
              </a:spcBef>
            </a:pPr>
            <a:r>
              <a:rPr lang="en-US" sz="2400" dirty="0"/>
              <a:t>Unpredictable opponents</a:t>
            </a:r>
          </a:p>
          <a:p>
            <a:pPr lvl="1">
              <a:lnSpc>
                <a:spcPct val="85000"/>
              </a:lnSpc>
              <a:spcBef>
                <a:spcPct val="0"/>
              </a:spcBef>
            </a:pPr>
            <a:r>
              <a:rPr lang="en-US" sz="2400" dirty="0"/>
              <a:t>Actions can fail: when moving a robot, wheels might slip</a:t>
            </a:r>
          </a:p>
          <a:p>
            <a:pPr lvl="1">
              <a:lnSpc>
                <a:spcPct val="85000"/>
              </a:lnSpc>
              <a:spcBef>
                <a:spcPct val="0"/>
              </a:spcBef>
            </a:pPr>
            <a:endParaRPr lang="en-US" sz="2400" dirty="0"/>
          </a:p>
          <a:p>
            <a:pPr>
              <a:lnSpc>
                <a:spcPct val="85000"/>
              </a:lnSpc>
              <a:spcBef>
                <a:spcPct val="0"/>
              </a:spcBef>
            </a:pPr>
            <a:r>
              <a:rPr lang="en-US" dirty="0"/>
              <a:t>Values should now reflect average-case (</a:t>
            </a:r>
            <a:r>
              <a:rPr lang="en-US" dirty="0" err="1"/>
              <a:t>expectimax</a:t>
            </a:r>
            <a:r>
              <a:rPr lang="en-US" dirty="0"/>
              <a:t>) outcomes, not worst-case (</a:t>
            </a:r>
            <a:r>
              <a:rPr lang="en-US" dirty="0" err="1"/>
              <a:t>minimax</a:t>
            </a:r>
            <a:r>
              <a:rPr lang="en-US" dirty="0"/>
              <a:t>) outcomes</a:t>
            </a:r>
          </a:p>
          <a:p>
            <a:pPr>
              <a:lnSpc>
                <a:spcPct val="85000"/>
              </a:lnSpc>
              <a:spcBef>
                <a:spcPct val="0"/>
              </a:spcBef>
            </a:pPr>
            <a:endParaRPr lang="en-US" dirty="0"/>
          </a:p>
          <a:p>
            <a:pPr>
              <a:lnSpc>
                <a:spcPct val="85000"/>
              </a:lnSpc>
              <a:spcBef>
                <a:spcPct val="0"/>
              </a:spcBef>
            </a:pPr>
            <a:r>
              <a:rPr lang="en-US" dirty="0" err="1">
                <a:solidFill>
                  <a:srgbClr val="FFC000"/>
                </a:solidFill>
              </a:rPr>
              <a:t>Expectimax</a:t>
            </a:r>
            <a:r>
              <a:rPr lang="en-US" dirty="0">
                <a:solidFill>
                  <a:srgbClr val="FFC000"/>
                </a:solidFill>
              </a:rPr>
              <a:t> search</a:t>
            </a:r>
            <a:r>
              <a:rPr lang="en-US" dirty="0">
                <a:solidFill>
                  <a:srgbClr val="C00000"/>
                </a:solidFill>
              </a:rPr>
              <a:t>:</a:t>
            </a:r>
            <a:r>
              <a:rPr lang="en-US" dirty="0"/>
              <a:t> compute the average score under optimal play</a:t>
            </a:r>
          </a:p>
          <a:p>
            <a:pPr lvl="1">
              <a:lnSpc>
                <a:spcPct val="85000"/>
              </a:lnSpc>
              <a:spcBef>
                <a:spcPct val="0"/>
              </a:spcBef>
            </a:pPr>
            <a:r>
              <a:rPr lang="en-US" sz="2400" dirty="0"/>
              <a:t>Max/Min nodes as in minimax search</a:t>
            </a:r>
          </a:p>
          <a:p>
            <a:pPr lvl="1">
              <a:lnSpc>
                <a:spcPct val="85000"/>
              </a:lnSpc>
              <a:spcBef>
                <a:spcPct val="0"/>
              </a:spcBef>
            </a:pPr>
            <a:r>
              <a:rPr lang="en-US" sz="2400" dirty="0"/>
              <a:t>Chance nodes in between but the outcome is uncertain</a:t>
            </a:r>
          </a:p>
          <a:p>
            <a:pPr lvl="1">
              <a:lnSpc>
                <a:spcPct val="85000"/>
              </a:lnSpc>
              <a:spcBef>
                <a:spcPct val="0"/>
              </a:spcBef>
            </a:pPr>
            <a:r>
              <a:rPr lang="en-US" sz="2400" dirty="0"/>
              <a:t>Calculate their </a:t>
            </a:r>
            <a:r>
              <a:rPr lang="en-US" sz="2400" dirty="0">
                <a:solidFill>
                  <a:srgbClr val="FFC000"/>
                </a:solidFill>
              </a:rPr>
              <a:t>expected utilities </a:t>
            </a:r>
            <a:r>
              <a:rPr lang="en-US" sz="2400" dirty="0"/>
              <a:t>(weighted average (expectation) of children</a:t>
            </a:r>
          </a:p>
          <a:p>
            <a:pPr marL="0" indent="0">
              <a:lnSpc>
                <a:spcPct val="85000"/>
              </a:lnSpc>
              <a:spcBef>
                <a:spcPct val="0"/>
              </a:spcBef>
              <a:buNone/>
            </a:pPr>
            <a:endParaRPr lang="en-US" dirty="0"/>
          </a:p>
        </p:txBody>
      </p:sp>
      <p:sp>
        <p:nvSpPr>
          <p:cNvPr id="5126" name="AutoShape 4"/>
          <p:cNvSpPr>
            <a:spLocks noChangeArrowheads="1"/>
          </p:cNvSpPr>
          <p:nvPr/>
        </p:nvSpPr>
        <p:spPr bwMode="auto">
          <a:xfrm>
            <a:off x="9702800" y="1819579"/>
            <a:ext cx="381000" cy="304800"/>
          </a:xfrm>
          <a:prstGeom prst="triangle">
            <a:avLst>
              <a:gd name="adj" fmla="val 50000"/>
            </a:avLst>
          </a:prstGeom>
          <a:solidFill>
            <a:srgbClr val="99CCFF"/>
          </a:solidFill>
          <a:ln w="9525">
            <a:solidFill>
              <a:schemeClr val="tx1"/>
            </a:solidFill>
            <a:miter lim="800000"/>
            <a:headEnd/>
            <a:tailEnd/>
          </a:ln>
        </p:spPr>
        <p:txBody>
          <a:bodyPr wrap="none" anchor="ctr"/>
          <a:lstStyle/>
          <a:p>
            <a:endParaRPr lang="en-US">
              <a:latin typeface="Calibri" pitchFamily="34" charset="0"/>
            </a:endParaRPr>
          </a:p>
        </p:txBody>
      </p:sp>
      <p:sp>
        <p:nvSpPr>
          <p:cNvPr id="5127" name="Rectangle 5"/>
          <p:cNvSpPr>
            <a:spLocks noChangeArrowheads="1"/>
          </p:cNvSpPr>
          <p:nvPr/>
        </p:nvSpPr>
        <p:spPr bwMode="auto">
          <a:xfrm>
            <a:off x="8559800" y="4105579"/>
            <a:ext cx="381000" cy="304800"/>
          </a:xfrm>
          <a:prstGeom prst="rect">
            <a:avLst/>
          </a:prstGeom>
          <a:solidFill>
            <a:srgbClr val="CCCCCC"/>
          </a:solidFill>
          <a:ln w="9525">
            <a:solidFill>
              <a:schemeClr val="tx1"/>
            </a:solidFill>
            <a:miter lim="800000"/>
            <a:headEnd/>
            <a:tailEnd/>
          </a:ln>
        </p:spPr>
        <p:txBody>
          <a:bodyPr wrap="none" anchor="ctr"/>
          <a:lstStyle/>
          <a:p>
            <a:pPr algn="ctr"/>
            <a:r>
              <a:rPr lang="en-US">
                <a:latin typeface="Calibri" pitchFamily="34" charset="0"/>
              </a:rPr>
              <a:t>10</a:t>
            </a:r>
          </a:p>
        </p:txBody>
      </p:sp>
      <p:sp>
        <p:nvSpPr>
          <p:cNvPr id="5128" name="Rectangle 6"/>
          <p:cNvSpPr>
            <a:spLocks noChangeArrowheads="1"/>
          </p:cNvSpPr>
          <p:nvPr/>
        </p:nvSpPr>
        <p:spPr bwMode="auto">
          <a:xfrm>
            <a:off x="9245600" y="4105579"/>
            <a:ext cx="381000" cy="304800"/>
          </a:xfrm>
          <a:prstGeom prst="rect">
            <a:avLst/>
          </a:prstGeom>
          <a:solidFill>
            <a:srgbClr val="CCCCCC"/>
          </a:solidFill>
          <a:ln w="9525">
            <a:solidFill>
              <a:schemeClr val="tx1"/>
            </a:solidFill>
            <a:miter lim="800000"/>
            <a:headEnd/>
            <a:tailEnd/>
          </a:ln>
        </p:spPr>
        <p:txBody>
          <a:bodyPr wrap="none" anchor="ctr"/>
          <a:lstStyle/>
          <a:p>
            <a:pPr algn="ctr"/>
            <a:r>
              <a:rPr lang="en-US">
                <a:latin typeface="Calibri" pitchFamily="34" charset="0"/>
              </a:rPr>
              <a:t>4</a:t>
            </a:r>
          </a:p>
        </p:txBody>
      </p:sp>
      <p:sp>
        <p:nvSpPr>
          <p:cNvPr id="5129" name="Rectangle 7"/>
          <p:cNvSpPr>
            <a:spLocks noChangeArrowheads="1"/>
          </p:cNvSpPr>
          <p:nvPr/>
        </p:nvSpPr>
        <p:spPr bwMode="auto">
          <a:xfrm>
            <a:off x="10083800" y="4105579"/>
            <a:ext cx="381000" cy="304800"/>
          </a:xfrm>
          <a:prstGeom prst="rect">
            <a:avLst/>
          </a:prstGeom>
          <a:solidFill>
            <a:srgbClr val="CCCCCC"/>
          </a:solidFill>
          <a:ln w="9525">
            <a:solidFill>
              <a:schemeClr val="tx1"/>
            </a:solidFill>
            <a:miter lim="800000"/>
            <a:headEnd/>
            <a:tailEnd/>
          </a:ln>
        </p:spPr>
        <p:txBody>
          <a:bodyPr wrap="none" anchor="ctr"/>
          <a:lstStyle/>
          <a:p>
            <a:pPr algn="ctr"/>
            <a:r>
              <a:rPr lang="en-US">
                <a:latin typeface="Calibri" pitchFamily="34" charset="0"/>
              </a:rPr>
              <a:t>5</a:t>
            </a:r>
          </a:p>
        </p:txBody>
      </p:sp>
      <p:sp>
        <p:nvSpPr>
          <p:cNvPr id="5130" name="Rectangle 8"/>
          <p:cNvSpPr>
            <a:spLocks noChangeArrowheads="1"/>
          </p:cNvSpPr>
          <p:nvPr/>
        </p:nvSpPr>
        <p:spPr bwMode="auto">
          <a:xfrm>
            <a:off x="10845800" y="4105579"/>
            <a:ext cx="381000" cy="304800"/>
          </a:xfrm>
          <a:prstGeom prst="rect">
            <a:avLst/>
          </a:prstGeom>
          <a:solidFill>
            <a:srgbClr val="CCCCCC"/>
          </a:solidFill>
          <a:ln w="9525">
            <a:solidFill>
              <a:schemeClr val="tx1"/>
            </a:solidFill>
            <a:miter lim="800000"/>
            <a:headEnd/>
            <a:tailEnd/>
          </a:ln>
        </p:spPr>
        <p:txBody>
          <a:bodyPr wrap="none" anchor="ctr"/>
          <a:lstStyle/>
          <a:p>
            <a:pPr algn="ctr"/>
            <a:r>
              <a:rPr lang="en-US">
                <a:latin typeface="Calibri" pitchFamily="34" charset="0"/>
              </a:rPr>
              <a:t>7</a:t>
            </a:r>
          </a:p>
        </p:txBody>
      </p:sp>
      <p:cxnSp>
        <p:nvCxnSpPr>
          <p:cNvPr id="5131" name="AutoShape 9"/>
          <p:cNvCxnSpPr>
            <a:cxnSpLocks noChangeShapeType="1"/>
            <a:stCxn id="5126" idx="3"/>
            <a:endCxn id="5137" idx="0"/>
          </p:cNvCxnSpPr>
          <p:nvPr/>
        </p:nvCxnSpPr>
        <p:spPr bwMode="auto">
          <a:xfrm flipH="1">
            <a:off x="9131300" y="2124379"/>
            <a:ext cx="762000" cy="609600"/>
          </a:xfrm>
          <a:prstGeom prst="straightConnector1">
            <a:avLst/>
          </a:prstGeom>
          <a:noFill/>
          <a:ln w="9525">
            <a:solidFill>
              <a:schemeClr val="tx1"/>
            </a:solidFill>
            <a:round/>
            <a:headEnd/>
            <a:tailEnd type="triangle" w="med" len="med"/>
          </a:ln>
        </p:spPr>
      </p:cxnSp>
      <p:cxnSp>
        <p:nvCxnSpPr>
          <p:cNvPr id="5132" name="AutoShape 10"/>
          <p:cNvCxnSpPr>
            <a:cxnSpLocks noChangeShapeType="1"/>
            <a:stCxn id="5126" idx="3"/>
            <a:endCxn id="5138" idx="0"/>
          </p:cNvCxnSpPr>
          <p:nvPr/>
        </p:nvCxnSpPr>
        <p:spPr bwMode="auto">
          <a:xfrm>
            <a:off x="9893300" y="2124379"/>
            <a:ext cx="762000" cy="609600"/>
          </a:xfrm>
          <a:prstGeom prst="straightConnector1">
            <a:avLst/>
          </a:prstGeom>
          <a:noFill/>
          <a:ln w="9525">
            <a:solidFill>
              <a:schemeClr val="tx1"/>
            </a:solidFill>
            <a:round/>
            <a:headEnd/>
            <a:tailEnd type="triangle" w="med" len="med"/>
          </a:ln>
        </p:spPr>
      </p:cxnSp>
      <p:cxnSp>
        <p:nvCxnSpPr>
          <p:cNvPr id="5133" name="AutoShape 11"/>
          <p:cNvCxnSpPr>
            <a:cxnSpLocks noChangeShapeType="1"/>
            <a:endCxn id="5127" idx="0"/>
          </p:cNvCxnSpPr>
          <p:nvPr/>
        </p:nvCxnSpPr>
        <p:spPr bwMode="auto">
          <a:xfrm flipH="1">
            <a:off x="8750300" y="3114979"/>
            <a:ext cx="381000" cy="990600"/>
          </a:xfrm>
          <a:prstGeom prst="straightConnector1">
            <a:avLst/>
          </a:prstGeom>
          <a:noFill/>
          <a:ln w="9525">
            <a:solidFill>
              <a:schemeClr val="tx1"/>
            </a:solidFill>
            <a:round/>
            <a:headEnd/>
            <a:tailEnd type="triangle" w="med" len="med"/>
          </a:ln>
        </p:spPr>
      </p:cxnSp>
      <p:cxnSp>
        <p:nvCxnSpPr>
          <p:cNvPr id="5134" name="AutoShape 12"/>
          <p:cNvCxnSpPr>
            <a:cxnSpLocks noChangeShapeType="1"/>
            <a:endCxn id="5128" idx="0"/>
          </p:cNvCxnSpPr>
          <p:nvPr/>
        </p:nvCxnSpPr>
        <p:spPr bwMode="auto">
          <a:xfrm>
            <a:off x="9131300" y="3114979"/>
            <a:ext cx="304800" cy="990600"/>
          </a:xfrm>
          <a:prstGeom prst="straightConnector1">
            <a:avLst/>
          </a:prstGeom>
          <a:noFill/>
          <a:ln w="9525">
            <a:solidFill>
              <a:schemeClr val="tx1"/>
            </a:solidFill>
            <a:round/>
            <a:headEnd/>
            <a:tailEnd type="triangle" w="med" len="med"/>
          </a:ln>
        </p:spPr>
      </p:cxnSp>
      <p:cxnSp>
        <p:nvCxnSpPr>
          <p:cNvPr id="5135" name="AutoShape 13"/>
          <p:cNvCxnSpPr>
            <a:cxnSpLocks noChangeShapeType="1"/>
            <a:endCxn id="5129" idx="0"/>
          </p:cNvCxnSpPr>
          <p:nvPr/>
        </p:nvCxnSpPr>
        <p:spPr bwMode="auto">
          <a:xfrm flipH="1">
            <a:off x="10274300" y="3114979"/>
            <a:ext cx="381000" cy="990600"/>
          </a:xfrm>
          <a:prstGeom prst="straightConnector1">
            <a:avLst/>
          </a:prstGeom>
          <a:noFill/>
          <a:ln w="9525">
            <a:solidFill>
              <a:schemeClr val="tx1"/>
            </a:solidFill>
            <a:round/>
            <a:headEnd/>
            <a:tailEnd type="triangle" w="med" len="med"/>
          </a:ln>
        </p:spPr>
      </p:cxnSp>
      <p:cxnSp>
        <p:nvCxnSpPr>
          <p:cNvPr id="5136" name="AutoShape 14"/>
          <p:cNvCxnSpPr>
            <a:cxnSpLocks noChangeShapeType="1"/>
            <a:endCxn id="5130" idx="0"/>
          </p:cNvCxnSpPr>
          <p:nvPr/>
        </p:nvCxnSpPr>
        <p:spPr bwMode="auto">
          <a:xfrm>
            <a:off x="10655300" y="3114979"/>
            <a:ext cx="381000" cy="990600"/>
          </a:xfrm>
          <a:prstGeom prst="straightConnector1">
            <a:avLst/>
          </a:prstGeom>
          <a:noFill/>
          <a:ln w="9525">
            <a:solidFill>
              <a:schemeClr val="tx1"/>
            </a:solidFill>
            <a:round/>
            <a:headEnd/>
            <a:tailEnd type="triangle" w="med" len="med"/>
          </a:ln>
        </p:spPr>
      </p:cxnSp>
      <p:sp>
        <p:nvSpPr>
          <p:cNvPr id="5137" name="Oval 15"/>
          <p:cNvSpPr>
            <a:spLocks noChangeArrowheads="1"/>
          </p:cNvSpPr>
          <p:nvPr/>
        </p:nvSpPr>
        <p:spPr bwMode="auto">
          <a:xfrm>
            <a:off x="8940800" y="2733979"/>
            <a:ext cx="381000" cy="381000"/>
          </a:xfrm>
          <a:prstGeom prst="ellipse">
            <a:avLst/>
          </a:prstGeom>
          <a:solidFill>
            <a:srgbClr val="B5EDC2"/>
          </a:solidFill>
          <a:ln w="9525">
            <a:solidFill>
              <a:schemeClr val="tx1"/>
            </a:solidFill>
            <a:round/>
            <a:headEnd/>
            <a:tailEnd/>
          </a:ln>
        </p:spPr>
        <p:txBody>
          <a:bodyPr wrap="none" anchor="ctr"/>
          <a:lstStyle/>
          <a:p>
            <a:endParaRPr lang="en-US">
              <a:latin typeface="Calibri" pitchFamily="34" charset="0"/>
            </a:endParaRPr>
          </a:p>
        </p:txBody>
      </p:sp>
      <p:sp>
        <p:nvSpPr>
          <p:cNvPr id="5138" name="Oval 16"/>
          <p:cNvSpPr>
            <a:spLocks noChangeArrowheads="1"/>
          </p:cNvSpPr>
          <p:nvPr/>
        </p:nvSpPr>
        <p:spPr bwMode="auto">
          <a:xfrm>
            <a:off x="10464800" y="2733979"/>
            <a:ext cx="381000" cy="381000"/>
          </a:xfrm>
          <a:prstGeom prst="ellipse">
            <a:avLst/>
          </a:prstGeom>
          <a:solidFill>
            <a:srgbClr val="B5EDC2"/>
          </a:solidFill>
          <a:ln w="9525">
            <a:solidFill>
              <a:schemeClr val="tx1"/>
            </a:solidFill>
            <a:round/>
            <a:headEnd/>
            <a:tailEnd/>
          </a:ln>
        </p:spPr>
        <p:txBody>
          <a:bodyPr wrap="none" anchor="ctr"/>
          <a:lstStyle/>
          <a:p>
            <a:endParaRPr lang="en-US">
              <a:latin typeface="Calibri" pitchFamily="34" charset="0"/>
            </a:endParaRPr>
          </a:p>
        </p:txBody>
      </p:sp>
      <p:sp>
        <p:nvSpPr>
          <p:cNvPr id="5139" name="Text Box 17"/>
          <p:cNvSpPr txBox="1">
            <a:spLocks noChangeArrowheads="1"/>
          </p:cNvSpPr>
          <p:nvPr/>
        </p:nvSpPr>
        <p:spPr bwMode="auto">
          <a:xfrm>
            <a:off x="10106025" y="1757667"/>
            <a:ext cx="663575" cy="366712"/>
          </a:xfrm>
          <a:prstGeom prst="rect">
            <a:avLst/>
          </a:prstGeom>
          <a:noFill/>
          <a:ln w="12700">
            <a:noFill/>
            <a:miter lim="800000"/>
            <a:headEnd/>
            <a:tailEnd/>
          </a:ln>
        </p:spPr>
        <p:txBody>
          <a:bodyPr anchor="ctr">
            <a:spAutoFit/>
          </a:bodyPr>
          <a:lstStyle/>
          <a:p>
            <a:pPr algn="ctr">
              <a:spcBef>
                <a:spcPct val="50000"/>
              </a:spcBef>
            </a:pPr>
            <a:r>
              <a:rPr lang="en-US" b="1">
                <a:latin typeface="Calibri" pitchFamily="34" charset="0"/>
              </a:rPr>
              <a:t>max</a:t>
            </a:r>
          </a:p>
        </p:txBody>
      </p:sp>
      <p:sp>
        <p:nvSpPr>
          <p:cNvPr id="5140" name="Text Box 18"/>
          <p:cNvSpPr txBox="1">
            <a:spLocks noChangeArrowheads="1"/>
          </p:cNvSpPr>
          <p:nvPr/>
        </p:nvSpPr>
        <p:spPr bwMode="auto">
          <a:xfrm>
            <a:off x="10845800" y="2733979"/>
            <a:ext cx="1066800" cy="369888"/>
          </a:xfrm>
          <a:prstGeom prst="rect">
            <a:avLst/>
          </a:prstGeom>
          <a:noFill/>
          <a:ln w="12700">
            <a:noFill/>
            <a:miter lim="800000"/>
            <a:headEnd/>
            <a:tailEnd/>
          </a:ln>
        </p:spPr>
        <p:txBody>
          <a:bodyPr anchor="ctr">
            <a:spAutoFit/>
          </a:bodyPr>
          <a:lstStyle/>
          <a:p>
            <a:pPr algn="ctr">
              <a:spcBef>
                <a:spcPct val="50000"/>
              </a:spcBef>
            </a:pPr>
            <a:r>
              <a:rPr lang="en-US" b="1" dirty="0">
                <a:latin typeface="Calibri" pitchFamily="34" charset="0"/>
              </a:rPr>
              <a:t>chance</a:t>
            </a:r>
          </a:p>
        </p:txBody>
      </p:sp>
      <p:sp>
        <p:nvSpPr>
          <p:cNvPr id="5141" name="Rectangle 8"/>
          <p:cNvSpPr>
            <a:spLocks noChangeArrowheads="1"/>
          </p:cNvSpPr>
          <p:nvPr/>
        </p:nvSpPr>
        <p:spPr bwMode="auto">
          <a:xfrm>
            <a:off x="8559800" y="4105579"/>
            <a:ext cx="381000" cy="304800"/>
          </a:xfrm>
          <a:prstGeom prst="rect">
            <a:avLst/>
          </a:prstGeom>
          <a:solidFill>
            <a:srgbClr val="CC99FF"/>
          </a:solidFill>
          <a:ln w="9525">
            <a:solidFill>
              <a:schemeClr val="tx1"/>
            </a:solidFill>
            <a:miter lim="800000"/>
            <a:headEnd/>
            <a:tailEnd/>
          </a:ln>
        </p:spPr>
        <p:txBody>
          <a:bodyPr wrap="none" anchor="ctr"/>
          <a:lstStyle/>
          <a:p>
            <a:pPr algn="ctr"/>
            <a:r>
              <a:rPr lang="en-US" dirty="0">
                <a:latin typeface="Calibri" pitchFamily="34" charset="0"/>
              </a:rPr>
              <a:t>10</a:t>
            </a:r>
          </a:p>
        </p:txBody>
      </p:sp>
      <p:sp>
        <p:nvSpPr>
          <p:cNvPr id="5142" name="Rectangle 9"/>
          <p:cNvSpPr>
            <a:spLocks noChangeArrowheads="1"/>
          </p:cNvSpPr>
          <p:nvPr/>
        </p:nvSpPr>
        <p:spPr bwMode="auto">
          <a:xfrm>
            <a:off x="9245600" y="4105579"/>
            <a:ext cx="381000" cy="304800"/>
          </a:xfrm>
          <a:prstGeom prst="rect">
            <a:avLst/>
          </a:prstGeom>
          <a:solidFill>
            <a:srgbClr val="CC99FF"/>
          </a:solidFill>
          <a:ln w="9525">
            <a:solidFill>
              <a:schemeClr val="tx1"/>
            </a:solidFill>
            <a:miter lim="800000"/>
            <a:headEnd/>
            <a:tailEnd/>
          </a:ln>
        </p:spPr>
        <p:txBody>
          <a:bodyPr wrap="none" anchor="ctr"/>
          <a:lstStyle/>
          <a:p>
            <a:pPr algn="ctr"/>
            <a:r>
              <a:rPr lang="en-US">
                <a:latin typeface="Calibri" pitchFamily="34" charset="0"/>
              </a:rPr>
              <a:t>10</a:t>
            </a:r>
          </a:p>
        </p:txBody>
      </p:sp>
      <p:sp>
        <p:nvSpPr>
          <p:cNvPr id="5143" name="Rectangle 10"/>
          <p:cNvSpPr>
            <a:spLocks noChangeArrowheads="1"/>
          </p:cNvSpPr>
          <p:nvPr/>
        </p:nvSpPr>
        <p:spPr bwMode="auto">
          <a:xfrm>
            <a:off x="10083800" y="4105579"/>
            <a:ext cx="381000" cy="304800"/>
          </a:xfrm>
          <a:prstGeom prst="rect">
            <a:avLst/>
          </a:prstGeom>
          <a:solidFill>
            <a:srgbClr val="CC99FF"/>
          </a:solidFill>
          <a:ln w="9525">
            <a:solidFill>
              <a:schemeClr val="tx1"/>
            </a:solidFill>
            <a:miter lim="800000"/>
            <a:headEnd/>
            <a:tailEnd/>
          </a:ln>
        </p:spPr>
        <p:txBody>
          <a:bodyPr wrap="none" anchor="ctr"/>
          <a:lstStyle/>
          <a:p>
            <a:pPr algn="ctr"/>
            <a:r>
              <a:rPr lang="en-US" dirty="0">
                <a:latin typeface="Calibri" pitchFamily="34" charset="0"/>
              </a:rPr>
              <a:t>9</a:t>
            </a:r>
          </a:p>
        </p:txBody>
      </p:sp>
      <p:sp>
        <p:nvSpPr>
          <p:cNvPr id="5144" name="Rectangle 11"/>
          <p:cNvSpPr>
            <a:spLocks noChangeArrowheads="1"/>
          </p:cNvSpPr>
          <p:nvPr/>
        </p:nvSpPr>
        <p:spPr bwMode="auto">
          <a:xfrm>
            <a:off x="10845800" y="4105579"/>
            <a:ext cx="381000" cy="304800"/>
          </a:xfrm>
          <a:prstGeom prst="rect">
            <a:avLst/>
          </a:prstGeom>
          <a:solidFill>
            <a:srgbClr val="CC99FF"/>
          </a:solidFill>
          <a:ln w="9525">
            <a:solidFill>
              <a:schemeClr val="tx1"/>
            </a:solidFill>
            <a:miter lim="800000"/>
            <a:headEnd/>
            <a:tailEnd/>
          </a:ln>
        </p:spPr>
        <p:txBody>
          <a:bodyPr wrap="none" anchor="ctr"/>
          <a:lstStyle/>
          <a:p>
            <a:pPr algn="ctr"/>
            <a:r>
              <a:rPr lang="en-US">
                <a:latin typeface="Calibri" pitchFamily="34" charset="0"/>
              </a:rPr>
              <a:t>100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6947">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06947">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06947">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0694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505200" y="3992179"/>
            <a:ext cx="4724400" cy="2514600"/>
          </a:xfrm>
          <a:prstGeom prst="roundRect">
            <a:avLst/>
          </a:prstGeom>
          <a:solidFill>
            <a:schemeClr val="accent6">
              <a:lumMod val="40000"/>
              <a:lumOff val="60000"/>
              <a:alpha val="16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286000" y="1295400"/>
            <a:ext cx="7620000" cy="2362200"/>
          </a:xfrm>
          <a:prstGeom prst="roundRect">
            <a:avLst/>
          </a:prstGeom>
          <a:solidFill>
            <a:schemeClr val="accent5">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Title 1"/>
          <p:cNvSpPr>
            <a:spLocks noGrp="1"/>
          </p:cNvSpPr>
          <p:nvPr>
            <p:ph type="title"/>
          </p:nvPr>
        </p:nvSpPr>
        <p:spPr>
          <a:xfrm>
            <a:off x="1377025" y="-30770"/>
            <a:ext cx="9905998" cy="1478570"/>
          </a:xfrm>
        </p:spPr>
        <p:txBody>
          <a:bodyPr/>
          <a:lstStyle/>
          <a:p>
            <a:r>
              <a:rPr lang="en-US" dirty="0" err="1"/>
              <a:t>Expectimax</a:t>
            </a:r>
            <a:r>
              <a:rPr lang="en-US" dirty="0"/>
              <a:t> </a:t>
            </a:r>
            <a:r>
              <a:rPr lang="en-US" dirty="0" err="1"/>
              <a:t>Pseudocode</a:t>
            </a:r>
            <a:endParaRPr lang="en-US" dirty="0"/>
          </a:p>
        </p:txBody>
      </p:sp>
      <p:sp>
        <p:nvSpPr>
          <p:cNvPr id="13315" name="Content Placeholder 2"/>
          <p:cNvSpPr>
            <a:spLocks noGrp="1"/>
          </p:cNvSpPr>
          <p:nvPr>
            <p:ph idx="1"/>
          </p:nvPr>
        </p:nvSpPr>
        <p:spPr>
          <a:xfrm>
            <a:off x="2500048" y="1295400"/>
            <a:ext cx="7405952" cy="2209800"/>
          </a:xfrm>
        </p:spPr>
        <p:txBody>
          <a:bodyPr/>
          <a:lstStyle/>
          <a:p>
            <a:pPr>
              <a:lnSpc>
                <a:spcPct val="80000"/>
              </a:lnSpc>
              <a:spcBef>
                <a:spcPts val="1200"/>
              </a:spcBef>
              <a:buFont typeface="Wingdings" pitchFamily="2" charset="2"/>
              <a:buNone/>
            </a:pPr>
            <a:endParaRPr lang="en-US" sz="200" dirty="0"/>
          </a:p>
          <a:p>
            <a:pPr>
              <a:lnSpc>
                <a:spcPct val="80000"/>
              </a:lnSpc>
              <a:spcBef>
                <a:spcPts val="1200"/>
              </a:spcBef>
              <a:buFont typeface="Wingdings" pitchFamily="2" charset="2"/>
              <a:buNone/>
            </a:pPr>
            <a:r>
              <a:rPr lang="en-US" sz="2400" dirty="0">
                <a:solidFill>
                  <a:schemeClr val="accent1">
                    <a:lumMod val="50000"/>
                  </a:schemeClr>
                </a:solidFill>
              </a:rPr>
              <a:t>def value(state):</a:t>
            </a:r>
          </a:p>
          <a:p>
            <a:pPr lvl="1">
              <a:lnSpc>
                <a:spcPct val="80000"/>
              </a:lnSpc>
              <a:buFont typeface="Wingdings" pitchFamily="2" charset="2"/>
              <a:buNone/>
            </a:pPr>
            <a:r>
              <a:rPr lang="en-US" sz="2400" dirty="0"/>
              <a:t>if the state is a terminal state: return the state’s utility</a:t>
            </a:r>
          </a:p>
          <a:p>
            <a:pPr lvl="1">
              <a:lnSpc>
                <a:spcPct val="80000"/>
              </a:lnSpc>
              <a:buFont typeface="Wingdings" pitchFamily="2" charset="2"/>
              <a:buNone/>
            </a:pPr>
            <a:r>
              <a:rPr lang="en-US" sz="2400" dirty="0"/>
              <a:t>if the next agent is </a:t>
            </a:r>
            <a:r>
              <a:rPr lang="en-US" sz="2400" dirty="0">
                <a:solidFill>
                  <a:srgbClr val="0070C0"/>
                </a:solidFill>
              </a:rPr>
              <a:t>MAX</a:t>
            </a:r>
            <a:r>
              <a:rPr lang="en-US" sz="2400" dirty="0"/>
              <a:t>: return </a:t>
            </a:r>
            <a:r>
              <a:rPr lang="en-US" sz="2400" dirty="0">
                <a:solidFill>
                  <a:srgbClr val="0070C0"/>
                </a:solidFill>
              </a:rPr>
              <a:t>max-value(state)</a:t>
            </a:r>
          </a:p>
          <a:p>
            <a:pPr lvl="1">
              <a:lnSpc>
                <a:spcPct val="80000"/>
              </a:lnSpc>
              <a:buNone/>
            </a:pPr>
            <a:r>
              <a:rPr lang="en-US" sz="2400" dirty="0"/>
              <a:t>if the next agent is </a:t>
            </a:r>
            <a:r>
              <a:rPr lang="en-US" sz="2400" dirty="0">
                <a:solidFill>
                  <a:srgbClr val="C00000"/>
                </a:solidFill>
              </a:rPr>
              <a:t>MIN</a:t>
            </a:r>
            <a:r>
              <a:rPr lang="en-US" sz="2400" dirty="0"/>
              <a:t>: return </a:t>
            </a:r>
            <a:r>
              <a:rPr lang="en-US" sz="2400" dirty="0">
                <a:solidFill>
                  <a:srgbClr val="C00000"/>
                </a:solidFill>
              </a:rPr>
              <a:t>min-value(state)</a:t>
            </a:r>
          </a:p>
          <a:p>
            <a:pPr lvl="1">
              <a:lnSpc>
                <a:spcPct val="80000"/>
              </a:lnSpc>
              <a:buFont typeface="Wingdings" pitchFamily="2" charset="2"/>
              <a:buNone/>
            </a:pPr>
            <a:r>
              <a:rPr lang="en-US" sz="2400" dirty="0"/>
              <a:t>if the next agent is </a:t>
            </a:r>
            <a:r>
              <a:rPr lang="en-US" sz="2400" dirty="0">
                <a:solidFill>
                  <a:schemeClr val="accent4"/>
                </a:solidFill>
              </a:rPr>
              <a:t>CHANCE</a:t>
            </a:r>
            <a:r>
              <a:rPr lang="en-US" sz="2400" dirty="0"/>
              <a:t>: return </a:t>
            </a:r>
            <a:r>
              <a:rPr lang="en-US" sz="2400" dirty="0">
                <a:solidFill>
                  <a:schemeClr val="accent4"/>
                </a:solidFill>
              </a:rPr>
              <a:t>exp-value(state)</a:t>
            </a:r>
          </a:p>
        </p:txBody>
      </p:sp>
      <p:sp>
        <p:nvSpPr>
          <p:cNvPr id="7" name="Content Placeholder 2"/>
          <p:cNvSpPr txBox="1">
            <a:spLocks/>
          </p:cNvSpPr>
          <p:nvPr/>
        </p:nvSpPr>
        <p:spPr bwMode="auto">
          <a:xfrm>
            <a:off x="3631224" y="4144579"/>
            <a:ext cx="4800600" cy="22860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marL="342882" marR="0" lvl="0" indent="-342882" algn="l" defTabSz="914400" rtl="0" eaLnBrk="1" fontAlgn="base" latinLnBrk="0" hangingPunct="1">
              <a:lnSpc>
                <a:spcPct val="80000"/>
              </a:lnSpc>
              <a:spcBef>
                <a:spcPts val="1200"/>
              </a:spcBef>
              <a:spcAft>
                <a:spcPct val="0"/>
              </a:spcAft>
              <a:buClr>
                <a:schemeClr val="accent2"/>
              </a:buClr>
              <a:buSzTx/>
              <a:buFont typeface="Wingdings" pitchFamily="2" charset="2"/>
              <a:buNone/>
              <a:tabLst/>
              <a:defRPr/>
            </a:pPr>
            <a:r>
              <a:rPr kumimoji="0" lang="en-US" sz="2400" b="0" i="0" u="none" strike="noStrike" kern="0" cap="none" spc="0" normalizeH="0" baseline="0" noProof="0" dirty="0">
                <a:ln>
                  <a:noFill/>
                </a:ln>
                <a:solidFill>
                  <a:schemeClr val="accent4"/>
                </a:solidFill>
                <a:effectLst/>
                <a:uLnTx/>
                <a:uFillTx/>
                <a:latin typeface="Calibri" pitchFamily="34" charset="0"/>
                <a:ea typeface="+mn-ea"/>
                <a:cs typeface="+mn-cs"/>
              </a:rPr>
              <a:t>def exp-value(state):</a:t>
            </a:r>
          </a:p>
          <a:p>
            <a:pPr marL="742913" lvl="1" indent="-285737">
              <a:lnSpc>
                <a:spcPct val="80000"/>
              </a:lnSpc>
              <a:spcBef>
                <a:spcPct val="20000"/>
              </a:spcBef>
              <a:buClr>
                <a:schemeClr val="tx1"/>
              </a:buClr>
              <a:defRPr/>
            </a:pPr>
            <a:r>
              <a:rPr lang="en-US" sz="2400" kern="0" dirty="0">
                <a:latin typeface="Calibri" pitchFamily="34" charset="0"/>
              </a:rPr>
              <a:t>initialize v = </a:t>
            </a:r>
            <a:r>
              <a:rPr lang="en-US" sz="2400" kern="0" dirty="0">
                <a:latin typeface="Calibri" pitchFamily="34" charset="0"/>
                <a:cs typeface="Times New Roman" pitchFamily="18" charset="0"/>
              </a:rPr>
              <a:t>0</a:t>
            </a:r>
          </a:p>
          <a:p>
            <a:pPr marL="742913" lvl="1" indent="-285737">
              <a:lnSpc>
                <a:spcPct val="80000"/>
              </a:lnSpc>
              <a:spcBef>
                <a:spcPct val="20000"/>
              </a:spcBef>
              <a:buClr>
                <a:schemeClr val="tx1"/>
              </a:buClr>
              <a:defRPr/>
            </a:pPr>
            <a:r>
              <a:rPr lang="en-US" sz="2400" kern="0" dirty="0">
                <a:latin typeface="Calibri" pitchFamily="34" charset="0"/>
              </a:rPr>
              <a:t>for each successor of state:</a:t>
            </a:r>
          </a:p>
          <a:p>
            <a:pPr marL="742913" lvl="1" indent="-285737">
              <a:lnSpc>
                <a:spcPct val="80000"/>
              </a:lnSpc>
              <a:spcBef>
                <a:spcPct val="20000"/>
              </a:spcBef>
              <a:buClr>
                <a:schemeClr val="tx1"/>
              </a:buClr>
              <a:defRPr/>
            </a:pPr>
            <a:r>
              <a:rPr lang="en-US" sz="2400" kern="0" dirty="0">
                <a:latin typeface="Calibri" pitchFamily="34" charset="0"/>
              </a:rPr>
              <a:t>		p = probability(successor)</a:t>
            </a:r>
          </a:p>
          <a:p>
            <a:pPr marL="1142942" lvl="2" indent="-228589">
              <a:lnSpc>
                <a:spcPct val="80000"/>
              </a:lnSpc>
              <a:spcBef>
                <a:spcPct val="20000"/>
              </a:spcBef>
              <a:buClr>
                <a:schemeClr val="accent2"/>
              </a:buClr>
              <a:defRPr/>
            </a:pPr>
            <a:r>
              <a:rPr lang="en-US" sz="2400" kern="0" dirty="0">
                <a:latin typeface="Calibri" pitchFamily="34" charset="0"/>
              </a:rPr>
              <a:t>v += p * </a:t>
            </a:r>
            <a:r>
              <a:rPr lang="en-US" sz="2400" kern="0" dirty="0">
                <a:solidFill>
                  <a:schemeClr val="bg2">
                    <a:lumMod val="75000"/>
                  </a:schemeClr>
                </a:solidFill>
                <a:latin typeface="Calibri" pitchFamily="34" charset="0"/>
              </a:rPr>
              <a:t>value(successor)</a:t>
            </a:r>
          </a:p>
          <a:p>
            <a:pPr marL="742913" lvl="1" indent="-285737">
              <a:lnSpc>
                <a:spcPct val="80000"/>
              </a:lnSpc>
              <a:spcBef>
                <a:spcPct val="20000"/>
              </a:spcBef>
              <a:buClr>
                <a:schemeClr val="tx1"/>
              </a:buClr>
              <a:defRPr/>
            </a:pPr>
            <a:r>
              <a:rPr lang="en-US" sz="2400" kern="0" dirty="0">
                <a:latin typeface="Calibri" pitchFamily="34" charset="0"/>
              </a:rPr>
              <a:t>return v</a:t>
            </a:r>
          </a:p>
          <a:p>
            <a:pPr marL="742913" marR="0" lvl="1" indent="-285737" algn="l" defTabSz="914400" rtl="0" eaLnBrk="1" fontAlgn="base" latinLnBrk="0" hangingPunct="1">
              <a:lnSpc>
                <a:spcPct val="80000"/>
              </a:lnSpc>
              <a:spcBef>
                <a:spcPct val="20000"/>
              </a:spcBef>
              <a:spcAft>
                <a:spcPct val="0"/>
              </a:spcAft>
              <a:buClr>
                <a:schemeClr val="tx1"/>
              </a:buClr>
              <a:buSzTx/>
              <a:buFont typeface="Wingdings" pitchFamily="2" charset="2"/>
              <a:buNone/>
              <a:tabLst/>
              <a:defRPr/>
            </a:pPr>
            <a:endParaRPr kumimoji="0" lang="en-US" sz="2400" b="0" i="0" u="none" strike="noStrike" kern="0" cap="none" spc="0" normalizeH="0" baseline="0" noProof="0" dirty="0">
              <a:ln>
                <a:noFill/>
              </a:ln>
              <a:solidFill>
                <a:schemeClr val="tx1"/>
              </a:solidFill>
              <a:effectLst/>
              <a:uLnTx/>
              <a:uFillTx/>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16885"/>
            <a:ext cx="9905998" cy="1478570"/>
          </a:xfrm>
        </p:spPr>
        <p:txBody>
          <a:bodyPr/>
          <a:lstStyle/>
          <a:p>
            <a:r>
              <a:rPr lang="en-US" dirty="0" err="1"/>
              <a:t>Expectimax</a:t>
            </a:r>
            <a:r>
              <a:rPr lang="en-US" dirty="0"/>
              <a:t> </a:t>
            </a:r>
            <a:r>
              <a:rPr lang="en-US" dirty="0" err="1"/>
              <a:t>Pseudocode</a:t>
            </a:r>
            <a:endParaRPr lang="en-US" dirty="0"/>
          </a:p>
        </p:txBody>
      </p:sp>
      <p:sp>
        <p:nvSpPr>
          <p:cNvPr id="6" name="Rectangle 7"/>
          <p:cNvSpPr>
            <a:spLocks noChangeArrowheads="1"/>
          </p:cNvSpPr>
          <p:nvPr/>
        </p:nvSpPr>
        <p:spPr bwMode="auto">
          <a:xfrm>
            <a:off x="7162800" y="3581400"/>
            <a:ext cx="655320" cy="524256"/>
          </a:xfrm>
          <a:prstGeom prst="rect">
            <a:avLst/>
          </a:prstGeom>
          <a:solidFill>
            <a:srgbClr val="CCCCCC"/>
          </a:solidFill>
          <a:ln w="9525">
            <a:solidFill>
              <a:schemeClr val="tx1"/>
            </a:solidFill>
            <a:miter lim="800000"/>
            <a:headEnd/>
            <a:tailEnd/>
          </a:ln>
        </p:spPr>
        <p:txBody>
          <a:bodyPr wrap="none" anchor="ctr"/>
          <a:lstStyle/>
          <a:p>
            <a:pPr algn="ctr"/>
            <a:r>
              <a:rPr lang="en-US" sz="2400">
                <a:latin typeface="Calibri"/>
                <a:cs typeface="Calibri"/>
              </a:rPr>
              <a:t>5</a:t>
            </a:r>
          </a:p>
        </p:txBody>
      </p:sp>
      <p:sp>
        <p:nvSpPr>
          <p:cNvPr id="7" name="Rectangle 8"/>
          <p:cNvSpPr>
            <a:spLocks noChangeArrowheads="1"/>
          </p:cNvSpPr>
          <p:nvPr/>
        </p:nvSpPr>
        <p:spPr bwMode="auto">
          <a:xfrm>
            <a:off x="8473440" y="3581400"/>
            <a:ext cx="655320" cy="524256"/>
          </a:xfrm>
          <a:prstGeom prst="rect">
            <a:avLst/>
          </a:prstGeom>
          <a:solidFill>
            <a:srgbClr val="CCCCCC"/>
          </a:solidFill>
          <a:ln w="9525">
            <a:solidFill>
              <a:schemeClr val="tx1"/>
            </a:solidFill>
            <a:miter lim="800000"/>
            <a:headEnd/>
            <a:tailEnd/>
          </a:ln>
        </p:spPr>
        <p:txBody>
          <a:bodyPr wrap="none" anchor="ctr"/>
          <a:lstStyle/>
          <a:p>
            <a:pPr algn="ctr"/>
            <a:r>
              <a:rPr lang="en-US" sz="2400">
                <a:latin typeface="Calibri"/>
                <a:cs typeface="Calibri"/>
              </a:rPr>
              <a:t>7</a:t>
            </a:r>
          </a:p>
        </p:txBody>
      </p:sp>
      <p:cxnSp>
        <p:nvCxnSpPr>
          <p:cNvPr id="8" name="AutoShape 13"/>
          <p:cNvCxnSpPr>
            <a:cxnSpLocks noChangeShapeType="1"/>
            <a:stCxn id="10" idx="4"/>
            <a:endCxn id="11" idx="0"/>
          </p:cNvCxnSpPr>
          <p:nvPr/>
        </p:nvCxnSpPr>
        <p:spPr bwMode="auto">
          <a:xfrm flipH="1">
            <a:off x="7490460" y="2407920"/>
            <a:ext cx="1310640" cy="1173480"/>
          </a:xfrm>
          <a:prstGeom prst="straightConnector1">
            <a:avLst/>
          </a:prstGeom>
          <a:noFill/>
          <a:ln w="9525">
            <a:solidFill>
              <a:schemeClr val="tx1"/>
            </a:solidFill>
            <a:round/>
            <a:headEnd/>
            <a:tailEnd type="triangle" w="lg" len="lg"/>
          </a:ln>
        </p:spPr>
      </p:cxnSp>
      <p:cxnSp>
        <p:nvCxnSpPr>
          <p:cNvPr id="9" name="AutoShape 14"/>
          <p:cNvCxnSpPr>
            <a:cxnSpLocks noChangeShapeType="1"/>
            <a:stCxn id="10" idx="4"/>
            <a:endCxn id="12" idx="0"/>
          </p:cNvCxnSpPr>
          <p:nvPr/>
        </p:nvCxnSpPr>
        <p:spPr bwMode="auto">
          <a:xfrm>
            <a:off x="8801100" y="2407920"/>
            <a:ext cx="0" cy="1173480"/>
          </a:xfrm>
          <a:prstGeom prst="straightConnector1">
            <a:avLst/>
          </a:prstGeom>
          <a:noFill/>
          <a:ln w="9525">
            <a:solidFill>
              <a:schemeClr val="tx1"/>
            </a:solidFill>
            <a:round/>
            <a:headEnd/>
            <a:tailEnd type="triangle" w="lg" len="lg"/>
          </a:ln>
        </p:spPr>
      </p:cxnSp>
      <p:sp>
        <p:nvSpPr>
          <p:cNvPr id="10" name="Oval 16"/>
          <p:cNvSpPr>
            <a:spLocks noChangeArrowheads="1"/>
          </p:cNvSpPr>
          <p:nvPr/>
        </p:nvSpPr>
        <p:spPr bwMode="auto">
          <a:xfrm>
            <a:off x="8473440" y="1752600"/>
            <a:ext cx="655320" cy="655320"/>
          </a:xfrm>
          <a:prstGeom prst="ellipse">
            <a:avLst/>
          </a:prstGeom>
          <a:solidFill>
            <a:srgbClr val="B5EDC2"/>
          </a:solidFill>
          <a:ln w="9525">
            <a:solidFill>
              <a:schemeClr val="tx1"/>
            </a:solidFill>
            <a:round/>
            <a:headEnd/>
            <a:tailEnd/>
          </a:ln>
        </p:spPr>
        <p:txBody>
          <a:bodyPr wrap="none" anchor="ctr"/>
          <a:lstStyle/>
          <a:p>
            <a:endParaRPr lang="en-US" sz="2400">
              <a:latin typeface="Calibri"/>
              <a:cs typeface="Calibri"/>
            </a:endParaRPr>
          </a:p>
        </p:txBody>
      </p:sp>
      <p:sp>
        <p:nvSpPr>
          <p:cNvPr id="11" name="Rectangle 10"/>
          <p:cNvSpPr>
            <a:spLocks noChangeArrowheads="1"/>
          </p:cNvSpPr>
          <p:nvPr/>
        </p:nvSpPr>
        <p:spPr bwMode="auto">
          <a:xfrm>
            <a:off x="7162800" y="3581400"/>
            <a:ext cx="655320" cy="524256"/>
          </a:xfrm>
          <a:prstGeom prst="rect">
            <a:avLst/>
          </a:prstGeom>
          <a:solidFill>
            <a:srgbClr val="E8D1FF"/>
          </a:solidFill>
          <a:ln w="9525">
            <a:solidFill>
              <a:schemeClr val="tx1"/>
            </a:solidFill>
            <a:miter lim="800000"/>
            <a:headEnd/>
            <a:tailEnd/>
          </a:ln>
        </p:spPr>
        <p:txBody>
          <a:bodyPr wrap="none" anchor="ctr"/>
          <a:lstStyle/>
          <a:p>
            <a:pPr algn="ctr"/>
            <a:r>
              <a:rPr lang="en-US" sz="2400" dirty="0">
                <a:solidFill>
                  <a:schemeClr val="bg2">
                    <a:lumMod val="75000"/>
                  </a:schemeClr>
                </a:solidFill>
                <a:latin typeface="Calibri"/>
                <a:cs typeface="Calibri"/>
              </a:rPr>
              <a:t>8</a:t>
            </a:r>
          </a:p>
        </p:txBody>
      </p:sp>
      <p:sp>
        <p:nvSpPr>
          <p:cNvPr id="12" name="Rectangle 11"/>
          <p:cNvSpPr>
            <a:spLocks noChangeArrowheads="1"/>
          </p:cNvSpPr>
          <p:nvPr/>
        </p:nvSpPr>
        <p:spPr bwMode="auto">
          <a:xfrm>
            <a:off x="8473440" y="3581400"/>
            <a:ext cx="655320" cy="524256"/>
          </a:xfrm>
          <a:prstGeom prst="rect">
            <a:avLst/>
          </a:prstGeom>
          <a:solidFill>
            <a:srgbClr val="E8D1FF"/>
          </a:solidFill>
          <a:ln w="9525">
            <a:solidFill>
              <a:schemeClr val="tx1"/>
            </a:solidFill>
            <a:miter lim="800000"/>
            <a:headEnd/>
            <a:tailEnd/>
          </a:ln>
        </p:spPr>
        <p:txBody>
          <a:bodyPr wrap="none" anchor="ctr"/>
          <a:lstStyle/>
          <a:p>
            <a:pPr algn="ctr"/>
            <a:r>
              <a:rPr lang="en-US" sz="2400" dirty="0">
                <a:solidFill>
                  <a:schemeClr val="bg2">
                    <a:lumMod val="75000"/>
                  </a:schemeClr>
                </a:solidFill>
                <a:latin typeface="Calibri"/>
                <a:cs typeface="Calibri"/>
              </a:rPr>
              <a:t>24</a:t>
            </a:r>
          </a:p>
        </p:txBody>
      </p:sp>
      <p:sp>
        <p:nvSpPr>
          <p:cNvPr id="13" name="Rectangle 12"/>
          <p:cNvSpPr>
            <a:spLocks noChangeArrowheads="1"/>
          </p:cNvSpPr>
          <p:nvPr/>
        </p:nvSpPr>
        <p:spPr bwMode="auto">
          <a:xfrm>
            <a:off x="9784080" y="3581400"/>
            <a:ext cx="655320" cy="524256"/>
          </a:xfrm>
          <a:prstGeom prst="rect">
            <a:avLst/>
          </a:prstGeom>
          <a:solidFill>
            <a:srgbClr val="E8D1FF"/>
          </a:solidFill>
          <a:ln w="9525">
            <a:solidFill>
              <a:schemeClr val="tx1"/>
            </a:solidFill>
            <a:miter lim="800000"/>
            <a:headEnd/>
            <a:tailEnd/>
          </a:ln>
        </p:spPr>
        <p:txBody>
          <a:bodyPr wrap="none" anchor="ctr"/>
          <a:lstStyle/>
          <a:p>
            <a:pPr algn="ctr"/>
            <a:r>
              <a:rPr lang="en-US" sz="2400" dirty="0">
                <a:solidFill>
                  <a:schemeClr val="bg2">
                    <a:lumMod val="75000"/>
                  </a:schemeClr>
                </a:solidFill>
                <a:latin typeface="Calibri"/>
                <a:cs typeface="Calibri"/>
              </a:rPr>
              <a:t>-12</a:t>
            </a:r>
          </a:p>
        </p:txBody>
      </p:sp>
      <p:cxnSp>
        <p:nvCxnSpPr>
          <p:cNvPr id="14" name="AutoShape 14"/>
          <p:cNvCxnSpPr>
            <a:cxnSpLocks noChangeShapeType="1"/>
            <a:stCxn id="10" idx="4"/>
            <a:endCxn id="13" idx="0"/>
          </p:cNvCxnSpPr>
          <p:nvPr/>
        </p:nvCxnSpPr>
        <p:spPr bwMode="auto">
          <a:xfrm>
            <a:off x="8801100" y="2407920"/>
            <a:ext cx="1310640" cy="1173480"/>
          </a:xfrm>
          <a:prstGeom prst="straightConnector1">
            <a:avLst/>
          </a:prstGeom>
          <a:noFill/>
          <a:ln w="9525">
            <a:solidFill>
              <a:schemeClr val="tx1"/>
            </a:solidFill>
            <a:round/>
            <a:headEnd/>
            <a:tailEnd type="triangle" w="lg" len="lg"/>
          </a:ln>
        </p:spPr>
      </p:cxnSp>
      <p:sp>
        <p:nvSpPr>
          <p:cNvPr id="19" name="TextBox 18"/>
          <p:cNvSpPr txBox="1"/>
          <p:nvPr/>
        </p:nvSpPr>
        <p:spPr>
          <a:xfrm>
            <a:off x="7543800" y="2667000"/>
            <a:ext cx="838200" cy="400110"/>
          </a:xfrm>
          <a:prstGeom prst="rect">
            <a:avLst/>
          </a:prstGeom>
          <a:noFill/>
        </p:spPr>
        <p:txBody>
          <a:bodyPr wrap="square" rtlCol="0">
            <a:spAutoFit/>
          </a:bodyPr>
          <a:lstStyle/>
          <a:p>
            <a:r>
              <a:rPr lang="en-US" sz="2000" dirty="0">
                <a:latin typeface="Calibri"/>
                <a:cs typeface="Calibri"/>
              </a:rPr>
              <a:t>1/2</a:t>
            </a:r>
          </a:p>
        </p:txBody>
      </p:sp>
      <p:sp>
        <p:nvSpPr>
          <p:cNvPr id="20" name="TextBox 19"/>
          <p:cNvSpPr txBox="1"/>
          <p:nvPr/>
        </p:nvSpPr>
        <p:spPr>
          <a:xfrm>
            <a:off x="8229600" y="2895600"/>
            <a:ext cx="838200" cy="400110"/>
          </a:xfrm>
          <a:prstGeom prst="rect">
            <a:avLst/>
          </a:prstGeom>
          <a:noFill/>
        </p:spPr>
        <p:txBody>
          <a:bodyPr wrap="square" rtlCol="0">
            <a:spAutoFit/>
          </a:bodyPr>
          <a:lstStyle/>
          <a:p>
            <a:r>
              <a:rPr lang="en-US" sz="2000" dirty="0">
                <a:latin typeface="Calibri"/>
                <a:cs typeface="Calibri"/>
              </a:rPr>
              <a:t>1/3</a:t>
            </a:r>
          </a:p>
        </p:txBody>
      </p:sp>
      <p:sp>
        <p:nvSpPr>
          <p:cNvPr id="21" name="TextBox 20"/>
          <p:cNvSpPr txBox="1"/>
          <p:nvPr/>
        </p:nvSpPr>
        <p:spPr>
          <a:xfrm>
            <a:off x="9525000" y="2667000"/>
            <a:ext cx="838200" cy="400110"/>
          </a:xfrm>
          <a:prstGeom prst="rect">
            <a:avLst/>
          </a:prstGeom>
          <a:noFill/>
        </p:spPr>
        <p:txBody>
          <a:bodyPr wrap="square" rtlCol="0">
            <a:spAutoFit/>
          </a:bodyPr>
          <a:lstStyle/>
          <a:p>
            <a:r>
              <a:rPr lang="en-US" sz="2000" dirty="0">
                <a:latin typeface="Calibri"/>
                <a:cs typeface="Calibri"/>
              </a:rPr>
              <a:t>1/6</a:t>
            </a:r>
          </a:p>
        </p:txBody>
      </p:sp>
      <p:sp>
        <p:nvSpPr>
          <p:cNvPr id="25" name="TextBox 24"/>
          <p:cNvSpPr txBox="1"/>
          <p:nvPr/>
        </p:nvSpPr>
        <p:spPr>
          <a:xfrm>
            <a:off x="2133600" y="4953000"/>
            <a:ext cx="7772400" cy="461665"/>
          </a:xfrm>
          <a:prstGeom prst="rect">
            <a:avLst/>
          </a:prstGeom>
          <a:noFill/>
        </p:spPr>
        <p:txBody>
          <a:bodyPr wrap="square" rtlCol="0">
            <a:spAutoFit/>
          </a:bodyPr>
          <a:lstStyle/>
          <a:p>
            <a:pPr algn="ctr"/>
            <a:r>
              <a:rPr lang="en-US" sz="2400" dirty="0">
                <a:latin typeface="Calibri" pitchFamily="34" charset="0"/>
              </a:rPr>
              <a:t>v = (1/2) (8) + (1/3) (24) + (1/6) (-12) = 10</a:t>
            </a:r>
          </a:p>
        </p:txBody>
      </p:sp>
      <p:sp>
        <p:nvSpPr>
          <p:cNvPr id="18" name="Rounded Rectangle 11">
            <a:extLst>
              <a:ext uri="{FF2B5EF4-FFF2-40B4-BE49-F238E27FC236}">
                <a16:creationId xmlns:a16="http://schemas.microsoft.com/office/drawing/2014/main" id="{5965CA43-FA7D-410E-8687-CD935CD09942}"/>
              </a:ext>
            </a:extLst>
          </p:cNvPr>
          <p:cNvSpPr/>
          <p:nvPr/>
        </p:nvSpPr>
        <p:spPr>
          <a:xfrm>
            <a:off x="1504950" y="1737360"/>
            <a:ext cx="4724400" cy="2514600"/>
          </a:xfrm>
          <a:prstGeom prst="roundRect">
            <a:avLst/>
          </a:prstGeom>
          <a:solidFill>
            <a:schemeClr val="accent6">
              <a:lumMod val="40000"/>
              <a:lumOff val="60000"/>
              <a:alpha val="16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a:extLst>
              <a:ext uri="{FF2B5EF4-FFF2-40B4-BE49-F238E27FC236}">
                <a16:creationId xmlns:a16="http://schemas.microsoft.com/office/drawing/2014/main" id="{4FEDF516-5B10-4666-9403-C9D1A7456A04}"/>
              </a:ext>
            </a:extLst>
          </p:cNvPr>
          <p:cNvSpPr txBox="1">
            <a:spLocks/>
          </p:cNvSpPr>
          <p:nvPr/>
        </p:nvSpPr>
        <p:spPr bwMode="auto">
          <a:xfrm>
            <a:off x="1699260" y="1851660"/>
            <a:ext cx="4800600" cy="22860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marL="342882" marR="0" lvl="0" indent="-342882" algn="l" defTabSz="914400" rtl="0" eaLnBrk="1" fontAlgn="base" latinLnBrk="0" hangingPunct="1">
              <a:lnSpc>
                <a:spcPct val="80000"/>
              </a:lnSpc>
              <a:spcBef>
                <a:spcPts val="1200"/>
              </a:spcBef>
              <a:spcAft>
                <a:spcPct val="0"/>
              </a:spcAft>
              <a:buClr>
                <a:schemeClr val="accent2"/>
              </a:buClr>
              <a:buSzTx/>
              <a:buFont typeface="Wingdings" pitchFamily="2" charset="2"/>
              <a:buNone/>
              <a:tabLst/>
              <a:defRPr/>
            </a:pPr>
            <a:r>
              <a:rPr kumimoji="0" lang="en-US" sz="2400" b="0" i="0" u="none" strike="noStrike" kern="0" cap="none" spc="0" normalizeH="0" baseline="0" noProof="0" dirty="0">
                <a:ln>
                  <a:noFill/>
                </a:ln>
                <a:solidFill>
                  <a:schemeClr val="accent4"/>
                </a:solidFill>
                <a:effectLst/>
                <a:uLnTx/>
                <a:uFillTx/>
                <a:latin typeface="Calibri" pitchFamily="34" charset="0"/>
                <a:ea typeface="+mn-ea"/>
                <a:cs typeface="+mn-cs"/>
              </a:rPr>
              <a:t>def exp-value(state):</a:t>
            </a:r>
          </a:p>
          <a:p>
            <a:pPr marL="742913" lvl="1" indent="-285737">
              <a:lnSpc>
                <a:spcPct val="80000"/>
              </a:lnSpc>
              <a:spcBef>
                <a:spcPct val="20000"/>
              </a:spcBef>
              <a:buClr>
                <a:schemeClr val="tx1"/>
              </a:buClr>
              <a:defRPr/>
            </a:pPr>
            <a:r>
              <a:rPr lang="en-US" sz="2400" kern="0" dirty="0">
                <a:latin typeface="Calibri" pitchFamily="34" charset="0"/>
              </a:rPr>
              <a:t>initialize v = </a:t>
            </a:r>
            <a:r>
              <a:rPr lang="en-US" sz="2400" kern="0" dirty="0">
                <a:latin typeface="Calibri" pitchFamily="34" charset="0"/>
                <a:cs typeface="Times New Roman" pitchFamily="18" charset="0"/>
              </a:rPr>
              <a:t>0</a:t>
            </a:r>
          </a:p>
          <a:p>
            <a:pPr marL="742913" lvl="1" indent="-285737">
              <a:lnSpc>
                <a:spcPct val="80000"/>
              </a:lnSpc>
              <a:spcBef>
                <a:spcPct val="20000"/>
              </a:spcBef>
              <a:buClr>
                <a:schemeClr val="tx1"/>
              </a:buClr>
              <a:defRPr/>
            </a:pPr>
            <a:r>
              <a:rPr lang="en-US" sz="2400" kern="0" dirty="0">
                <a:latin typeface="Calibri" pitchFamily="34" charset="0"/>
              </a:rPr>
              <a:t>for each successor of state:</a:t>
            </a:r>
          </a:p>
          <a:p>
            <a:pPr marL="742913" lvl="1" indent="-285737">
              <a:lnSpc>
                <a:spcPct val="80000"/>
              </a:lnSpc>
              <a:spcBef>
                <a:spcPct val="20000"/>
              </a:spcBef>
              <a:buClr>
                <a:schemeClr val="tx1"/>
              </a:buClr>
              <a:defRPr/>
            </a:pPr>
            <a:r>
              <a:rPr lang="en-US" sz="2400" kern="0" dirty="0">
                <a:latin typeface="Calibri" pitchFamily="34" charset="0"/>
              </a:rPr>
              <a:t>		p = probability(successor)</a:t>
            </a:r>
          </a:p>
          <a:p>
            <a:pPr marL="1142942" lvl="2" indent="-228589">
              <a:lnSpc>
                <a:spcPct val="80000"/>
              </a:lnSpc>
              <a:spcBef>
                <a:spcPct val="20000"/>
              </a:spcBef>
              <a:buClr>
                <a:schemeClr val="accent2"/>
              </a:buClr>
              <a:defRPr/>
            </a:pPr>
            <a:r>
              <a:rPr lang="en-US" sz="2400" kern="0" dirty="0">
                <a:latin typeface="Calibri" pitchFamily="34" charset="0"/>
              </a:rPr>
              <a:t>v += p * </a:t>
            </a:r>
            <a:r>
              <a:rPr lang="en-US" sz="2400" kern="0" dirty="0">
                <a:solidFill>
                  <a:schemeClr val="bg2">
                    <a:lumMod val="75000"/>
                  </a:schemeClr>
                </a:solidFill>
                <a:latin typeface="Calibri" pitchFamily="34" charset="0"/>
              </a:rPr>
              <a:t>value(successor)</a:t>
            </a:r>
          </a:p>
          <a:p>
            <a:pPr marL="742913" lvl="1" indent="-285737">
              <a:lnSpc>
                <a:spcPct val="80000"/>
              </a:lnSpc>
              <a:spcBef>
                <a:spcPct val="20000"/>
              </a:spcBef>
              <a:buClr>
                <a:schemeClr val="tx1"/>
              </a:buClr>
              <a:defRPr/>
            </a:pPr>
            <a:r>
              <a:rPr lang="en-US" sz="2400" kern="0" dirty="0">
                <a:latin typeface="Calibri" pitchFamily="34" charset="0"/>
              </a:rPr>
              <a:t>return v</a:t>
            </a:r>
          </a:p>
          <a:p>
            <a:pPr marL="742913" marR="0" lvl="1" indent="-285737" algn="l" defTabSz="914400" rtl="0" eaLnBrk="1" fontAlgn="base" latinLnBrk="0" hangingPunct="1">
              <a:lnSpc>
                <a:spcPct val="80000"/>
              </a:lnSpc>
              <a:spcBef>
                <a:spcPct val="20000"/>
              </a:spcBef>
              <a:spcAft>
                <a:spcPct val="0"/>
              </a:spcAft>
              <a:buClr>
                <a:schemeClr val="tx1"/>
              </a:buClr>
              <a:buSzTx/>
              <a:buFont typeface="Wingdings" pitchFamily="2" charset="2"/>
              <a:buNone/>
              <a:tabLst/>
              <a:defRPr/>
            </a:pPr>
            <a:endParaRPr kumimoji="0" lang="en-US" sz="2400" b="0" i="0" u="none" strike="noStrike" kern="0" cap="none" spc="0" normalizeH="0" baseline="0" noProof="0" dirty="0">
              <a:ln>
                <a:noFill/>
              </a:ln>
              <a:solidFill>
                <a:schemeClr val="tx1"/>
              </a:solidFill>
              <a:effectLst/>
              <a:uLnTx/>
              <a:uFillTx/>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P spid="13" grpId="0" animBg="1"/>
      <p:bldP spid="19" grpId="0"/>
      <p:bldP spid="20" grpId="0"/>
      <p:bldP spid="21" grpId="0"/>
      <p:bldP spid="25" grpId="0"/>
      <p:bldP spid="18"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0562" cy="6858000"/>
          </a:xfrm>
          <a:prstGeom prst="rect">
            <a:avLst/>
          </a:prstGeom>
        </p:spPr>
      </p:pic>
      <p:sp>
        <p:nvSpPr>
          <p:cNvPr id="2" name="Title 1"/>
          <p:cNvSpPr>
            <a:spLocks noGrp="1"/>
          </p:cNvSpPr>
          <p:nvPr>
            <p:ph type="title"/>
          </p:nvPr>
        </p:nvSpPr>
        <p:spPr>
          <a:xfrm>
            <a:off x="0" y="0"/>
            <a:ext cx="12192000" cy="1478570"/>
          </a:xfrm>
        </p:spPr>
        <p:txBody>
          <a:bodyPr>
            <a:normAutofit/>
          </a:bodyPr>
          <a:lstStyle/>
          <a:p>
            <a:pPr algn="ctr"/>
            <a:r>
              <a:rPr lang="en-US" sz="8000" dirty="0"/>
              <a:t>Go</a:t>
            </a:r>
          </a:p>
        </p:txBody>
      </p:sp>
      <p:sp>
        <p:nvSpPr>
          <p:cNvPr id="3" name="Content Placeholder 2"/>
          <p:cNvSpPr>
            <a:spLocks noGrp="1"/>
          </p:cNvSpPr>
          <p:nvPr>
            <p:ph idx="1"/>
          </p:nvPr>
        </p:nvSpPr>
        <p:spPr>
          <a:xfrm>
            <a:off x="512956" y="1478570"/>
            <a:ext cx="11166088" cy="4353518"/>
          </a:xfrm>
          <a:solidFill>
            <a:schemeClr val="tx2">
              <a:lumMod val="50000"/>
              <a:alpha val="49000"/>
            </a:schemeClr>
          </a:solidFill>
        </p:spPr>
        <p:txBody>
          <a:bodyPr>
            <a:noAutofit/>
          </a:bodyPr>
          <a:lstStyle/>
          <a:p>
            <a:pPr marL="0" indent="0" algn="just">
              <a:buNone/>
            </a:pPr>
            <a:r>
              <a:rPr lang="en-US" sz="2000" dirty="0" err="1"/>
              <a:t>AlphaGo</a:t>
            </a:r>
            <a:r>
              <a:rPr lang="en-US" sz="2000" dirty="0"/>
              <a:t> is a computer program developed by Google DeepMind in London to play the board game Go. In October 2015, it became the first Computer Go program to beat a professional human Go player without handicaps on a full-sized 19×19 board. In March 2016, it beat Lee </a:t>
            </a:r>
            <a:r>
              <a:rPr lang="en-US" sz="2000" dirty="0" err="1"/>
              <a:t>Sedol</a:t>
            </a:r>
            <a:r>
              <a:rPr lang="en-US" sz="2000" dirty="0"/>
              <a:t> in a five-game match, the first time a computer Go program has beaten a 9-dan professional without handicaps. Although it lost to Lee </a:t>
            </a:r>
            <a:r>
              <a:rPr lang="en-US" sz="2000" dirty="0" err="1"/>
              <a:t>Sedol</a:t>
            </a:r>
            <a:r>
              <a:rPr lang="en-US" sz="2000" dirty="0"/>
              <a:t> in the fourth game, Lee resigned the final game, giving a final score of 4 games to 1 in </a:t>
            </a:r>
            <a:r>
              <a:rPr lang="en-US" sz="2000" dirty="0" err="1"/>
              <a:t>favour</a:t>
            </a:r>
            <a:r>
              <a:rPr lang="en-US" sz="2000" dirty="0"/>
              <a:t> of </a:t>
            </a:r>
            <a:r>
              <a:rPr lang="en-US" sz="2000" dirty="0" err="1"/>
              <a:t>AlphaGo</a:t>
            </a:r>
            <a:r>
              <a:rPr lang="en-US" sz="2000" dirty="0"/>
              <a:t>. In recognition of beating Lee </a:t>
            </a:r>
            <a:r>
              <a:rPr lang="en-US" sz="2000" dirty="0" err="1"/>
              <a:t>Sedol</a:t>
            </a:r>
            <a:r>
              <a:rPr lang="en-US" sz="2000" dirty="0"/>
              <a:t>, </a:t>
            </a:r>
            <a:r>
              <a:rPr lang="en-US" sz="2000" dirty="0" err="1"/>
              <a:t>AlphaGo</a:t>
            </a:r>
            <a:r>
              <a:rPr lang="en-US" sz="2000" dirty="0"/>
              <a:t> was awarded an honorary 9-dan by the Korea </a:t>
            </a:r>
            <a:r>
              <a:rPr lang="en-US" sz="2000" dirty="0" err="1"/>
              <a:t>Baduk</a:t>
            </a:r>
            <a:r>
              <a:rPr lang="en-US" sz="2000" dirty="0"/>
              <a:t> Association. It was chosen by Science as one of the Breakthrough of the Year runners-up on 22 December 2016.</a:t>
            </a:r>
          </a:p>
          <a:p>
            <a:pPr marL="0" indent="0" algn="just">
              <a:buNone/>
            </a:pPr>
            <a:r>
              <a:rPr lang="en-US" sz="2000" dirty="0" err="1"/>
              <a:t>AlphaGo's</a:t>
            </a:r>
            <a:r>
              <a:rPr lang="en-US" sz="2000" dirty="0"/>
              <a:t> algorithm uses a Monte Carlo tree search to find its moves based on knowledge previously "learned" by machine learning, specifically by an artificial neural network (a deep learning method) by extensive training, both from human and computer play.</a:t>
            </a:r>
          </a:p>
          <a:p>
            <a:endParaRPr lang="en-US" sz="2000" dirty="0"/>
          </a:p>
        </p:txBody>
      </p:sp>
    </p:spTree>
    <p:extLst>
      <p:ext uri="{BB962C8B-B14F-4D97-AF65-F5344CB8AC3E}">
        <p14:creationId xmlns:p14="http://schemas.microsoft.com/office/powerpoint/2010/main" val="360121912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A8E397-8E55-44C7-A1D3-42C7016D0F50}"/>
              </a:ext>
            </a:extLst>
          </p:cNvPr>
          <p:cNvSpPr/>
          <p:nvPr/>
        </p:nvSpPr>
        <p:spPr>
          <a:xfrm>
            <a:off x="8139739" y="999067"/>
            <a:ext cx="3289633" cy="559679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82000" y="3048000"/>
            <a:ext cx="1662739" cy="1568400"/>
          </a:xfrm>
          <a:prstGeom prst="rect">
            <a:avLst/>
          </a:prstGeom>
          <a:noFill/>
          <a:extLst>
            <a:ext uri="{909E8E84-426E-40dd-AFC4-6F175D3DCCD1}">
              <a14:hiddenFill xmlns=""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28333" y="1356197"/>
            <a:ext cx="1535600" cy="1597025"/>
          </a:xfrm>
          <a:prstGeom prst="rect">
            <a:avLst/>
          </a:prstGeom>
          <a:noFill/>
          <a:extLst>
            <a:ext uri="{909E8E84-426E-40dd-AFC4-6F175D3DCCD1}">
              <a14:hiddenFill xmlns="" xmlns:a14="http://schemas.microsoft.com/office/drawing/2010/main">
                <a:solidFill>
                  <a:srgbClr val="FFFFFF"/>
                </a:solidFill>
              </a14:hiddenFill>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382318" y="4826203"/>
            <a:ext cx="1554162" cy="1769655"/>
          </a:xfrm>
          <a:prstGeom prst="rect">
            <a:avLst/>
          </a:prstGeom>
          <a:noFill/>
          <a:extLst>
            <a:ext uri="{909E8E84-426E-40dd-AFC4-6F175D3DCCD1}">
              <a14:hiddenFill xmlns="" xmlns:a14="http://schemas.microsoft.com/office/drawing/2010/main">
                <a:solidFill>
                  <a:srgbClr val="FFFFFF"/>
                </a:solidFill>
              </a14:hiddenFill>
            </a:ext>
          </a:extLst>
        </p:spPr>
      </p:pic>
      <p:sp>
        <p:nvSpPr>
          <p:cNvPr id="12290" name="Rectangle 2"/>
          <p:cNvSpPr>
            <a:spLocks noGrp="1" noChangeArrowheads="1"/>
          </p:cNvSpPr>
          <p:nvPr>
            <p:ph type="title"/>
          </p:nvPr>
        </p:nvSpPr>
        <p:spPr>
          <a:xfrm>
            <a:off x="1281113" y="22715"/>
            <a:ext cx="9905998" cy="1478570"/>
          </a:xfrm>
        </p:spPr>
        <p:txBody>
          <a:bodyPr/>
          <a:lstStyle/>
          <a:p>
            <a:r>
              <a:rPr lang="en-US" dirty="0"/>
              <a:t>Reminder: Probabilities</a:t>
            </a:r>
          </a:p>
        </p:txBody>
      </p:sp>
      <p:sp>
        <p:nvSpPr>
          <p:cNvPr id="12291" name="Rectangle 3"/>
          <p:cNvSpPr>
            <a:spLocks noGrp="1" noChangeArrowheads="1"/>
          </p:cNvSpPr>
          <p:nvPr>
            <p:ph idx="1"/>
          </p:nvPr>
        </p:nvSpPr>
        <p:spPr>
          <a:xfrm>
            <a:off x="1175885" y="1392886"/>
            <a:ext cx="6963854" cy="5020613"/>
          </a:xfrm>
        </p:spPr>
        <p:txBody>
          <a:bodyPr>
            <a:normAutofit/>
          </a:bodyPr>
          <a:lstStyle/>
          <a:p>
            <a:pPr>
              <a:lnSpc>
                <a:spcPct val="80000"/>
              </a:lnSpc>
            </a:pPr>
            <a:r>
              <a:rPr lang="en-US" dirty="0"/>
              <a:t>A </a:t>
            </a:r>
            <a:r>
              <a:rPr lang="en-US" dirty="0">
                <a:solidFill>
                  <a:srgbClr val="FFC000"/>
                </a:solidFill>
              </a:rPr>
              <a:t>random variable </a:t>
            </a:r>
            <a:r>
              <a:rPr lang="en-US" dirty="0"/>
              <a:t>represents an event whose outcome is unknown</a:t>
            </a:r>
          </a:p>
          <a:p>
            <a:pPr>
              <a:lnSpc>
                <a:spcPct val="80000"/>
              </a:lnSpc>
            </a:pPr>
            <a:r>
              <a:rPr lang="en-US" dirty="0"/>
              <a:t>A </a:t>
            </a:r>
            <a:r>
              <a:rPr lang="en-US" dirty="0">
                <a:solidFill>
                  <a:srgbClr val="FFC000"/>
                </a:solidFill>
              </a:rPr>
              <a:t>probability distribution </a:t>
            </a:r>
            <a:r>
              <a:rPr lang="en-US" dirty="0"/>
              <a:t>is an assignment of weights to outcomes</a:t>
            </a:r>
          </a:p>
          <a:p>
            <a:pPr>
              <a:lnSpc>
                <a:spcPct val="80000"/>
              </a:lnSpc>
            </a:pPr>
            <a:endParaRPr lang="en-US" dirty="0"/>
          </a:p>
          <a:p>
            <a:pPr>
              <a:lnSpc>
                <a:spcPct val="80000"/>
              </a:lnSpc>
            </a:pPr>
            <a:r>
              <a:rPr lang="en-US" dirty="0"/>
              <a:t>Example: Traffic on freeway</a:t>
            </a:r>
          </a:p>
          <a:p>
            <a:pPr lvl="1">
              <a:lnSpc>
                <a:spcPct val="80000"/>
              </a:lnSpc>
            </a:pPr>
            <a:r>
              <a:rPr lang="en-US" sz="2200" dirty="0"/>
              <a:t>Random variable: T = whether there’s traffic</a:t>
            </a:r>
          </a:p>
          <a:p>
            <a:pPr lvl="1">
              <a:lnSpc>
                <a:spcPct val="80000"/>
              </a:lnSpc>
            </a:pPr>
            <a:r>
              <a:rPr lang="en-US" sz="2200" dirty="0"/>
              <a:t>Outcomes: T in {none, light, heavy}</a:t>
            </a:r>
          </a:p>
          <a:p>
            <a:pPr lvl="1">
              <a:lnSpc>
                <a:spcPct val="80000"/>
              </a:lnSpc>
            </a:pPr>
            <a:r>
              <a:rPr lang="en-US" sz="2200" dirty="0"/>
              <a:t>Distribution: P(T=none) = 0.25, P(T=light) = 0.50, P(T=heavy) = 0.25</a:t>
            </a:r>
          </a:p>
          <a:p>
            <a:pPr>
              <a:lnSpc>
                <a:spcPct val="80000"/>
              </a:lnSpc>
            </a:pPr>
            <a:endParaRPr lang="en-US" dirty="0"/>
          </a:p>
          <a:p>
            <a:pPr>
              <a:lnSpc>
                <a:spcPct val="80000"/>
              </a:lnSpc>
            </a:pPr>
            <a:r>
              <a:rPr lang="en-US" dirty="0"/>
              <a:t>Some laws of probability:</a:t>
            </a:r>
          </a:p>
          <a:p>
            <a:pPr lvl="1">
              <a:lnSpc>
                <a:spcPct val="80000"/>
              </a:lnSpc>
            </a:pPr>
            <a:r>
              <a:rPr lang="en-US" dirty="0"/>
              <a:t>Probabilities are always non-negative</a:t>
            </a:r>
          </a:p>
          <a:p>
            <a:pPr lvl="1">
              <a:lnSpc>
                <a:spcPct val="80000"/>
              </a:lnSpc>
            </a:pPr>
            <a:r>
              <a:rPr lang="en-US" dirty="0"/>
              <a:t>Probabilities over all possible outcomes sum to one</a:t>
            </a:r>
          </a:p>
          <a:p>
            <a:pPr>
              <a:lnSpc>
                <a:spcPct val="80000"/>
              </a:lnSpc>
            </a:pPr>
            <a:endParaRPr lang="en-US" dirty="0"/>
          </a:p>
          <a:p>
            <a:pPr>
              <a:lnSpc>
                <a:spcPct val="80000"/>
              </a:lnSpc>
            </a:pPr>
            <a:endParaRPr lang="en-US" sz="2000" dirty="0"/>
          </a:p>
        </p:txBody>
      </p:sp>
      <p:sp>
        <p:nvSpPr>
          <p:cNvPr id="10" name="TextBox 9"/>
          <p:cNvSpPr txBox="1"/>
          <p:nvPr/>
        </p:nvSpPr>
        <p:spPr>
          <a:xfrm>
            <a:off x="10287000" y="1905000"/>
            <a:ext cx="1219200" cy="584775"/>
          </a:xfrm>
          <a:prstGeom prst="rect">
            <a:avLst/>
          </a:prstGeom>
          <a:noFill/>
        </p:spPr>
        <p:txBody>
          <a:bodyPr wrap="square" rtlCol="0">
            <a:spAutoFit/>
          </a:bodyPr>
          <a:lstStyle/>
          <a:p>
            <a:r>
              <a:rPr lang="en-US" sz="3200" dirty="0">
                <a:solidFill>
                  <a:schemeClr val="bg1"/>
                </a:solidFill>
                <a:latin typeface="Calibri" pitchFamily="34" charset="0"/>
              </a:rPr>
              <a:t>0.25</a:t>
            </a:r>
          </a:p>
        </p:txBody>
      </p:sp>
      <p:sp>
        <p:nvSpPr>
          <p:cNvPr id="11" name="TextBox 10"/>
          <p:cNvSpPr txBox="1"/>
          <p:nvPr/>
        </p:nvSpPr>
        <p:spPr>
          <a:xfrm>
            <a:off x="10287000" y="3657600"/>
            <a:ext cx="1219200" cy="584775"/>
          </a:xfrm>
          <a:prstGeom prst="rect">
            <a:avLst/>
          </a:prstGeom>
          <a:noFill/>
        </p:spPr>
        <p:txBody>
          <a:bodyPr wrap="square" rtlCol="0">
            <a:spAutoFit/>
          </a:bodyPr>
          <a:lstStyle/>
          <a:p>
            <a:r>
              <a:rPr lang="en-US" sz="3200" dirty="0">
                <a:solidFill>
                  <a:schemeClr val="bg1"/>
                </a:solidFill>
                <a:latin typeface="Calibri" pitchFamily="34" charset="0"/>
              </a:rPr>
              <a:t>0.50</a:t>
            </a:r>
          </a:p>
        </p:txBody>
      </p:sp>
      <p:sp>
        <p:nvSpPr>
          <p:cNvPr id="12" name="TextBox 11"/>
          <p:cNvSpPr txBox="1"/>
          <p:nvPr/>
        </p:nvSpPr>
        <p:spPr>
          <a:xfrm>
            <a:off x="10287000" y="5511225"/>
            <a:ext cx="1219200" cy="584775"/>
          </a:xfrm>
          <a:prstGeom prst="rect">
            <a:avLst/>
          </a:prstGeom>
          <a:noFill/>
        </p:spPr>
        <p:txBody>
          <a:bodyPr wrap="square" rtlCol="0">
            <a:spAutoFit/>
          </a:bodyPr>
          <a:lstStyle/>
          <a:p>
            <a:r>
              <a:rPr lang="en-US" sz="3200" dirty="0">
                <a:solidFill>
                  <a:schemeClr val="bg1"/>
                </a:solidFill>
                <a:latin typeface="Calibri" pitchFamily="34" charset="0"/>
              </a:rPr>
              <a:t>0.25</a:t>
            </a: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218CFE-9A0D-4283-8860-7DED85F7FD4B}"/>
              </a:ext>
            </a:extLst>
          </p:cNvPr>
          <p:cNvSpPr/>
          <p:nvPr/>
        </p:nvSpPr>
        <p:spPr>
          <a:xfrm>
            <a:off x="2298700" y="4803853"/>
            <a:ext cx="6755424" cy="18727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36619" y="4927803"/>
            <a:ext cx="1554162" cy="1726997"/>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041900" y="4902200"/>
            <a:ext cx="1643063" cy="1549839"/>
          </a:xfrm>
          <a:prstGeom prst="rect">
            <a:avLst/>
          </a:prstGeom>
          <a:noFill/>
          <a:extLst>
            <a:ext uri="{909E8E84-426E-40dd-AFC4-6F175D3DCCD1}">
              <a14:hiddenFill xmlns="" xmlns:a14="http://schemas.microsoft.com/office/drawing/2010/main">
                <a:solidFill>
                  <a:srgbClr val="FFFFFF"/>
                </a:solidFill>
              </a14:hiddenFill>
            </a:ext>
          </a:extLst>
        </p:spPr>
      </p:pic>
      <p:sp>
        <p:nvSpPr>
          <p:cNvPr id="16387" name="Rectangle 3"/>
          <p:cNvSpPr>
            <a:spLocks noGrp="1" noChangeArrowheads="1"/>
          </p:cNvSpPr>
          <p:nvPr>
            <p:ph idx="1"/>
          </p:nvPr>
        </p:nvSpPr>
        <p:spPr>
          <a:xfrm>
            <a:off x="762000" y="1371600"/>
            <a:ext cx="7863681" cy="4525963"/>
          </a:xfrm>
        </p:spPr>
        <p:txBody>
          <a:bodyPr/>
          <a:lstStyle/>
          <a:p>
            <a:pPr>
              <a:lnSpc>
                <a:spcPct val="90000"/>
              </a:lnSpc>
            </a:pPr>
            <a:r>
              <a:rPr lang="en-US" sz="2600" dirty="0"/>
              <a:t>The expected value of a function of a random variable is the average, weighted by the probability distribution over outcomes</a:t>
            </a:r>
          </a:p>
          <a:p>
            <a:pPr lvl="4">
              <a:lnSpc>
                <a:spcPct val="90000"/>
              </a:lnSpc>
            </a:pPr>
            <a:endParaRPr lang="en-US" sz="1600" dirty="0"/>
          </a:p>
          <a:p>
            <a:pPr>
              <a:lnSpc>
                <a:spcPct val="90000"/>
              </a:lnSpc>
            </a:pPr>
            <a:r>
              <a:rPr lang="en-US" sz="2600" dirty="0"/>
              <a:t>Example: How long to get to the airport?</a:t>
            </a:r>
          </a:p>
          <a:p>
            <a:pPr lvl="1">
              <a:lnSpc>
                <a:spcPct val="90000"/>
              </a:lnSpc>
            </a:pPr>
            <a:endParaRPr lang="en-US" sz="2000" dirty="0"/>
          </a:p>
          <a:p>
            <a:pPr lvl="2">
              <a:lnSpc>
                <a:spcPct val="90000"/>
              </a:lnSpc>
            </a:pPr>
            <a:endParaRPr lang="en-US" sz="2000" dirty="0"/>
          </a:p>
        </p:txBody>
      </p:sp>
      <p:pic>
        <p:nvPicPr>
          <p:cNvPr id="30"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746063" y="4914748"/>
            <a:ext cx="1535600" cy="1597025"/>
          </a:xfrm>
          <a:prstGeom prst="rect">
            <a:avLst/>
          </a:prstGeom>
          <a:noFill/>
          <a:extLst>
            <a:ext uri="{909E8E84-426E-40dd-AFC4-6F175D3DCCD1}">
              <a14:hiddenFill xmlns="" xmlns:a14="http://schemas.microsoft.com/office/drawing/2010/main">
                <a:solidFill>
                  <a:srgbClr val="FFFFFF"/>
                </a:solidFill>
              </a14:hiddenFill>
            </a:ext>
          </a:extLst>
        </p:spPr>
      </p:pic>
      <p:pic>
        <p:nvPicPr>
          <p:cNvPr id="7172"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807076" y="1212791"/>
            <a:ext cx="3108698" cy="1987608"/>
          </a:xfrm>
          <a:prstGeom prst="rect">
            <a:avLst/>
          </a:prstGeom>
          <a:noFill/>
          <a:extLst>
            <a:ext uri="{909E8E84-426E-40dd-AFC4-6F175D3DCCD1}">
              <a14:hiddenFill xmlns="" xmlns:a14="http://schemas.microsoft.com/office/drawing/2010/main">
                <a:solidFill>
                  <a:srgbClr val="FFFFFF"/>
                </a:solidFill>
              </a14:hiddenFill>
            </a:ext>
          </a:extLst>
        </p:spPr>
      </p:pic>
      <p:sp>
        <p:nvSpPr>
          <p:cNvPr id="13314" name="Rectangle 2"/>
          <p:cNvSpPr>
            <a:spLocks noGrp="1" noChangeArrowheads="1"/>
          </p:cNvSpPr>
          <p:nvPr>
            <p:ph type="title"/>
          </p:nvPr>
        </p:nvSpPr>
        <p:spPr>
          <a:xfrm>
            <a:off x="1281113" y="20630"/>
            <a:ext cx="9905998" cy="1478570"/>
          </a:xfrm>
        </p:spPr>
        <p:txBody>
          <a:bodyPr/>
          <a:lstStyle/>
          <a:p>
            <a:r>
              <a:rPr lang="en-US" dirty="0"/>
              <a:t>Reminder: Expectations</a:t>
            </a:r>
          </a:p>
        </p:txBody>
      </p:sp>
      <p:sp>
        <p:nvSpPr>
          <p:cNvPr id="10" name="TextBox 9"/>
          <p:cNvSpPr txBox="1"/>
          <p:nvPr/>
        </p:nvSpPr>
        <p:spPr>
          <a:xfrm>
            <a:off x="3097824" y="4229833"/>
            <a:ext cx="1219200" cy="461665"/>
          </a:xfrm>
          <a:prstGeom prst="rect">
            <a:avLst/>
          </a:prstGeom>
          <a:noFill/>
        </p:spPr>
        <p:txBody>
          <a:bodyPr wrap="square" rtlCol="0">
            <a:spAutoFit/>
          </a:bodyPr>
          <a:lstStyle/>
          <a:p>
            <a:r>
              <a:rPr lang="en-US" sz="2400" dirty="0">
                <a:latin typeface="Calibri"/>
                <a:cs typeface="Calibri"/>
              </a:rPr>
              <a:t>0.25</a:t>
            </a:r>
          </a:p>
        </p:txBody>
      </p:sp>
      <p:sp>
        <p:nvSpPr>
          <p:cNvPr id="11" name="TextBox 10"/>
          <p:cNvSpPr txBox="1"/>
          <p:nvPr/>
        </p:nvSpPr>
        <p:spPr>
          <a:xfrm>
            <a:off x="5383824" y="4229833"/>
            <a:ext cx="1219200" cy="461665"/>
          </a:xfrm>
          <a:prstGeom prst="rect">
            <a:avLst/>
          </a:prstGeom>
          <a:noFill/>
        </p:spPr>
        <p:txBody>
          <a:bodyPr wrap="square" rtlCol="0">
            <a:spAutoFit/>
          </a:bodyPr>
          <a:lstStyle/>
          <a:p>
            <a:r>
              <a:rPr lang="en-US" sz="2400" dirty="0">
                <a:latin typeface="Calibri"/>
                <a:cs typeface="Calibri"/>
              </a:rPr>
              <a:t>0.50</a:t>
            </a:r>
          </a:p>
        </p:txBody>
      </p:sp>
      <p:sp>
        <p:nvSpPr>
          <p:cNvPr id="12" name="TextBox 11"/>
          <p:cNvSpPr txBox="1"/>
          <p:nvPr/>
        </p:nvSpPr>
        <p:spPr>
          <a:xfrm>
            <a:off x="7669824" y="4229833"/>
            <a:ext cx="1219200" cy="461665"/>
          </a:xfrm>
          <a:prstGeom prst="rect">
            <a:avLst/>
          </a:prstGeom>
          <a:noFill/>
        </p:spPr>
        <p:txBody>
          <a:bodyPr wrap="square" rtlCol="0">
            <a:spAutoFit/>
          </a:bodyPr>
          <a:lstStyle/>
          <a:p>
            <a:r>
              <a:rPr lang="en-US" sz="2400" dirty="0">
                <a:latin typeface="Calibri"/>
                <a:cs typeface="Calibri"/>
              </a:rPr>
              <a:t>0.25</a:t>
            </a:r>
          </a:p>
        </p:txBody>
      </p:sp>
      <p:sp>
        <p:nvSpPr>
          <p:cNvPr id="14" name="TextBox 13"/>
          <p:cNvSpPr txBox="1"/>
          <p:nvPr/>
        </p:nvSpPr>
        <p:spPr>
          <a:xfrm>
            <a:off x="811824" y="4229833"/>
            <a:ext cx="2286000" cy="461665"/>
          </a:xfrm>
          <a:prstGeom prst="rect">
            <a:avLst/>
          </a:prstGeom>
          <a:noFill/>
        </p:spPr>
        <p:txBody>
          <a:bodyPr wrap="square" rtlCol="0">
            <a:spAutoFit/>
          </a:bodyPr>
          <a:lstStyle/>
          <a:p>
            <a:r>
              <a:rPr lang="en-US" sz="2400" dirty="0">
                <a:latin typeface="Calibri"/>
                <a:cs typeface="Calibri"/>
              </a:rPr>
              <a:t>Probability:</a:t>
            </a:r>
          </a:p>
        </p:txBody>
      </p:sp>
      <p:sp>
        <p:nvSpPr>
          <p:cNvPr id="15" name="TextBox 14"/>
          <p:cNvSpPr txBox="1"/>
          <p:nvPr/>
        </p:nvSpPr>
        <p:spPr>
          <a:xfrm>
            <a:off x="3097824" y="3544033"/>
            <a:ext cx="1219200" cy="461665"/>
          </a:xfrm>
          <a:prstGeom prst="rect">
            <a:avLst/>
          </a:prstGeom>
          <a:noFill/>
        </p:spPr>
        <p:txBody>
          <a:bodyPr wrap="square" rtlCol="0">
            <a:spAutoFit/>
          </a:bodyPr>
          <a:lstStyle/>
          <a:p>
            <a:r>
              <a:rPr lang="en-US" sz="2400" dirty="0">
                <a:latin typeface="Calibri"/>
                <a:cs typeface="Calibri"/>
              </a:rPr>
              <a:t>20 min</a:t>
            </a:r>
          </a:p>
        </p:txBody>
      </p:sp>
      <p:sp>
        <p:nvSpPr>
          <p:cNvPr id="16" name="TextBox 15"/>
          <p:cNvSpPr txBox="1"/>
          <p:nvPr/>
        </p:nvSpPr>
        <p:spPr>
          <a:xfrm>
            <a:off x="5383824" y="3544033"/>
            <a:ext cx="1219200" cy="461665"/>
          </a:xfrm>
          <a:prstGeom prst="rect">
            <a:avLst/>
          </a:prstGeom>
          <a:noFill/>
        </p:spPr>
        <p:txBody>
          <a:bodyPr wrap="square" rtlCol="0">
            <a:spAutoFit/>
          </a:bodyPr>
          <a:lstStyle/>
          <a:p>
            <a:r>
              <a:rPr lang="en-US" sz="2400" dirty="0">
                <a:latin typeface="Calibri"/>
                <a:cs typeface="Calibri"/>
              </a:rPr>
              <a:t>30 min</a:t>
            </a:r>
          </a:p>
        </p:txBody>
      </p:sp>
      <p:sp>
        <p:nvSpPr>
          <p:cNvPr id="17" name="TextBox 16"/>
          <p:cNvSpPr txBox="1"/>
          <p:nvPr/>
        </p:nvSpPr>
        <p:spPr>
          <a:xfrm>
            <a:off x="7669824" y="3544033"/>
            <a:ext cx="1219200" cy="461665"/>
          </a:xfrm>
          <a:prstGeom prst="rect">
            <a:avLst/>
          </a:prstGeom>
          <a:noFill/>
        </p:spPr>
        <p:txBody>
          <a:bodyPr wrap="square" rtlCol="0">
            <a:spAutoFit/>
          </a:bodyPr>
          <a:lstStyle/>
          <a:p>
            <a:r>
              <a:rPr lang="en-US" sz="2400" dirty="0">
                <a:latin typeface="Calibri"/>
                <a:cs typeface="Calibri"/>
              </a:rPr>
              <a:t>60 min</a:t>
            </a:r>
          </a:p>
        </p:txBody>
      </p:sp>
      <p:sp>
        <p:nvSpPr>
          <p:cNvPr id="18" name="TextBox 17"/>
          <p:cNvSpPr txBox="1"/>
          <p:nvPr/>
        </p:nvSpPr>
        <p:spPr>
          <a:xfrm>
            <a:off x="811824" y="3544033"/>
            <a:ext cx="2286000" cy="461665"/>
          </a:xfrm>
          <a:prstGeom prst="rect">
            <a:avLst/>
          </a:prstGeom>
          <a:noFill/>
        </p:spPr>
        <p:txBody>
          <a:bodyPr wrap="square" rtlCol="0">
            <a:spAutoFit/>
          </a:bodyPr>
          <a:lstStyle/>
          <a:p>
            <a:r>
              <a:rPr lang="en-US" sz="2400" dirty="0">
                <a:latin typeface="Calibri"/>
                <a:cs typeface="Calibri"/>
              </a:rPr>
              <a:t>Time:</a:t>
            </a:r>
          </a:p>
        </p:txBody>
      </p:sp>
      <p:sp>
        <p:nvSpPr>
          <p:cNvPr id="19" name="Right Arrow 18"/>
          <p:cNvSpPr/>
          <p:nvPr/>
        </p:nvSpPr>
        <p:spPr>
          <a:xfrm>
            <a:off x="8991600" y="3686253"/>
            <a:ext cx="838200" cy="914400"/>
          </a:xfrm>
          <a:prstGeom prst="rightArrow">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20" name="TextBox 19"/>
          <p:cNvSpPr txBox="1"/>
          <p:nvPr/>
        </p:nvSpPr>
        <p:spPr>
          <a:xfrm>
            <a:off x="10210800" y="3848833"/>
            <a:ext cx="1219200" cy="523220"/>
          </a:xfrm>
          <a:prstGeom prst="rect">
            <a:avLst/>
          </a:prstGeom>
          <a:noFill/>
        </p:spPr>
        <p:txBody>
          <a:bodyPr wrap="square" rtlCol="0">
            <a:spAutoFit/>
          </a:bodyPr>
          <a:lstStyle/>
          <a:p>
            <a:r>
              <a:rPr lang="en-US" sz="2800" dirty="0">
                <a:latin typeface="Calibri"/>
                <a:cs typeface="Calibri"/>
              </a:rPr>
              <a:t>35 min</a:t>
            </a:r>
          </a:p>
        </p:txBody>
      </p:sp>
      <p:sp>
        <p:nvSpPr>
          <p:cNvPr id="21" name="TextBox 20"/>
          <p:cNvSpPr txBox="1"/>
          <p:nvPr/>
        </p:nvSpPr>
        <p:spPr>
          <a:xfrm>
            <a:off x="3276600" y="3914853"/>
            <a:ext cx="381000" cy="369332"/>
          </a:xfrm>
          <a:prstGeom prst="rect">
            <a:avLst/>
          </a:prstGeom>
          <a:noFill/>
        </p:spPr>
        <p:txBody>
          <a:bodyPr wrap="square" rtlCol="0">
            <a:spAutoFit/>
          </a:bodyPr>
          <a:lstStyle/>
          <a:p>
            <a:r>
              <a:rPr lang="en-US" dirty="0">
                <a:latin typeface="Calibri"/>
                <a:cs typeface="Calibri"/>
              </a:rPr>
              <a:t>x</a:t>
            </a:r>
          </a:p>
        </p:txBody>
      </p:sp>
      <p:sp>
        <p:nvSpPr>
          <p:cNvPr id="22" name="TextBox 21"/>
          <p:cNvSpPr txBox="1"/>
          <p:nvPr/>
        </p:nvSpPr>
        <p:spPr>
          <a:xfrm>
            <a:off x="5562600" y="3914853"/>
            <a:ext cx="381000" cy="369332"/>
          </a:xfrm>
          <a:prstGeom prst="rect">
            <a:avLst/>
          </a:prstGeom>
          <a:noFill/>
        </p:spPr>
        <p:txBody>
          <a:bodyPr wrap="square" rtlCol="0">
            <a:spAutoFit/>
          </a:bodyPr>
          <a:lstStyle/>
          <a:p>
            <a:r>
              <a:rPr lang="en-US" dirty="0">
                <a:latin typeface="Calibri"/>
                <a:cs typeface="Calibri"/>
              </a:rPr>
              <a:t>x</a:t>
            </a:r>
          </a:p>
        </p:txBody>
      </p:sp>
      <p:sp>
        <p:nvSpPr>
          <p:cNvPr id="23" name="TextBox 22"/>
          <p:cNvSpPr txBox="1"/>
          <p:nvPr/>
        </p:nvSpPr>
        <p:spPr>
          <a:xfrm>
            <a:off x="7848600" y="3914853"/>
            <a:ext cx="381000" cy="369332"/>
          </a:xfrm>
          <a:prstGeom prst="rect">
            <a:avLst/>
          </a:prstGeom>
          <a:noFill/>
        </p:spPr>
        <p:txBody>
          <a:bodyPr wrap="square" rtlCol="0">
            <a:spAutoFit/>
          </a:bodyPr>
          <a:lstStyle/>
          <a:p>
            <a:r>
              <a:rPr lang="en-US" dirty="0">
                <a:latin typeface="Calibri"/>
                <a:cs typeface="Calibri"/>
              </a:rPr>
              <a:t>x</a:t>
            </a:r>
          </a:p>
        </p:txBody>
      </p:sp>
      <p:sp>
        <p:nvSpPr>
          <p:cNvPr id="24" name="TextBox 23"/>
          <p:cNvSpPr txBox="1"/>
          <p:nvPr/>
        </p:nvSpPr>
        <p:spPr>
          <a:xfrm>
            <a:off x="4419600" y="3762453"/>
            <a:ext cx="1219200" cy="646331"/>
          </a:xfrm>
          <a:prstGeom prst="rect">
            <a:avLst/>
          </a:prstGeom>
          <a:noFill/>
        </p:spPr>
        <p:txBody>
          <a:bodyPr wrap="square" rtlCol="0">
            <a:spAutoFit/>
          </a:bodyPr>
          <a:lstStyle/>
          <a:p>
            <a:r>
              <a:rPr lang="en-US" sz="3600" dirty="0">
                <a:latin typeface="Calibri"/>
                <a:cs typeface="Calibri"/>
              </a:rPr>
              <a:t>+</a:t>
            </a:r>
          </a:p>
        </p:txBody>
      </p:sp>
      <p:sp>
        <p:nvSpPr>
          <p:cNvPr id="25" name="TextBox 24"/>
          <p:cNvSpPr txBox="1"/>
          <p:nvPr/>
        </p:nvSpPr>
        <p:spPr>
          <a:xfrm>
            <a:off x="6629400" y="3762453"/>
            <a:ext cx="1219200" cy="646331"/>
          </a:xfrm>
          <a:prstGeom prst="rect">
            <a:avLst/>
          </a:prstGeom>
          <a:noFill/>
        </p:spPr>
        <p:txBody>
          <a:bodyPr wrap="square" rtlCol="0">
            <a:spAutoFit/>
          </a:bodyPr>
          <a:lstStyle/>
          <a:p>
            <a:r>
              <a:rPr lang="en-US" sz="3600" dirty="0">
                <a:latin typeface="Calibri"/>
                <a:cs typeface="Calibri"/>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5" grpId="0"/>
      <p:bldP spid="16" grpId="0"/>
      <p:bldP spid="17" grpId="0"/>
      <p:bldP spid="18" grpId="0"/>
      <p:bldP spid="19" grpId="0" animBg="1"/>
      <p:bldP spid="20" grpId="0"/>
      <p:bldP spid="21" grpId="0"/>
      <p:bldP spid="22" grpId="0"/>
      <p:bldP spid="23" grpId="0"/>
      <p:bldP spid="24" grpId="0"/>
      <p:bldP spid="25"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863600" y="1524000"/>
            <a:ext cx="6832600" cy="5232400"/>
          </a:xfrm>
        </p:spPr>
        <p:txBody>
          <a:bodyPr>
            <a:normAutofit lnSpcReduction="10000"/>
          </a:bodyPr>
          <a:lstStyle/>
          <a:p>
            <a:pPr>
              <a:lnSpc>
                <a:spcPct val="80000"/>
              </a:lnSpc>
            </a:pPr>
            <a:r>
              <a:rPr lang="en-US" sz="2800" dirty="0">
                <a:latin typeface="Calibri"/>
                <a:cs typeface="Calibri"/>
              </a:rPr>
              <a:t>In </a:t>
            </a:r>
            <a:r>
              <a:rPr lang="en-US" sz="2800" dirty="0" err="1">
                <a:latin typeface="Calibri"/>
                <a:cs typeface="Calibri"/>
              </a:rPr>
              <a:t>expectimax</a:t>
            </a:r>
            <a:r>
              <a:rPr lang="en-US" sz="2800" dirty="0">
                <a:latin typeface="Calibri"/>
                <a:cs typeface="Calibri"/>
              </a:rPr>
              <a:t> search, we have a probabilistic model of how the opponent (or environment) will behave in any state</a:t>
            </a:r>
          </a:p>
          <a:p>
            <a:pPr lvl="1">
              <a:lnSpc>
                <a:spcPct val="80000"/>
              </a:lnSpc>
            </a:pPr>
            <a:r>
              <a:rPr lang="en-US" sz="2400" dirty="0">
                <a:latin typeface="Calibri"/>
                <a:cs typeface="Calibri"/>
              </a:rPr>
              <a:t>Model could be a simple uniform distribution (roll a die)</a:t>
            </a:r>
          </a:p>
          <a:p>
            <a:pPr lvl="1">
              <a:lnSpc>
                <a:spcPct val="80000"/>
              </a:lnSpc>
            </a:pPr>
            <a:r>
              <a:rPr lang="en-US" sz="2400" dirty="0">
                <a:latin typeface="Calibri"/>
                <a:cs typeface="Calibri"/>
              </a:rPr>
              <a:t>Model could be sophisticated and require a great deal of computation</a:t>
            </a:r>
          </a:p>
          <a:p>
            <a:pPr lvl="1">
              <a:lnSpc>
                <a:spcPct val="80000"/>
              </a:lnSpc>
            </a:pPr>
            <a:r>
              <a:rPr lang="en-US" sz="2400" dirty="0">
                <a:latin typeface="Calibri"/>
                <a:cs typeface="Calibri"/>
              </a:rPr>
              <a:t>We have a chance node for any outcome out of our control: opponent or environment</a:t>
            </a:r>
          </a:p>
          <a:p>
            <a:pPr lvl="1">
              <a:lnSpc>
                <a:spcPct val="80000"/>
              </a:lnSpc>
            </a:pPr>
            <a:r>
              <a:rPr lang="en-US" sz="2400" dirty="0">
                <a:latin typeface="Calibri"/>
                <a:cs typeface="Calibri"/>
              </a:rPr>
              <a:t>The model might say that adversarial actions are likely!</a:t>
            </a:r>
          </a:p>
          <a:p>
            <a:pPr>
              <a:lnSpc>
                <a:spcPct val="80000"/>
              </a:lnSpc>
            </a:pPr>
            <a:endParaRPr lang="en-US" sz="2800" dirty="0">
              <a:latin typeface="Calibri"/>
              <a:cs typeface="Calibri"/>
            </a:endParaRPr>
          </a:p>
          <a:p>
            <a:pPr>
              <a:lnSpc>
                <a:spcPct val="80000"/>
              </a:lnSpc>
            </a:pPr>
            <a:r>
              <a:rPr lang="en-US" sz="2800" dirty="0">
                <a:latin typeface="Calibri"/>
                <a:cs typeface="Calibri"/>
              </a:rPr>
              <a:t>For now, assume each chance node magically comes along with probabilities that specify the distribution over its outcomes</a:t>
            </a:r>
          </a:p>
        </p:txBody>
      </p:sp>
      <p:sp>
        <p:nvSpPr>
          <p:cNvPr id="11266" name="Rectangle 2"/>
          <p:cNvSpPr>
            <a:spLocks noGrp="1" noChangeArrowheads="1"/>
          </p:cNvSpPr>
          <p:nvPr>
            <p:ph type="title"/>
          </p:nvPr>
        </p:nvSpPr>
        <p:spPr>
          <a:xfrm>
            <a:off x="1306513" y="-4179"/>
            <a:ext cx="9905998" cy="1478570"/>
          </a:xfrm>
        </p:spPr>
        <p:txBody>
          <a:bodyPr/>
          <a:lstStyle/>
          <a:p>
            <a:r>
              <a:rPr lang="en-US" dirty="0">
                <a:latin typeface="Calibri"/>
                <a:cs typeface="Calibri"/>
              </a:rPr>
              <a:t>What Probabilities to Use?</a:t>
            </a:r>
          </a:p>
        </p:txBody>
      </p:sp>
      <p:grpSp>
        <p:nvGrpSpPr>
          <p:cNvPr id="11268" name="Group 50"/>
          <p:cNvGrpSpPr>
            <a:grpSpLocks/>
          </p:cNvGrpSpPr>
          <p:nvPr/>
        </p:nvGrpSpPr>
        <p:grpSpPr bwMode="auto">
          <a:xfrm>
            <a:off x="8382001" y="1676400"/>
            <a:ext cx="2309813" cy="3733800"/>
            <a:chOff x="3408" y="1248"/>
            <a:chExt cx="1455" cy="2352"/>
          </a:xfrm>
        </p:grpSpPr>
        <p:sp>
          <p:nvSpPr>
            <p:cNvPr id="11271" name="AutoShape 27"/>
            <p:cNvSpPr>
              <a:spLocks noChangeArrowheads="1"/>
            </p:cNvSpPr>
            <p:nvPr/>
          </p:nvSpPr>
          <p:spPr bwMode="auto">
            <a:xfrm>
              <a:off x="4141" y="1248"/>
              <a:ext cx="180" cy="144"/>
            </a:xfrm>
            <a:prstGeom prst="triangle">
              <a:avLst>
                <a:gd name="adj" fmla="val 50000"/>
              </a:avLst>
            </a:prstGeom>
            <a:solidFill>
              <a:srgbClr val="99CCFF"/>
            </a:solidFill>
            <a:ln w="9525">
              <a:solidFill>
                <a:schemeClr val="tx1"/>
              </a:solidFill>
              <a:miter lim="800000"/>
              <a:headEnd/>
              <a:tailEnd/>
            </a:ln>
          </p:spPr>
          <p:txBody>
            <a:bodyPr wrap="none" anchor="ctr"/>
            <a:lstStyle/>
            <a:p>
              <a:endParaRPr lang="en-US">
                <a:latin typeface="Calibri"/>
                <a:cs typeface="Calibri"/>
              </a:endParaRPr>
            </a:p>
          </p:txBody>
        </p:sp>
        <p:cxnSp>
          <p:nvCxnSpPr>
            <p:cNvPr id="11272" name="AutoShape 28"/>
            <p:cNvCxnSpPr>
              <a:cxnSpLocks noChangeShapeType="1"/>
              <a:stCxn id="11271" idx="3"/>
              <a:endCxn id="11278" idx="0"/>
            </p:cNvCxnSpPr>
            <p:nvPr/>
          </p:nvCxnSpPr>
          <p:spPr bwMode="auto">
            <a:xfrm flipH="1">
              <a:off x="3871" y="1392"/>
              <a:ext cx="360" cy="289"/>
            </a:xfrm>
            <a:prstGeom prst="straightConnector1">
              <a:avLst/>
            </a:prstGeom>
            <a:noFill/>
            <a:ln w="9525">
              <a:solidFill>
                <a:schemeClr val="tx1"/>
              </a:solidFill>
              <a:round/>
              <a:headEnd/>
              <a:tailEnd type="triangle" w="med" len="med"/>
            </a:ln>
          </p:spPr>
        </p:cxnSp>
        <p:cxnSp>
          <p:nvCxnSpPr>
            <p:cNvPr id="11273" name="AutoShape 29"/>
            <p:cNvCxnSpPr>
              <a:cxnSpLocks noChangeShapeType="1"/>
              <a:stCxn id="11271" idx="3"/>
              <a:endCxn id="11279" idx="0"/>
            </p:cNvCxnSpPr>
            <p:nvPr/>
          </p:nvCxnSpPr>
          <p:spPr bwMode="auto">
            <a:xfrm>
              <a:off x="4231" y="1392"/>
              <a:ext cx="361" cy="289"/>
            </a:xfrm>
            <a:prstGeom prst="straightConnector1">
              <a:avLst/>
            </a:prstGeom>
            <a:noFill/>
            <a:ln w="9525">
              <a:solidFill>
                <a:schemeClr val="tx1"/>
              </a:solidFill>
              <a:round/>
              <a:headEnd/>
              <a:tailEnd type="triangle" w="med" len="med"/>
            </a:ln>
          </p:spPr>
        </p:cxnSp>
        <p:cxnSp>
          <p:nvCxnSpPr>
            <p:cNvPr id="11274" name="AutoShape 30"/>
            <p:cNvCxnSpPr>
              <a:cxnSpLocks noChangeShapeType="1"/>
            </p:cNvCxnSpPr>
            <p:nvPr/>
          </p:nvCxnSpPr>
          <p:spPr bwMode="auto">
            <a:xfrm flipH="1">
              <a:off x="3690" y="1861"/>
              <a:ext cx="181" cy="470"/>
            </a:xfrm>
            <a:prstGeom prst="straightConnector1">
              <a:avLst/>
            </a:prstGeom>
            <a:noFill/>
            <a:ln w="9525">
              <a:solidFill>
                <a:schemeClr val="tx1"/>
              </a:solidFill>
              <a:round/>
              <a:headEnd/>
              <a:tailEnd type="triangle" w="med" len="med"/>
            </a:ln>
          </p:spPr>
        </p:cxnSp>
        <p:cxnSp>
          <p:nvCxnSpPr>
            <p:cNvPr id="11275" name="AutoShape 31"/>
            <p:cNvCxnSpPr>
              <a:cxnSpLocks noChangeShapeType="1"/>
            </p:cNvCxnSpPr>
            <p:nvPr/>
          </p:nvCxnSpPr>
          <p:spPr bwMode="auto">
            <a:xfrm>
              <a:off x="3871" y="1861"/>
              <a:ext cx="144" cy="470"/>
            </a:xfrm>
            <a:prstGeom prst="straightConnector1">
              <a:avLst/>
            </a:prstGeom>
            <a:noFill/>
            <a:ln w="9525">
              <a:solidFill>
                <a:schemeClr val="tx1"/>
              </a:solidFill>
              <a:round/>
              <a:headEnd/>
              <a:tailEnd type="triangle" w="med" len="med"/>
            </a:ln>
          </p:spPr>
        </p:cxnSp>
        <p:cxnSp>
          <p:nvCxnSpPr>
            <p:cNvPr id="11276" name="AutoShape 32"/>
            <p:cNvCxnSpPr>
              <a:cxnSpLocks noChangeShapeType="1"/>
            </p:cNvCxnSpPr>
            <p:nvPr/>
          </p:nvCxnSpPr>
          <p:spPr bwMode="auto">
            <a:xfrm flipH="1">
              <a:off x="4412" y="1861"/>
              <a:ext cx="180" cy="470"/>
            </a:xfrm>
            <a:prstGeom prst="straightConnector1">
              <a:avLst/>
            </a:prstGeom>
            <a:noFill/>
            <a:ln w="9525">
              <a:solidFill>
                <a:schemeClr val="tx1"/>
              </a:solidFill>
              <a:round/>
              <a:headEnd/>
              <a:tailEnd type="triangle" w="med" len="med"/>
            </a:ln>
          </p:spPr>
        </p:cxnSp>
        <p:cxnSp>
          <p:nvCxnSpPr>
            <p:cNvPr id="11277" name="AutoShape 33"/>
            <p:cNvCxnSpPr>
              <a:cxnSpLocks noChangeShapeType="1"/>
            </p:cNvCxnSpPr>
            <p:nvPr/>
          </p:nvCxnSpPr>
          <p:spPr bwMode="auto">
            <a:xfrm>
              <a:off x="4592" y="1861"/>
              <a:ext cx="180" cy="470"/>
            </a:xfrm>
            <a:prstGeom prst="straightConnector1">
              <a:avLst/>
            </a:prstGeom>
            <a:noFill/>
            <a:ln w="9525">
              <a:solidFill>
                <a:schemeClr val="tx1"/>
              </a:solidFill>
              <a:round/>
              <a:headEnd/>
              <a:tailEnd type="triangle" w="med" len="med"/>
            </a:ln>
          </p:spPr>
        </p:cxnSp>
        <p:sp>
          <p:nvSpPr>
            <p:cNvPr id="11278" name="Oval 34"/>
            <p:cNvSpPr>
              <a:spLocks noChangeArrowheads="1"/>
            </p:cNvSpPr>
            <p:nvPr/>
          </p:nvSpPr>
          <p:spPr bwMode="auto">
            <a:xfrm>
              <a:off x="3780" y="1681"/>
              <a:ext cx="181" cy="180"/>
            </a:xfrm>
            <a:prstGeom prst="ellipse">
              <a:avLst/>
            </a:prstGeom>
            <a:solidFill>
              <a:srgbClr val="B5EDC2"/>
            </a:solidFill>
            <a:ln w="9525">
              <a:solidFill>
                <a:schemeClr val="tx1"/>
              </a:solidFill>
              <a:round/>
              <a:headEnd/>
              <a:tailEnd/>
            </a:ln>
          </p:spPr>
          <p:txBody>
            <a:bodyPr wrap="none" anchor="ctr"/>
            <a:lstStyle/>
            <a:p>
              <a:endParaRPr lang="en-US">
                <a:latin typeface="Calibri"/>
                <a:cs typeface="Calibri"/>
              </a:endParaRPr>
            </a:p>
          </p:txBody>
        </p:sp>
        <p:sp>
          <p:nvSpPr>
            <p:cNvPr id="11279" name="Oval 35"/>
            <p:cNvSpPr>
              <a:spLocks noChangeArrowheads="1"/>
            </p:cNvSpPr>
            <p:nvPr/>
          </p:nvSpPr>
          <p:spPr bwMode="auto">
            <a:xfrm>
              <a:off x="4502" y="1681"/>
              <a:ext cx="180" cy="180"/>
            </a:xfrm>
            <a:prstGeom prst="ellipse">
              <a:avLst/>
            </a:prstGeom>
            <a:solidFill>
              <a:srgbClr val="B5EDC2"/>
            </a:solidFill>
            <a:ln w="9525">
              <a:solidFill>
                <a:schemeClr val="tx1"/>
              </a:solidFill>
              <a:round/>
              <a:headEnd/>
              <a:tailEnd/>
            </a:ln>
          </p:spPr>
          <p:txBody>
            <a:bodyPr wrap="none" anchor="ctr"/>
            <a:lstStyle/>
            <a:p>
              <a:endParaRPr lang="en-US">
                <a:latin typeface="Calibri"/>
                <a:cs typeface="Calibri"/>
              </a:endParaRPr>
            </a:p>
          </p:txBody>
        </p:sp>
        <p:sp>
          <p:nvSpPr>
            <p:cNvPr id="11283" name="Oval 40"/>
            <p:cNvSpPr>
              <a:spLocks noChangeArrowheads="1"/>
            </p:cNvSpPr>
            <p:nvPr/>
          </p:nvSpPr>
          <p:spPr bwMode="auto">
            <a:xfrm>
              <a:off x="3961" y="2331"/>
              <a:ext cx="180" cy="180"/>
            </a:xfrm>
            <a:prstGeom prst="ellipse">
              <a:avLst/>
            </a:prstGeom>
            <a:solidFill>
              <a:srgbClr val="B5EDC2"/>
            </a:solidFill>
            <a:ln w="9525">
              <a:solidFill>
                <a:schemeClr val="tx1"/>
              </a:solidFill>
              <a:round/>
              <a:headEnd/>
              <a:tailEnd/>
            </a:ln>
          </p:spPr>
          <p:txBody>
            <a:bodyPr wrap="none" anchor="ctr"/>
            <a:lstStyle/>
            <a:p>
              <a:endParaRPr lang="en-US">
                <a:latin typeface="Calibri"/>
                <a:cs typeface="Calibri"/>
              </a:endParaRPr>
            </a:p>
          </p:txBody>
        </p:sp>
        <p:sp>
          <p:nvSpPr>
            <p:cNvPr id="11284" name="Oval 41"/>
            <p:cNvSpPr>
              <a:spLocks noChangeArrowheads="1"/>
            </p:cNvSpPr>
            <p:nvPr/>
          </p:nvSpPr>
          <p:spPr bwMode="auto">
            <a:xfrm>
              <a:off x="4321" y="2331"/>
              <a:ext cx="181" cy="180"/>
            </a:xfrm>
            <a:prstGeom prst="ellipse">
              <a:avLst/>
            </a:prstGeom>
            <a:solidFill>
              <a:srgbClr val="B5EDC2"/>
            </a:solidFill>
            <a:ln w="9525">
              <a:solidFill>
                <a:schemeClr val="tx1"/>
              </a:solidFill>
              <a:round/>
              <a:headEnd/>
              <a:tailEnd/>
            </a:ln>
          </p:spPr>
          <p:txBody>
            <a:bodyPr wrap="none" anchor="ctr"/>
            <a:lstStyle/>
            <a:p>
              <a:endParaRPr lang="en-US">
                <a:latin typeface="Calibri"/>
                <a:cs typeface="Calibri"/>
              </a:endParaRPr>
            </a:p>
          </p:txBody>
        </p:sp>
        <p:sp>
          <p:nvSpPr>
            <p:cNvPr id="11285" name="Oval 42"/>
            <p:cNvSpPr>
              <a:spLocks noChangeArrowheads="1"/>
            </p:cNvSpPr>
            <p:nvPr/>
          </p:nvSpPr>
          <p:spPr bwMode="auto">
            <a:xfrm>
              <a:off x="4682" y="2331"/>
              <a:ext cx="181" cy="180"/>
            </a:xfrm>
            <a:prstGeom prst="ellipse">
              <a:avLst/>
            </a:prstGeom>
            <a:solidFill>
              <a:srgbClr val="B5EDC2"/>
            </a:solidFill>
            <a:ln w="9525">
              <a:solidFill>
                <a:schemeClr val="tx1"/>
              </a:solidFill>
              <a:round/>
              <a:headEnd/>
              <a:tailEnd/>
            </a:ln>
          </p:spPr>
          <p:txBody>
            <a:bodyPr wrap="none" anchor="ctr"/>
            <a:lstStyle/>
            <a:p>
              <a:endParaRPr lang="en-US">
                <a:latin typeface="Calibri"/>
                <a:cs typeface="Calibri"/>
              </a:endParaRPr>
            </a:p>
          </p:txBody>
        </p:sp>
        <p:cxnSp>
          <p:nvCxnSpPr>
            <p:cNvPr id="11286" name="AutoShape 43"/>
            <p:cNvCxnSpPr>
              <a:cxnSpLocks noChangeShapeType="1"/>
            </p:cNvCxnSpPr>
            <p:nvPr/>
          </p:nvCxnSpPr>
          <p:spPr bwMode="auto">
            <a:xfrm>
              <a:off x="3696" y="2496"/>
              <a:ext cx="180" cy="470"/>
            </a:xfrm>
            <a:prstGeom prst="straightConnector1">
              <a:avLst/>
            </a:prstGeom>
            <a:noFill/>
            <a:ln w="9525">
              <a:solidFill>
                <a:schemeClr val="tx1"/>
              </a:solidFill>
              <a:round/>
              <a:headEnd/>
              <a:tailEnd type="triangle" w="med" len="med"/>
            </a:ln>
          </p:spPr>
        </p:cxnSp>
        <p:sp>
          <p:nvSpPr>
            <p:cNvPr id="11287" name="Line 44"/>
            <p:cNvSpPr>
              <a:spLocks noChangeShapeType="1"/>
            </p:cNvSpPr>
            <p:nvPr/>
          </p:nvSpPr>
          <p:spPr bwMode="auto">
            <a:xfrm flipH="1">
              <a:off x="3552" y="2496"/>
              <a:ext cx="144" cy="480"/>
            </a:xfrm>
            <a:prstGeom prst="line">
              <a:avLst/>
            </a:prstGeom>
            <a:noFill/>
            <a:ln w="9525">
              <a:solidFill>
                <a:schemeClr val="tx1"/>
              </a:solidFill>
              <a:round/>
              <a:headEnd/>
              <a:tailEnd type="triangle" w="med" len="med"/>
            </a:ln>
          </p:spPr>
          <p:txBody>
            <a:bodyPr/>
            <a:lstStyle/>
            <a:p>
              <a:endParaRPr lang="en-US">
                <a:latin typeface="Calibri"/>
                <a:cs typeface="Calibri"/>
              </a:endParaRPr>
            </a:p>
          </p:txBody>
        </p:sp>
        <p:sp>
          <p:nvSpPr>
            <p:cNvPr id="11288" name="AutoShape 45"/>
            <p:cNvSpPr>
              <a:spLocks noChangeArrowheads="1"/>
            </p:cNvSpPr>
            <p:nvPr/>
          </p:nvSpPr>
          <p:spPr bwMode="auto">
            <a:xfrm>
              <a:off x="3456" y="2976"/>
              <a:ext cx="180" cy="144"/>
            </a:xfrm>
            <a:prstGeom prst="triangle">
              <a:avLst>
                <a:gd name="adj" fmla="val 50000"/>
              </a:avLst>
            </a:prstGeom>
            <a:solidFill>
              <a:srgbClr val="99CCFF"/>
            </a:solidFill>
            <a:ln w="9525">
              <a:solidFill>
                <a:schemeClr val="tx1"/>
              </a:solidFill>
              <a:miter lim="800000"/>
              <a:headEnd/>
              <a:tailEnd/>
            </a:ln>
          </p:spPr>
          <p:txBody>
            <a:bodyPr wrap="none" anchor="ctr"/>
            <a:lstStyle/>
            <a:p>
              <a:endParaRPr lang="en-US">
                <a:latin typeface="Calibri"/>
                <a:cs typeface="Calibri"/>
              </a:endParaRPr>
            </a:p>
          </p:txBody>
        </p:sp>
        <p:cxnSp>
          <p:nvCxnSpPr>
            <p:cNvPr id="11290" name="AutoShape 47"/>
            <p:cNvCxnSpPr>
              <a:cxnSpLocks noChangeShapeType="1"/>
            </p:cNvCxnSpPr>
            <p:nvPr/>
          </p:nvCxnSpPr>
          <p:spPr bwMode="auto">
            <a:xfrm>
              <a:off x="3552" y="3120"/>
              <a:ext cx="180" cy="470"/>
            </a:xfrm>
            <a:prstGeom prst="straightConnector1">
              <a:avLst/>
            </a:prstGeom>
            <a:noFill/>
            <a:ln w="9525">
              <a:solidFill>
                <a:schemeClr val="tx1"/>
              </a:solidFill>
              <a:round/>
              <a:headEnd/>
              <a:tailEnd type="triangle" w="med" len="med"/>
            </a:ln>
          </p:spPr>
        </p:cxnSp>
        <p:sp>
          <p:nvSpPr>
            <p:cNvPr id="11291" name="Line 48"/>
            <p:cNvSpPr>
              <a:spLocks noChangeShapeType="1"/>
            </p:cNvSpPr>
            <p:nvPr/>
          </p:nvSpPr>
          <p:spPr bwMode="auto">
            <a:xfrm flipH="1">
              <a:off x="3408" y="3120"/>
              <a:ext cx="144" cy="480"/>
            </a:xfrm>
            <a:prstGeom prst="line">
              <a:avLst/>
            </a:prstGeom>
            <a:noFill/>
            <a:ln w="9525">
              <a:solidFill>
                <a:schemeClr val="tx1"/>
              </a:solidFill>
              <a:round/>
              <a:headEnd/>
              <a:tailEnd type="triangle" w="med" len="med"/>
            </a:ln>
          </p:spPr>
          <p:txBody>
            <a:bodyPr/>
            <a:lstStyle/>
            <a:p>
              <a:endParaRPr lang="en-US">
                <a:latin typeface="Calibri"/>
                <a:cs typeface="Calibri"/>
              </a:endParaRPr>
            </a:p>
          </p:txBody>
        </p:sp>
        <p:sp>
          <p:nvSpPr>
            <p:cNvPr id="11292" name="Oval 39"/>
            <p:cNvSpPr>
              <a:spLocks noChangeArrowheads="1"/>
            </p:cNvSpPr>
            <p:nvPr/>
          </p:nvSpPr>
          <p:spPr bwMode="auto">
            <a:xfrm>
              <a:off x="3600" y="2331"/>
              <a:ext cx="180" cy="180"/>
            </a:xfrm>
            <a:prstGeom prst="ellipse">
              <a:avLst/>
            </a:prstGeom>
            <a:solidFill>
              <a:srgbClr val="B5EDC2"/>
            </a:solidFill>
            <a:ln w="9525">
              <a:solidFill>
                <a:schemeClr val="tx1"/>
              </a:solidFill>
              <a:round/>
              <a:headEnd/>
              <a:tailEnd/>
            </a:ln>
          </p:spPr>
          <p:txBody>
            <a:bodyPr wrap="none" anchor="ctr"/>
            <a:lstStyle/>
            <a:p>
              <a:endParaRPr lang="en-US">
                <a:latin typeface="Calibri"/>
                <a:cs typeface="Calibri"/>
              </a:endParaRPr>
            </a:p>
          </p:txBody>
        </p:sp>
      </p:grpSp>
      <p:sp>
        <p:nvSpPr>
          <p:cNvPr id="11269" name="Text Box 51"/>
          <p:cNvSpPr txBox="1">
            <a:spLocks noChangeArrowheads="1"/>
          </p:cNvSpPr>
          <p:nvPr/>
        </p:nvSpPr>
        <p:spPr bwMode="auto">
          <a:xfrm>
            <a:off x="8077200" y="5715000"/>
            <a:ext cx="3886200" cy="915988"/>
          </a:xfrm>
          <a:prstGeom prst="rect">
            <a:avLst/>
          </a:prstGeom>
          <a:noFill/>
          <a:ln w="9525">
            <a:noFill/>
            <a:miter lim="800000"/>
            <a:headEnd/>
            <a:tailEnd/>
          </a:ln>
        </p:spPr>
        <p:txBody>
          <a:bodyPr>
            <a:spAutoFit/>
          </a:bodyPr>
          <a:lstStyle/>
          <a:p>
            <a:pPr algn="ctr">
              <a:spcBef>
                <a:spcPct val="50000"/>
              </a:spcBef>
            </a:pPr>
            <a:r>
              <a:rPr lang="en-US" i="1" dirty="0">
                <a:solidFill>
                  <a:srgbClr val="FFC000"/>
                </a:solidFill>
                <a:latin typeface="Calibri"/>
                <a:cs typeface="Calibri"/>
              </a:rPr>
              <a:t>Having a </a:t>
            </a:r>
            <a:r>
              <a:rPr lang="en-US" i="1" dirty="0" err="1">
                <a:solidFill>
                  <a:srgbClr val="FFC000"/>
                </a:solidFill>
                <a:latin typeface="Calibri"/>
                <a:cs typeface="Calibri"/>
              </a:rPr>
              <a:t>pobabilistic</a:t>
            </a:r>
            <a:r>
              <a:rPr lang="en-US" i="1" dirty="0">
                <a:solidFill>
                  <a:srgbClr val="FFC000"/>
                </a:solidFill>
                <a:latin typeface="Calibri"/>
                <a:cs typeface="Calibri"/>
              </a:rPr>
              <a:t> belief about another agent’s action does not mean that the agent is flipping any coins!</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18325" y="1285074"/>
            <a:ext cx="2206625" cy="227330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0-#ppt_w/2"/>
                                          </p:val>
                                        </p:tav>
                                        <p:tav tm="100000">
                                          <p:val>
                                            <p:strVal val="#ppt_x"/>
                                          </p:val>
                                        </p:tav>
                                      </p:tavLst>
                                    </p:anim>
                                    <p:anim calcmode="lin" valueType="num">
                                      <p:cBhvr additive="base">
                                        <p:cTn id="8" dur="500" fill="hold"/>
                                        <p:tgtEl>
                                          <p:spTgt spid="409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500"/>
                                        <p:tgtEl>
                                          <p:spTgt spid="4099"/>
                                        </p:tgtEl>
                                        <p:attrNameLst>
                                          <p:attrName>ppt_x</p:attrName>
                                        </p:attrNameLst>
                                      </p:cBhvr>
                                      <p:tavLst>
                                        <p:tav tm="0">
                                          <p:val>
                                            <p:strVal val="ppt_x"/>
                                          </p:val>
                                        </p:tav>
                                        <p:tav tm="100000">
                                          <p:val>
                                            <p:strVal val="1+ppt_w/2"/>
                                          </p:val>
                                        </p:tav>
                                      </p:tavLst>
                                    </p:anim>
                                    <p:anim calcmode="lin" valueType="num">
                                      <p:cBhvr additive="base">
                                        <p:cTn id="13" dur="500"/>
                                        <p:tgtEl>
                                          <p:spTgt spid="4099"/>
                                        </p:tgtEl>
                                        <p:attrNameLst>
                                          <p:attrName>ppt_y</p:attrName>
                                        </p:attrNameLst>
                                      </p:cBhvr>
                                      <p:tavLst>
                                        <p:tav tm="0">
                                          <p:val>
                                            <p:strVal val="ppt_y"/>
                                          </p:val>
                                        </p:tav>
                                        <p:tav tm="100000">
                                          <p:val>
                                            <p:strVal val="ppt_y"/>
                                          </p:val>
                                        </p:tav>
                                      </p:tavLst>
                                    </p:anim>
                                    <p:set>
                                      <p:cBhvr>
                                        <p:cTn id="14" dur="1" fill="hold">
                                          <p:stCondLst>
                                            <p:cond delay="499"/>
                                          </p:stCondLst>
                                        </p:cTn>
                                        <p:tgtEl>
                                          <p:spTgt spid="40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458" name="Title 1"/>
          <p:cNvSpPr>
            <a:spLocks noGrp="1"/>
          </p:cNvSpPr>
          <p:nvPr>
            <p:ph type="title"/>
          </p:nvPr>
        </p:nvSpPr>
        <p:spPr>
          <a:xfrm>
            <a:off x="0" y="0"/>
            <a:ext cx="12192000" cy="1143000"/>
          </a:xfrm>
        </p:spPr>
        <p:txBody>
          <a:bodyPr/>
          <a:lstStyle/>
          <a:p>
            <a:pPr algn="ctr"/>
            <a:r>
              <a:rPr lang="en-US" altLang="en-US" dirty="0" err="1">
                <a:solidFill>
                  <a:schemeClr val="bg1"/>
                </a:solidFill>
                <a:ea typeface="ＭＳ Ｐゴシック" panose="020B0600070205080204" pitchFamily="34" charset="-128"/>
              </a:rPr>
              <a:t>Expectimax</a:t>
            </a:r>
            <a:r>
              <a:rPr lang="en-US" altLang="en-US" dirty="0">
                <a:solidFill>
                  <a:schemeClr val="bg1"/>
                </a:solidFill>
                <a:ea typeface="ＭＳ Ｐゴシック" panose="020B0600070205080204" pitchFamily="34" charset="-128"/>
              </a:rPr>
              <a:t> Example (Coin Toss)</a:t>
            </a:r>
          </a:p>
        </p:txBody>
      </p:sp>
      <p:pic>
        <p:nvPicPr>
          <p:cNvPr id="147459" name="Content Placeholder 4" descr="Picture 8.png"/>
          <p:cNvPicPr>
            <a:picLocks noGrp="1" noChangeAspect="1"/>
          </p:cNvPicPr>
          <p:nvPr>
            <p:ph idx="1"/>
          </p:nvPr>
        </p:nvPicPr>
        <p:blipFill>
          <a:blip r:embed="rId2">
            <a:extLst>
              <a:ext uri="{28A0092B-C50C-407E-A947-70E740481C1C}">
                <a14:useLocalDpi xmlns:a14="http://schemas.microsoft.com/office/drawing/2010/main" val="0"/>
              </a:ext>
            </a:extLst>
          </a:blip>
          <a:srcRect l="-20026" r="-20026"/>
          <a:stretch>
            <a:fillRect/>
          </a:stretch>
        </p:blipFill>
        <p:spPr>
          <a:xfrm>
            <a:off x="838200" y="990601"/>
            <a:ext cx="9220200" cy="4881563"/>
          </a:xfrm>
        </p:spPr>
      </p:pic>
      <p:sp>
        <p:nvSpPr>
          <p:cNvPr id="147460" name="TextBox 5"/>
          <p:cNvSpPr txBox="1">
            <a:spLocks noChangeArrowheads="1"/>
          </p:cNvSpPr>
          <p:nvPr/>
        </p:nvSpPr>
        <p:spPr bwMode="auto">
          <a:xfrm>
            <a:off x="3730626" y="1733551"/>
            <a:ext cx="183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lgn="r"/>
            <a:r>
              <a:rPr lang="en-US" altLang="en-US" b="1" dirty="0">
                <a:solidFill>
                  <a:srgbClr val="FF0000"/>
                </a:solidFill>
              </a:rPr>
              <a:t>Max’s move 1</a:t>
            </a:r>
          </a:p>
        </p:txBody>
      </p:sp>
      <p:sp>
        <p:nvSpPr>
          <p:cNvPr id="147461" name="TextBox 6"/>
          <p:cNvSpPr txBox="1">
            <a:spLocks noChangeArrowheads="1"/>
          </p:cNvSpPr>
          <p:nvPr/>
        </p:nvSpPr>
        <p:spPr bwMode="auto">
          <a:xfrm>
            <a:off x="6629400" y="1752600"/>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en-US" altLang="en-US" b="1">
                <a:solidFill>
                  <a:srgbClr val="FF0000"/>
                </a:solidFill>
              </a:rPr>
              <a:t>Max’s move 2</a:t>
            </a:r>
          </a:p>
        </p:txBody>
      </p:sp>
      <p:sp>
        <p:nvSpPr>
          <p:cNvPr id="147462" name="TextBox 7"/>
          <p:cNvSpPr txBox="1">
            <a:spLocks noChangeArrowheads="1"/>
          </p:cNvSpPr>
          <p:nvPr/>
        </p:nvSpPr>
        <p:spPr bwMode="auto">
          <a:xfrm>
            <a:off x="1346200" y="5973267"/>
            <a:ext cx="9969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en-US" altLang="en-US" sz="2400" dirty="0">
                <a:solidFill>
                  <a:schemeClr val="bg1"/>
                </a:solidFill>
              </a:rPr>
              <a:t>The state includes the chance outcome determining what moves are available</a:t>
            </a:r>
          </a:p>
        </p:txBody>
      </p:sp>
      <p:sp>
        <p:nvSpPr>
          <p:cNvPr id="147463" name="TextBox 8"/>
          <p:cNvSpPr txBox="1">
            <a:spLocks noChangeArrowheads="1"/>
          </p:cNvSpPr>
          <p:nvPr/>
        </p:nvSpPr>
        <p:spPr bwMode="auto">
          <a:xfrm>
            <a:off x="8077200" y="2743200"/>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en-US" altLang="en-US" b="1">
                <a:solidFill>
                  <a:srgbClr val="FF0000"/>
                </a:solidFill>
              </a:rPr>
              <a:t>Min flips coin</a:t>
            </a:r>
          </a:p>
        </p:txBody>
      </p:sp>
      <p:sp>
        <p:nvSpPr>
          <p:cNvPr id="147464" name="TextBox 9"/>
          <p:cNvSpPr txBox="1">
            <a:spLocks noChangeArrowheads="1"/>
          </p:cNvSpPr>
          <p:nvPr/>
        </p:nvSpPr>
        <p:spPr bwMode="auto">
          <a:xfrm>
            <a:off x="8382000" y="4038601"/>
            <a:ext cx="1828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en-US" altLang="en-US" b="1">
                <a:solidFill>
                  <a:srgbClr val="FF0000"/>
                </a:solidFill>
              </a:rPr>
              <a:t>Min knows possible moves</a:t>
            </a:r>
          </a:p>
        </p:txBody>
      </p:sp>
    </p:spTree>
    <p:extLst>
      <p:ext uri="{BB962C8B-B14F-4D97-AF65-F5344CB8AC3E}">
        <p14:creationId xmlns:p14="http://schemas.microsoft.com/office/powerpoint/2010/main" val="27212222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0" y="152400"/>
            <a:ext cx="12192000" cy="1143000"/>
          </a:xfrm>
        </p:spPr>
        <p:txBody>
          <a:bodyPr/>
          <a:lstStyle/>
          <a:p>
            <a:pPr algn="ctr"/>
            <a:r>
              <a:rPr lang="en-US" altLang="en-US" sz="4400" dirty="0">
                <a:ea typeface="ＭＳ Ｐゴシック" panose="020B0600070205080204" pitchFamily="34" charset="-128"/>
              </a:rPr>
              <a:t>Example: Backgammon</a:t>
            </a:r>
          </a:p>
        </p:txBody>
      </p:sp>
      <p:pic>
        <p:nvPicPr>
          <p:cNvPr id="143363" name="Picture 3" descr="fig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524001"/>
            <a:ext cx="4800600" cy="466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4" name="Text Box 4"/>
          <p:cNvSpPr txBox="1">
            <a:spLocks noChangeArrowheads="1"/>
          </p:cNvSpPr>
          <p:nvPr/>
        </p:nvSpPr>
        <p:spPr bwMode="auto">
          <a:xfrm>
            <a:off x="1108788" y="1132682"/>
            <a:ext cx="39624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9538" indent="-109538">
              <a:defRPr sz="2000">
                <a:solidFill>
                  <a:schemeClr val="tx1"/>
                </a:solidFill>
                <a:latin typeface="Times New Roman" panose="02020603050405020304" pitchFamily="18" charset="0"/>
                <a:ea typeface="ＭＳ Ｐゴシック" panose="020B0600070205080204" pitchFamily="34" charset="-128"/>
              </a:defRPr>
            </a:lvl1pPr>
            <a:lvl2pPr marL="407988" indent="-173038">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FontTx/>
              <a:buChar char="•"/>
            </a:pPr>
            <a:r>
              <a:rPr lang="en-US" altLang="en-US" sz="2400" dirty="0"/>
              <a:t> Backgammon is a two-player game with </a:t>
            </a:r>
            <a:r>
              <a:rPr lang="en-US" altLang="en-US" sz="2400" b="1" dirty="0"/>
              <a:t>uncertainty</a:t>
            </a:r>
            <a:r>
              <a:rPr lang="en-US" altLang="en-US" sz="2400" dirty="0"/>
              <a:t>.</a:t>
            </a:r>
          </a:p>
          <a:p>
            <a:pPr>
              <a:spcBef>
                <a:spcPct val="50000"/>
              </a:spcBef>
              <a:buFontTx/>
              <a:buChar char="•"/>
            </a:pPr>
            <a:r>
              <a:rPr lang="en-US" altLang="en-US" sz="2400" dirty="0"/>
              <a:t>Players roll dice to determine what moves to make.</a:t>
            </a:r>
          </a:p>
          <a:p>
            <a:pPr>
              <a:spcBef>
                <a:spcPct val="50000"/>
              </a:spcBef>
              <a:buFontTx/>
              <a:buChar char="•"/>
            </a:pPr>
            <a:r>
              <a:rPr lang="en-US" altLang="en-US" sz="2400" dirty="0"/>
              <a:t>White has just rolled </a:t>
            </a:r>
            <a:r>
              <a:rPr lang="en-US" altLang="en-US" sz="2400" i="1" dirty="0"/>
              <a:t>5 and 6</a:t>
            </a:r>
            <a:r>
              <a:rPr lang="en-US" altLang="en-US" sz="2400" dirty="0"/>
              <a:t> and has four legal moves:</a:t>
            </a:r>
          </a:p>
          <a:p>
            <a:pPr lvl="1">
              <a:lnSpc>
                <a:spcPct val="40000"/>
              </a:lnSpc>
              <a:spcBef>
                <a:spcPct val="50000"/>
              </a:spcBef>
              <a:buFontTx/>
              <a:buChar char="•"/>
            </a:pPr>
            <a:r>
              <a:rPr lang="en-US" altLang="en-US" dirty="0"/>
              <a:t>5-10, 5-11</a:t>
            </a:r>
          </a:p>
          <a:p>
            <a:pPr lvl="1">
              <a:lnSpc>
                <a:spcPct val="40000"/>
              </a:lnSpc>
              <a:spcBef>
                <a:spcPct val="50000"/>
              </a:spcBef>
              <a:buFontTx/>
              <a:buChar char="•"/>
            </a:pPr>
            <a:r>
              <a:rPr lang="en-US" altLang="en-US" dirty="0"/>
              <a:t>5-11, 19-24</a:t>
            </a:r>
          </a:p>
          <a:p>
            <a:pPr lvl="1">
              <a:lnSpc>
                <a:spcPct val="40000"/>
              </a:lnSpc>
              <a:spcBef>
                <a:spcPct val="50000"/>
              </a:spcBef>
              <a:buFontTx/>
              <a:buChar char="•"/>
            </a:pPr>
            <a:r>
              <a:rPr lang="en-US" altLang="en-US" dirty="0"/>
              <a:t>5-10, 10-16</a:t>
            </a:r>
          </a:p>
          <a:p>
            <a:pPr lvl="1">
              <a:lnSpc>
                <a:spcPct val="40000"/>
              </a:lnSpc>
              <a:spcBef>
                <a:spcPct val="50000"/>
              </a:spcBef>
              <a:buFontTx/>
              <a:buChar char="•"/>
            </a:pPr>
            <a:r>
              <a:rPr lang="en-US" altLang="en-US" dirty="0"/>
              <a:t>5-11, 11-16</a:t>
            </a:r>
          </a:p>
          <a:p>
            <a:pPr>
              <a:spcBef>
                <a:spcPct val="50000"/>
              </a:spcBef>
              <a:buFontTx/>
              <a:buChar char="•"/>
            </a:pPr>
            <a:r>
              <a:rPr lang="en-US" altLang="en-US" sz="2400" dirty="0"/>
              <a:t>Such games are good for exploring decision making in adversarial problems involving skill and luck</a:t>
            </a:r>
          </a:p>
        </p:txBody>
      </p:sp>
      <p:sp>
        <p:nvSpPr>
          <p:cNvPr id="143365" name="Freeform 6"/>
          <p:cNvSpPr>
            <a:spLocks/>
          </p:cNvSpPr>
          <p:nvPr/>
        </p:nvSpPr>
        <p:spPr bwMode="auto">
          <a:xfrm>
            <a:off x="5791200" y="2971800"/>
            <a:ext cx="3505200" cy="1600200"/>
          </a:xfrm>
          <a:custGeom>
            <a:avLst/>
            <a:gdLst>
              <a:gd name="T0" fmla="*/ 0 w 2208"/>
              <a:gd name="T1" fmla="*/ 0 h 1152"/>
              <a:gd name="T2" fmla="*/ 2208 w 2208"/>
              <a:gd name="T3" fmla="*/ 0 h 1152"/>
              <a:gd name="T4" fmla="*/ 2208 w 2208"/>
              <a:gd name="T5" fmla="*/ 1152 h 1152"/>
              <a:gd name="T6" fmla="*/ 96 w 2208"/>
              <a:gd name="T7" fmla="*/ 1152 h 1152"/>
              <a:gd name="T8" fmla="*/ 0 60000 65536"/>
              <a:gd name="T9" fmla="*/ 0 60000 65536"/>
              <a:gd name="T10" fmla="*/ 0 60000 65536"/>
              <a:gd name="T11" fmla="*/ 0 60000 65536"/>
              <a:gd name="T12" fmla="*/ 0 w 2208"/>
              <a:gd name="T13" fmla="*/ 0 h 1152"/>
              <a:gd name="T14" fmla="*/ 2208 w 2208"/>
              <a:gd name="T15" fmla="*/ 1152 h 1152"/>
            </a:gdLst>
            <a:ahLst/>
            <a:cxnLst>
              <a:cxn ang="T8">
                <a:pos x="T0" y="T1"/>
              </a:cxn>
              <a:cxn ang="T9">
                <a:pos x="T2" y="T3"/>
              </a:cxn>
              <a:cxn ang="T10">
                <a:pos x="T4" y="T5"/>
              </a:cxn>
              <a:cxn ang="T11">
                <a:pos x="T6" y="T7"/>
              </a:cxn>
            </a:cxnLst>
            <a:rect l="T12" t="T13" r="T14" b="T15"/>
            <a:pathLst>
              <a:path w="2208" h="1152">
                <a:moveTo>
                  <a:pt x="0" y="0"/>
                </a:moveTo>
                <a:lnTo>
                  <a:pt x="2208" y="0"/>
                </a:lnTo>
                <a:lnTo>
                  <a:pt x="2208" y="1152"/>
                </a:lnTo>
                <a:lnTo>
                  <a:pt x="96" y="1152"/>
                </a:ln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43366" name="Freeform 7"/>
          <p:cNvSpPr>
            <a:spLocks/>
          </p:cNvSpPr>
          <p:nvPr/>
        </p:nvSpPr>
        <p:spPr bwMode="auto">
          <a:xfrm flipV="1">
            <a:off x="6019800" y="3276600"/>
            <a:ext cx="3505200" cy="1600200"/>
          </a:xfrm>
          <a:custGeom>
            <a:avLst/>
            <a:gdLst>
              <a:gd name="T0" fmla="*/ 0 w 2208"/>
              <a:gd name="T1" fmla="*/ 0 h 1152"/>
              <a:gd name="T2" fmla="*/ 2208 w 2208"/>
              <a:gd name="T3" fmla="*/ 0 h 1152"/>
              <a:gd name="T4" fmla="*/ 2208 w 2208"/>
              <a:gd name="T5" fmla="*/ 1152 h 1152"/>
              <a:gd name="T6" fmla="*/ 96 w 2208"/>
              <a:gd name="T7" fmla="*/ 1152 h 1152"/>
              <a:gd name="T8" fmla="*/ 0 60000 65536"/>
              <a:gd name="T9" fmla="*/ 0 60000 65536"/>
              <a:gd name="T10" fmla="*/ 0 60000 65536"/>
              <a:gd name="T11" fmla="*/ 0 60000 65536"/>
              <a:gd name="T12" fmla="*/ 0 w 2208"/>
              <a:gd name="T13" fmla="*/ 0 h 1152"/>
              <a:gd name="T14" fmla="*/ 2208 w 2208"/>
              <a:gd name="T15" fmla="*/ 1152 h 1152"/>
            </a:gdLst>
            <a:ahLst/>
            <a:cxnLst>
              <a:cxn ang="T8">
                <a:pos x="T0" y="T1"/>
              </a:cxn>
              <a:cxn ang="T9">
                <a:pos x="T2" y="T3"/>
              </a:cxn>
              <a:cxn ang="T10">
                <a:pos x="T4" y="T5"/>
              </a:cxn>
              <a:cxn ang="T11">
                <a:pos x="T6" y="T7"/>
              </a:cxn>
            </a:cxnLst>
            <a:rect l="T12" t="T13" r="T14" b="T15"/>
            <a:pathLst>
              <a:path w="2208" h="1152">
                <a:moveTo>
                  <a:pt x="0" y="0"/>
                </a:moveTo>
                <a:lnTo>
                  <a:pt x="2208" y="0"/>
                </a:lnTo>
                <a:lnTo>
                  <a:pt x="2208" y="1152"/>
                </a:lnTo>
                <a:lnTo>
                  <a:pt x="96" y="1152"/>
                </a:ln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20562025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84313" y="45430"/>
            <a:ext cx="9905998" cy="1478570"/>
          </a:xfrm>
        </p:spPr>
        <p:txBody>
          <a:bodyPr/>
          <a:lstStyle/>
          <a:p>
            <a:r>
              <a:rPr lang="en-US" dirty="0"/>
              <a:t>Example: Backgammon</a:t>
            </a:r>
          </a:p>
        </p:txBody>
      </p:sp>
      <p:sp>
        <p:nvSpPr>
          <p:cNvPr id="17411" name="Rectangle 3"/>
          <p:cNvSpPr>
            <a:spLocks noGrp="1" noChangeArrowheads="1"/>
          </p:cNvSpPr>
          <p:nvPr>
            <p:ph idx="1"/>
          </p:nvPr>
        </p:nvSpPr>
        <p:spPr>
          <a:xfrm>
            <a:off x="990600" y="1341437"/>
            <a:ext cx="6908800" cy="5208786"/>
          </a:xfrm>
        </p:spPr>
        <p:txBody>
          <a:bodyPr>
            <a:normAutofit fontScale="92500" lnSpcReduction="20000"/>
          </a:bodyPr>
          <a:lstStyle/>
          <a:p>
            <a:r>
              <a:rPr lang="en-US" dirty="0"/>
              <a:t>Dice rolls increase </a:t>
            </a:r>
            <a:r>
              <a:rPr lang="en-US" i="1" dirty="0"/>
              <a:t>b</a:t>
            </a:r>
            <a:r>
              <a:rPr lang="en-US" dirty="0"/>
              <a:t>: 21 possible rolls with 2 dice</a:t>
            </a:r>
          </a:p>
          <a:p>
            <a:pPr lvl="1"/>
            <a:r>
              <a:rPr lang="en-US" dirty="0"/>
              <a:t>Backgammon </a:t>
            </a:r>
            <a:r>
              <a:rPr lang="en-US" dirty="0">
                <a:sym typeface="Symbol" pitchFamily="18" charset="2"/>
              </a:rPr>
              <a:t></a:t>
            </a:r>
            <a:r>
              <a:rPr lang="en-US" dirty="0"/>
              <a:t> 20 legal moves</a:t>
            </a:r>
          </a:p>
          <a:p>
            <a:pPr lvl="1"/>
            <a:r>
              <a:rPr lang="en-US" dirty="0"/>
              <a:t>Depth 2 = 20 x (21 x 20)</a:t>
            </a:r>
            <a:r>
              <a:rPr lang="en-US" baseline="30000" dirty="0"/>
              <a:t>3</a:t>
            </a:r>
            <a:r>
              <a:rPr lang="en-US" dirty="0"/>
              <a:t> = 1.2 x 10</a:t>
            </a:r>
            <a:r>
              <a:rPr lang="en-US" baseline="30000" dirty="0"/>
              <a:t>9</a:t>
            </a:r>
            <a:endParaRPr lang="en-US" sz="1200" dirty="0"/>
          </a:p>
          <a:p>
            <a:r>
              <a:rPr lang="en-US" dirty="0"/>
              <a:t>As depth increases, probability of reaching a given search node shrinks</a:t>
            </a:r>
          </a:p>
          <a:p>
            <a:pPr lvl="1"/>
            <a:r>
              <a:rPr lang="en-US" dirty="0"/>
              <a:t>So usefulness of search is diminished</a:t>
            </a:r>
          </a:p>
          <a:p>
            <a:pPr lvl="1"/>
            <a:r>
              <a:rPr lang="en-US" dirty="0"/>
              <a:t>So limiting depth is less damaging</a:t>
            </a:r>
          </a:p>
          <a:p>
            <a:pPr lvl="1"/>
            <a:r>
              <a:rPr lang="en-US" dirty="0"/>
              <a:t>But pruning is trickier…</a:t>
            </a:r>
          </a:p>
          <a:p>
            <a:pPr lvl="4"/>
            <a:endParaRPr lang="en-US" sz="1200" dirty="0"/>
          </a:p>
          <a:p>
            <a:r>
              <a:rPr lang="en-US" dirty="0"/>
              <a:t>Historic AI: </a:t>
            </a:r>
            <a:r>
              <a:rPr lang="en-US" dirty="0" err="1"/>
              <a:t>TDGammon</a:t>
            </a:r>
            <a:r>
              <a:rPr lang="en-US" dirty="0"/>
              <a:t> uses depth-2 search + very good evaluation function + reinforcement learning: </a:t>
            </a:r>
            <a:br>
              <a:rPr lang="en-US" dirty="0"/>
            </a:br>
            <a:r>
              <a:rPr lang="en-US" dirty="0"/>
              <a:t>world-champion level play</a:t>
            </a:r>
          </a:p>
          <a:p>
            <a:pPr lvl="3"/>
            <a:endParaRPr lang="en-US" sz="1000" dirty="0"/>
          </a:p>
          <a:p>
            <a:r>
              <a:rPr lang="en-US" dirty="0"/>
              <a:t>1</a:t>
            </a:r>
            <a:r>
              <a:rPr lang="en-US" baseline="30000" dirty="0"/>
              <a:t>st</a:t>
            </a:r>
            <a:r>
              <a:rPr lang="en-US" dirty="0"/>
              <a:t> AI world champion in any game!</a:t>
            </a:r>
          </a:p>
        </p:txBody>
      </p:sp>
      <p:pic>
        <p:nvPicPr>
          <p:cNvPr id="9218" name="Picture 2" descr="http://upload.wikimedia.org/wikipedia/commons/3/30/Backgammon_lg.jpg"/>
          <p:cNvPicPr>
            <a:picLocks noChangeAspect="1" noChangeArrowheads="1"/>
          </p:cNvPicPr>
          <p:nvPr/>
        </p:nvPicPr>
        <p:blipFill>
          <a:blip r:embed="rId3" cstate="print"/>
          <a:srcRect/>
          <a:stretch>
            <a:fillRect/>
          </a:stretch>
        </p:blipFill>
        <p:spPr bwMode="auto">
          <a:xfrm>
            <a:off x="7899400" y="1955800"/>
            <a:ext cx="3810000" cy="2540000"/>
          </a:xfrm>
          <a:prstGeom prst="rect">
            <a:avLst/>
          </a:prstGeom>
          <a:noFill/>
        </p:spPr>
      </p:pic>
      <p:sp>
        <p:nvSpPr>
          <p:cNvPr id="6" name="TextBox 5"/>
          <p:cNvSpPr txBox="1"/>
          <p:nvPr/>
        </p:nvSpPr>
        <p:spPr>
          <a:xfrm>
            <a:off x="8001000" y="6550223"/>
            <a:ext cx="4114800" cy="307777"/>
          </a:xfrm>
          <a:prstGeom prst="rect">
            <a:avLst/>
          </a:prstGeom>
          <a:noFill/>
        </p:spPr>
        <p:txBody>
          <a:bodyPr wrap="square" rtlCol="0">
            <a:spAutoFit/>
          </a:bodyPr>
          <a:lstStyle/>
          <a:p>
            <a:pPr algn="r"/>
            <a:r>
              <a:rPr lang="en-US" sz="1400" dirty="0">
                <a:latin typeface="Calibri" pitchFamily="34" charset="0"/>
              </a:rPr>
              <a:t>Image: Wikipedia</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602" name="Title 1"/>
          <p:cNvSpPr>
            <a:spLocks noGrp="1"/>
          </p:cNvSpPr>
          <p:nvPr>
            <p:ph type="title"/>
          </p:nvPr>
        </p:nvSpPr>
        <p:spPr>
          <a:xfrm>
            <a:off x="0" y="228600"/>
            <a:ext cx="12192000" cy="1143000"/>
          </a:xfrm>
        </p:spPr>
        <p:txBody>
          <a:bodyPr/>
          <a:lstStyle/>
          <a:p>
            <a:pPr algn="ctr"/>
            <a:r>
              <a:rPr lang="en-US" altLang="en-US" dirty="0">
                <a:ea typeface="ＭＳ Ｐゴシック" panose="020B0600070205080204" pitchFamily="34" charset="-128"/>
              </a:rPr>
              <a:t>Games of imperfect information</a:t>
            </a:r>
          </a:p>
        </p:txBody>
      </p:sp>
      <p:sp>
        <p:nvSpPr>
          <p:cNvPr id="153603" name="Content Placeholder 2"/>
          <p:cNvSpPr>
            <a:spLocks noGrp="1"/>
          </p:cNvSpPr>
          <p:nvPr>
            <p:ph idx="1"/>
          </p:nvPr>
        </p:nvSpPr>
        <p:spPr>
          <a:xfrm>
            <a:off x="6148872" y="1295400"/>
            <a:ext cx="5187822" cy="5334000"/>
          </a:xfrm>
        </p:spPr>
        <p:txBody>
          <a:bodyPr>
            <a:normAutofit fontScale="92500"/>
          </a:bodyPr>
          <a:lstStyle/>
          <a:p>
            <a:r>
              <a:rPr lang="en-US" altLang="en-US" sz="2000" dirty="0">
                <a:ea typeface="ＭＳ Ｐゴシック" panose="020B0600070205080204" pitchFamily="34" charset="-128"/>
              </a:rPr>
              <a:t>Example: card games, where opponent's initial cards are unknown</a:t>
            </a:r>
          </a:p>
          <a:p>
            <a:pPr lvl="1"/>
            <a:r>
              <a:rPr lang="en-US" altLang="en-US" sz="1800" dirty="0">
                <a:ea typeface="ＭＳ Ｐゴシック" panose="020B0600070205080204" pitchFamily="34" charset="-128"/>
              </a:rPr>
              <a:t>We can calculate a probability for each possible deal</a:t>
            </a:r>
          </a:p>
          <a:p>
            <a:pPr lvl="1"/>
            <a:r>
              <a:rPr lang="en-US" altLang="en-US" sz="1800" dirty="0">
                <a:ea typeface="ＭＳ Ｐゴシック" panose="020B0600070205080204" pitchFamily="34" charset="-128"/>
              </a:rPr>
              <a:t>Like having one big dice roll at the beginning of the game</a:t>
            </a:r>
          </a:p>
          <a:p>
            <a:r>
              <a:rPr lang="en-US" altLang="en-US" sz="2000" dirty="0">
                <a:ea typeface="ＭＳ Ｐゴシック" panose="020B0600070205080204" pitchFamily="34" charset="-128"/>
              </a:rPr>
              <a:t>Possible approach: compute </a:t>
            </a:r>
            <a:r>
              <a:rPr lang="en-US" altLang="en-US" sz="2000" dirty="0" err="1">
                <a:ea typeface="ＭＳ Ｐゴシック" panose="020B0600070205080204" pitchFamily="34" charset="-128"/>
              </a:rPr>
              <a:t>minimax</a:t>
            </a:r>
            <a:r>
              <a:rPr lang="en-US" altLang="en-US" sz="2000" dirty="0">
                <a:ea typeface="ＭＳ Ｐゴシック" panose="020B0600070205080204" pitchFamily="34" charset="-128"/>
              </a:rPr>
              <a:t> value of each action in each deal, then choose the action with highest expected value over all deals</a:t>
            </a:r>
          </a:p>
          <a:p>
            <a:r>
              <a:rPr lang="en-US" altLang="en-US" sz="2000" dirty="0">
                <a:ea typeface="ＭＳ Ｐゴシック" panose="020B0600070205080204" pitchFamily="34" charset="-128"/>
              </a:rPr>
              <a:t>GIB, a top bridge program, approximates this idea by</a:t>
            </a:r>
          </a:p>
          <a:p>
            <a:pPr lvl="1">
              <a:buFontTx/>
              <a:buNone/>
            </a:pPr>
            <a:r>
              <a:rPr lang="en-US" altLang="en-US" sz="1800" dirty="0">
                <a:ea typeface="ＭＳ Ｐゴシック" panose="020B0600070205080204" pitchFamily="34" charset="-128"/>
              </a:rPr>
              <a:t>1) generating 100 deals consistent with bidding information</a:t>
            </a:r>
          </a:p>
          <a:p>
            <a:pPr lvl="1">
              <a:buFontTx/>
              <a:buNone/>
            </a:pPr>
            <a:r>
              <a:rPr lang="en-US" altLang="en-US" sz="1800" dirty="0">
                <a:ea typeface="ＭＳ Ｐゴシック" panose="020B0600070205080204" pitchFamily="34" charset="-128"/>
              </a:rPr>
              <a:t>2) picking the action that wins most tricks on average</a:t>
            </a:r>
          </a:p>
        </p:txBody>
      </p:sp>
      <p:pic>
        <p:nvPicPr>
          <p:cNvPr id="128002" name="Picture 2" descr="Bots Playing Po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527" y="2127380"/>
            <a:ext cx="5427401" cy="3086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8064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292" y="0"/>
            <a:ext cx="1233429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674" name="Rectangle 2"/>
          <p:cNvSpPr>
            <a:spLocks noGrp="1" noChangeArrowheads="1"/>
          </p:cNvSpPr>
          <p:nvPr>
            <p:ph type="title"/>
          </p:nvPr>
        </p:nvSpPr>
        <p:spPr>
          <a:xfrm>
            <a:off x="0" y="304800"/>
            <a:ext cx="12192000" cy="1143000"/>
          </a:xfrm>
        </p:spPr>
        <p:txBody>
          <a:bodyPr/>
          <a:lstStyle/>
          <a:p>
            <a:pPr algn="ctr"/>
            <a:r>
              <a:rPr lang="en-US" altLang="en-US" dirty="0">
                <a:solidFill>
                  <a:schemeClr val="bg1"/>
                </a:solidFill>
                <a:ea typeface="ＭＳ Ｐゴシック" panose="020B0600070205080204" pitchFamily="34" charset="-128"/>
              </a:rPr>
              <a:t>Perspective on Games: Con and Pro</a:t>
            </a:r>
          </a:p>
        </p:txBody>
      </p:sp>
      <p:pic>
        <p:nvPicPr>
          <p:cNvPr id="5" name="Picture 2" descr="http://news.rubstr.com/wp-content/uploads/2014/11/rubstr-massage-therapy-robo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4522" y="3998794"/>
            <a:ext cx="4416945" cy="2859206"/>
          </a:xfrm>
          <a:prstGeom prst="rect">
            <a:avLst/>
          </a:prstGeom>
          <a:noFill/>
          <a:extLst>
            <a:ext uri="{909E8E84-426E-40DD-AFC4-6F175D3DCCD1}">
              <a14:hiddenFill xmlns:a14="http://schemas.microsoft.com/office/drawing/2010/main">
                <a:solidFill>
                  <a:srgbClr val="FFFFFF"/>
                </a:solidFill>
              </a14:hiddenFill>
            </a:ext>
          </a:extLst>
        </p:spPr>
      </p:pic>
      <p:sp>
        <p:nvSpPr>
          <p:cNvPr id="156675" name="Text Box 3"/>
          <p:cNvSpPr txBox="1">
            <a:spLocks noChangeArrowheads="1"/>
          </p:cNvSpPr>
          <p:nvPr/>
        </p:nvSpPr>
        <p:spPr bwMode="auto">
          <a:xfrm>
            <a:off x="261760" y="1447800"/>
            <a:ext cx="42672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lgn="just"/>
            <a:r>
              <a:rPr lang="en-US" altLang="en-US" sz="2400" dirty="0">
                <a:solidFill>
                  <a:schemeClr val="bg1"/>
                </a:solidFill>
              </a:rPr>
              <a:t>“Chess is the Drosophila of artificial intelligence. However, computer chess has developed much as genetics might have if the geneticists had concentrated their efforts starting in 1910 on breeding racing Drosophila. We would have some science, but mainly we would have very fast fruit flies.”</a:t>
            </a:r>
          </a:p>
          <a:p>
            <a:pPr algn="just"/>
            <a:r>
              <a:rPr lang="en-US" altLang="en-US" sz="2400" dirty="0">
                <a:solidFill>
                  <a:schemeClr val="bg1"/>
                </a:solidFill>
              </a:rPr>
              <a:t>	John McCarthy, Stanford</a:t>
            </a:r>
          </a:p>
        </p:txBody>
      </p:sp>
      <p:sp>
        <p:nvSpPr>
          <p:cNvPr id="110596" name="Text Box 4"/>
          <p:cNvSpPr txBox="1">
            <a:spLocks noChangeArrowheads="1"/>
          </p:cNvSpPr>
          <p:nvPr/>
        </p:nvSpPr>
        <p:spPr bwMode="auto">
          <a:xfrm>
            <a:off x="7038392" y="1752600"/>
            <a:ext cx="4343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37931725" indent="-37474525">
              <a:defRPr sz="2000">
                <a:solidFill>
                  <a:schemeClr val="tx1"/>
                </a:solidFill>
                <a:latin typeface="Times New Roman" panose="02020603050405020304" pitchFamily="18" charset="0"/>
                <a:ea typeface="ＭＳ Ｐゴシック" panose="020B0600070205080204" pitchFamily="34" charset="-128"/>
              </a:defRPr>
            </a:lvl2pPr>
            <a:lvl3pPr>
              <a:defRPr sz="2000">
                <a:solidFill>
                  <a:schemeClr val="tx1"/>
                </a:solidFill>
                <a:latin typeface="Times New Roman" panose="02020603050405020304" pitchFamily="18" charset="0"/>
                <a:ea typeface="ＭＳ Ｐゴシック" panose="020B0600070205080204" pitchFamily="34" charset="-128"/>
              </a:defRPr>
            </a:lvl3pPr>
            <a:lvl4pPr>
              <a:defRPr sz="2000">
                <a:solidFill>
                  <a:schemeClr val="tx1"/>
                </a:solidFill>
                <a:latin typeface="Times New Roman" panose="02020603050405020304" pitchFamily="18" charset="0"/>
                <a:ea typeface="ＭＳ Ｐゴシック" panose="020B0600070205080204" pitchFamily="34" charset="-128"/>
              </a:defRPr>
            </a:lvl4pPr>
            <a:lvl5pPr>
              <a:defRPr sz="20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lgn="just"/>
            <a:r>
              <a:rPr lang="en-US" altLang="en-US" sz="2400" dirty="0">
                <a:solidFill>
                  <a:schemeClr val="bg1"/>
                </a:solidFill>
              </a:rPr>
              <a:t>“Saying Deep Blue doesn’t really think about chess is like saying an airplane doesn't really fly because it doesn't flap its wings.”</a:t>
            </a:r>
          </a:p>
          <a:p>
            <a:pPr algn="just"/>
            <a:r>
              <a:rPr lang="en-US" altLang="en-US" sz="2400" dirty="0">
                <a:solidFill>
                  <a:schemeClr val="bg1"/>
                </a:solidFill>
              </a:rPr>
              <a:t>		Drew McDermott, Yale</a:t>
            </a:r>
          </a:p>
        </p:txBody>
      </p:sp>
    </p:spTree>
    <p:extLst>
      <p:ext uri="{BB962C8B-B14F-4D97-AF65-F5344CB8AC3E}">
        <p14:creationId xmlns:p14="http://schemas.microsoft.com/office/powerpoint/2010/main" val="28125524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V(s) = \max_{s' \in \mathrm{successors}(s)} V(s')&#10;\]&#10;\end{document}&#10;"/>
  <p:tag name="FILENAME" val="TP_tmp"/>
  <p:tag name="FORMAT" val="png16m"/>
  <p:tag name="RES" val="1200"/>
  <p:tag name="BLEND" val="0"/>
  <p:tag name="TRANSPARENT" val="0"/>
  <p:tag name="TBUG" val="0"/>
  <p:tag name="ALLOWFS" val="0"/>
  <p:tag name="ORIGWIDTH" val="115"/>
  <p:tag name="PICTUREFILESIZE" val="9848"/>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V(s') = \min_{s \in \mathrm{successors}(s')} V(s)&#10;\]&#10;\end{document}&#10;"/>
  <p:tag name="FILENAME" val="TP_tmp"/>
  <p:tag name="FORMAT" val="png16m"/>
  <p:tag name="RES" val="1200"/>
  <p:tag name="BLEND" val="0"/>
  <p:tag name="TRANSPARENT" val="0"/>
  <p:tag name="TBUG" val="0"/>
  <p:tag name="ALLOWFS" val="0"/>
  <p:tag name="ORIGWIDTH" val="115"/>
  <p:tag name="PICTUREFILESIZE" val="921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3080</TotalTime>
  <Words>5607</Words>
  <Application>Microsoft Office PowerPoint</Application>
  <PresentationFormat>Widescreen</PresentationFormat>
  <Paragraphs>1761</Paragraphs>
  <Slides>97</Slides>
  <Notes>58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97</vt:i4>
      </vt:variant>
    </vt:vector>
  </HeadingPairs>
  <TitlesOfParts>
    <vt:vector size="108" baseType="lpstr">
      <vt:lpstr>Arial</vt:lpstr>
      <vt:lpstr>Calibri</vt:lpstr>
      <vt:lpstr>CMMI10</vt:lpstr>
      <vt:lpstr>CMR7</vt:lpstr>
      <vt:lpstr>Comic Sans MS</vt:lpstr>
      <vt:lpstr>Symbol</vt:lpstr>
      <vt:lpstr>Times New Roman</vt:lpstr>
      <vt:lpstr>Times-Roman</vt:lpstr>
      <vt:lpstr>Tw Cen MT</vt:lpstr>
      <vt:lpstr>Wingdings</vt:lpstr>
      <vt:lpstr>Circuit</vt:lpstr>
      <vt:lpstr>CSC 480 Artificial Intelligence I Bamshad Mobasher Depaul University    </vt:lpstr>
      <vt:lpstr>Games and AI</vt:lpstr>
      <vt:lpstr>Games vs. Standard Search</vt:lpstr>
      <vt:lpstr>Game Playing State-of-the-Art</vt:lpstr>
      <vt:lpstr>Checkers: Tinsley vs. Chinook</vt:lpstr>
      <vt:lpstr>Chinook</vt:lpstr>
      <vt:lpstr>Chess: Kasparov vs. Deep Blue</vt:lpstr>
      <vt:lpstr>Chess: Kasparov vs. Deep Junior</vt:lpstr>
      <vt:lpstr>Go</vt:lpstr>
      <vt:lpstr>Types of Games</vt:lpstr>
      <vt:lpstr>Deterministic Games</vt:lpstr>
      <vt:lpstr>Zero-Sum Games</vt:lpstr>
      <vt:lpstr>Min and Max</vt:lpstr>
      <vt:lpstr>Tic-Tac-Toe Game Tree</vt:lpstr>
      <vt:lpstr>Game Tree (using symmetries)</vt:lpstr>
      <vt:lpstr>That’s not how people play</vt:lpstr>
      <vt:lpstr>Choosing an Action: Minimax Algorithm</vt:lpstr>
      <vt:lpstr>Minimax procedure</vt:lpstr>
      <vt:lpstr>Minimax</vt:lpstr>
      <vt:lpstr>Evaluation function</vt:lpstr>
      <vt:lpstr>Evaluation Function</vt:lpstr>
      <vt:lpstr>Evaluation function examples</vt:lpstr>
      <vt:lpstr>PowerPoint Presentation</vt:lpstr>
      <vt:lpstr>Evaluation Function for Chess Games</vt:lpstr>
      <vt:lpstr>Minimax Implementation</vt:lpstr>
      <vt:lpstr>PowerPoint Presentation</vt:lpstr>
      <vt:lpstr>PowerPoint Presentation</vt:lpstr>
      <vt:lpstr>PowerPoint Presentation</vt:lpstr>
      <vt:lpstr>PowerPoint Presentation</vt:lpstr>
      <vt:lpstr>PowerPoint Presentation</vt:lpstr>
      <vt:lpstr>Game Playing (for MAX)</vt:lpstr>
      <vt:lpstr>PowerPoint Presentation</vt:lpstr>
      <vt:lpstr>PowerPoint Presentation</vt:lpstr>
      <vt:lpstr>PowerPoint Presentation</vt:lpstr>
      <vt:lpstr>PowerPoint Presentation</vt:lpstr>
      <vt:lpstr>Can we do better?</vt:lpstr>
      <vt:lpstr>Alpha-beta pruning</vt:lpstr>
      <vt:lpstr>Alpha-beta pruning</vt:lpstr>
      <vt:lpstr>PowerPoint Presentation</vt:lpstr>
      <vt:lpstr>PowerPoint Presentation</vt:lpstr>
      <vt:lpstr>PowerPoint Presentation</vt:lpstr>
      <vt:lpstr>PowerPoint Presentation</vt:lpstr>
      <vt:lpstr>PowerPoint Presentation</vt:lpstr>
      <vt:lpstr>PowerPoint Presentation</vt:lpstr>
      <vt:lpstr>Alpha-beta general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Alpha-Beta Tic-Tac-Toe Example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much do we gain?</vt:lpstr>
      <vt:lpstr>How much do we gain?</vt:lpstr>
      <vt:lpstr>Improvements on Alpha-Beta</vt:lpstr>
      <vt:lpstr>PowerPoint Presentation</vt:lpstr>
      <vt:lpstr>Stochastic Games</vt:lpstr>
      <vt:lpstr>Expectimax Search</vt:lpstr>
      <vt:lpstr>Expectimax Pseudocode</vt:lpstr>
      <vt:lpstr>Expectimax Pseudocode</vt:lpstr>
      <vt:lpstr>Reminder: Probabilities</vt:lpstr>
      <vt:lpstr>Reminder: Expectations</vt:lpstr>
      <vt:lpstr>What Probabilities to Use?</vt:lpstr>
      <vt:lpstr>Expectimax Example (Coin Toss)</vt:lpstr>
      <vt:lpstr>Example: Backgammon</vt:lpstr>
      <vt:lpstr>Example: Backgammon</vt:lpstr>
      <vt:lpstr>Games of imperfect information</vt:lpstr>
      <vt:lpstr>Perspective on Games: Con and Pro</vt:lpstr>
    </vt:vector>
  </TitlesOfParts>
  <Company>DePaul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 380 Foundations of Artificial Intelligence CSC 480 Artificial Intelligence I</dc:title>
  <dc:creator>Gemmell, Jonathan</dc:creator>
  <cp:lastModifiedBy>Mobasher, Bamshad</cp:lastModifiedBy>
  <cp:revision>84</cp:revision>
  <dcterms:created xsi:type="dcterms:W3CDTF">2015-10-22T19:10:27Z</dcterms:created>
  <dcterms:modified xsi:type="dcterms:W3CDTF">2020-04-14T22:21:03Z</dcterms:modified>
</cp:coreProperties>
</file>