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3"/>
  </p:notesMasterIdLst>
  <p:sldIdLst>
    <p:sldId id="256" r:id="rId2"/>
    <p:sldId id="460" r:id="rId3"/>
    <p:sldId id="476" r:id="rId4"/>
    <p:sldId id="301" r:id="rId5"/>
    <p:sldId id="302" r:id="rId6"/>
    <p:sldId id="294" r:id="rId7"/>
    <p:sldId id="461" r:id="rId8"/>
    <p:sldId id="310" r:id="rId9"/>
    <p:sldId id="311" r:id="rId10"/>
    <p:sldId id="464" r:id="rId11"/>
    <p:sldId id="312" r:id="rId12"/>
    <p:sldId id="313" r:id="rId13"/>
    <p:sldId id="314" r:id="rId14"/>
    <p:sldId id="315" r:id="rId15"/>
    <p:sldId id="316" r:id="rId16"/>
    <p:sldId id="317" r:id="rId17"/>
    <p:sldId id="319" r:id="rId18"/>
    <p:sldId id="320" r:id="rId19"/>
    <p:sldId id="465" r:id="rId20"/>
    <p:sldId id="321" r:id="rId21"/>
    <p:sldId id="322" r:id="rId22"/>
    <p:sldId id="323" r:id="rId23"/>
    <p:sldId id="324" r:id="rId24"/>
    <p:sldId id="327" r:id="rId25"/>
    <p:sldId id="466" r:id="rId26"/>
    <p:sldId id="328" r:id="rId27"/>
    <p:sldId id="467" r:id="rId28"/>
    <p:sldId id="329" r:id="rId29"/>
    <p:sldId id="330" r:id="rId30"/>
    <p:sldId id="331" r:id="rId31"/>
    <p:sldId id="333" r:id="rId32"/>
    <p:sldId id="468" r:id="rId33"/>
    <p:sldId id="481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1" r:id="rId49"/>
    <p:sldId id="353" r:id="rId50"/>
    <p:sldId id="355" r:id="rId51"/>
    <p:sldId id="469" r:id="rId5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2ACC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23701-338C-4A5F-BDB8-03577EAB96B0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5772D-7D20-4ABE-8118-EC0BC7BB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3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DFA55-7D37-49C0-9898-19D6797F3657}" type="slidenum">
              <a:rPr lang="en-US"/>
              <a:pPr/>
              <a:t>3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562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43074-F299-473C-B5B0-B4384720C8EB}" type="slidenum">
              <a:rPr lang="en-US"/>
              <a:pPr/>
              <a:t>15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0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1C756-8BED-49D3-954B-77C8CD125D1D}" type="slidenum">
              <a:rPr lang="en-US"/>
              <a:pPr/>
              <a:t>16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46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E251AC-819C-48A7-B614-88DD726F0911}" type="slidenum">
              <a:rPr lang="en-US"/>
              <a:pPr/>
              <a:t>17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31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4AE28-07B2-4496-A0D5-B257BF00094D}" type="slidenum">
              <a:rPr lang="en-US"/>
              <a:pPr/>
              <a:t>18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20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302AF-3BB6-44AC-8B82-785413EC691A}" type="slidenum">
              <a:rPr lang="en-US"/>
              <a:pPr/>
              <a:t>20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6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15CCD-BDD2-4A6D-818A-53DFDBF40CB2}" type="slidenum">
              <a:rPr lang="en-US"/>
              <a:pPr/>
              <a:t>21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53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78A7A-851C-4DFB-A396-D1B95AA2FB83}" type="slidenum">
              <a:rPr lang="en-US"/>
              <a:pPr/>
              <a:t>22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03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9844B-6AB2-42A4-8361-547C303B3036}" type="slidenum">
              <a:rPr lang="en-US"/>
              <a:pPr/>
              <a:t>23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17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FBAEA-7FA1-427D-9FB0-3F4053AE57AD}" type="slidenum">
              <a:rPr lang="en-US"/>
              <a:pPr/>
              <a:t>24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157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297EB-DBF4-41CF-B137-DCF95F473308}" type="slidenum">
              <a:rPr lang="en-US"/>
              <a:pPr/>
              <a:t>26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85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DB79DE-90D5-470F-8C61-D0F388AE7702}" type="slidenum">
              <a:rPr lang="en-US"/>
              <a:pPr/>
              <a:t>4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33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B890B-9862-48C3-9BB3-D0C42D669C20}" type="slidenum">
              <a:rPr lang="en-US"/>
              <a:pPr/>
              <a:t>28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21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B511E-8A63-45BC-9968-0AB1DCA62B3C}" type="slidenum">
              <a:rPr lang="en-US"/>
              <a:pPr/>
              <a:t>29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795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884A5-EE18-4CBA-82E2-CB82A29D83F4}" type="slidenum">
              <a:rPr lang="en-US"/>
              <a:pPr/>
              <a:t>30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12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2E3154-3F32-446C-AB16-6324C33AF89C}" type="slidenum">
              <a:rPr lang="en-US"/>
              <a:pPr/>
              <a:t>31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15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0A198-DA17-450F-BEE7-A9532FFB38F1}" type="slidenum">
              <a:rPr lang="en-US"/>
              <a:pPr/>
              <a:t>34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703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80C16-E6ED-446D-A8C9-A362A27702E1}" type="slidenum">
              <a:rPr lang="en-US"/>
              <a:pPr/>
              <a:t>35</a:t>
            </a:fld>
            <a:endParaRPr lang="en-US"/>
          </a:p>
        </p:txBody>
      </p:sp>
      <p:sp>
        <p:nvSpPr>
          <p:cNvPr id="33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311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27641-C7DC-4C92-96AA-E851E278B106}" type="slidenum">
              <a:rPr lang="en-US"/>
              <a:pPr/>
              <a:t>36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968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04EEB-B5BE-4157-8CDC-4F6BC000F351}" type="slidenum">
              <a:rPr lang="en-US"/>
              <a:pPr/>
              <a:t>37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372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8AD445-6C59-481A-8C8D-74705E86B077}" type="slidenum">
              <a:rPr lang="en-US"/>
              <a:pPr/>
              <a:t>38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769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9E06C-F6C8-49C8-93A1-7CA33EB034AA}" type="slidenum">
              <a:rPr lang="en-US"/>
              <a:pPr/>
              <a:t>39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09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34C5E-8A47-4C8F-BED2-EED94F33A57E}" type="slidenum">
              <a:rPr lang="en-US"/>
              <a:pPr/>
              <a:t>5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75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8CD4F-3675-4B9D-8206-616FBC01C337}" type="slidenum">
              <a:rPr lang="en-US"/>
              <a:pPr/>
              <a:t>40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395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D91EE-00E5-47C3-AB54-BBBAA9EC9C42}" type="slidenum">
              <a:rPr lang="en-US"/>
              <a:pPr/>
              <a:t>41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117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C4BA5-85BC-4617-94D8-EA71577F4A67}" type="slidenum">
              <a:rPr lang="en-US"/>
              <a:pPr/>
              <a:t>42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3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ECDEB9-6C49-4E8C-BD5A-0D6AC3649ADB}" type="slidenum">
              <a:rPr lang="en-US"/>
              <a:pPr/>
              <a:t>43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202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0EAD8-507E-4A1D-AA7C-04652A78950C}" type="slidenum">
              <a:rPr lang="en-US"/>
              <a:pPr/>
              <a:t>44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397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9C995-4B1A-4E1F-9A8F-F648BCB2BEFE}" type="slidenum">
              <a:rPr lang="en-US"/>
              <a:pPr/>
              <a:t>45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431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E9433-6332-4ED7-85FA-55B795618859}" type="slidenum">
              <a:rPr lang="en-US"/>
              <a:pPr/>
              <a:t>46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519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1BB90-29E3-439F-B71D-73AB592A75F4}" type="slidenum">
              <a:rPr lang="en-US"/>
              <a:pPr/>
              <a:t>47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929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358AF-69C9-412B-8C7F-7BE715B784C5}" type="slidenum">
              <a:rPr lang="en-US"/>
              <a:pPr/>
              <a:t>48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515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982D4-5971-451A-978C-08FB94CDE0BD}" type="slidenum">
              <a:rPr lang="en-US"/>
              <a:pPr/>
              <a:t>49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FA9B3-DA91-4C2E-A941-905A26C0A72D}" type="slidenum">
              <a:rPr lang="en-US"/>
              <a:pPr/>
              <a:t>8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356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710E05-D092-4C33-8848-778EC79E33B7}" type="slidenum">
              <a:rPr lang="en-US"/>
              <a:pPr/>
              <a:t>50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10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664E8-6F3A-4E5B-B3B5-CF002EF38E7D}" type="slidenum">
              <a:rPr lang="en-US"/>
              <a:pPr/>
              <a:t>9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39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11F2C-3193-4FD4-BEDA-6B4142CE179D}" type="slidenum">
              <a:rPr lang="en-US"/>
              <a:pPr/>
              <a:t>11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9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B7F4E1-2E51-408A-8AE1-9F0178367E60}" type="slidenum">
              <a:rPr lang="en-US"/>
              <a:pPr/>
              <a:t>12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72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153C3-4586-4302-B380-3F8752DA7FAE}" type="slidenum">
              <a:rPr lang="en-US"/>
              <a:pPr/>
              <a:t>13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57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42BB3-7F1E-4FC7-BD06-1A16EBBAD795}" type="slidenum">
              <a:rPr lang="en-US"/>
              <a:pPr/>
              <a:t>14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5632" y="1945054"/>
            <a:ext cx="8791575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CSC 480 Artificial Intelligence I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Problem solving as 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631" y="4026139"/>
            <a:ext cx="8791575" cy="4180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Bamshad Mobasher</a:t>
            </a:r>
          </a:p>
        </p:txBody>
      </p:sp>
    </p:spTree>
    <p:extLst>
      <p:ext uri="{BB962C8B-B14F-4D97-AF65-F5344CB8AC3E}">
        <p14:creationId xmlns:p14="http://schemas.microsoft.com/office/powerpoint/2010/main" val="238108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87935" y="3108276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</a:rPr>
              <a:t>Arad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356160" y="2885232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800645"/>
              </p:ext>
            </p:extLst>
          </p:nvPr>
        </p:nvGraphicFramePr>
        <p:xfrm>
          <a:off x="9022312" y="0"/>
          <a:ext cx="3169687" cy="1838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CorelPhotoPaint.Image.8" r:id="rId3" imgW="5876190" imgH="3409524" progId="">
                  <p:embed/>
                </p:oleObj>
              </mc:Choice>
              <mc:Fallback>
                <p:oleObj name="CorelPhotoPaint.Image.8" r:id="rId3" imgW="5876190" imgH="34095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contrast="5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2312" y="0"/>
                        <a:ext cx="3169687" cy="1838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8">
            <a:extLst>
              <a:ext uri="{FF2B5EF4-FFF2-40B4-BE49-F238E27FC236}">
                <a16:creationId xmlns:a16="http://schemas.microsoft.com/office/drawing/2014/main" id="{313F752B-A932-4D7B-B796-9641F7BCE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1534" y="5600158"/>
            <a:ext cx="1639551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&lt;== Arad&lt;==</a:t>
            </a:r>
          </a:p>
        </p:txBody>
      </p:sp>
    </p:spTree>
    <p:extLst>
      <p:ext uri="{BB962C8B-B14F-4D97-AF65-F5344CB8AC3E}">
        <p14:creationId xmlns:p14="http://schemas.microsoft.com/office/powerpoint/2010/main" val="4023011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2" name="Rectangle 6" descr="Outlined diamond"/>
          <p:cNvSpPr>
            <a:spLocks noChangeArrowheads="1"/>
          </p:cNvSpPr>
          <p:nvPr/>
        </p:nvSpPr>
        <p:spPr bwMode="auto">
          <a:xfrm>
            <a:off x="5436377" y="2204875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5750702" y="24826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3064" name="Oval 8"/>
          <p:cNvSpPr>
            <a:spLocks noChangeArrowheads="1"/>
          </p:cNvSpPr>
          <p:nvPr/>
        </p:nvSpPr>
        <p:spPr bwMode="auto">
          <a:xfrm>
            <a:off x="5512577" y="2268375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5763402" y="38003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73066" name="Oval 10"/>
          <p:cNvSpPr>
            <a:spLocks noChangeArrowheads="1"/>
          </p:cNvSpPr>
          <p:nvPr/>
        </p:nvSpPr>
        <p:spPr bwMode="auto">
          <a:xfrm>
            <a:off x="5525277" y="357647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7109602" y="3798726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73068" name="Oval 12"/>
          <p:cNvSpPr>
            <a:spLocks noChangeArrowheads="1"/>
          </p:cNvSpPr>
          <p:nvPr/>
        </p:nvSpPr>
        <p:spPr bwMode="auto">
          <a:xfrm>
            <a:off x="7150877" y="357647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3069" name="Text Box 13"/>
          <p:cNvSpPr txBox="1">
            <a:spLocks noChangeArrowheads="1"/>
          </p:cNvSpPr>
          <p:nvPr/>
        </p:nvSpPr>
        <p:spPr bwMode="auto">
          <a:xfrm>
            <a:off x="4087002" y="3786026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73070" name="Oval 14"/>
          <p:cNvSpPr>
            <a:spLocks noChangeArrowheads="1"/>
          </p:cNvSpPr>
          <p:nvPr/>
        </p:nvSpPr>
        <p:spPr bwMode="auto">
          <a:xfrm>
            <a:off x="3925077" y="357647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73071" name="AutoShape 15"/>
          <p:cNvCxnSpPr>
            <a:cxnSpLocks noChangeShapeType="1"/>
            <a:stCxn id="173064" idx="4"/>
            <a:endCxn id="173070" idx="0"/>
          </p:cNvCxnSpPr>
          <p:nvPr/>
        </p:nvCxnSpPr>
        <p:spPr bwMode="auto">
          <a:xfrm flipH="1">
            <a:off x="4490227" y="3093875"/>
            <a:ext cx="15875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3072" name="AutoShape 16"/>
          <p:cNvCxnSpPr>
            <a:cxnSpLocks noChangeShapeType="1"/>
            <a:stCxn id="173064" idx="4"/>
            <a:endCxn id="173066" idx="0"/>
          </p:cNvCxnSpPr>
          <p:nvPr/>
        </p:nvCxnSpPr>
        <p:spPr bwMode="auto">
          <a:xfrm>
            <a:off x="6077727" y="3093875"/>
            <a:ext cx="127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3073" name="AutoShape 17"/>
          <p:cNvCxnSpPr>
            <a:cxnSpLocks noChangeShapeType="1"/>
          </p:cNvCxnSpPr>
          <p:nvPr/>
        </p:nvCxnSpPr>
        <p:spPr bwMode="auto">
          <a:xfrm>
            <a:off x="5899927" y="3093875"/>
            <a:ext cx="16383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22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639"/>
              </p:ext>
            </p:extLst>
          </p:nvPr>
        </p:nvGraphicFramePr>
        <p:xfrm>
          <a:off x="9022312" y="0"/>
          <a:ext cx="3169687" cy="1838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CorelPhotoPaint.Image.8" r:id="rId4" imgW="5876190" imgH="3409524" progId="">
                  <p:embed/>
                </p:oleObj>
              </mc:Choice>
              <mc:Fallback>
                <p:oleObj name="CorelPhotoPaint.Image.8" r:id="rId4" imgW="5876190" imgH="34095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5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2312" y="0"/>
                        <a:ext cx="3169687" cy="1838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8">
            <a:extLst>
              <a:ext uri="{FF2B5EF4-FFF2-40B4-BE49-F238E27FC236}">
                <a16:creationId xmlns:a16="http://schemas.microsoft.com/office/drawing/2014/main" id="{77827DB0-948F-4DB4-ADC6-E7BD7D2FF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2153" y="5299075"/>
            <a:ext cx="3428503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&lt;== </a:t>
            </a:r>
            <a:r>
              <a:rPr lang="en-US" dirty="0" err="1"/>
              <a:t>Zerind</a:t>
            </a:r>
            <a:r>
              <a:rPr lang="en-US" dirty="0"/>
              <a:t>, Sibiu, Timisoara &lt;==</a:t>
            </a:r>
          </a:p>
        </p:txBody>
      </p:sp>
    </p:spTree>
    <p:extLst>
      <p:ext uri="{BB962C8B-B14F-4D97-AF65-F5344CB8AC3E}">
        <p14:creationId xmlns:p14="http://schemas.microsoft.com/office/powerpoint/2010/main" val="376205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 descr="Outlined diamond"/>
          <p:cNvSpPr>
            <a:spLocks noChangeArrowheads="1"/>
          </p:cNvSpPr>
          <p:nvPr/>
        </p:nvSpPr>
        <p:spPr bwMode="auto">
          <a:xfrm>
            <a:off x="4381500" y="2603500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084" name="Rectangle 4" descr="Outlined diamond"/>
          <p:cNvSpPr>
            <a:spLocks noChangeArrowheads="1"/>
          </p:cNvSpPr>
          <p:nvPr/>
        </p:nvSpPr>
        <p:spPr bwMode="auto">
          <a:xfrm>
            <a:off x="5981700" y="1308100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6296025" y="158591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4086" name="Oval 6"/>
          <p:cNvSpPr>
            <a:spLocks noChangeArrowheads="1"/>
          </p:cNvSpPr>
          <p:nvPr/>
        </p:nvSpPr>
        <p:spPr bwMode="auto">
          <a:xfrm>
            <a:off x="6057900" y="1371600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6308725" y="29035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74088" name="Oval 8"/>
          <p:cNvSpPr>
            <a:spLocks noChangeArrowheads="1"/>
          </p:cNvSpPr>
          <p:nvPr/>
        </p:nvSpPr>
        <p:spPr bwMode="auto">
          <a:xfrm>
            <a:off x="6070600" y="267970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7654925" y="2901951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74090" name="Oval 10"/>
          <p:cNvSpPr>
            <a:spLocks noChangeArrowheads="1"/>
          </p:cNvSpPr>
          <p:nvPr/>
        </p:nvSpPr>
        <p:spPr bwMode="auto">
          <a:xfrm>
            <a:off x="7696200" y="267970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4632325" y="2889251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74092" name="Oval 12"/>
          <p:cNvSpPr>
            <a:spLocks noChangeArrowheads="1"/>
          </p:cNvSpPr>
          <p:nvPr/>
        </p:nvSpPr>
        <p:spPr bwMode="auto">
          <a:xfrm>
            <a:off x="4470400" y="2679700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093" name="Text Box 13"/>
          <p:cNvSpPr txBox="1">
            <a:spLocks noChangeArrowheads="1"/>
          </p:cNvSpPr>
          <p:nvPr/>
        </p:nvSpPr>
        <p:spPr bwMode="auto">
          <a:xfrm>
            <a:off x="4225925" y="4356101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74094" name="Oval 14"/>
          <p:cNvSpPr>
            <a:spLocks noChangeArrowheads="1"/>
          </p:cNvSpPr>
          <p:nvPr/>
        </p:nvSpPr>
        <p:spPr bwMode="auto">
          <a:xfrm>
            <a:off x="4140200" y="413385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2778125" y="4356101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4096" name="Oval 16"/>
          <p:cNvSpPr>
            <a:spLocks noChangeArrowheads="1"/>
          </p:cNvSpPr>
          <p:nvPr/>
        </p:nvSpPr>
        <p:spPr bwMode="auto">
          <a:xfrm>
            <a:off x="2540000" y="413385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74097" name="AutoShape 17"/>
          <p:cNvCxnSpPr>
            <a:cxnSpLocks noChangeShapeType="1"/>
            <a:stCxn id="174086" idx="4"/>
            <a:endCxn id="174092" idx="0"/>
          </p:cNvCxnSpPr>
          <p:nvPr/>
        </p:nvCxnSpPr>
        <p:spPr bwMode="auto">
          <a:xfrm flipH="1">
            <a:off x="5035550" y="2197100"/>
            <a:ext cx="15875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098" name="AutoShape 18"/>
          <p:cNvCxnSpPr>
            <a:cxnSpLocks noChangeShapeType="1"/>
            <a:stCxn id="174086" idx="4"/>
            <a:endCxn id="174088" idx="0"/>
          </p:cNvCxnSpPr>
          <p:nvPr/>
        </p:nvCxnSpPr>
        <p:spPr bwMode="auto">
          <a:xfrm>
            <a:off x="6623050" y="2197100"/>
            <a:ext cx="127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099" name="AutoShape 19"/>
          <p:cNvCxnSpPr>
            <a:cxnSpLocks noChangeShapeType="1"/>
            <a:stCxn id="174086" idx="4"/>
            <a:endCxn id="174090" idx="0"/>
          </p:cNvCxnSpPr>
          <p:nvPr/>
        </p:nvCxnSpPr>
        <p:spPr bwMode="auto">
          <a:xfrm>
            <a:off x="6623050" y="2197100"/>
            <a:ext cx="16383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100" name="AutoShape 20"/>
          <p:cNvCxnSpPr>
            <a:cxnSpLocks noChangeShapeType="1"/>
            <a:stCxn id="174092" idx="4"/>
            <a:endCxn id="174096" idx="0"/>
          </p:cNvCxnSpPr>
          <p:nvPr/>
        </p:nvCxnSpPr>
        <p:spPr bwMode="auto">
          <a:xfrm flipH="1">
            <a:off x="3105150" y="3505200"/>
            <a:ext cx="1930400" cy="6159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101" name="AutoShape 21"/>
          <p:cNvCxnSpPr>
            <a:cxnSpLocks noChangeShapeType="1"/>
            <a:stCxn id="174083" idx="2"/>
            <a:endCxn id="174094" idx="0"/>
          </p:cNvCxnSpPr>
          <p:nvPr/>
        </p:nvCxnSpPr>
        <p:spPr bwMode="auto">
          <a:xfrm flipH="1">
            <a:off x="4705350" y="3543300"/>
            <a:ext cx="317500" cy="577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2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639"/>
              </p:ext>
            </p:extLst>
          </p:nvPr>
        </p:nvGraphicFramePr>
        <p:xfrm>
          <a:off x="9022312" y="0"/>
          <a:ext cx="3169687" cy="1838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CorelPhotoPaint.Image.8" r:id="rId4" imgW="5876190" imgH="3409524" progId="">
                  <p:embed/>
                </p:oleObj>
              </mc:Choice>
              <mc:Fallback>
                <p:oleObj name="CorelPhotoPaint.Image.8" r:id="rId4" imgW="5876190" imgH="34095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5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2312" y="0"/>
                        <a:ext cx="3169687" cy="1838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8">
            <a:extLst>
              <a:ext uri="{FF2B5EF4-FFF2-40B4-BE49-F238E27FC236}">
                <a16:creationId xmlns:a16="http://schemas.microsoft.com/office/drawing/2014/main" id="{054DB351-7A04-487A-B119-732A563C0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3643" y="5728319"/>
            <a:ext cx="4172617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&lt;== Sibiu, Timisoara, Arad, Oradea &lt;==</a:t>
            </a:r>
          </a:p>
        </p:txBody>
      </p:sp>
    </p:spTree>
    <p:extLst>
      <p:ext uri="{BB962C8B-B14F-4D97-AF65-F5344CB8AC3E}">
        <p14:creationId xmlns:p14="http://schemas.microsoft.com/office/powerpoint/2010/main" val="61774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 descr="Outlined diamond"/>
          <p:cNvSpPr>
            <a:spLocks noChangeArrowheads="1"/>
          </p:cNvSpPr>
          <p:nvPr/>
        </p:nvSpPr>
        <p:spPr bwMode="auto">
          <a:xfrm>
            <a:off x="3657600" y="2768600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08" name="Rectangle 4" descr="Outlined diamond"/>
          <p:cNvSpPr>
            <a:spLocks noChangeArrowheads="1"/>
          </p:cNvSpPr>
          <p:nvPr/>
        </p:nvSpPr>
        <p:spPr bwMode="auto">
          <a:xfrm>
            <a:off x="5283200" y="2755900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09" name="Rectangle 5" descr="Outlined diamond"/>
          <p:cNvSpPr>
            <a:spLocks noChangeArrowheads="1"/>
          </p:cNvSpPr>
          <p:nvPr/>
        </p:nvSpPr>
        <p:spPr bwMode="auto">
          <a:xfrm>
            <a:off x="5270500" y="1447800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5584825" y="1725613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5111" name="Oval 7"/>
          <p:cNvSpPr>
            <a:spLocks noChangeArrowheads="1"/>
          </p:cNvSpPr>
          <p:nvPr/>
        </p:nvSpPr>
        <p:spPr bwMode="auto">
          <a:xfrm>
            <a:off x="5346700" y="1511300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12" name="Text Box 8"/>
          <p:cNvSpPr txBox="1">
            <a:spLocks noChangeArrowheads="1"/>
          </p:cNvSpPr>
          <p:nvPr/>
        </p:nvSpPr>
        <p:spPr bwMode="auto">
          <a:xfrm>
            <a:off x="5597525" y="30432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75113" name="Oval 9"/>
          <p:cNvSpPr>
            <a:spLocks noChangeArrowheads="1"/>
          </p:cNvSpPr>
          <p:nvPr/>
        </p:nvSpPr>
        <p:spPr bwMode="auto">
          <a:xfrm>
            <a:off x="5359400" y="2819400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14" name="Text Box 10"/>
          <p:cNvSpPr txBox="1">
            <a:spLocks noChangeArrowheads="1"/>
          </p:cNvSpPr>
          <p:nvPr/>
        </p:nvSpPr>
        <p:spPr bwMode="auto">
          <a:xfrm>
            <a:off x="6943725" y="3041651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75115" name="Oval 11"/>
          <p:cNvSpPr>
            <a:spLocks noChangeArrowheads="1"/>
          </p:cNvSpPr>
          <p:nvPr/>
        </p:nvSpPr>
        <p:spPr bwMode="auto">
          <a:xfrm>
            <a:off x="6985000" y="2819400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3921125" y="3028951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75117" name="Oval 13"/>
          <p:cNvSpPr>
            <a:spLocks noChangeArrowheads="1"/>
          </p:cNvSpPr>
          <p:nvPr/>
        </p:nvSpPr>
        <p:spPr bwMode="auto">
          <a:xfrm>
            <a:off x="3759200" y="2819400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6486525" y="4597401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75119" name="Oval 15"/>
          <p:cNvSpPr>
            <a:spLocks noChangeArrowheads="1"/>
          </p:cNvSpPr>
          <p:nvPr/>
        </p:nvSpPr>
        <p:spPr bwMode="auto">
          <a:xfrm>
            <a:off x="6400800" y="437515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7743825" y="4597401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Fagaras</a:t>
            </a:r>
          </a:p>
        </p:txBody>
      </p:sp>
      <p:sp>
        <p:nvSpPr>
          <p:cNvPr id="175121" name="Oval 17"/>
          <p:cNvSpPr>
            <a:spLocks noChangeArrowheads="1"/>
          </p:cNvSpPr>
          <p:nvPr/>
        </p:nvSpPr>
        <p:spPr bwMode="auto">
          <a:xfrm>
            <a:off x="7696200" y="438785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5356225" y="4597401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5123" name="Oval 19"/>
          <p:cNvSpPr>
            <a:spLocks noChangeArrowheads="1"/>
          </p:cNvSpPr>
          <p:nvPr/>
        </p:nvSpPr>
        <p:spPr bwMode="auto">
          <a:xfrm>
            <a:off x="5118100" y="437515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9039225" y="4484688"/>
            <a:ext cx="100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  <a:p>
            <a:r>
              <a:rPr lang="en-US">
                <a:solidFill>
                  <a:schemeClr val="bg1"/>
                </a:solidFill>
                <a:latin typeface="Arial" pitchFamily="34" charset="0"/>
              </a:rPr>
              <a:t>Vilcea</a:t>
            </a:r>
          </a:p>
        </p:txBody>
      </p:sp>
      <p:sp>
        <p:nvSpPr>
          <p:cNvPr id="175125" name="Oval 21"/>
          <p:cNvSpPr>
            <a:spLocks noChangeArrowheads="1"/>
          </p:cNvSpPr>
          <p:nvPr/>
        </p:nvSpPr>
        <p:spPr bwMode="auto">
          <a:xfrm>
            <a:off x="8953500" y="437515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75126" name="AutoShape 22"/>
          <p:cNvCxnSpPr>
            <a:cxnSpLocks noChangeShapeType="1"/>
            <a:stCxn id="175111" idx="4"/>
            <a:endCxn id="175117" idx="0"/>
          </p:cNvCxnSpPr>
          <p:nvPr/>
        </p:nvCxnSpPr>
        <p:spPr bwMode="auto">
          <a:xfrm flipH="1">
            <a:off x="4324350" y="2336800"/>
            <a:ext cx="15875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5127" name="AutoShape 23"/>
          <p:cNvCxnSpPr>
            <a:cxnSpLocks noChangeShapeType="1"/>
            <a:stCxn id="175111" idx="4"/>
            <a:endCxn id="175113" idx="0"/>
          </p:cNvCxnSpPr>
          <p:nvPr/>
        </p:nvCxnSpPr>
        <p:spPr bwMode="auto">
          <a:xfrm>
            <a:off x="5911850" y="2336800"/>
            <a:ext cx="127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5128" name="AutoShape 24"/>
          <p:cNvCxnSpPr>
            <a:cxnSpLocks noChangeShapeType="1"/>
            <a:stCxn id="175111" idx="4"/>
            <a:endCxn id="175115" idx="0"/>
          </p:cNvCxnSpPr>
          <p:nvPr/>
        </p:nvCxnSpPr>
        <p:spPr bwMode="auto">
          <a:xfrm>
            <a:off x="5911850" y="2336800"/>
            <a:ext cx="16383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5129" name="AutoShape 25"/>
          <p:cNvCxnSpPr>
            <a:cxnSpLocks noChangeShapeType="1"/>
            <a:stCxn id="175113" idx="4"/>
            <a:endCxn id="175123" idx="0"/>
          </p:cNvCxnSpPr>
          <p:nvPr/>
        </p:nvCxnSpPr>
        <p:spPr bwMode="auto">
          <a:xfrm flipH="1">
            <a:off x="5683250" y="3644900"/>
            <a:ext cx="241300" cy="717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5130" name="AutoShape 26"/>
          <p:cNvCxnSpPr>
            <a:cxnSpLocks noChangeShapeType="1"/>
            <a:stCxn id="175113" idx="4"/>
            <a:endCxn id="175119" idx="0"/>
          </p:cNvCxnSpPr>
          <p:nvPr/>
        </p:nvCxnSpPr>
        <p:spPr bwMode="auto">
          <a:xfrm>
            <a:off x="5924550" y="3644900"/>
            <a:ext cx="1041400" cy="717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5131" name="AutoShape 27"/>
          <p:cNvCxnSpPr>
            <a:cxnSpLocks noChangeShapeType="1"/>
            <a:stCxn id="175113" idx="4"/>
            <a:endCxn id="175121" idx="0"/>
          </p:cNvCxnSpPr>
          <p:nvPr/>
        </p:nvCxnSpPr>
        <p:spPr bwMode="auto">
          <a:xfrm>
            <a:off x="5924550" y="3644900"/>
            <a:ext cx="2336800" cy="730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5132" name="AutoShape 28"/>
          <p:cNvCxnSpPr>
            <a:cxnSpLocks noChangeShapeType="1"/>
            <a:stCxn id="175113" idx="4"/>
            <a:endCxn id="175125" idx="0"/>
          </p:cNvCxnSpPr>
          <p:nvPr/>
        </p:nvCxnSpPr>
        <p:spPr bwMode="auto">
          <a:xfrm>
            <a:off x="5924550" y="3644900"/>
            <a:ext cx="3594100" cy="717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75133" name="Text Box 29"/>
          <p:cNvSpPr txBox="1">
            <a:spLocks noChangeArrowheads="1"/>
          </p:cNvSpPr>
          <p:nvPr/>
        </p:nvSpPr>
        <p:spPr bwMode="auto">
          <a:xfrm>
            <a:off x="3540125" y="4584701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75134" name="Oval 30"/>
          <p:cNvSpPr>
            <a:spLocks noChangeArrowheads="1"/>
          </p:cNvSpPr>
          <p:nvPr/>
        </p:nvSpPr>
        <p:spPr bwMode="auto">
          <a:xfrm>
            <a:off x="3454400" y="436245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5135" name="Text Box 31"/>
          <p:cNvSpPr txBox="1">
            <a:spLocks noChangeArrowheads="1"/>
          </p:cNvSpPr>
          <p:nvPr/>
        </p:nvSpPr>
        <p:spPr bwMode="auto">
          <a:xfrm>
            <a:off x="2409825" y="4597401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5136" name="Oval 32"/>
          <p:cNvSpPr>
            <a:spLocks noChangeArrowheads="1"/>
          </p:cNvSpPr>
          <p:nvPr/>
        </p:nvSpPr>
        <p:spPr bwMode="auto">
          <a:xfrm>
            <a:off x="2171700" y="4375150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75137" name="AutoShape 33"/>
          <p:cNvCxnSpPr>
            <a:cxnSpLocks noChangeShapeType="1"/>
            <a:stCxn id="175117" idx="4"/>
            <a:endCxn id="175136" idx="0"/>
          </p:cNvCxnSpPr>
          <p:nvPr/>
        </p:nvCxnSpPr>
        <p:spPr bwMode="auto">
          <a:xfrm flipH="1">
            <a:off x="2736850" y="3644900"/>
            <a:ext cx="1587500" cy="717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5138" name="AutoShape 34"/>
          <p:cNvCxnSpPr>
            <a:cxnSpLocks noChangeShapeType="1"/>
            <a:stCxn id="175117" idx="4"/>
            <a:endCxn id="175134" idx="0"/>
          </p:cNvCxnSpPr>
          <p:nvPr/>
        </p:nvCxnSpPr>
        <p:spPr bwMode="auto">
          <a:xfrm flipH="1">
            <a:off x="4019550" y="3644900"/>
            <a:ext cx="304800" cy="704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36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639"/>
              </p:ext>
            </p:extLst>
          </p:nvPr>
        </p:nvGraphicFramePr>
        <p:xfrm>
          <a:off x="9022312" y="0"/>
          <a:ext cx="3169687" cy="1838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CorelPhotoPaint.Image.8" r:id="rId4" imgW="5876190" imgH="3409524" progId="">
                  <p:embed/>
                </p:oleObj>
              </mc:Choice>
              <mc:Fallback>
                <p:oleObj name="CorelPhotoPaint.Image.8" r:id="rId4" imgW="5876190" imgH="34095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5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2312" y="0"/>
                        <a:ext cx="3169687" cy="1838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18">
            <a:extLst>
              <a:ext uri="{FF2B5EF4-FFF2-40B4-BE49-F238E27FC236}">
                <a16:creationId xmlns:a16="http://schemas.microsoft.com/office/drawing/2014/main" id="{BDA53EE0-8B00-4A28-AE07-963FEC426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8389" y="5854700"/>
            <a:ext cx="6647076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&lt;== Timisoara, Arad, Oradea, Arad, Oradea, </a:t>
            </a:r>
            <a:r>
              <a:rPr lang="en-US" dirty="0" err="1"/>
              <a:t>Fagaras</a:t>
            </a:r>
            <a:r>
              <a:rPr lang="en-US" dirty="0"/>
              <a:t>, </a:t>
            </a:r>
            <a:r>
              <a:rPr lang="en-US" dirty="0" err="1"/>
              <a:t>Rimnicu</a:t>
            </a:r>
            <a:r>
              <a:rPr lang="en-US" dirty="0"/>
              <a:t> &lt;==</a:t>
            </a:r>
          </a:p>
        </p:txBody>
      </p:sp>
    </p:spTree>
    <p:extLst>
      <p:ext uri="{BB962C8B-B14F-4D97-AF65-F5344CB8AC3E}">
        <p14:creationId xmlns:p14="http://schemas.microsoft.com/office/powerpoint/2010/main" val="3208413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 descr="Outlined diamond"/>
          <p:cNvSpPr>
            <a:spLocks noChangeArrowheads="1"/>
          </p:cNvSpPr>
          <p:nvPr/>
        </p:nvSpPr>
        <p:spPr bwMode="auto">
          <a:xfrm>
            <a:off x="8151853" y="2402781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31" name="Rectangle 3" descr="Outlined diamond"/>
          <p:cNvSpPr>
            <a:spLocks noChangeArrowheads="1"/>
          </p:cNvSpPr>
          <p:nvPr/>
        </p:nvSpPr>
        <p:spPr bwMode="auto">
          <a:xfrm>
            <a:off x="1712953" y="2428181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33" name="Rectangle 5" descr="Outlined diamond"/>
          <p:cNvSpPr>
            <a:spLocks noChangeArrowheads="1"/>
          </p:cNvSpPr>
          <p:nvPr/>
        </p:nvSpPr>
        <p:spPr bwMode="auto">
          <a:xfrm>
            <a:off x="4849853" y="2313881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34" name="Rectangle 6" descr="Outlined diamond"/>
          <p:cNvSpPr>
            <a:spLocks noChangeArrowheads="1"/>
          </p:cNvSpPr>
          <p:nvPr/>
        </p:nvSpPr>
        <p:spPr bwMode="auto">
          <a:xfrm>
            <a:off x="4837153" y="1005781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5151478" y="1283594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6136" name="Oval 8"/>
          <p:cNvSpPr>
            <a:spLocks noChangeArrowheads="1"/>
          </p:cNvSpPr>
          <p:nvPr/>
        </p:nvSpPr>
        <p:spPr bwMode="auto">
          <a:xfrm>
            <a:off x="4913353" y="1069281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5164178" y="2601219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76138" name="Oval 10"/>
          <p:cNvSpPr>
            <a:spLocks noChangeArrowheads="1"/>
          </p:cNvSpPr>
          <p:nvPr/>
        </p:nvSpPr>
        <p:spPr bwMode="auto">
          <a:xfrm>
            <a:off x="4926053" y="2377381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39" name="Text Box 11"/>
          <p:cNvSpPr txBox="1">
            <a:spLocks noChangeArrowheads="1"/>
          </p:cNvSpPr>
          <p:nvPr/>
        </p:nvSpPr>
        <p:spPr bwMode="auto">
          <a:xfrm>
            <a:off x="8212178" y="2688532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76140" name="Oval 12"/>
          <p:cNvSpPr>
            <a:spLocks noChangeArrowheads="1"/>
          </p:cNvSpPr>
          <p:nvPr/>
        </p:nvSpPr>
        <p:spPr bwMode="auto">
          <a:xfrm>
            <a:off x="8253453" y="2466281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41" name="Text Box 13"/>
          <p:cNvSpPr txBox="1">
            <a:spLocks noChangeArrowheads="1"/>
          </p:cNvSpPr>
          <p:nvPr/>
        </p:nvSpPr>
        <p:spPr bwMode="auto">
          <a:xfrm>
            <a:off x="1976478" y="2688532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76142" name="Oval 14"/>
          <p:cNvSpPr>
            <a:spLocks noChangeArrowheads="1"/>
          </p:cNvSpPr>
          <p:nvPr/>
        </p:nvSpPr>
        <p:spPr bwMode="auto">
          <a:xfrm>
            <a:off x="1814553" y="2478981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4567278" y="4066482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76144" name="Oval 16"/>
          <p:cNvSpPr>
            <a:spLocks noChangeArrowheads="1"/>
          </p:cNvSpPr>
          <p:nvPr/>
        </p:nvSpPr>
        <p:spPr bwMode="auto">
          <a:xfrm>
            <a:off x="4481553" y="384423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5710278" y="4066482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Fagaras</a:t>
            </a:r>
          </a:p>
        </p:txBody>
      </p:sp>
      <p:sp>
        <p:nvSpPr>
          <p:cNvPr id="176146" name="Oval 18"/>
          <p:cNvSpPr>
            <a:spLocks noChangeArrowheads="1"/>
          </p:cNvSpPr>
          <p:nvPr/>
        </p:nvSpPr>
        <p:spPr bwMode="auto">
          <a:xfrm>
            <a:off x="5662653" y="385693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47" name="Text Box 19"/>
          <p:cNvSpPr txBox="1">
            <a:spLocks noChangeArrowheads="1"/>
          </p:cNvSpPr>
          <p:nvPr/>
        </p:nvSpPr>
        <p:spPr bwMode="auto">
          <a:xfrm>
            <a:off x="3513178" y="4066482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6148" name="Oval 20"/>
          <p:cNvSpPr>
            <a:spLocks noChangeArrowheads="1"/>
          </p:cNvSpPr>
          <p:nvPr/>
        </p:nvSpPr>
        <p:spPr bwMode="auto">
          <a:xfrm>
            <a:off x="3275053" y="384423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49" name="Text Box 21"/>
          <p:cNvSpPr txBox="1">
            <a:spLocks noChangeArrowheads="1"/>
          </p:cNvSpPr>
          <p:nvPr/>
        </p:nvSpPr>
        <p:spPr bwMode="auto">
          <a:xfrm>
            <a:off x="6954878" y="3953769"/>
            <a:ext cx="100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  <a:p>
            <a:r>
              <a:rPr lang="en-US">
                <a:solidFill>
                  <a:schemeClr val="bg1"/>
                </a:solidFill>
                <a:latin typeface="Arial" pitchFamily="34" charset="0"/>
              </a:rPr>
              <a:t>Vilcea</a:t>
            </a:r>
          </a:p>
        </p:txBody>
      </p:sp>
      <p:sp>
        <p:nvSpPr>
          <p:cNvPr id="176150" name="Oval 22"/>
          <p:cNvSpPr>
            <a:spLocks noChangeArrowheads="1"/>
          </p:cNvSpPr>
          <p:nvPr/>
        </p:nvSpPr>
        <p:spPr bwMode="auto">
          <a:xfrm>
            <a:off x="6869153" y="384423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76151" name="AutoShape 23"/>
          <p:cNvCxnSpPr>
            <a:cxnSpLocks noChangeShapeType="1"/>
            <a:stCxn id="176136" idx="4"/>
            <a:endCxn id="176142" idx="0"/>
          </p:cNvCxnSpPr>
          <p:nvPr/>
        </p:nvCxnSpPr>
        <p:spPr bwMode="auto">
          <a:xfrm flipH="1">
            <a:off x="2379703" y="1894781"/>
            <a:ext cx="3098800" cy="5715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6152" name="AutoShape 24"/>
          <p:cNvCxnSpPr>
            <a:cxnSpLocks noChangeShapeType="1"/>
            <a:stCxn id="176136" idx="4"/>
            <a:endCxn id="176138" idx="0"/>
          </p:cNvCxnSpPr>
          <p:nvPr/>
        </p:nvCxnSpPr>
        <p:spPr bwMode="auto">
          <a:xfrm>
            <a:off x="5478503" y="1894781"/>
            <a:ext cx="127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6153" name="AutoShape 25"/>
          <p:cNvCxnSpPr>
            <a:cxnSpLocks noChangeShapeType="1"/>
            <a:stCxn id="176136" idx="4"/>
            <a:endCxn id="176140" idx="0"/>
          </p:cNvCxnSpPr>
          <p:nvPr/>
        </p:nvCxnSpPr>
        <p:spPr bwMode="auto">
          <a:xfrm>
            <a:off x="5478503" y="1894781"/>
            <a:ext cx="3340100" cy="5588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6154" name="AutoShape 26"/>
          <p:cNvCxnSpPr>
            <a:cxnSpLocks noChangeShapeType="1"/>
            <a:stCxn id="176138" idx="4"/>
            <a:endCxn id="176148" idx="0"/>
          </p:cNvCxnSpPr>
          <p:nvPr/>
        </p:nvCxnSpPr>
        <p:spPr bwMode="auto">
          <a:xfrm flipH="1">
            <a:off x="3840203" y="3202881"/>
            <a:ext cx="1651000" cy="628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6155" name="AutoShape 27"/>
          <p:cNvCxnSpPr>
            <a:cxnSpLocks noChangeShapeType="1"/>
            <a:stCxn id="176138" idx="4"/>
            <a:endCxn id="176144" idx="0"/>
          </p:cNvCxnSpPr>
          <p:nvPr/>
        </p:nvCxnSpPr>
        <p:spPr bwMode="auto">
          <a:xfrm flipH="1">
            <a:off x="5046703" y="3202881"/>
            <a:ext cx="444500" cy="628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6156" name="AutoShape 28"/>
          <p:cNvCxnSpPr>
            <a:cxnSpLocks noChangeShapeType="1"/>
            <a:stCxn id="176138" idx="4"/>
            <a:endCxn id="176146" idx="0"/>
          </p:cNvCxnSpPr>
          <p:nvPr/>
        </p:nvCxnSpPr>
        <p:spPr bwMode="auto">
          <a:xfrm>
            <a:off x="5491203" y="3202881"/>
            <a:ext cx="736600" cy="641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6157" name="AutoShape 29"/>
          <p:cNvCxnSpPr>
            <a:cxnSpLocks noChangeShapeType="1"/>
            <a:stCxn id="176138" idx="4"/>
            <a:endCxn id="176150" idx="0"/>
          </p:cNvCxnSpPr>
          <p:nvPr/>
        </p:nvCxnSpPr>
        <p:spPr bwMode="auto">
          <a:xfrm>
            <a:off x="5491203" y="3202881"/>
            <a:ext cx="1943100" cy="628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2509878" y="4930082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76159" name="Oval 31"/>
          <p:cNvSpPr>
            <a:spLocks noChangeArrowheads="1"/>
          </p:cNvSpPr>
          <p:nvPr/>
        </p:nvSpPr>
        <p:spPr bwMode="auto">
          <a:xfrm>
            <a:off x="2424153" y="470783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60" name="Text Box 32"/>
          <p:cNvSpPr txBox="1">
            <a:spLocks noChangeArrowheads="1"/>
          </p:cNvSpPr>
          <p:nvPr/>
        </p:nvSpPr>
        <p:spPr bwMode="auto">
          <a:xfrm>
            <a:off x="1481178" y="4942782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6161" name="Oval 33"/>
          <p:cNvSpPr>
            <a:spLocks noChangeArrowheads="1"/>
          </p:cNvSpPr>
          <p:nvPr/>
        </p:nvSpPr>
        <p:spPr bwMode="auto">
          <a:xfrm>
            <a:off x="1243053" y="472053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76162" name="AutoShape 34"/>
          <p:cNvCxnSpPr>
            <a:cxnSpLocks noChangeShapeType="1"/>
            <a:stCxn id="176142" idx="4"/>
            <a:endCxn id="176161" idx="0"/>
          </p:cNvCxnSpPr>
          <p:nvPr/>
        </p:nvCxnSpPr>
        <p:spPr bwMode="auto">
          <a:xfrm flipH="1">
            <a:off x="1808203" y="3304481"/>
            <a:ext cx="571500" cy="1403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6163" name="AutoShape 35"/>
          <p:cNvCxnSpPr>
            <a:cxnSpLocks noChangeShapeType="1"/>
            <a:stCxn id="176142" idx="4"/>
            <a:endCxn id="176159" idx="0"/>
          </p:cNvCxnSpPr>
          <p:nvPr/>
        </p:nvCxnSpPr>
        <p:spPr bwMode="auto">
          <a:xfrm>
            <a:off x="2379703" y="3304481"/>
            <a:ext cx="609600" cy="1390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9037678" y="4930082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Lugoi</a:t>
            </a:r>
          </a:p>
        </p:txBody>
      </p:sp>
      <p:sp>
        <p:nvSpPr>
          <p:cNvPr id="176165" name="Oval 37"/>
          <p:cNvSpPr>
            <a:spLocks noChangeArrowheads="1"/>
          </p:cNvSpPr>
          <p:nvPr/>
        </p:nvSpPr>
        <p:spPr bwMode="auto">
          <a:xfrm>
            <a:off x="8888453" y="470783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945478" y="4942782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76167" name="Oval 39"/>
          <p:cNvSpPr>
            <a:spLocks noChangeArrowheads="1"/>
          </p:cNvSpPr>
          <p:nvPr/>
        </p:nvSpPr>
        <p:spPr bwMode="auto">
          <a:xfrm>
            <a:off x="7707353" y="472053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76168" name="AutoShape 40"/>
          <p:cNvCxnSpPr>
            <a:cxnSpLocks noChangeShapeType="1"/>
            <a:stCxn id="176140" idx="4"/>
            <a:endCxn id="176167" idx="0"/>
          </p:cNvCxnSpPr>
          <p:nvPr/>
        </p:nvCxnSpPr>
        <p:spPr bwMode="auto">
          <a:xfrm flipH="1">
            <a:off x="8272503" y="3291781"/>
            <a:ext cx="546100" cy="1416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6169" name="AutoShape 41"/>
          <p:cNvCxnSpPr>
            <a:cxnSpLocks noChangeShapeType="1"/>
            <a:stCxn id="176140" idx="4"/>
            <a:endCxn id="176165" idx="0"/>
          </p:cNvCxnSpPr>
          <p:nvPr/>
        </p:nvCxnSpPr>
        <p:spPr bwMode="auto">
          <a:xfrm>
            <a:off x="8818603" y="3291781"/>
            <a:ext cx="635000" cy="1403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43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3639"/>
              </p:ext>
            </p:extLst>
          </p:nvPr>
        </p:nvGraphicFramePr>
        <p:xfrm>
          <a:off x="9022312" y="0"/>
          <a:ext cx="3169687" cy="1838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CorelPhotoPaint.Image.8" r:id="rId4" imgW="5876190" imgH="3409524" progId="">
                  <p:embed/>
                </p:oleObj>
              </mc:Choice>
              <mc:Fallback>
                <p:oleObj name="CorelPhotoPaint.Image.8" r:id="rId4" imgW="5876190" imgH="34095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5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2312" y="0"/>
                        <a:ext cx="3169687" cy="1838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18">
            <a:extLst>
              <a:ext uri="{FF2B5EF4-FFF2-40B4-BE49-F238E27FC236}">
                <a16:creationId xmlns:a16="http://schemas.microsoft.com/office/drawing/2014/main" id="{0AC9AC6D-F313-4012-9D53-87661C7D8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0200" y="6011864"/>
            <a:ext cx="6783332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&lt;== Arad, Oradea, Arad, Oradea, </a:t>
            </a:r>
            <a:r>
              <a:rPr lang="en-US" dirty="0" err="1"/>
              <a:t>Fagaras</a:t>
            </a:r>
            <a:r>
              <a:rPr lang="en-US" dirty="0"/>
              <a:t>, </a:t>
            </a:r>
            <a:r>
              <a:rPr lang="en-US" dirty="0" err="1"/>
              <a:t>Rimnicu</a:t>
            </a:r>
            <a:r>
              <a:rPr lang="en-US" dirty="0"/>
              <a:t>, Arad, </a:t>
            </a:r>
            <a:r>
              <a:rPr lang="en-US" dirty="0" err="1"/>
              <a:t>Lugoi</a:t>
            </a:r>
            <a:r>
              <a:rPr lang="en-US" dirty="0"/>
              <a:t> &lt;==</a:t>
            </a:r>
          </a:p>
        </p:txBody>
      </p:sp>
    </p:spTree>
    <p:extLst>
      <p:ext uri="{BB962C8B-B14F-4D97-AF65-F5344CB8AC3E}">
        <p14:creationId xmlns:p14="http://schemas.microsoft.com/office/powerpoint/2010/main" val="2057074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0162" name="AutoShape 2"/>
          <p:cNvCxnSpPr>
            <a:cxnSpLocks noChangeShapeType="1"/>
            <a:stCxn id="220166" idx="4"/>
            <a:endCxn id="220167" idx="0"/>
          </p:cNvCxnSpPr>
          <p:nvPr/>
        </p:nvCxnSpPr>
        <p:spPr bwMode="auto">
          <a:xfrm flipH="1">
            <a:off x="4064000" y="714375"/>
            <a:ext cx="2120900" cy="895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63" name="AutoShape 3"/>
          <p:cNvCxnSpPr>
            <a:cxnSpLocks noChangeShapeType="1"/>
            <a:stCxn id="220166" idx="4"/>
            <a:endCxn id="220196" idx="0"/>
          </p:cNvCxnSpPr>
          <p:nvPr/>
        </p:nvCxnSpPr>
        <p:spPr bwMode="auto">
          <a:xfrm>
            <a:off x="6184900" y="714375"/>
            <a:ext cx="2197100" cy="984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64" name="AutoShape 4"/>
          <p:cNvCxnSpPr>
            <a:cxnSpLocks noChangeShapeType="1"/>
            <a:stCxn id="220167" idx="4"/>
            <a:endCxn id="220168" idx="0"/>
          </p:cNvCxnSpPr>
          <p:nvPr/>
        </p:nvCxnSpPr>
        <p:spPr bwMode="auto">
          <a:xfrm flipH="1">
            <a:off x="2997200" y="1997075"/>
            <a:ext cx="10668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65" name="AutoShape 5"/>
          <p:cNvCxnSpPr>
            <a:cxnSpLocks noChangeShapeType="1"/>
            <a:stCxn id="220167" idx="4"/>
            <a:endCxn id="220169" idx="0"/>
          </p:cNvCxnSpPr>
          <p:nvPr/>
        </p:nvCxnSpPr>
        <p:spPr bwMode="auto">
          <a:xfrm>
            <a:off x="4064000" y="1997075"/>
            <a:ext cx="8636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166" name="Oval 6"/>
          <p:cNvSpPr>
            <a:spLocks noChangeArrowheads="1"/>
          </p:cNvSpPr>
          <p:nvPr/>
        </p:nvSpPr>
        <p:spPr bwMode="auto">
          <a:xfrm>
            <a:off x="5994400" y="342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67" name="Oval 7"/>
          <p:cNvSpPr>
            <a:spLocks noChangeArrowheads="1"/>
          </p:cNvSpPr>
          <p:nvPr/>
        </p:nvSpPr>
        <p:spPr bwMode="auto">
          <a:xfrm>
            <a:off x="3873500" y="16256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68" name="Oval 8"/>
          <p:cNvSpPr>
            <a:spLocks noChangeArrowheads="1"/>
          </p:cNvSpPr>
          <p:nvPr/>
        </p:nvSpPr>
        <p:spPr bwMode="auto">
          <a:xfrm>
            <a:off x="2806700" y="25400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69" name="Oval 9"/>
          <p:cNvSpPr>
            <a:spLocks noChangeArrowheads="1"/>
          </p:cNvSpPr>
          <p:nvPr/>
        </p:nvSpPr>
        <p:spPr bwMode="auto">
          <a:xfrm>
            <a:off x="4737100" y="25527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170" name="AutoShape 10"/>
          <p:cNvCxnSpPr>
            <a:cxnSpLocks noChangeShapeType="1"/>
            <a:stCxn id="220168" idx="4"/>
            <a:endCxn id="220172" idx="0"/>
          </p:cNvCxnSpPr>
          <p:nvPr/>
        </p:nvCxnSpPr>
        <p:spPr bwMode="auto">
          <a:xfrm flipH="1">
            <a:off x="2362200" y="2911475"/>
            <a:ext cx="6350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71" name="AutoShape 11"/>
          <p:cNvCxnSpPr>
            <a:cxnSpLocks noChangeShapeType="1"/>
            <a:stCxn id="220168" idx="4"/>
            <a:endCxn id="220173" idx="0"/>
          </p:cNvCxnSpPr>
          <p:nvPr/>
        </p:nvCxnSpPr>
        <p:spPr bwMode="auto">
          <a:xfrm>
            <a:off x="2997200" y="2911475"/>
            <a:ext cx="419100" cy="552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172" name="Oval 12"/>
          <p:cNvSpPr>
            <a:spLocks noChangeArrowheads="1"/>
          </p:cNvSpPr>
          <p:nvPr/>
        </p:nvSpPr>
        <p:spPr bwMode="auto">
          <a:xfrm>
            <a:off x="2171700" y="34544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73" name="Oval 13"/>
          <p:cNvSpPr>
            <a:spLocks noChangeArrowheads="1"/>
          </p:cNvSpPr>
          <p:nvPr/>
        </p:nvSpPr>
        <p:spPr bwMode="auto">
          <a:xfrm>
            <a:off x="3225800" y="34798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174" name="AutoShape 14"/>
          <p:cNvCxnSpPr>
            <a:cxnSpLocks noChangeShapeType="1"/>
            <a:stCxn id="220169" idx="4"/>
            <a:endCxn id="220176" idx="0"/>
          </p:cNvCxnSpPr>
          <p:nvPr/>
        </p:nvCxnSpPr>
        <p:spPr bwMode="auto">
          <a:xfrm flipH="1">
            <a:off x="4394200" y="2924175"/>
            <a:ext cx="533400" cy="5651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75" name="AutoShape 15"/>
          <p:cNvCxnSpPr>
            <a:cxnSpLocks noChangeShapeType="1"/>
            <a:stCxn id="220169" idx="4"/>
            <a:endCxn id="220177" idx="0"/>
          </p:cNvCxnSpPr>
          <p:nvPr/>
        </p:nvCxnSpPr>
        <p:spPr bwMode="auto">
          <a:xfrm>
            <a:off x="4927600" y="2924175"/>
            <a:ext cx="457200" cy="6159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176" name="Oval 16"/>
          <p:cNvSpPr>
            <a:spLocks noChangeArrowheads="1"/>
          </p:cNvSpPr>
          <p:nvPr/>
        </p:nvSpPr>
        <p:spPr bwMode="auto">
          <a:xfrm>
            <a:off x="4203700" y="3505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77" name="Oval 17"/>
          <p:cNvSpPr>
            <a:spLocks noChangeArrowheads="1"/>
          </p:cNvSpPr>
          <p:nvPr/>
        </p:nvSpPr>
        <p:spPr bwMode="auto">
          <a:xfrm>
            <a:off x="5194300" y="35560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178" name="AutoShape 18"/>
          <p:cNvCxnSpPr>
            <a:cxnSpLocks noChangeShapeType="1"/>
            <a:stCxn id="220172" idx="4"/>
            <a:endCxn id="220180" idx="0"/>
          </p:cNvCxnSpPr>
          <p:nvPr/>
        </p:nvCxnSpPr>
        <p:spPr bwMode="auto">
          <a:xfrm flipH="1">
            <a:off x="2082800" y="3825875"/>
            <a:ext cx="279400" cy="679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79" name="AutoShape 19"/>
          <p:cNvCxnSpPr>
            <a:cxnSpLocks noChangeShapeType="1"/>
            <a:stCxn id="220172" idx="4"/>
            <a:endCxn id="220181" idx="0"/>
          </p:cNvCxnSpPr>
          <p:nvPr/>
        </p:nvCxnSpPr>
        <p:spPr bwMode="auto">
          <a:xfrm>
            <a:off x="2362200" y="3825875"/>
            <a:ext cx="241300" cy="679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180" name="Oval 20"/>
          <p:cNvSpPr>
            <a:spLocks noChangeArrowheads="1"/>
          </p:cNvSpPr>
          <p:nvPr/>
        </p:nvSpPr>
        <p:spPr bwMode="auto">
          <a:xfrm>
            <a:off x="18923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81" name="Oval 21"/>
          <p:cNvSpPr>
            <a:spLocks noChangeArrowheads="1"/>
          </p:cNvSpPr>
          <p:nvPr/>
        </p:nvSpPr>
        <p:spPr bwMode="auto">
          <a:xfrm>
            <a:off x="2413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182" name="AutoShape 22"/>
          <p:cNvCxnSpPr>
            <a:cxnSpLocks noChangeShapeType="1"/>
            <a:stCxn id="220173" idx="4"/>
            <a:endCxn id="220184" idx="0"/>
          </p:cNvCxnSpPr>
          <p:nvPr/>
        </p:nvCxnSpPr>
        <p:spPr bwMode="auto">
          <a:xfrm flipH="1">
            <a:off x="3136900" y="3851275"/>
            <a:ext cx="2794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83" name="AutoShape 23"/>
          <p:cNvCxnSpPr>
            <a:cxnSpLocks noChangeShapeType="1"/>
            <a:stCxn id="220173" idx="4"/>
            <a:endCxn id="220185" idx="0"/>
          </p:cNvCxnSpPr>
          <p:nvPr/>
        </p:nvCxnSpPr>
        <p:spPr bwMode="auto">
          <a:xfrm>
            <a:off x="3416300" y="3851275"/>
            <a:ext cx="2032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184" name="Oval 24"/>
          <p:cNvSpPr>
            <a:spLocks noChangeArrowheads="1"/>
          </p:cNvSpPr>
          <p:nvPr/>
        </p:nvSpPr>
        <p:spPr bwMode="auto">
          <a:xfrm>
            <a:off x="29464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85" name="Oval 25"/>
          <p:cNvSpPr>
            <a:spLocks noChangeArrowheads="1"/>
          </p:cNvSpPr>
          <p:nvPr/>
        </p:nvSpPr>
        <p:spPr bwMode="auto">
          <a:xfrm>
            <a:off x="3429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186" name="AutoShape 26"/>
          <p:cNvCxnSpPr>
            <a:cxnSpLocks noChangeShapeType="1"/>
            <a:stCxn id="220176" idx="4"/>
            <a:endCxn id="220188" idx="0"/>
          </p:cNvCxnSpPr>
          <p:nvPr/>
        </p:nvCxnSpPr>
        <p:spPr bwMode="auto">
          <a:xfrm flipH="1">
            <a:off x="4140200" y="3876675"/>
            <a:ext cx="254000" cy="628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87" name="AutoShape 27"/>
          <p:cNvCxnSpPr>
            <a:cxnSpLocks noChangeShapeType="1"/>
            <a:stCxn id="220176" idx="4"/>
            <a:endCxn id="220189" idx="0"/>
          </p:cNvCxnSpPr>
          <p:nvPr/>
        </p:nvCxnSpPr>
        <p:spPr bwMode="auto">
          <a:xfrm>
            <a:off x="4394200" y="3876675"/>
            <a:ext cx="203200" cy="628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188" name="Oval 28"/>
          <p:cNvSpPr>
            <a:spLocks noChangeArrowheads="1"/>
          </p:cNvSpPr>
          <p:nvPr/>
        </p:nvSpPr>
        <p:spPr bwMode="auto">
          <a:xfrm>
            <a:off x="39497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89" name="Oval 29"/>
          <p:cNvSpPr>
            <a:spLocks noChangeArrowheads="1"/>
          </p:cNvSpPr>
          <p:nvPr/>
        </p:nvSpPr>
        <p:spPr bwMode="auto">
          <a:xfrm>
            <a:off x="44069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190" name="AutoShape 30"/>
          <p:cNvCxnSpPr>
            <a:cxnSpLocks noChangeShapeType="1"/>
            <a:stCxn id="220177" idx="4"/>
            <a:endCxn id="220192" idx="0"/>
          </p:cNvCxnSpPr>
          <p:nvPr/>
        </p:nvCxnSpPr>
        <p:spPr bwMode="auto">
          <a:xfrm flipH="1">
            <a:off x="5143500" y="3927475"/>
            <a:ext cx="241300" cy="577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91" name="AutoShape 31"/>
          <p:cNvCxnSpPr>
            <a:cxnSpLocks noChangeShapeType="1"/>
            <a:stCxn id="220177" idx="4"/>
            <a:endCxn id="220193" idx="0"/>
          </p:cNvCxnSpPr>
          <p:nvPr/>
        </p:nvCxnSpPr>
        <p:spPr bwMode="auto">
          <a:xfrm>
            <a:off x="5384800" y="3927475"/>
            <a:ext cx="215900" cy="577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192" name="Oval 32"/>
          <p:cNvSpPr>
            <a:spLocks noChangeArrowheads="1"/>
          </p:cNvSpPr>
          <p:nvPr/>
        </p:nvSpPr>
        <p:spPr bwMode="auto">
          <a:xfrm>
            <a:off x="4953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93" name="Oval 33"/>
          <p:cNvSpPr>
            <a:spLocks noChangeArrowheads="1"/>
          </p:cNvSpPr>
          <p:nvPr/>
        </p:nvSpPr>
        <p:spPr bwMode="auto">
          <a:xfrm>
            <a:off x="5410200" y="4521200"/>
            <a:ext cx="381000" cy="355600"/>
          </a:xfrm>
          <a:prstGeom prst="ellipse">
            <a:avLst/>
          </a:prstGeom>
          <a:solidFill>
            <a:schemeClr val="accent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194" name="AutoShape 34"/>
          <p:cNvCxnSpPr>
            <a:cxnSpLocks noChangeShapeType="1"/>
            <a:stCxn id="220196" idx="4"/>
            <a:endCxn id="220197" idx="0"/>
          </p:cNvCxnSpPr>
          <p:nvPr/>
        </p:nvCxnSpPr>
        <p:spPr bwMode="auto">
          <a:xfrm flipH="1">
            <a:off x="7315200" y="2085975"/>
            <a:ext cx="10668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195" name="AutoShape 35"/>
          <p:cNvCxnSpPr>
            <a:cxnSpLocks noChangeShapeType="1"/>
            <a:stCxn id="220196" idx="4"/>
            <a:endCxn id="220198" idx="0"/>
          </p:cNvCxnSpPr>
          <p:nvPr/>
        </p:nvCxnSpPr>
        <p:spPr bwMode="auto">
          <a:xfrm>
            <a:off x="8382000" y="2085975"/>
            <a:ext cx="8636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196" name="Oval 36"/>
          <p:cNvSpPr>
            <a:spLocks noChangeArrowheads="1"/>
          </p:cNvSpPr>
          <p:nvPr/>
        </p:nvSpPr>
        <p:spPr bwMode="auto">
          <a:xfrm>
            <a:off x="8191500" y="17145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97" name="Oval 37"/>
          <p:cNvSpPr>
            <a:spLocks noChangeArrowheads="1"/>
          </p:cNvSpPr>
          <p:nvPr/>
        </p:nvSpPr>
        <p:spPr bwMode="auto">
          <a:xfrm>
            <a:off x="7124700" y="2628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198" name="Oval 38"/>
          <p:cNvSpPr>
            <a:spLocks noChangeArrowheads="1"/>
          </p:cNvSpPr>
          <p:nvPr/>
        </p:nvSpPr>
        <p:spPr bwMode="auto">
          <a:xfrm>
            <a:off x="9055100" y="26416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199" name="AutoShape 39"/>
          <p:cNvCxnSpPr>
            <a:cxnSpLocks noChangeShapeType="1"/>
            <a:stCxn id="220197" idx="4"/>
            <a:endCxn id="220201" idx="0"/>
          </p:cNvCxnSpPr>
          <p:nvPr/>
        </p:nvCxnSpPr>
        <p:spPr bwMode="auto">
          <a:xfrm flipH="1">
            <a:off x="6680200" y="3000375"/>
            <a:ext cx="6350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200" name="AutoShape 40"/>
          <p:cNvCxnSpPr>
            <a:cxnSpLocks noChangeShapeType="1"/>
            <a:stCxn id="220197" idx="4"/>
            <a:endCxn id="220202" idx="0"/>
          </p:cNvCxnSpPr>
          <p:nvPr/>
        </p:nvCxnSpPr>
        <p:spPr bwMode="auto">
          <a:xfrm>
            <a:off x="7315200" y="3000375"/>
            <a:ext cx="419100" cy="552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201" name="Oval 41"/>
          <p:cNvSpPr>
            <a:spLocks noChangeArrowheads="1"/>
          </p:cNvSpPr>
          <p:nvPr/>
        </p:nvSpPr>
        <p:spPr bwMode="auto">
          <a:xfrm>
            <a:off x="6489700" y="35433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02" name="Oval 42"/>
          <p:cNvSpPr>
            <a:spLocks noChangeArrowheads="1"/>
          </p:cNvSpPr>
          <p:nvPr/>
        </p:nvSpPr>
        <p:spPr bwMode="auto">
          <a:xfrm>
            <a:off x="7543800" y="35687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203" name="AutoShape 43"/>
          <p:cNvCxnSpPr>
            <a:cxnSpLocks noChangeShapeType="1"/>
            <a:stCxn id="220198" idx="4"/>
            <a:endCxn id="220205" idx="0"/>
          </p:cNvCxnSpPr>
          <p:nvPr/>
        </p:nvCxnSpPr>
        <p:spPr bwMode="auto">
          <a:xfrm flipH="1">
            <a:off x="8712200" y="3013075"/>
            <a:ext cx="533400" cy="5651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204" name="AutoShape 44"/>
          <p:cNvCxnSpPr>
            <a:cxnSpLocks noChangeShapeType="1"/>
            <a:stCxn id="220198" idx="4"/>
            <a:endCxn id="220206" idx="0"/>
          </p:cNvCxnSpPr>
          <p:nvPr/>
        </p:nvCxnSpPr>
        <p:spPr bwMode="auto">
          <a:xfrm>
            <a:off x="9245600" y="3013075"/>
            <a:ext cx="457200" cy="6159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205" name="Oval 45"/>
          <p:cNvSpPr>
            <a:spLocks noChangeArrowheads="1"/>
          </p:cNvSpPr>
          <p:nvPr/>
        </p:nvSpPr>
        <p:spPr bwMode="auto">
          <a:xfrm>
            <a:off x="8521700" y="35941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06" name="Oval 46"/>
          <p:cNvSpPr>
            <a:spLocks noChangeArrowheads="1"/>
          </p:cNvSpPr>
          <p:nvPr/>
        </p:nvSpPr>
        <p:spPr bwMode="auto">
          <a:xfrm>
            <a:off x="9512300" y="3644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207" name="AutoShape 47"/>
          <p:cNvCxnSpPr>
            <a:cxnSpLocks noChangeShapeType="1"/>
            <a:stCxn id="220201" idx="4"/>
            <a:endCxn id="220209" idx="0"/>
          </p:cNvCxnSpPr>
          <p:nvPr/>
        </p:nvCxnSpPr>
        <p:spPr bwMode="auto">
          <a:xfrm flipH="1">
            <a:off x="6400800" y="3914775"/>
            <a:ext cx="279400" cy="590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208" name="AutoShape 48"/>
          <p:cNvCxnSpPr>
            <a:cxnSpLocks noChangeShapeType="1"/>
            <a:stCxn id="220201" idx="4"/>
            <a:endCxn id="220210" idx="0"/>
          </p:cNvCxnSpPr>
          <p:nvPr/>
        </p:nvCxnSpPr>
        <p:spPr bwMode="auto">
          <a:xfrm>
            <a:off x="6680200" y="3914775"/>
            <a:ext cx="241300" cy="590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209" name="Oval 49"/>
          <p:cNvSpPr>
            <a:spLocks noChangeArrowheads="1"/>
          </p:cNvSpPr>
          <p:nvPr/>
        </p:nvSpPr>
        <p:spPr bwMode="auto">
          <a:xfrm>
            <a:off x="62103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10" name="Oval 50"/>
          <p:cNvSpPr>
            <a:spLocks noChangeArrowheads="1"/>
          </p:cNvSpPr>
          <p:nvPr/>
        </p:nvSpPr>
        <p:spPr bwMode="auto">
          <a:xfrm>
            <a:off x="6731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211" name="AutoShape 51"/>
          <p:cNvCxnSpPr>
            <a:cxnSpLocks noChangeShapeType="1"/>
            <a:stCxn id="220202" idx="4"/>
            <a:endCxn id="220213" idx="0"/>
          </p:cNvCxnSpPr>
          <p:nvPr/>
        </p:nvCxnSpPr>
        <p:spPr bwMode="auto">
          <a:xfrm flipH="1">
            <a:off x="7454900" y="3940175"/>
            <a:ext cx="279400" cy="5651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212" name="AutoShape 52"/>
          <p:cNvCxnSpPr>
            <a:cxnSpLocks noChangeShapeType="1"/>
            <a:stCxn id="220202" idx="4"/>
            <a:endCxn id="220214" idx="0"/>
          </p:cNvCxnSpPr>
          <p:nvPr/>
        </p:nvCxnSpPr>
        <p:spPr bwMode="auto">
          <a:xfrm>
            <a:off x="7734300" y="3940175"/>
            <a:ext cx="203200" cy="5651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213" name="Oval 53"/>
          <p:cNvSpPr>
            <a:spLocks noChangeArrowheads="1"/>
          </p:cNvSpPr>
          <p:nvPr/>
        </p:nvSpPr>
        <p:spPr bwMode="auto">
          <a:xfrm>
            <a:off x="72644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14" name="Oval 54"/>
          <p:cNvSpPr>
            <a:spLocks noChangeArrowheads="1"/>
          </p:cNvSpPr>
          <p:nvPr/>
        </p:nvSpPr>
        <p:spPr bwMode="auto">
          <a:xfrm>
            <a:off x="7747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215" name="AutoShape 55"/>
          <p:cNvCxnSpPr>
            <a:cxnSpLocks noChangeShapeType="1"/>
            <a:stCxn id="220205" idx="4"/>
            <a:endCxn id="220217" idx="0"/>
          </p:cNvCxnSpPr>
          <p:nvPr/>
        </p:nvCxnSpPr>
        <p:spPr bwMode="auto">
          <a:xfrm flipH="1">
            <a:off x="8458200" y="3965575"/>
            <a:ext cx="2540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216" name="AutoShape 56"/>
          <p:cNvCxnSpPr>
            <a:cxnSpLocks noChangeShapeType="1"/>
            <a:stCxn id="220205" idx="4"/>
            <a:endCxn id="220218" idx="0"/>
          </p:cNvCxnSpPr>
          <p:nvPr/>
        </p:nvCxnSpPr>
        <p:spPr bwMode="auto">
          <a:xfrm>
            <a:off x="8712200" y="3965575"/>
            <a:ext cx="2032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217" name="Oval 57"/>
          <p:cNvSpPr>
            <a:spLocks noChangeArrowheads="1"/>
          </p:cNvSpPr>
          <p:nvPr/>
        </p:nvSpPr>
        <p:spPr bwMode="auto">
          <a:xfrm>
            <a:off x="82677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18" name="Oval 58"/>
          <p:cNvSpPr>
            <a:spLocks noChangeArrowheads="1"/>
          </p:cNvSpPr>
          <p:nvPr/>
        </p:nvSpPr>
        <p:spPr bwMode="auto">
          <a:xfrm>
            <a:off x="87249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0219" name="AutoShape 59"/>
          <p:cNvCxnSpPr>
            <a:cxnSpLocks noChangeShapeType="1"/>
            <a:stCxn id="220206" idx="4"/>
            <a:endCxn id="220221" idx="0"/>
          </p:cNvCxnSpPr>
          <p:nvPr/>
        </p:nvCxnSpPr>
        <p:spPr bwMode="auto">
          <a:xfrm flipH="1">
            <a:off x="9461500" y="4016375"/>
            <a:ext cx="241300" cy="4889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0220" name="AutoShape 60"/>
          <p:cNvCxnSpPr>
            <a:cxnSpLocks noChangeShapeType="1"/>
            <a:stCxn id="220206" idx="4"/>
            <a:endCxn id="220222" idx="0"/>
          </p:cNvCxnSpPr>
          <p:nvPr/>
        </p:nvCxnSpPr>
        <p:spPr bwMode="auto">
          <a:xfrm>
            <a:off x="9702800" y="4016375"/>
            <a:ext cx="215900" cy="4889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0221" name="Oval 61"/>
          <p:cNvSpPr>
            <a:spLocks noChangeArrowheads="1"/>
          </p:cNvSpPr>
          <p:nvPr/>
        </p:nvSpPr>
        <p:spPr bwMode="auto">
          <a:xfrm>
            <a:off x="9271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22" name="Oval 62"/>
          <p:cNvSpPr>
            <a:spLocks noChangeArrowheads="1"/>
          </p:cNvSpPr>
          <p:nvPr/>
        </p:nvSpPr>
        <p:spPr bwMode="auto">
          <a:xfrm>
            <a:off x="97282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223" name="Text Box 63"/>
          <p:cNvSpPr txBox="1">
            <a:spLocks noChangeArrowheads="1"/>
          </p:cNvSpPr>
          <p:nvPr/>
        </p:nvSpPr>
        <p:spPr bwMode="auto">
          <a:xfrm>
            <a:off x="5292725" y="4826000"/>
            <a:ext cx="609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goal</a:t>
            </a:r>
          </a:p>
        </p:txBody>
      </p:sp>
      <p:sp>
        <p:nvSpPr>
          <p:cNvPr id="220225" name="Text Box 65"/>
          <p:cNvSpPr txBox="1">
            <a:spLocks noChangeArrowheads="1"/>
          </p:cNvSpPr>
          <p:nvPr/>
        </p:nvSpPr>
        <p:spPr bwMode="auto">
          <a:xfrm>
            <a:off x="2019301" y="368300"/>
            <a:ext cx="238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Depth </a:t>
            </a:r>
            <a:r>
              <a:rPr lang="en-US" b="1" i="1"/>
              <a:t>d </a:t>
            </a:r>
            <a:r>
              <a:rPr lang="en-US" b="1"/>
              <a:t>= 4</a:t>
            </a:r>
          </a:p>
          <a:p>
            <a:pPr algn="l"/>
            <a:r>
              <a:rPr lang="en-US" b="1"/>
              <a:t>Branching factor </a:t>
            </a:r>
            <a:r>
              <a:rPr lang="en-US" b="1" i="1"/>
              <a:t>b</a:t>
            </a:r>
            <a:r>
              <a:rPr lang="en-US" b="1"/>
              <a:t> = 2</a:t>
            </a:r>
          </a:p>
        </p:txBody>
      </p:sp>
      <p:sp>
        <p:nvSpPr>
          <p:cNvPr id="220227" name="Text Box 67"/>
          <p:cNvSpPr txBox="1">
            <a:spLocks noChangeArrowheads="1"/>
          </p:cNvSpPr>
          <p:nvPr/>
        </p:nvSpPr>
        <p:spPr bwMode="auto">
          <a:xfrm>
            <a:off x="1990725" y="5359400"/>
            <a:ext cx="823873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No. of nodes examined through level 3 (</a:t>
            </a:r>
            <a:r>
              <a:rPr lang="en-US" i="1"/>
              <a:t>d</a:t>
            </a:r>
            <a:r>
              <a:rPr lang="en-US"/>
              <a:t>-1) = 1 + 2 + 2</a:t>
            </a:r>
            <a:r>
              <a:rPr lang="en-US" baseline="30000"/>
              <a:t>2</a:t>
            </a:r>
            <a:r>
              <a:rPr lang="en-US"/>
              <a:t> + 2</a:t>
            </a:r>
            <a:r>
              <a:rPr lang="en-US" baseline="30000"/>
              <a:t>3</a:t>
            </a:r>
            <a:r>
              <a:rPr lang="en-US"/>
              <a:t> = 1 + 2 + 4 + 8 = 15</a:t>
            </a:r>
          </a:p>
        </p:txBody>
      </p:sp>
      <p:sp>
        <p:nvSpPr>
          <p:cNvPr id="220228" name="Text Box 68"/>
          <p:cNvSpPr txBox="1">
            <a:spLocks noChangeArrowheads="1"/>
          </p:cNvSpPr>
          <p:nvPr/>
        </p:nvSpPr>
        <p:spPr bwMode="auto">
          <a:xfrm>
            <a:off x="2016125" y="5740400"/>
            <a:ext cx="7181902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Avg. no. of nodes examined at level 4 = (1 + 2</a:t>
            </a:r>
            <a:r>
              <a:rPr lang="en-US" baseline="30000"/>
              <a:t>4</a:t>
            </a:r>
            <a:r>
              <a:rPr lang="en-US"/>
              <a:t>) / 2    (min = 1, max = 2</a:t>
            </a:r>
            <a:r>
              <a:rPr lang="en-US" baseline="30000"/>
              <a:t>4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5098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858" y="0"/>
            <a:ext cx="9905998" cy="1478570"/>
          </a:xfrm>
        </p:spPr>
        <p:txBody>
          <a:bodyPr/>
          <a:lstStyle/>
          <a:p>
            <a:r>
              <a:rPr lang="en-US" dirty="0"/>
              <a:t>Breadth-First Search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16075" y="1532983"/>
            <a:ext cx="8153400" cy="4927600"/>
          </a:xfrm>
        </p:spPr>
        <p:txBody>
          <a:bodyPr>
            <a:normAutofit/>
          </a:bodyPr>
          <a:lstStyle/>
          <a:p>
            <a:r>
              <a:rPr lang="en-US" sz="2800" dirty="0"/>
              <a:t>Space complexity:</a:t>
            </a:r>
          </a:p>
          <a:p>
            <a:pPr lvl="1"/>
            <a:r>
              <a:rPr lang="en-US" sz="2400" dirty="0"/>
              <a:t>Full tree at depth </a:t>
            </a:r>
            <a:r>
              <a:rPr lang="en-US" sz="2400" i="1" dirty="0"/>
              <a:t>d</a:t>
            </a:r>
            <a:r>
              <a:rPr lang="en-US" sz="2400" dirty="0"/>
              <a:t> uses </a:t>
            </a:r>
            <a:r>
              <a:rPr lang="en-US" sz="2400" i="1" dirty="0" err="1"/>
              <a:t>b</a:t>
            </a:r>
            <a:r>
              <a:rPr lang="en-US" sz="2400" i="1" baseline="30000" dirty="0" err="1"/>
              <a:t>d</a:t>
            </a:r>
            <a:r>
              <a:rPr lang="en-US" sz="2400" dirty="0"/>
              <a:t> memory nodes</a:t>
            </a:r>
          </a:p>
          <a:p>
            <a:pPr lvl="1"/>
            <a:r>
              <a:rPr lang="en-US" sz="2400" dirty="0"/>
              <a:t>If you know there is a goal at depth </a:t>
            </a:r>
            <a:r>
              <a:rPr lang="en-US" sz="2400" i="1" dirty="0"/>
              <a:t>d</a:t>
            </a:r>
            <a:r>
              <a:rPr lang="en-US" sz="2400" dirty="0"/>
              <a:t>, you are done; otherwise have to store the nodes at depth </a:t>
            </a:r>
            <a:r>
              <a:rPr lang="en-US" sz="2400" i="1" dirty="0"/>
              <a:t>d</a:t>
            </a:r>
            <a:r>
              <a:rPr lang="en-US" sz="2400" dirty="0"/>
              <a:t>+1 as you generate them; so might need </a:t>
            </a:r>
            <a:r>
              <a:rPr lang="en-US" sz="2400" i="1" dirty="0"/>
              <a:t>b</a:t>
            </a:r>
            <a:r>
              <a:rPr lang="en-US" sz="2400" i="1" baseline="30000" dirty="0"/>
              <a:t>d+1</a:t>
            </a:r>
            <a:r>
              <a:rPr lang="en-US" sz="2400" dirty="0"/>
              <a:t> memory nodes</a:t>
            </a:r>
            <a:endParaRPr lang="en-US" sz="900" dirty="0"/>
          </a:p>
          <a:p>
            <a:pPr lvl="1"/>
            <a:r>
              <a:rPr lang="en-US" sz="2400" dirty="0"/>
              <a:t>for large </a:t>
            </a:r>
            <a:r>
              <a:rPr lang="en-US" sz="2400" i="1" dirty="0"/>
              <a:t>b</a:t>
            </a:r>
            <a:r>
              <a:rPr lang="en-US" sz="2400" dirty="0"/>
              <a:t>, this is O(</a:t>
            </a:r>
            <a:r>
              <a:rPr lang="en-US" sz="2400" i="1" dirty="0"/>
              <a:t>b</a:t>
            </a:r>
            <a:r>
              <a:rPr lang="en-US" sz="2400" i="1" baseline="30000" dirty="0"/>
              <a:t>d</a:t>
            </a:r>
            <a:r>
              <a:rPr lang="en-US" sz="2400" dirty="0"/>
              <a:t>) (the fringe dominates)</a:t>
            </a:r>
          </a:p>
        </p:txBody>
      </p:sp>
    </p:spTree>
    <p:extLst>
      <p:ext uri="{BB962C8B-B14F-4D97-AF65-F5344CB8AC3E}">
        <p14:creationId xmlns:p14="http://schemas.microsoft.com/office/powerpoint/2010/main" val="3358672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08681" y="0"/>
            <a:ext cx="9905998" cy="1478570"/>
          </a:xfrm>
        </p:spPr>
        <p:txBody>
          <a:bodyPr/>
          <a:lstStyle/>
          <a:p>
            <a:r>
              <a:rPr lang="en-US" dirty="0"/>
              <a:t>Properties of Breadth-First Search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77380" y="1326376"/>
            <a:ext cx="8229600" cy="49911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Complete?</a:t>
            </a:r>
          </a:p>
          <a:p>
            <a:pPr lvl="1"/>
            <a:r>
              <a:rPr lang="en-US" dirty="0"/>
              <a:t>Yes, if </a:t>
            </a:r>
            <a:r>
              <a:rPr lang="en-US" sz="2400" i="1" dirty="0"/>
              <a:t>b</a:t>
            </a:r>
            <a:r>
              <a:rPr lang="en-US" dirty="0"/>
              <a:t> is finite, it will find the goal node eventually</a:t>
            </a:r>
          </a:p>
          <a:p>
            <a:pPr lvl="1"/>
            <a:endParaRPr lang="en-US" sz="800" dirty="0"/>
          </a:p>
          <a:p>
            <a:r>
              <a:rPr lang="en-US" dirty="0"/>
              <a:t>Time Complexity?</a:t>
            </a:r>
          </a:p>
          <a:p>
            <a:pPr lvl="1"/>
            <a:r>
              <a:rPr lang="en-US" dirty="0"/>
              <a:t>1 + 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30000" dirty="0"/>
              <a:t>3</a:t>
            </a:r>
            <a:r>
              <a:rPr lang="en-US" dirty="0"/>
              <a:t> + . . . + </a:t>
            </a:r>
            <a:r>
              <a:rPr lang="en-US" i="1" dirty="0" err="1"/>
              <a:t>b</a:t>
            </a:r>
            <a:r>
              <a:rPr lang="en-US" i="1" baseline="30000" dirty="0" err="1"/>
              <a:t>d</a:t>
            </a:r>
            <a:r>
              <a:rPr lang="en-US" dirty="0"/>
              <a:t> =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b</a:t>
            </a:r>
            <a:r>
              <a:rPr lang="en-US" i="1" baseline="30000" dirty="0" err="1"/>
              <a:t>d</a:t>
            </a:r>
            <a:r>
              <a:rPr lang="en-US" dirty="0"/>
              <a:t>)</a:t>
            </a:r>
          </a:p>
          <a:p>
            <a:endParaRPr lang="en-US" sz="800" dirty="0"/>
          </a:p>
          <a:p>
            <a:r>
              <a:rPr lang="en-US" dirty="0"/>
              <a:t>Space Complexity?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b</a:t>
            </a:r>
            <a:r>
              <a:rPr lang="en-US" i="1" baseline="30000" dirty="0" err="1"/>
              <a:t>d</a:t>
            </a:r>
            <a:r>
              <a:rPr lang="en-US" dirty="0"/>
              <a:t>)  (keeps every node in memory)</a:t>
            </a:r>
          </a:p>
          <a:p>
            <a:endParaRPr lang="en-US" sz="800" dirty="0"/>
          </a:p>
          <a:p>
            <a:r>
              <a:rPr lang="en-US" dirty="0"/>
              <a:t>Optimal?</a:t>
            </a:r>
          </a:p>
          <a:p>
            <a:pPr lvl="1"/>
            <a:r>
              <a:rPr lang="en-US" dirty="0"/>
              <a:t>Yes (if cost = 1 per step); but, not optimal in general</a:t>
            </a:r>
          </a:p>
          <a:p>
            <a:endParaRPr lang="en-US" sz="1800" dirty="0"/>
          </a:p>
          <a:p>
            <a:pPr>
              <a:buFont typeface="Marlett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/>
              <a:t>Note: biggest problem in BFS is the space complexity</a:t>
            </a:r>
          </a:p>
        </p:txBody>
      </p:sp>
    </p:spTree>
    <p:extLst>
      <p:ext uri="{BB962C8B-B14F-4D97-AF65-F5344CB8AC3E}">
        <p14:creationId xmlns:p14="http://schemas.microsoft.com/office/powerpoint/2010/main" val="3917612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 noChangeArrowheads="1"/>
          </p:cNvSpPr>
          <p:nvPr>
            <p:ph type="title"/>
          </p:nvPr>
        </p:nvSpPr>
        <p:spPr>
          <a:xfrm>
            <a:off x="1168401" y="8123"/>
            <a:ext cx="9905998" cy="1478570"/>
          </a:xfrm>
        </p:spPr>
        <p:txBody>
          <a:bodyPr/>
          <a:lstStyle/>
          <a:p>
            <a:r>
              <a:rPr lang="en-US" sz="3200" dirty="0"/>
              <a:t>Breadth-First Search: </a:t>
            </a:r>
            <a:br>
              <a:rPr lang="en-US" sz="3200" dirty="0"/>
            </a:br>
            <a:r>
              <a:rPr lang="en-US" sz="2400" dirty="0"/>
              <a:t>Time and Space Complexity</a:t>
            </a:r>
            <a:endParaRPr lang="en-US" sz="3200" dirty="0"/>
          </a:p>
        </p:txBody>
      </p:sp>
      <p:sp>
        <p:nvSpPr>
          <p:cNvPr id="21094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1905001" y="1391425"/>
            <a:ext cx="8229600" cy="1549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Assume</a:t>
            </a:r>
          </a:p>
          <a:p>
            <a:pPr lvl="1"/>
            <a:r>
              <a:rPr lang="en-US" dirty="0"/>
              <a:t>branching factor b=10; </a:t>
            </a:r>
          </a:p>
          <a:p>
            <a:pPr lvl="1"/>
            <a:r>
              <a:rPr lang="en-US" dirty="0"/>
              <a:t>1000 nodes/second; </a:t>
            </a:r>
          </a:p>
          <a:p>
            <a:pPr lvl="1"/>
            <a:r>
              <a:rPr lang="en-US" dirty="0"/>
              <a:t>100 bytes/node</a:t>
            </a:r>
          </a:p>
          <a:p>
            <a:endParaRPr lang="en-US" dirty="0"/>
          </a:p>
        </p:txBody>
      </p:sp>
      <p:pic>
        <p:nvPicPr>
          <p:cNvPr id="2109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1" y="3389971"/>
            <a:ext cx="8385175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8911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115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Depth-First Search</a:t>
            </a:r>
          </a:p>
        </p:txBody>
      </p:sp>
    </p:spTree>
    <p:extLst>
      <p:ext uri="{BB962C8B-B14F-4D97-AF65-F5344CB8AC3E}">
        <p14:creationId xmlns:p14="http://schemas.microsoft.com/office/powerpoint/2010/main" val="271683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42078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Part II</a:t>
            </a:r>
          </a:p>
          <a:p>
            <a:pPr algn="ctr"/>
            <a:r>
              <a:rPr lang="en-US" sz="5400" b="1" dirty="0"/>
              <a:t>Search Strategies</a:t>
            </a:r>
          </a:p>
        </p:txBody>
      </p:sp>
    </p:spTree>
    <p:extLst>
      <p:ext uri="{BB962C8B-B14F-4D97-AF65-F5344CB8AC3E}">
        <p14:creationId xmlns:p14="http://schemas.microsoft.com/office/powerpoint/2010/main" val="4212267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274" name="AutoShape 2"/>
          <p:cNvCxnSpPr>
            <a:cxnSpLocks noChangeShapeType="1"/>
            <a:stCxn id="182284" idx="4"/>
            <a:endCxn id="182287" idx="0"/>
          </p:cNvCxnSpPr>
          <p:nvPr/>
        </p:nvCxnSpPr>
        <p:spPr bwMode="auto">
          <a:xfrm flipH="1">
            <a:off x="3543300" y="1946275"/>
            <a:ext cx="2552700" cy="895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75" name="AutoShape 3"/>
          <p:cNvCxnSpPr>
            <a:cxnSpLocks noChangeShapeType="1"/>
            <a:stCxn id="182284" idx="4"/>
            <a:endCxn id="182286" idx="0"/>
          </p:cNvCxnSpPr>
          <p:nvPr/>
        </p:nvCxnSpPr>
        <p:spPr bwMode="auto">
          <a:xfrm>
            <a:off x="6096000" y="1946275"/>
            <a:ext cx="0" cy="895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76" name="AutoShape 4"/>
          <p:cNvCxnSpPr>
            <a:cxnSpLocks noChangeShapeType="1"/>
            <a:stCxn id="182284" idx="4"/>
            <a:endCxn id="182288" idx="0"/>
          </p:cNvCxnSpPr>
          <p:nvPr/>
        </p:nvCxnSpPr>
        <p:spPr bwMode="auto">
          <a:xfrm>
            <a:off x="6096000" y="1946275"/>
            <a:ext cx="2400300" cy="895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77" name="AutoShape 5"/>
          <p:cNvCxnSpPr>
            <a:cxnSpLocks noChangeShapeType="1"/>
            <a:stCxn id="182286" idx="4"/>
            <a:endCxn id="182291" idx="0"/>
          </p:cNvCxnSpPr>
          <p:nvPr/>
        </p:nvCxnSpPr>
        <p:spPr bwMode="auto">
          <a:xfrm flipH="1">
            <a:off x="5511800" y="3228975"/>
            <a:ext cx="5842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78" name="AutoShape 6"/>
          <p:cNvCxnSpPr>
            <a:cxnSpLocks noChangeShapeType="1"/>
            <a:stCxn id="182286" idx="4"/>
            <a:endCxn id="182292" idx="0"/>
          </p:cNvCxnSpPr>
          <p:nvPr/>
        </p:nvCxnSpPr>
        <p:spPr bwMode="auto">
          <a:xfrm>
            <a:off x="6096000" y="3228975"/>
            <a:ext cx="6223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79" name="AutoShape 7"/>
          <p:cNvCxnSpPr>
            <a:cxnSpLocks noChangeShapeType="1"/>
            <a:stCxn id="182289" idx="4"/>
            <a:endCxn id="182293" idx="0"/>
          </p:cNvCxnSpPr>
          <p:nvPr/>
        </p:nvCxnSpPr>
        <p:spPr bwMode="auto">
          <a:xfrm>
            <a:off x="2908300" y="4143375"/>
            <a:ext cx="0" cy="514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80" name="AutoShape 8"/>
          <p:cNvCxnSpPr>
            <a:cxnSpLocks noChangeShapeType="1"/>
            <a:stCxn id="182287" idx="4"/>
            <a:endCxn id="182289" idx="0"/>
          </p:cNvCxnSpPr>
          <p:nvPr/>
        </p:nvCxnSpPr>
        <p:spPr bwMode="auto">
          <a:xfrm flipH="1">
            <a:off x="2908300" y="3228975"/>
            <a:ext cx="6350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81" name="AutoShape 9"/>
          <p:cNvCxnSpPr>
            <a:cxnSpLocks noChangeShapeType="1"/>
            <a:stCxn id="182287" idx="4"/>
            <a:endCxn id="182290" idx="0"/>
          </p:cNvCxnSpPr>
          <p:nvPr/>
        </p:nvCxnSpPr>
        <p:spPr bwMode="auto">
          <a:xfrm>
            <a:off x="3543300" y="3228975"/>
            <a:ext cx="4572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82" name="AutoShape 10"/>
          <p:cNvCxnSpPr>
            <a:cxnSpLocks noChangeShapeType="1"/>
            <a:stCxn id="182288" idx="4"/>
            <a:endCxn id="182294" idx="0"/>
          </p:cNvCxnSpPr>
          <p:nvPr/>
        </p:nvCxnSpPr>
        <p:spPr bwMode="auto">
          <a:xfrm flipH="1">
            <a:off x="7848600" y="3228975"/>
            <a:ext cx="6477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83" name="AutoShape 11"/>
          <p:cNvCxnSpPr>
            <a:cxnSpLocks noChangeShapeType="1"/>
            <a:stCxn id="182288" idx="4"/>
            <a:endCxn id="182295" idx="0"/>
          </p:cNvCxnSpPr>
          <p:nvPr/>
        </p:nvCxnSpPr>
        <p:spPr bwMode="auto">
          <a:xfrm>
            <a:off x="8496300" y="3228975"/>
            <a:ext cx="850900" cy="552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82284" name="Oval 12"/>
          <p:cNvSpPr>
            <a:spLocks noChangeArrowheads="1"/>
          </p:cNvSpPr>
          <p:nvPr/>
        </p:nvSpPr>
        <p:spPr bwMode="auto">
          <a:xfrm>
            <a:off x="5905500" y="15748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5978525" y="15986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</a:t>
            </a:r>
          </a:p>
        </p:txBody>
      </p:sp>
      <p:sp>
        <p:nvSpPr>
          <p:cNvPr id="182286" name="Oval 14"/>
          <p:cNvSpPr>
            <a:spLocks noChangeArrowheads="1"/>
          </p:cNvSpPr>
          <p:nvPr/>
        </p:nvSpPr>
        <p:spPr bwMode="auto">
          <a:xfrm>
            <a:off x="5905500" y="28575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7" name="Oval 15"/>
          <p:cNvSpPr>
            <a:spLocks noChangeArrowheads="1"/>
          </p:cNvSpPr>
          <p:nvPr/>
        </p:nvSpPr>
        <p:spPr bwMode="auto">
          <a:xfrm>
            <a:off x="3352800" y="28575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8" name="Oval 16"/>
          <p:cNvSpPr>
            <a:spLocks noChangeArrowheads="1"/>
          </p:cNvSpPr>
          <p:nvPr/>
        </p:nvSpPr>
        <p:spPr bwMode="auto">
          <a:xfrm>
            <a:off x="8305800" y="28575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9" name="Oval 17"/>
          <p:cNvSpPr>
            <a:spLocks noChangeArrowheads="1"/>
          </p:cNvSpPr>
          <p:nvPr/>
        </p:nvSpPr>
        <p:spPr bwMode="auto">
          <a:xfrm>
            <a:off x="2717800" y="3771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90" name="Oval 18"/>
          <p:cNvSpPr>
            <a:spLocks noChangeArrowheads="1"/>
          </p:cNvSpPr>
          <p:nvPr/>
        </p:nvSpPr>
        <p:spPr bwMode="auto">
          <a:xfrm>
            <a:off x="3810000" y="3771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91" name="Oval 19"/>
          <p:cNvSpPr>
            <a:spLocks noChangeArrowheads="1"/>
          </p:cNvSpPr>
          <p:nvPr/>
        </p:nvSpPr>
        <p:spPr bwMode="auto">
          <a:xfrm>
            <a:off x="5321300" y="3771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92" name="Oval 20"/>
          <p:cNvSpPr>
            <a:spLocks noChangeArrowheads="1"/>
          </p:cNvSpPr>
          <p:nvPr/>
        </p:nvSpPr>
        <p:spPr bwMode="auto">
          <a:xfrm>
            <a:off x="6527800" y="3771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93" name="Oval 21"/>
          <p:cNvSpPr>
            <a:spLocks noChangeArrowheads="1"/>
          </p:cNvSpPr>
          <p:nvPr/>
        </p:nvSpPr>
        <p:spPr bwMode="auto">
          <a:xfrm>
            <a:off x="2717800" y="46736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94" name="Oval 22"/>
          <p:cNvSpPr>
            <a:spLocks noChangeArrowheads="1"/>
          </p:cNvSpPr>
          <p:nvPr/>
        </p:nvSpPr>
        <p:spPr bwMode="auto">
          <a:xfrm>
            <a:off x="7658100" y="3771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95" name="Oval 23"/>
          <p:cNvSpPr>
            <a:spLocks noChangeArrowheads="1"/>
          </p:cNvSpPr>
          <p:nvPr/>
        </p:nvSpPr>
        <p:spPr bwMode="auto">
          <a:xfrm>
            <a:off x="9156700" y="37973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296" name="AutoShape 24"/>
          <p:cNvCxnSpPr>
            <a:cxnSpLocks noChangeShapeType="1"/>
            <a:stCxn id="182291" idx="4"/>
            <a:endCxn id="182298" idx="0"/>
          </p:cNvCxnSpPr>
          <p:nvPr/>
        </p:nvCxnSpPr>
        <p:spPr bwMode="auto">
          <a:xfrm flipH="1">
            <a:off x="4876800" y="4143375"/>
            <a:ext cx="635000" cy="514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297" name="AutoShape 25"/>
          <p:cNvCxnSpPr>
            <a:cxnSpLocks noChangeShapeType="1"/>
            <a:stCxn id="182291" idx="4"/>
            <a:endCxn id="182299" idx="0"/>
          </p:cNvCxnSpPr>
          <p:nvPr/>
        </p:nvCxnSpPr>
        <p:spPr bwMode="auto">
          <a:xfrm>
            <a:off x="5511800" y="4143375"/>
            <a:ext cx="571500" cy="514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82298" name="Oval 26"/>
          <p:cNvSpPr>
            <a:spLocks noChangeArrowheads="1"/>
          </p:cNvSpPr>
          <p:nvPr/>
        </p:nvSpPr>
        <p:spPr bwMode="auto">
          <a:xfrm>
            <a:off x="4686300" y="46736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99" name="Oval 27"/>
          <p:cNvSpPr>
            <a:spLocks noChangeArrowheads="1"/>
          </p:cNvSpPr>
          <p:nvPr/>
        </p:nvSpPr>
        <p:spPr bwMode="auto">
          <a:xfrm>
            <a:off x="5892800" y="46736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300" name="AutoShape 28"/>
          <p:cNvCxnSpPr>
            <a:cxnSpLocks noChangeShapeType="1"/>
            <a:stCxn id="182294" idx="4"/>
            <a:endCxn id="182301" idx="0"/>
          </p:cNvCxnSpPr>
          <p:nvPr/>
        </p:nvCxnSpPr>
        <p:spPr bwMode="auto">
          <a:xfrm>
            <a:off x="7848600" y="4143375"/>
            <a:ext cx="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82301" name="Oval 29"/>
          <p:cNvSpPr>
            <a:spLocks noChangeArrowheads="1"/>
          </p:cNvSpPr>
          <p:nvPr/>
        </p:nvSpPr>
        <p:spPr bwMode="auto">
          <a:xfrm>
            <a:off x="7658100" y="46990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302" name="AutoShape 30"/>
          <p:cNvCxnSpPr>
            <a:cxnSpLocks noChangeShapeType="1"/>
            <a:endCxn id="182304" idx="0"/>
          </p:cNvCxnSpPr>
          <p:nvPr/>
        </p:nvCxnSpPr>
        <p:spPr bwMode="auto">
          <a:xfrm flipH="1">
            <a:off x="8699500" y="4181475"/>
            <a:ext cx="6350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303" name="AutoShape 31"/>
          <p:cNvCxnSpPr>
            <a:cxnSpLocks noChangeShapeType="1"/>
            <a:stCxn id="182295" idx="4"/>
            <a:endCxn id="182305" idx="0"/>
          </p:cNvCxnSpPr>
          <p:nvPr/>
        </p:nvCxnSpPr>
        <p:spPr bwMode="auto">
          <a:xfrm>
            <a:off x="9347200" y="4168775"/>
            <a:ext cx="558800" cy="552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82304" name="Oval 32"/>
          <p:cNvSpPr>
            <a:spLocks noChangeArrowheads="1"/>
          </p:cNvSpPr>
          <p:nvPr/>
        </p:nvSpPr>
        <p:spPr bwMode="auto">
          <a:xfrm>
            <a:off x="8509000" y="47371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05" name="Oval 33"/>
          <p:cNvSpPr>
            <a:spLocks noChangeArrowheads="1"/>
          </p:cNvSpPr>
          <p:nvPr/>
        </p:nvSpPr>
        <p:spPr bwMode="auto">
          <a:xfrm>
            <a:off x="9715500" y="47371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2306" name="AutoShape 34"/>
          <p:cNvCxnSpPr>
            <a:cxnSpLocks noChangeShapeType="1"/>
            <a:stCxn id="182293" idx="4"/>
            <a:endCxn id="182308" idx="0"/>
          </p:cNvCxnSpPr>
          <p:nvPr/>
        </p:nvCxnSpPr>
        <p:spPr bwMode="auto">
          <a:xfrm flipH="1">
            <a:off x="2286000" y="5045075"/>
            <a:ext cx="6223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2307" name="AutoShape 35"/>
          <p:cNvCxnSpPr>
            <a:cxnSpLocks noChangeShapeType="1"/>
            <a:stCxn id="182293" idx="4"/>
            <a:endCxn id="182309" idx="0"/>
          </p:cNvCxnSpPr>
          <p:nvPr/>
        </p:nvCxnSpPr>
        <p:spPr bwMode="auto">
          <a:xfrm>
            <a:off x="2908300" y="5045075"/>
            <a:ext cx="5842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82308" name="Oval 36"/>
          <p:cNvSpPr>
            <a:spLocks noChangeArrowheads="1"/>
          </p:cNvSpPr>
          <p:nvPr/>
        </p:nvSpPr>
        <p:spPr bwMode="auto">
          <a:xfrm>
            <a:off x="2095500" y="55880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09" name="Oval 37"/>
          <p:cNvSpPr>
            <a:spLocks noChangeArrowheads="1"/>
          </p:cNvSpPr>
          <p:nvPr/>
        </p:nvSpPr>
        <p:spPr bwMode="auto">
          <a:xfrm>
            <a:off x="3302000" y="55880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10" name="Text Box 38"/>
          <p:cNvSpPr txBox="1">
            <a:spLocks noChangeArrowheads="1"/>
          </p:cNvSpPr>
          <p:nvPr/>
        </p:nvSpPr>
        <p:spPr bwMode="auto">
          <a:xfrm>
            <a:off x="3400425" y="28813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</a:t>
            </a:r>
          </a:p>
        </p:txBody>
      </p:sp>
      <p:sp>
        <p:nvSpPr>
          <p:cNvPr id="182311" name="Text Box 39"/>
          <p:cNvSpPr txBox="1">
            <a:spLocks noChangeArrowheads="1"/>
          </p:cNvSpPr>
          <p:nvPr/>
        </p:nvSpPr>
        <p:spPr bwMode="auto">
          <a:xfrm>
            <a:off x="5965825" y="28813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8</a:t>
            </a:r>
          </a:p>
        </p:txBody>
      </p:sp>
      <p:sp>
        <p:nvSpPr>
          <p:cNvPr id="182312" name="Text Box 40"/>
          <p:cNvSpPr txBox="1">
            <a:spLocks noChangeArrowheads="1"/>
          </p:cNvSpPr>
          <p:nvPr/>
        </p:nvSpPr>
        <p:spPr bwMode="auto">
          <a:xfrm>
            <a:off x="8328025" y="28686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13</a:t>
            </a:r>
          </a:p>
        </p:txBody>
      </p:sp>
      <p:sp>
        <p:nvSpPr>
          <p:cNvPr id="182313" name="Text Box 41"/>
          <p:cNvSpPr txBox="1">
            <a:spLocks noChangeArrowheads="1"/>
          </p:cNvSpPr>
          <p:nvPr/>
        </p:nvSpPr>
        <p:spPr bwMode="auto">
          <a:xfrm>
            <a:off x="2778125" y="37957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3</a:t>
            </a:r>
          </a:p>
        </p:txBody>
      </p:sp>
      <p:sp>
        <p:nvSpPr>
          <p:cNvPr id="182314" name="Text Box 42"/>
          <p:cNvSpPr txBox="1">
            <a:spLocks noChangeArrowheads="1"/>
          </p:cNvSpPr>
          <p:nvPr/>
        </p:nvSpPr>
        <p:spPr bwMode="auto">
          <a:xfrm>
            <a:off x="3870325" y="38084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</a:t>
            </a:r>
          </a:p>
        </p:txBody>
      </p:sp>
      <p:sp>
        <p:nvSpPr>
          <p:cNvPr id="182315" name="Text Box 43"/>
          <p:cNvSpPr txBox="1">
            <a:spLocks noChangeArrowheads="1"/>
          </p:cNvSpPr>
          <p:nvPr/>
        </p:nvSpPr>
        <p:spPr bwMode="auto">
          <a:xfrm>
            <a:off x="5381625" y="37957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9</a:t>
            </a:r>
          </a:p>
        </p:txBody>
      </p:sp>
      <p:sp>
        <p:nvSpPr>
          <p:cNvPr id="182316" name="Text Box 44"/>
          <p:cNvSpPr txBox="1">
            <a:spLocks noChangeArrowheads="1"/>
          </p:cNvSpPr>
          <p:nvPr/>
        </p:nvSpPr>
        <p:spPr bwMode="auto">
          <a:xfrm>
            <a:off x="6550025" y="37830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12</a:t>
            </a:r>
          </a:p>
        </p:txBody>
      </p:sp>
      <p:sp>
        <p:nvSpPr>
          <p:cNvPr id="182317" name="Text Box 45"/>
          <p:cNvSpPr txBox="1">
            <a:spLocks noChangeArrowheads="1"/>
          </p:cNvSpPr>
          <p:nvPr/>
        </p:nvSpPr>
        <p:spPr bwMode="auto">
          <a:xfrm>
            <a:off x="7667625" y="37957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</a:t>
            </a:r>
          </a:p>
        </p:txBody>
      </p:sp>
      <p:sp>
        <p:nvSpPr>
          <p:cNvPr id="182318" name="Text Box 46"/>
          <p:cNvSpPr txBox="1">
            <a:spLocks noChangeArrowheads="1"/>
          </p:cNvSpPr>
          <p:nvPr/>
        </p:nvSpPr>
        <p:spPr bwMode="auto">
          <a:xfrm>
            <a:off x="2765425" y="46974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4</a:t>
            </a:r>
          </a:p>
        </p:txBody>
      </p:sp>
      <p:sp>
        <p:nvSpPr>
          <p:cNvPr id="182319" name="Text Box 47"/>
          <p:cNvSpPr txBox="1">
            <a:spLocks noChangeArrowheads="1"/>
          </p:cNvSpPr>
          <p:nvPr/>
        </p:nvSpPr>
        <p:spPr bwMode="auto">
          <a:xfrm>
            <a:off x="4695825" y="46847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10</a:t>
            </a:r>
          </a:p>
        </p:txBody>
      </p:sp>
      <p:sp>
        <p:nvSpPr>
          <p:cNvPr id="182320" name="Text Box 48"/>
          <p:cNvSpPr txBox="1">
            <a:spLocks noChangeArrowheads="1"/>
          </p:cNvSpPr>
          <p:nvPr/>
        </p:nvSpPr>
        <p:spPr bwMode="auto">
          <a:xfrm>
            <a:off x="5902325" y="46974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</a:t>
            </a:r>
          </a:p>
        </p:txBody>
      </p:sp>
      <p:sp>
        <p:nvSpPr>
          <p:cNvPr id="182321" name="Text Box 49"/>
          <p:cNvSpPr txBox="1">
            <a:spLocks noChangeArrowheads="1"/>
          </p:cNvSpPr>
          <p:nvPr/>
        </p:nvSpPr>
        <p:spPr bwMode="auto">
          <a:xfrm>
            <a:off x="7667625" y="47101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15</a:t>
            </a:r>
          </a:p>
        </p:txBody>
      </p:sp>
      <p:sp>
        <p:nvSpPr>
          <p:cNvPr id="182322" name="Text Box 50"/>
          <p:cNvSpPr txBox="1">
            <a:spLocks noChangeArrowheads="1"/>
          </p:cNvSpPr>
          <p:nvPr/>
        </p:nvSpPr>
        <p:spPr bwMode="auto">
          <a:xfrm>
            <a:off x="2143125" y="56118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5</a:t>
            </a:r>
          </a:p>
        </p:txBody>
      </p:sp>
      <p:sp>
        <p:nvSpPr>
          <p:cNvPr id="182323" name="Text Box 51"/>
          <p:cNvSpPr txBox="1">
            <a:spLocks noChangeArrowheads="1"/>
          </p:cNvSpPr>
          <p:nvPr/>
        </p:nvSpPr>
        <p:spPr bwMode="auto">
          <a:xfrm>
            <a:off x="3362325" y="55991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6</a:t>
            </a:r>
          </a:p>
        </p:txBody>
      </p:sp>
      <p:sp>
        <p:nvSpPr>
          <p:cNvPr id="182324" name="Oval 52"/>
          <p:cNvSpPr>
            <a:spLocks noChangeArrowheads="1"/>
          </p:cNvSpPr>
          <p:nvPr/>
        </p:nvSpPr>
        <p:spPr bwMode="auto">
          <a:xfrm>
            <a:off x="7391400" y="4470400"/>
            <a:ext cx="901700" cy="8001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325" name="Text Box 53"/>
          <p:cNvSpPr txBox="1">
            <a:spLocks noChangeArrowheads="1"/>
          </p:cNvSpPr>
          <p:nvPr/>
        </p:nvSpPr>
        <p:spPr bwMode="auto">
          <a:xfrm>
            <a:off x="7527926" y="5205413"/>
            <a:ext cx="521297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 i="1"/>
              <a:t>goal</a:t>
            </a:r>
          </a:p>
        </p:txBody>
      </p:sp>
      <p:sp>
        <p:nvSpPr>
          <p:cNvPr id="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85900" y="145258"/>
            <a:ext cx="8229600" cy="1527550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Always expand the </a:t>
            </a:r>
            <a:r>
              <a:rPr lang="en-US" dirty="0" err="1"/>
              <a:t>deepestest</a:t>
            </a:r>
            <a:r>
              <a:rPr lang="en-US" dirty="0"/>
              <a:t> unexpanded node</a:t>
            </a:r>
          </a:p>
          <a:p>
            <a:pPr lvl="1"/>
            <a:r>
              <a:rPr lang="en-US" sz="2600" dirty="0" err="1"/>
              <a:t>QueuingFN</a:t>
            </a:r>
            <a:r>
              <a:rPr lang="en-US" dirty="0"/>
              <a:t> = insert successor at the front of the queue</a:t>
            </a:r>
          </a:p>
        </p:txBody>
      </p:sp>
    </p:spTree>
    <p:extLst>
      <p:ext uri="{BB962C8B-B14F-4D97-AF65-F5344CB8AC3E}">
        <p14:creationId xmlns:p14="http://schemas.microsoft.com/office/powerpoint/2010/main" val="38736341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 descr="Outlined diamond"/>
          <p:cNvSpPr>
            <a:spLocks noChangeArrowheads="1"/>
          </p:cNvSpPr>
          <p:nvPr/>
        </p:nvSpPr>
        <p:spPr bwMode="auto">
          <a:xfrm>
            <a:off x="4114799" y="2643459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0229" name="Rectangle 5" descr="Outlined diamond"/>
          <p:cNvSpPr>
            <a:spLocks noChangeArrowheads="1"/>
          </p:cNvSpPr>
          <p:nvPr/>
        </p:nvSpPr>
        <p:spPr bwMode="auto">
          <a:xfrm>
            <a:off x="5727699" y="1322659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6042024" y="1600472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80231" name="Oval 7"/>
          <p:cNvSpPr>
            <a:spLocks noChangeArrowheads="1"/>
          </p:cNvSpPr>
          <p:nvPr/>
        </p:nvSpPr>
        <p:spPr bwMode="auto">
          <a:xfrm>
            <a:off x="5803899" y="1386159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6054724" y="2918097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80233" name="Oval 9"/>
          <p:cNvSpPr>
            <a:spLocks noChangeArrowheads="1"/>
          </p:cNvSpPr>
          <p:nvPr/>
        </p:nvSpPr>
        <p:spPr bwMode="auto">
          <a:xfrm>
            <a:off x="5816599" y="2694259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7400924" y="2916510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80235" name="Oval 11"/>
          <p:cNvSpPr>
            <a:spLocks noChangeArrowheads="1"/>
          </p:cNvSpPr>
          <p:nvPr/>
        </p:nvSpPr>
        <p:spPr bwMode="auto">
          <a:xfrm>
            <a:off x="7442199" y="2694259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4378324" y="290381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80237" name="Oval 13"/>
          <p:cNvSpPr>
            <a:spLocks noChangeArrowheads="1"/>
          </p:cNvSpPr>
          <p:nvPr/>
        </p:nvSpPr>
        <p:spPr bwMode="auto">
          <a:xfrm>
            <a:off x="4216399" y="2694259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80238" name="AutoShape 14"/>
          <p:cNvCxnSpPr>
            <a:cxnSpLocks noChangeShapeType="1"/>
            <a:stCxn id="180231" idx="4"/>
            <a:endCxn id="180237" idx="0"/>
          </p:cNvCxnSpPr>
          <p:nvPr/>
        </p:nvCxnSpPr>
        <p:spPr bwMode="auto">
          <a:xfrm flipH="1">
            <a:off x="4781549" y="2211659"/>
            <a:ext cx="15875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0239" name="AutoShape 15"/>
          <p:cNvCxnSpPr>
            <a:cxnSpLocks noChangeShapeType="1"/>
            <a:stCxn id="180231" idx="4"/>
            <a:endCxn id="180233" idx="0"/>
          </p:cNvCxnSpPr>
          <p:nvPr/>
        </p:nvCxnSpPr>
        <p:spPr bwMode="auto">
          <a:xfrm>
            <a:off x="6369049" y="2211659"/>
            <a:ext cx="127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0240" name="AutoShape 16"/>
          <p:cNvCxnSpPr>
            <a:cxnSpLocks noChangeShapeType="1"/>
            <a:stCxn id="180231" idx="4"/>
            <a:endCxn id="180235" idx="0"/>
          </p:cNvCxnSpPr>
          <p:nvPr/>
        </p:nvCxnSpPr>
        <p:spPr bwMode="auto">
          <a:xfrm>
            <a:off x="6369049" y="2211659"/>
            <a:ext cx="16383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80241" name="Text Box 17"/>
          <p:cNvSpPr txBox="1">
            <a:spLocks noChangeArrowheads="1"/>
          </p:cNvSpPr>
          <p:nvPr/>
        </p:nvSpPr>
        <p:spPr bwMode="auto">
          <a:xfrm>
            <a:off x="3997324" y="4459560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3911599" y="4237309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2867024" y="4472260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80244" name="Oval 20"/>
          <p:cNvSpPr>
            <a:spLocks noChangeArrowheads="1"/>
          </p:cNvSpPr>
          <p:nvPr/>
        </p:nvSpPr>
        <p:spPr bwMode="auto">
          <a:xfrm>
            <a:off x="2628899" y="4250009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80245" name="AutoShape 21"/>
          <p:cNvCxnSpPr>
            <a:cxnSpLocks noChangeShapeType="1"/>
            <a:stCxn id="180237" idx="4"/>
            <a:endCxn id="180244" idx="0"/>
          </p:cNvCxnSpPr>
          <p:nvPr/>
        </p:nvCxnSpPr>
        <p:spPr bwMode="auto">
          <a:xfrm flipH="1">
            <a:off x="3194049" y="3519759"/>
            <a:ext cx="1587500" cy="717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0246" name="AutoShape 22"/>
          <p:cNvCxnSpPr>
            <a:cxnSpLocks noChangeShapeType="1"/>
            <a:stCxn id="180237" idx="4"/>
            <a:endCxn id="180242" idx="0"/>
          </p:cNvCxnSpPr>
          <p:nvPr/>
        </p:nvCxnSpPr>
        <p:spPr bwMode="auto">
          <a:xfrm flipH="1">
            <a:off x="4476749" y="3519759"/>
            <a:ext cx="304800" cy="704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8">
            <a:extLst>
              <a:ext uri="{FF2B5EF4-FFF2-40B4-BE49-F238E27FC236}">
                <a16:creationId xmlns:a16="http://schemas.microsoft.com/office/drawing/2014/main" id="{60B5FBAD-85ED-40F8-8A5F-E9C0C654E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8324" y="5704159"/>
            <a:ext cx="4121321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&lt;== Arad, Oradea, Sibiu, Timisoara &lt;==</a:t>
            </a:r>
          </a:p>
        </p:txBody>
      </p:sp>
    </p:spTree>
    <p:extLst>
      <p:ext uri="{BB962C8B-B14F-4D97-AF65-F5344CB8AC3E}">
        <p14:creationId xmlns:p14="http://schemas.microsoft.com/office/powerpoint/2010/main" val="1138906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 descr="Outlined diamond"/>
          <p:cNvSpPr>
            <a:spLocks noChangeArrowheads="1"/>
          </p:cNvSpPr>
          <p:nvPr/>
        </p:nvSpPr>
        <p:spPr bwMode="auto">
          <a:xfrm>
            <a:off x="3946331" y="1931635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52" name="Rectangle 4" descr="Outlined diamond"/>
          <p:cNvSpPr>
            <a:spLocks noChangeArrowheads="1"/>
          </p:cNvSpPr>
          <p:nvPr/>
        </p:nvSpPr>
        <p:spPr bwMode="auto">
          <a:xfrm>
            <a:off x="2968431" y="3265135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53" name="Rectangle 5" descr="Outlined diamond"/>
          <p:cNvSpPr>
            <a:spLocks noChangeArrowheads="1"/>
          </p:cNvSpPr>
          <p:nvPr/>
        </p:nvSpPr>
        <p:spPr bwMode="auto">
          <a:xfrm>
            <a:off x="5559231" y="610835"/>
            <a:ext cx="1282700" cy="9398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5873556" y="88864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81255" name="Oval 7"/>
          <p:cNvSpPr>
            <a:spLocks noChangeArrowheads="1"/>
          </p:cNvSpPr>
          <p:nvPr/>
        </p:nvSpPr>
        <p:spPr bwMode="auto">
          <a:xfrm>
            <a:off x="5635431" y="674335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5886256" y="220627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81257" name="Oval 9"/>
          <p:cNvSpPr>
            <a:spLocks noChangeArrowheads="1"/>
          </p:cNvSpPr>
          <p:nvPr/>
        </p:nvSpPr>
        <p:spPr bwMode="auto">
          <a:xfrm>
            <a:off x="5648131" y="198243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7232456" y="2204686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81259" name="Oval 11"/>
          <p:cNvSpPr>
            <a:spLocks noChangeArrowheads="1"/>
          </p:cNvSpPr>
          <p:nvPr/>
        </p:nvSpPr>
        <p:spPr bwMode="auto">
          <a:xfrm>
            <a:off x="7273731" y="198243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60" name="Text Box 12"/>
          <p:cNvSpPr txBox="1">
            <a:spLocks noChangeArrowheads="1"/>
          </p:cNvSpPr>
          <p:nvPr/>
        </p:nvSpPr>
        <p:spPr bwMode="auto">
          <a:xfrm>
            <a:off x="4209856" y="2191986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81261" name="Oval 13"/>
          <p:cNvSpPr>
            <a:spLocks noChangeArrowheads="1"/>
          </p:cNvSpPr>
          <p:nvPr/>
        </p:nvSpPr>
        <p:spPr bwMode="auto">
          <a:xfrm>
            <a:off x="4047931" y="1982435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3270056" y="5068536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81263" name="Oval 15"/>
          <p:cNvSpPr>
            <a:spLocks noChangeArrowheads="1"/>
          </p:cNvSpPr>
          <p:nvPr/>
        </p:nvSpPr>
        <p:spPr bwMode="auto">
          <a:xfrm>
            <a:off x="3057331" y="484628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64" name="Oval 16"/>
          <p:cNvSpPr>
            <a:spLocks noChangeArrowheads="1"/>
          </p:cNvSpPr>
          <p:nvPr/>
        </p:nvSpPr>
        <p:spPr bwMode="auto">
          <a:xfrm>
            <a:off x="4352731" y="485898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1936556" y="5030436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81266" name="Oval 18"/>
          <p:cNvSpPr>
            <a:spLocks noChangeArrowheads="1"/>
          </p:cNvSpPr>
          <p:nvPr/>
        </p:nvSpPr>
        <p:spPr bwMode="auto">
          <a:xfrm>
            <a:off x="1774631" y="484628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81267" name="AutoShape 19"/>
          <p:cNvCxnSpPr>
            <a:cxnSpLocks noChangeShapeType="1"/>
            <a:stCxn id="181255" idx="4"/>
            <a:endCxn id="181261" idx="0"/>
          </p:cNvCxnSpPr>
          <p:nvPr/>
        </p:nvCxnSpPr>
        <p:spPr bwMode="auto">
          <a:xfrm flipH="1">
            <a:off x="4613081" y="1499835"/>
            <a:ext cx="15875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68" name="AutoShape 20"/>
          <p:cNvCxnSpPr>
            <a:cxnSpLocks noChangeShapeType="1"/>
            <a:stCxn id="181255" idx="4"/>
            <a:endCxn id="181257" idx="0"/>
          </p:cNvCxnSpPr>
          <p:nvPr/>
        </p:nvCxnSpPr>
        <p:spPr bwMode="auto">
          <a:xfrm>
            <a:off x="6200581" y="1499835"/>
            <a:ext cx="127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69" name="AutoShape 21"/>
          <p:cNvCxnSpPr>
            <a:cxnSpLocks noChangeShapeType="1"/>
            <a:stCxn id="181255" idx="4"/>
            <a:endCxn id="181259" idx="0"/>
          </p:cNvCxnSpPr>
          <p:nvPr/>
        </p:nvCxnSpPr>
        <p:spPr bwMode="auto">
          <a:xfrm>
            <a:off x="6200581" y="1499835"/>
            <a:ext cx="1638300" cy="469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70" name="AutoShape 22"/>
          <p:cNvCxnSpPr>
            <a:cxnSpLocks noChangeShapeType="1"/>
            <a:stCxn id="181276" idx="4"/>
            <a:endCxn id="181266" idx="0"/>
          </p:cNvCxnSpPr>
          <p:nvPr/>
        </p:nvCxnSpPr>
        <p:spPr bwMode="auto">
          <a:xfrm flipH="1">
            <a:off x="2339781" y="4173185"/>
            <a:ext cx="1282700" cy="660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71" name="AutoShape 23"/>
          <p:cNvCxnSpPr>
            <a:cxnSpLocks noChangeShapeType="1"/>
            <a:stCxn id="181252" idx="2"/>
            <a:endCxn id="181263" idx="0"/>
          </p:cNvCxnSpPr>
          <p:nvPr/>
        </p:nvCxnSpPr>
        <p:spPr bwMode="auto">
          <a:xfrm>
            <a:off x="3609781" y="4204935"/>
            <a:ext cx="12700" cy="628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72" name="AutoShape 24"/>
          <p:cNvCxnSpPr>
            <a:cxnSpLocks noChangeShapeType="1"/>
            <a:stCxn id="181276" idx="4"/>
            <a:endCxn id="181264" idx="0"/>
          </p:cNvCxnSpPr>
          <p:nvPr/>
        </p:nvCxnSpPr>
        <p:spPr bwMode="auto">
          <a:xfrm>
            <a:off x="3622481" y="4173185"/>
            <a:ext cx="1295400" cy="6731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81273" name="Text Box 25"/>
          <p:cNvSpPr txBox="1">
            <a:spLocks noChangeArrowheads="1"/>
          </p:cNvSpPr>
          <p:nvPr/>
        </p:nvSpPr>
        <p:spPr bwMode="auto">
          <a:xfrm>
            <a:off x="5213156" y="3608036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81274" name="Oval 26"/>
          <p:cNvSpPr>
            <a:spLocks noChangeArrowheads="1"/>
          </p:cNvSpPr>
          <p:nvPr/>
        </p:nvSpPr>
        <p:spPr bwMode="auto">
          <a:xfrm>
            <a:off x="5127431" y="338578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1275" name="Text Box 27"/>
          <p:cNvSpPr txBox="1">
            <a:spLocks noChangeArrowheads="1"/>
          </p:cNvSpPr>
          <p:nvPr/>
        </p:nvSpPr>
        <p:spPr bwMode="auto">
          <a:xfrm>
            <a:off x="3295456" y="3569936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81276" name="Oval 28"/>
          <p:cNvSpPr>
            <a:spLocks noChangeArrowheads="1"/>
          </p:cNvSpPr>
          <p:nvPr/>
        </p:nvSpPr>
        <p:spPr bwMode="auto">
          <a:xfrm>
            <a:off x="3057331" y="3347685"/>
            <a:ext cx="1130300" cy="8128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81277" name="AutoShape 29"/>
          <p:cNvCxnSpPr>
            <a:cxnSpLocks noChangeShapeType="1"/>
            <a:stCxn id="181261" idx="4"/>
            <a:endCxn id="181276" idx="0"/>
          </p:cNvCxnSpPr>
          <p:nvPr/>
        </p:nvCxnSpPr>
        <p:spPr bwMode="auto">
          <a:xfrm flipH="1">
            <a:off x="3622481" y="2807935"/>
            <a:ext cx="9906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81278" name="AutoShape 30"/>
          <p:cNvCxnSpPr>
            <a:cxnSpLocks noChangeShapeType="1"/>
            <a:stCxn id="181261" idx="4"/>
            <a:endCxn id="181274" idx="0"/>
          </p:cNvCxnSpPr>
          <p:nvPr/>
        </p:nvCxnSpPr>
        <p:spPr bwMode="auto">
          <a:xfrm>
            <a:off x="4613081" y="2807935"/>
            <a:ext cx="1079500" cy="5651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81279" name="Text Box 31"/>
          <p:cNvSpPr txBox="1">
            <a:spLocks noChangeArrowheads="1"/>
          </p:cNvSpPr>
          <p:nvPr/>
        </p:nvSpPr>
        <p:spPr bwMode="auto">
          <a:xfrm>
            <a:off x="4336856" y="5074886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81280" name="Text Box 32"/>
          <p:cNvSpPr txBox="1">
            <a:spLocks noChangeArrowheads="1"/>
          </p:cNvSpPr>
          <p:nvPr/>
        </p:nvSpPr>
        <p:spPr bwMode="auto">
          <a:xfrm>
            <a:off x="8483794" y="3306002"/>
            <a:ext cx="2736850" cy="14843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C000"/>
                </a:solidFill>
              </a:rPr>
              <a:t>Note that DFS can perform infinite cyclic excursions. Need a finite, non-cyclic search space, or repeated state-checking.</a:t>
            </a:r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id="{D05F28E3-BD09-4A4A-AE74-29F200B4F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303" y="6133234"/>
            <a:ext cx="5794856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&lt;== </a:t>
            </a:r>
            <a:r>
              <a:rPr lang="en-US" dirty="0" err="1"/>
              <a:t>Zerind</a:t>
            </a:r>
            <a:r>
              <a:rPr lang="en-US" dirty="0"/>
              <a:t>, Sibiu, Timisoara, Oradea, Sibiu, Timisoara &lt;==</a:t>
            </a:r>
          </a:p>
        </p:txBody>
      </p:sp>
    </p:spTree>
    <p:extLst>
      <p:ext uri="{BB962C8B-B14F-4D97-AF65-F5344CB8AC3E}">
        <p14:creationId xmlns:p14="http://schemas.microsoft.com/office/powerpoint/2010/main" val="3238717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1186" name="AutoShape 2"/>
          <p:cNvCxnSpPr>
            <a:cxnSpLocks noChangeShapeType="1"/>
            <a:stCxn id="221190" idx="4"/>
            <a:endCxn id="221191" idx="0"/>
          </p:cNvCxnSpPr>
          <p:nvPr/>
        </p:nvCxnSpPr>
        <p:spPr bwMode="auto">
          <a:xfrm flipH="1">
            <a:off x="4064000" y="714375"/>
            <a:ext cx="2120900" cy="895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187" name="AutoShape 3"/>
          <p:cNvCxnSpPr>
            <a:cxnSpLocks noChangeShapeType="1"/>
            <a:stCxn id="221190" idx="4"/>
            <a:endCxn id="221220" idx="0"/>
          </p:cNvCxnSpPr>
          <p:nvPr/>
        </p:nvCxnSpPr>
        <p:spPr bwMode="auto">
          <a:xfrm>
            <a:off x="6184900" y="714375"/>
            <a:ext cx="2197100" cy="984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188" name="AutoShape 4"/>
          <p:cNvCxnSpPr>
            <a:cxnSpLocks noChangeShapeType="1"/>
            <a:stCxn id="221191" idx="4"/>
            <a:endCxn id="221192" idx="0"/>
          </p:cNvCxnSpPr>
          <p:nvPr/>
        </p:nvCxnSpPr>
        <p:spPr bwMode="auto">
          <a:xfrm flipH="1">
            <a:off x="2997200" y="1997075"/>
            <a:ext cx="10668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189" name="AutoShape 5"/>
          <p:cNvCxnSpPr>
            <a:cxnSpLocks noChangeShapeType="1"/>
            <a:stCxn id="221191" idx="4"/>
            <a:endCxn id="221193" idx="0"/>
          </p:cNvCxnSpPr>
          <p:nvPr/>
        </p:nvCxnSpPr>
        <p:spPr bwMode="auto">
          <a:xfrm>
            <a:off x="4064000" y="1997075"/>
            <a:ext cx="8636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190" name="Oval 6"/>
          <p:cNvSpPr>
            <a:spLocks noChangeArrowheads="1"/>
          </p:cNvSpPr>
          <p:nvPr/>
        </p:nvSpPr>
        <p:spPr bwMode="auto">
          <a:xfrm>
            <a:off x="5994400" y="342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91" name="Oval 7"/>
          <p:cNvSpPr>
            <a:spLocks noChangeArrowheads="1"/>
          </p:cNvSpPr>
          <p:nvPr/>
        </p:nvSpPr>
        <p:spPr bwMode="auto">
          <a:xfrm>
            <a:off x="3873500" y="16256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2806700" y="25400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93" name="Oval 9"/>
          <p:cNvSpPr>
            <a:spLocks noChangeArrowheads="1"/>
          </p:cNvSpPr>
          <p:nvPr/>
        </p:nvSpPr>
        <p:spPr bwMode="auto">
          <a:xfrm>
            <a:off x="4737100" y="25527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194" name="AutoShape 10"/>
          <p:cNvCxnSpPr>
            <a:cxnSpLocks noChangeShapeType="1"/>
            <a:stCxn id="221192" idx="4"/>
            <a:endCxn id="221196" idx="0"/>
          </p:cNvCxnSpPr>
          <p:nvPr/>
        </p:nvCxnSpPr>
        <p:spPr bwMode="auto">
          <a:xfrm flipH="1">
            <a:off x="2362200" y="2911475"/>
            <a:ext cx="6350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195" name="AutoShape 11"/>
          <p:cNvCxnSpPr>
            <a:cxnSpLocks noChangeShapeType="1"/>
            <a:stCxn id="221192" idx="4"/>
            <a:endCxn id="221197" idx="0"/>
          </p:cNvCxnSpPr>
          <p:nvPr/>
        </p:nvCxnSpPr>
        <p:spPr bwMode="auto">
          <a:xfrm>
            <a:off x="2997200" y="2911475"/>
            <a:ext cx="419100" cy="552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196" name="Oval 12"/>
          <p:cNvSpPr>
            <a:spLocks noChangeArrowheads="1"/>
          </p:cNvSpPr>
          <p:nvPr/>
        </p:nvSpPr>
        <p:spPr bwMode="auto">
          <a:xfrm>
            <a:off x="2171700" y="34544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97" name="Oval 13"/>
          <p:cNvSpPr>
            <a:spLocks noChangeArrowheads="1"/>
          </p:cNvSpPr>
          <p:nvPr/>
        </p:nvSpPr>
        <p:spPr bwMode="auto">
          <a:xfrm>
            <a:off x="3225800" y="34798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198" name="AutoShape 14"/>
          <p:cNvCxnSpPr>
            <a:cxnSpLocks noChangeShapeType="1"/>
            <a:stCxn id="221193" idx="4"/>
            <a:endCxn id="221200" idx="0"/>
          </p:cNvCxnSpPr>
          <p:nvPr/>
        </p:nvCxnSpPr>
        <p:spPr bwMode="auto">
          <a:xfrm flipH="1">
            <a:off x="4394200" y="2924175"/>
            <a:ext cx="533400" cy="5651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199" name="AutoShape 15"/>
          <p:cNvCxnSpPr>
            <a:cxnSpLocks noChangeShapeType="1"/>
            <a:stCxn id="221193" idx="4"/>
            <a:endCxn id="221201" idx="0"/>
          </p:cNvCxnSpPr>
          <p:nvPr/>
        </p:nvCxnSpPr>
        <p:spPr bwMode="auto">
          <a:xfrm>
            <a:off x="4927600" y="2924175"/>
            <a:ext cx="457200" cy="6159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4203700" y="3505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5194300" y="35560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02" name="AutoShape 18"/>
          <p:cNvCxnSpPr>
            <a:cxnSpLocks noChangeShapeType="1"/>
            <a:stCxn id="221196" idx="4"/>
            <a:endCxn id="221204" idx="0"/>
          </p:cNvCxnSpPr>
          <p:nvPr/>
        </p:nvCxnSpPr>
        <p:spPr bwMode="auto">
          <a:xfrm flipH="1">
            <a:off x="2082800" y="3825875"/>
            <a:ext cx="279400" cy="679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03" name="AutoShape 19"/>
          <p:cNvCxnSpPr>
            <a:cxnSpLocks noChangeShapeType="1"/>
            <a:stCxn id="221196" idx="4"/>
            <a:endCxn id="221205" idx="0"/>
          </p:cNvCxnSpPr>
          <p:nvPr/>
        </p:nvCxnSpPr>
        <p:spPr bwMode="auto">
          <a:xfrm>
            <a:off x="2362200" y="3825875"/>
            <a:ext cx="241300" cy="679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04" name="Oval 20"/>
          <p:cNvSpPr>
            <a:spLocks noChangeArrowheads="1"/>
          </p:cNvSpPr>
          <p:nvPr/>
        </p:nvSpPr>
        <p:spPr bwMode="auto">
          <a:xfrm>
            <a:off x="1892300" y="4521200"/>
            <a:ext cx="381000" cy="355600"/>
          </a:xfrm>
          <a:prstGeom prst="ellipse">
            <a:avLst/>
          </a:prstGeom>
          <a:solidFill>
            <a:schemeClr val="accent1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05" name="Oval 21"/>
          <p:cNvSpPr>
            <a:spLocks noChangeArrowheads="1"/>
          </p:cNvSpPr>
          <p:nvPr/>
        </p:nvSpPr>
        <p:spPr bwMode="auto">
          <a:xfrm>
            <a:off x="2413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06" name="AutoShape 22"/>
          <p:cNvCxnSpPr>
            <a:cxnSpLocks noChangeShapeType="1"/>
            <a:stCxn id="221197" idx="4"/>
            <a:endCxn id="221208" idx="0"/>
          </p:cNvCxnSpPr>
          <p:nvPr/>
        </p:nvCxnSpPr>
        <p:spPr bwMode="auto">
          <a:xfrm flipH="1">
            <a:off x="3136900" y="3851275"/>
            <a:ext cx="2794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07" name="AutoShape 23"/>
          <p:cNvCxnSpPr>
            <a:cxnSpLocks noChangeShapeType="1"/>
            <a:stCxn id="221197" idx="4"/>
            <a:endCxn id="221209" idx="0"/>
          </p:cNvCxnSpPr>
          <p:nvPr/>
        </p:nvCxnSpPr>
        <p:spPr bwMode="auto">
          <a:xfrm>
            <a:off x="3416300" y="3851275"/>
            <a:ext cx="2032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08" name="Oval 24"/>
          <p:cNvSpPr>
            <a:spLocks noChangeArrowheads="1"/>
          </p:cNvSpPr>
          <p:nvPr/>
        </p:nvSpPr>
        <p:spPr bwMode="auto">
          <a:xfrm>
            <a:off x="29464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09" name="Oval 25"/>
          <p:cNvSpPr>
            <a:spLocks noChangeArrowheads="1"/>
          </p:cNvSpPr>
          <p:nvPr/>
        </p:nvSpPr>
        <p:spPr bwMode="auto">
          <a:xfrm>
            <a:off x="3429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10" name="AutoShape 26"/>
          <p:cNvCxnSpPr>
            <a:cxnSpLocks noChangeShapeType="1"/>
            <a:stCxn id="221200" idx="4"/>
            <a:endCxn id="221212" idx="0"/>
          </p:cNvCxnSpPr>
          <p:nvPr/>
        </p:nvCxnSpPr>
        <p:spPr bwMode="auto">
          <a:xfrm flipH="1">
            <a:off x="4140200" y="3876675"/>
            <a:ext cx="254000" cy="628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11" name="AutoShape 27"/>
          <p:cNvCxnSpPr>
            <a:cxnSpLocks noChangeShapeType="1"/>
            <a:stCxn id="221200" idx="4"/>
            <a:endCxn id="221213" idx="0"/>
          </p:cNvCxnSpPr>
          <p:nvPr/>
        </p:nvCxnSpPr>
        <p:spPr bwMode="auto">
          <a:xfrm>
            <a:off x="4394200" y="3876675"/>
            <a:ext cx="203200" cy="6286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12" name="Oval 28"/>
          <p:cNvSpPr>
            <a:spLocks noChangeArrowheads="1"/>
          </p:cNvSpPr>
          <p:nvPr/>
        </p:nvSpPr>
        <p:spPr bwMode="auto">
          <a:xfrm>
            <a:off x="39497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13" name="Oval 29"/>
          <p:cNvSpPr>
            <a:spLocks noChangeArrowheads="1"/>
          </p:cNvSpPr>
          <p:nvPr/>
        </p:nvSpPr>
        <p:spPr bwMode="auto">
          <a:xfrm>
            <a:off x="44069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14" name="AutoShape 30"/>
          <p:cNvCxnSpPr>
            <a:cxnSpLocks noChangeShapeType="1"/>
            <a:stCxn id="221201" idx="4"/>
            <a:endCxn id="221216" idx="0"/>
          </p:cNvCxnSpPr>
          <p:nvPr/>
        </p:nvCxnSpPr>
        <p:spPr bwMode="auto">
          <a:xfrm flipH="1">
            <a:off x="5143500" y="3927475"/>
            <a:ext cx="241300" cy="577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15" name="AutoShape 31"/>
          <p:cNvCxnSpPr>
            <a:cxnSpLocks noChangeShapeType="1"/>
            <a:stCxn id="221201" idx="4"/>
            <a:endCxn id="221217" idx="0"/>
          </p:cNvCxnSpPr>
          <p:nvPr/>
        </p:nvCxnSpPr>
        <p:spPr bwMode="auto">
          <a:xfrm>
            <a:off x="5384800" y="3927475"/>
            <a:ext cx="215900" cy="577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16" name="Oval 32"/>
          <p:cNvSpPr>
            <a:spLocks noChangeArrowheads="1"/>
          </p:cNvSpPr>
          <p:nvPr/>
        </p:nvSpPr>
        <p:spPr bwMode="auto">
          <a:xfrm>
            <a:off x="4953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17" name="Oval 33"/>
          <p:cNvSpPr>
            <a:spLocks noChangeArrowheads="1"/>
          </p:cNvSpPr>
          <p:nvPr/>
        </p:nvSpPr>
        <p:spPr bwMode="auto">
          <a:xfrm>
            <a:off x="54102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18" name="AutoShape 34"/>
          <p:cNvCxnSpPr>
            <a:cxnSpLocks noChangeShapeType="1"/>
            <a:stCxn id="221220" idx="4"/>
            <a:endCxn id="221221" idx="0"/>
          </p:cNvCxnSpPr>
          <p:nvPr/>
        </p:nvCxnSpPr>
        <p:spPr bwMode="auto">
          <a:xfrm flipH="1">
            <a:off x="7315200" y="2085975"/>
            <a:ext cx="10668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19" name="AutoShape 35"/>
          <p:cNvCxnSpPr>
            <a:cxnSpLocks noChangeShapeType="1"/>
            <a:stCxn id="221220" idx="4"/>
            <a:endCxn id="221222" idx="0"/>
          </p:cNvCxnSpPr>
          <p:nvPr/>
        </p:nvCxnSpPr>
        <p:spPr bwMode="auto">
          <a:xfrm>
            <a:off x="8382000" y="2085975"/>
            <a:ext cx="8636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20" name="Oval 36"/>
          <p:cNvSpPr>
            <a:spLocks noChangeArrowheads="1"/>
          </p:cNvSpPr>
          <p:nvPr/>
        </p:nvSpPr>
        <p:spPr bwMode="auto">
          <a:xfrm>
            <a:off x="8191500" y="17145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21" name="Oval 37"/>
          <p:cNvSpPr>
            <a:spLocks noChangeArrowheads="1"/>
          </p:cNvSpPr>
          <p:nvPr/>
        </p:nvSpPr>
        <p:spPr bwMode="auto">
          <a:xfrm>
            <a:off x="7124700" y="2628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22" name="Oval 38"/>
          <p:cNvSpPr>
            <a:spLocks noChangeArrowheads="1"/>
          </p:cNvSpPr>
          <p:nvPr/>
        </p:nvSpPr>
        <p:spPr bwMode="auto">
          <a:xfrm>
            <a:off x="9055100" y="26416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23" name="AutoShape 39"/>
          <p:cNvCxnSpPr>
            <a:cxnSpLocks noChangeShapeType="1"/>
            <a:stCxn id="221221" idx="4"/>
            <a:endCxn id="221225" idx="0"/>
          </p:cNvCxnSpPr>
          <p:nvPr/>
        </p:nvCxnSpPr>
        <p:spPr bwMode="auto">
          <a:xfrm flipH="1">
            <a:off x="6680200" y="3000375"/>
            <a:ext cx="6350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24" name="AutoShape 40"/>
          <p:cNvCxnSpPr>
            <a:cxnSpLocks noChangeShapeType="1"/>
            <a:stCxn id="221221" idx="4"/>
            <a:endCxn id="221226" idx="0"/>
          </p:cNvCxnSpPr>
          <p:nvPr/>
        </p:nvCxnSpPr>
        <p:spPr bwMode="auto">
          <a:xfrm>
            <a:off x="7315200" y="3000375"/>
            <a:ext cx="419100" cy="552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25" name="Oval 41"/>
          <p:cNvSpPr>
            <a:spLocks noChangeArrowheads="1"/>
          </p:cNvSpPr>
          <p:nvPr/>
        </p:nvSpPr>
        <p:spPr bwMode="auto">
          <a:xfrm>
            <a:off x="6489700" y="35433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26" name="Oval 42"/>
          <p:cNvSpPr>
            <a:spLocks noChangeArrowheads="1"/>
          </p:cNvSpPr>
          <p:nvPr/>
        </p:nvSpPr>
        <p:spPr bwMode="auto">
          <a:xfrm>
            <a:off x="7543800" y="35687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27" name="AutoShape 43"/>
          <p:cNvCxnSpPr>
            <a:cxnSpLocks noChangeShapeType="1"/>
            <a:stCxn id="221222" idx="4"/>
            <a:endCxn id="221229" idx="0"/>
          </p:cNvCxnSpPr>
          <p:nvPr/>
        </p:nvCxnSpPr>
        <p:spPr bwMode="auto">
          <a:xfrm flipH="1">
            <a:off x="8712200" y="3013075"/>
            <a:ext cx="533400" cy="5651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28" name="AutoShape 44"/>
          <p:cNvCxnSpPr>
            <a:cxnSpLocks noChangeShapeType="1"/>
            <a:stCxn id="221222" idx="4"/>
            <a:endCxn id="221230" idx="0"/>
          </p:cNvCxnSpPr>
          <p:nvPr/>
        </p:nvCxnSpPr>
        <p:spPr bwMode="auto">
          <a:xfrm>
            <a:off x="9245600" y="3013075"/>
            <a:ext cx="457200" cy="6159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29" name="Oval 45"/>
          <p:cNvSpPr>
            <a:spLocks noChangeArrowheads="1"/>
          </p:cNvSpPr>
          <p:nvPr/>
        </p:nvSpPr>
        <p:spPr bwMode="auto">
          <a:xfrm>
            <a:off x="8521700" y="35941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30" name="Oval 46"/>
          <p:cNvSpPr>
            <a:spLocks noChangeArrowheads="1"/>
          </p:cNvSpPr>
          <p:nvPr/>
        </p:nvSpPr>
        <p:spPr bwMode="auto">
          <a:xfrm>
            <a:off x="9512300" y="3644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31" name="AutoShape 47"/>
          <p:cNvCxnSpPr>
            <a:cxnSpLocks noChangeShapeType="1"/>
            <a:stCxn id="221225" idx="4"/>
            <a:endCxn id="221233" idx="0"/>
          </p:cNvCxnSpPr>
          <p:nvPr/>
        </p:nvCxnSpPr>
        <p:spPr bwMode="auto">
          <a:xfrm flipH="1">
            <a:off x="6400800" y="3914775"/>
            <a:ext cx="279400" cy="590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32" name="AutoShape 48"/>
          <p:cNvCxnSpPr>
            <a:cxnSpLocks noChangeShapeType="1"/>
            <a:stCxn id="221225" idx="4"/>
            <a:endCxn id="221234" idx="0"/>
          </p:cNvCxnSpPr>
          <p:nvPr/>
        </p:nvCxnSpPr>
        <p:spPr bwMode="auto">
          <a:xfrm>
            <a:off x="6680200" y="3914775"/>
            <a:ext cx="241300" cy="590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33" name="Oval 49"/>
          <p:cNvSpPr>
            <a:spLocks noChangeArrowheads="1"/>
          </p:cNvSpPr>
          <p:nvPr/>
        </p:nvSpPr>
        <p:spPr bwMode="auto">
          <a:xfrm>
            <a:off x="62103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34" name="Oval 50"/>
          <p:cNvSpPr>
            <a:spLocks noChangeArrowheads="1"/>
          </p:cNvSpPr>
          <p:nvPr/>
        </p:nvSpPr>
        <p:spPr bwMode="auto">
          <a:xfrm>
            <a:off x="6731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35" name="AutoShape 51"/>
          <p:cNvCxnSpPr>
            <a:cxnSpLocks noChangeShapeType="1"/>
            <a:stCxn id="221226" idx="4"/>
            <a:endCxn id="221237" idx="0"/>
          </p:cNvCxnSpPr>
          <p:nvPr/>
        </p:nvCxnSpPr>
        <p:spPr bwMode="auto">
          <a:xfrm flipH="1">
            <a:off x="7454900" y="3940175"/>
            <a:ext cx="279400" cy="5651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36" name="AutoShape 52"/>
          <p:cNvCxnSpPr>
            <a:cxnSpLocks noChangeShapeType="1"/>
            <a:stCxn id="221226" idx="4"/>
            <a:endCxn id="221238" idx="0"/>
          </p:cNvCxnSpPr>
          <p:nvPr/>
        </p:nvCxnSpPr>
        <p:spPr bwMode="auto">
          <a:xfrm>
            <a:off x="7734300" y="3940175"/>
            <a:ext cx="203200" cy="5651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37" name="Oval 53"/>
          <p:cNvSpPr>
            <a:spLocks noChangeArrowheads="1"/>
          </p:cNvSpPr>
          <p:nvPr/>
        </p:nvSpPr>
        <p:spPr bwMode="auto">
          <a:xfrm>
            <a:off x="72644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38" name="Oval 54"/>
          <p:cNvSpPr>
            <a:spLocks noChangeArrowheads="1"/>
          </p:cNvSpPr>
          <p:nvPr/>
        </p:nvSpPr>
        <p:spPr bwMode="auto">
          <a:xfrm>
            <a:off x="7747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39" name="AutoShape 55"/>
          <p:cNvCxnSpPr>
            <a:cxnSpLocks noChangeShapeType="1"/>
            <a:stCxn id="221229" idx="4"/>
            <a:endCxn id="221241" idx="0"/>
          </p:cNvCxnSpPr>
          <p:nvPr/>
        </p:nvCxnSpPr>
        <p:spPr bwMode="auto">
          <a:xfrm flipH="1">
            <a:off x="8458200" y="3965575"/>
            <a:ext cx="2540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40" name="AutoShape 56"/>
          <p:cNvCxnSpPr>
            <a:cxnSpLocks noChangeShapeType="1"/>
            <a:stCxn id="221229" idx="4"/>
            <a:endCxn id="221242" idx="0"/>
          </p:cNvCxnSpPr>
          <p:nvPr/>
        </p:nvCxnSpPr>
        <p:spPr bwMode="auto">
          <a:xfrm>
            <a:off x="8712200" y="3965575"/>
            <a:ext cx="2032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41" name="Oval 57"/>
          <p:cNvSpPr>
            <a:spLocks noChangeArrowheads="1"/>
          </p:cNvSpPr>
          <p:nvPr/>
        </p:nvSpPr>
        <p:spPr bwMode="auto">
          <a:xfrm>
            <a:off x="82677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42" name="Oval 58"/>
          <p:cNvSpPr>
            <a:spLocks noChangeArrowheads="1"/>
          </p:cNvSpPr>
          <p:nvPr/>
        </p:nvSpPr>
        <p:spPr bwMode="auto">
          <a:xfrm>
            <a:off x="87249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1243" name="AutoShape 59"/>
          <p:cNvCxnSpPr>
            <a:cxnSpLocks noChangeShapeType="1"/>
            <a:stCxn id="221230" idx="4"/>
            <a:endCxn id="221245" idx="0"/>
          </p:cNvCxnSpPr>
          <p:nvPr/>
        </p:nvCxnSpPr>
        <p:spPr bwMode="auto">
          <a:xfrm flipH="1">
            <a:off x="9461500" y="4016375"/>
            <a:ext cx="241300" cy="4889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21244" name="AutoShape 60"/>
          <p:cNvCxnSpPr>
            <a:cxnSpLocks noChangeShapeType="1"/>
            <a:stCxn id="221230" idx="4"/>
            <a:endCxn id="221246" idx="0"/>
          </p:cNvCxnSpPr>
          <p:nvPr/>
        </p:nvCxnSpPr>
        <p:spPr bwMode="auto">
          <a:xfrm>
            <a:off x="9702800" y="4016375"/>
            <a:ext cx="215900" cy="4889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21245" name="Oval 61"/>
          <p:cNvSpPr>
            <a:spLocks noChangeArrowheads="1"/>
          </p:cNvSpPr>
          <p:nvPr/>
        </p:nvSpPr>
        <p:spPr bwMode="auto">
          <a:xfrm>
            <a:off x="9271000" y="4521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46" name="Oval 62"/>
          <p:cNvSpPr>
            <a:spLocks noChangeArrowheads="1"/>
          </p:cNvSpPr>
          <p:nvPr/>
        </p:nvSpPr>
        <p:spPr bwMode="auto">
          <a:xfrm>
            <a:off x="9728200" y="4521200"/>
            <a:ext cx="381000" cy="355600"/>
          </a:xfrm>
          <a:prstGeom prst="ellipse">
            <a:avLst/>
          </a:prstGeom>
          <a:solidFill>
            <a:srgbClr val="FFCC00"/>
          </a:solidFill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47" name="Text Box 63"/>
          <p:cNvSpPr txBox="1">
            <a:spLocks noChangeArrowheads="1"/>
          </p:cNvSpPr>
          <p:nvPr/>
        </p:nvSpPr>
        <p:spPr bwMode="auto">
          <a:xfrm>
            <a:off x="1787525" y="4953000"/>
            <a:ext cx="10999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/>
              <a:t>Goal:</a:t>
            </a:r>
          </a:p>
          <a:p>
            <a:pPr algn="l"/>
            <a:r>
              <a:rPr lang="en-US" b="1" dirty="0"/>
              <a:t>Best Case</a:t>
            </a:r>
          </a:p>
        </p:txBody>
      </p:sp>
      <p:sp>
        <p:nvSpPr>
          <p:cNvPr id="221248" name="Text Box 64"/>
          <p:cNvSpPr txBox="1">
            <a:spLocks noChangeArrowheads="1"/>
          </p:cNvSpPr>
          <p:nvPr/>
        </p:nvSpPr>
        <p:spPr bwMode="auto">
          <a:xfrm>
            <a:off x="2019301" y="368300"/>
            <a:ext cx="24022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/>
              <a:t>Depth </a:t>
            </a:r>
            <a:r>
              <a:rPr lang="en-US" b="1" i="1" dirty="0"/>
              <a:t>d </a:t>
            </a:r>
            <a:r>
              <a:rPr lang="en-US" b="1" dirty="0"/>
              <a:t>= 4</a:t>
            </a:r>
          </a:p>
          <a:p>
            <a:pPr algn="l"/>
            <a:r>
              <a:rPr lang="en-US" b="1" dirty="0"/>
              <a:t>Max depth </a:t>
            </a:r>
            <a:r>
              <a:rPr lang="en-US" b="1" i="1" dirty="0"/>
              <a:t>m</a:t>
            </a:r>
            <a:r>
              <a:rPr lang="en-US" b="1" dirty="0"/>
              <a:t> = 4</a:t>
            </a:r>
          </a:p>
          <a:p>
            <a:pPr algn="l"/>
            <a:r>
              <a:rPr lang="en-US" b="1" dirty="0"/>
              <a:t>Branching factor </a:t>
            </a:r>
            <a:r>
              <a:rPr lang="en-US" b="1" i="1" dirty="0"/>
              <a:t>b</a:t>
            </a:r>
            <a:r>
              <a:rPr lang="en-US" b="1" dirty="0"/>
              <a:t> = 2</a:t>
            </a:r>
          </a:p>
        </p:txBody>
      </p:sp>
      <p:sp>
        <p:nvSpPr>
          <p:cNvPr id="221250" name="Text Box 66"/>
          <p:cNvSpPr txBox="1">
            <a:spLocks noChangeArrowheads="1"/>
          </p:cNvSpPr>
          <p:nvPr/>
        </p:nvSpPr>
        <p:spPr bwMode="auto">
          <a:xfrm>
            <a:off x="2040812" y="5856494"/>
            <a:ext cx="8338976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In best case, we examine </a:t>
            </a:r>
            <a:r>
              <a:rPr lang="en-US" sz="2400" i="1" dirty="0"/>
              <a:t>d</a:t>
            </a:r>
            <a:r>
              <a:rPr lang="en-US" sz="2400" dirty="0"/>
              <a:t> + 1 = 5 nodes. </a:t>
            </a:r>
          </a:p>
          <a:p>
            <a:pPr algn="l"/>
            <a:r>
              <a:rPr lang="en-US" sz="2400" dirty="0"/>
              <a:t>In worst case, need all the nodes = 1 + 2 + 4 + 8 + 16 (</a:t>
            </a:r>
            <a:r>
              <a:rPr lang="en-US" sz="2400" i="1" dirty="0" err="1"/>
              <a:t>b</a:t>
            </a:r>
            <a:r>
              <a:rPr lang="en-US" sz="2400" i="1" baseline="30000" dirty="0" err="1"/>
              <a:t>d</a:t>
            </a:r>
            <a:r>
              <a:rPr lang="en-US" sz="2400" dirty="0"/>
              <a:t>) = 31</a:t>
            </a:r>
          </a:p>
        </p:txBody>
      </p:sp>
      <p:sp>
        <p:nvSpPr>
          <p:cNvPr id="221251" name="Rectangle 67"/>
          <p:cNvSpPr>
            <a:spLocks noChangeArrowheads="1"/>
          </p:cNvSpPr>
          <p:nvPr/>
        </p:nvSpPr>
        <p:spPr bwMode="auto">
          <a:xfrm>
            <a:off x="5727700" y="254000"/>
            <a:ext cx="914400" cy="6223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52" name="Rectangle 68"/>
          <p:cNvSpPr>
            <a:spLocks noChangeArrowheads="1"/>
          </p:cNvSpPr>
          <p:nvPr/>
        </p:nvSpPr>
        <p:spPr bwMode="auto">
          <a:xfrm>
            <a:off x="3594100" y="1485900"/>
            <a:ext cx="5194300" cy="6350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53" name="Rectangle 69"/>
          <p:cNvSpPr>
            <a:spLocks noChangeArrowheads="1"/>
          </p:cNvSpPr>
          <p:nvPr/>
        </p:nvSpPr>
        <p:spPr bwMode="auto">
          <a:xfrm>
            <a:off x="2489200" y="2387600"/>
            <a:ext cx="2832100" cy="6350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54" name="Rectangle 70"/>
          <p:cNvSpPr>
            <a:spLocks noChangeArrowheads="1"/>
          </p:cNvSpPr>
          <p:nvPr/>
        </p:nvSpPr>
        <p:spPr bwMode="auto">
          <a:xfrm>
            <a:off x="1930400" y="3302000"/>
            <a:ext cx="1854200" cy="6350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55" name="Rectangle 71"/>
          <p:cNvSpPr>
            <a:spLocks noChangeArrowheads="1"/>
          </p:cNvSpPr>
          <p:nvPr/>
        </p:nvSpPr>
        <p:spPr bwMode="auto">
          <a:xfrm>
            <a:off x="1790700" y="4330700"/>
            <a:ext cx="1092200" cy="64770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257" name="Text Box 73"/>
          <p:cNvSpPr txBox="1">
            <a:spLocks noChangeArrowheads="1"/>
          </p:cNvSpPr>
          <p:nvPr/>
        </p:nvSpPr>
        <p:spPr bwMode="auto">
          <a:xfrm>
            <a:off x="9582150" y="4910235"/>
            <a:ext cx="12350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Goal:</a:t>
            </a:r>
          </a:p>
          <a:p>
            <a:r>
              <a:rPr lang="en-US" b="1" dirty="0"/>
              <a:t>Worst Case</a:t>
            </a:r>
          </a:p>
        </p:txBody>
      </p:sp>
    </p:spTree>
    <p:extLst>
      <p:ext uri="{BB962C8B-B14F-4D97-AF65-F5344CB8AC3E}">
        <p14:creationId xmlns:p14="http://schemas.microsoft.com/office/powerpoint/2010/main" val="2969714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30623" y="0"/>
            <a:ext cx="9905998" cy="1478570"/>
          </a:xfrm>
        </p:spPr>
        <p:txBody>
          <a:bodyPr/>
          <a:lstStyle/>
          <a:p>
            <a:r>
              <a:rPr lang="en-US" dirty="0"/>
              <a:t>Properties of Depth-First Search</a:t>
            </a:r>
          </a:p>
        </p:txBody>
      </p:sp>
      <p:sp>
        <p:nvSpPr>
          <p:cNvPr id="184323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1544753" y="1276813"/>
            <a:ext cx="8229600" cy="53135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Complete?</a:t>
            </a:r>
          </a:p>
          <a:p>
            <a:pPr lvl="1"/>
            <a:r>
              <a:rPr lang="en-US" dirty="0"/>
              <a:t>No; fails in infinite-depth spaces or spaces with loops</a:t>
            </a:r>
          </a:p>
          <a:p>
            <a:pPr lvl="1"/>
            <a:r>
              <a:rPr lang="en-US" dirty="0"/>
              <a:t>need to modify the algorithm to avoid repeated states along paths</a:t>
            </a:r>
          </a:p>
          <a:p>
            <a:pPr lvl="1"/>
            <a:endParaRPr lang="en-US" sz="800" dirty="0"/>
          </a:p>
          <a:p>
            <a:r>
              <a:rPr lang="en-US" dirty="0"/>
              <a:t>Time Complexity?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b</a:t>
            </a:r>
            <a:r>
              <a:rPr lang="en-US" i="1" baseline="30000" dirty="0" err="1"/>
              <a:t>m</a:t>
            </a:r>
            <a:r>
              <a:rPr lang="en-US" dirty="0"/>
              <a:t>): terrible if </a:t>
            </a:r>
            <a:r>
              <a:rPr lang="en-US" i="1" dirty="0"/>
              <a:t>m</a:t>
            </a:r>
            <a:r>
              <a:rPr lang="en-US" dirty="0"/>
              <a:t> is much larger than </a:t>
            </a:r>
            <a:r>
              <a:rPr lang="en-US" i="1" dirty="0"/>
              <a:t>d</a:t>
            </a:r>
            <a:endParaRPr lang="en-US" dirty="0"/>
          </a:p>
          <a:p>
            <a:pPr lvl="1"/>
            <a:r>
              <a:rPr lang="en-US" dirty="0"/>
              <a:t>but, if solutions are dense, may be much faster that BFS</a:t>
            </a:r>
          </a:p>
          <a:p>
            <a:endParaRPr lang="en-US" sz="800" dirty="0"/>
          </a:p>
          <a:p>
            <a:r>
              <a:rPr lang="en-US" dirty="0"/>
              <a:t>Space Complexity?</a:t>
            </a:r>
          </a:p>
          <a:p>
            <a:pPr lvl="1"/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dirty="0"/>
              <a:t>)  (i.e., linear space)</a:t>
            </a:r>
          </a:p>
          <a:p>
            <a:endParaRPr lang="en-US" sz="800" dirty="0"/>
          </a:p>
          <a:p>
            <a:r>
              <a:rPr lang="en-US" dirty="0"/>
              <a:t>Optimal?</a:t>
            </a:r>
          </a:p>
          <a:p>
            <a:pPr lvl="1"/>
            <a:r>
              <a:rPr lang="en-US" dirty="0"/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37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115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Iterative Deepening</a:t>
            </a:r>
          </a:p>
        </p:txBody>
      </p:sp>
    </p:spTree>
    <p:extLst>
      <p:ext uri="{BB962C8B-B14F-4D97-AF65-F5344CB8AC3E}">
        <p14:creationId xmlns:p14="http://schemas.microsoft.com/office/powerpoint/2010/main" val="16122965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67300" y="1209241"/>
            <a:ext cx="9905999" cy="49016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Depth-Limited Search</a:t>
            </a:r>
          </a:p>
          <a:p>
            <a:pPr lvl="1"/>
            <a:r>
              <a:rPr lang="en-US" dirty="0"/>
              <a:t>= depth-first search with depth limit  </a:t>
            </a:r>
            <a:r>
              <a:rPr lang="en-US" i="1" dirty="0"/>
              <a:t>l</a:t>
            </a:r>
            <a:endParaRPr lang="en-US" dirty="0"/>
          </a:p>
          <a:p>
            <a:pPr lvl="1"/>
            <a:r>
              <a:rPr lang="en-US" dirty="0"/>
              <a:t>Nodes at depth  </a:t>
            </a:r>
            <a:r>
              <a:rPr lang="en-US" i="1" dirty="0"/>
              <a:t>l</a:t>
            </a:r>
            <a:r>
              <a:rPr lang="en-US" dirty="0"/>
              <a:t>  have no successors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Goal: keep space efficiency of depth-first search, but avoid going down infinite branches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699849" y="2687811"/>
            <a:ext cx="8147359" cy="20928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b="1" dirty="0"/>
              <a:t>function</a:t>
            </a:r>
            <a:r>
              <a:rPr lang="en-US" dirty="0"/>
              <a:t> Iterative-Deepening-Search(</a:t>
            </a:r>
            <a:r>
              <a:rPr lang="en-US" i="1" dirty="0"/>
              <a:t>problem, </a:t>
            </a:r>
            <a:r>
              <a:rPr lang="en-US" dirty="0"/>
              <a:t>Queuing-</a:t>
            </a:r>
            <a:r>
              <a:rPr lang="en-US" dirty="0" err="1"/>
              <a:t>Fn</a:t>
            </a:r>
            <a:r>
              <a:rPr lang="en-US" dirty="0"/>
              <a:t>) </a:t>
            </a:r>
            <a:r>
              <a:rPr lang="en-US" b="1" dirty="0"/>
              <a:t>returns</a:t>
            </a:r>
            <a:r>
              <a:rPr lang="en-US" dirty="0"/>
              <a:t> a solution sequence</a:t>
            </a:r>
          </a:p>
          <a:p>
            <a:pPr algn="l"/>
            <a:r>
              <a:rPr lang="en-US" dirty="0"/>
              <a:t>  </a:t>
            </a:r>
            <a:r>
              <a:rPr lang="en-US" b="1" dirty="0"/>
              <a:t>inputs:</a:t>
            </a:r>
            <a:r>
              <a:rPr lang="en-US" dirty="0"/>
              <a:t> </a:t>
            </a:r>
            <a:r>
              <a:rPr lang="en-US" i="1" dirty="0"/>
              <a:t>problem</a:t>
            </a:r>
            <a:endParaRPr lang="en-US" dirty="0"/>
          </a:p>
          <a:p>
            <a:pPr algn="l"/>
            <a:r>
              <a:rPr lang="en-US" dirty="0"/>
              <a:t>  </a:t>
            </a:r>
            <a:r>
              <a:rPr lang="en-US" b="1" dirty="0"/>
              <a:t>for </a:t>
            </a:r>
            <a:r>
              <a:rPr lang="en-US" i="1" dirty="0"/>
              <a:t>depth</a:t>
            </a:r>
            <a:r>
              <a:rPr lang="en-US" b="1" dirty="0"/>
              <a:t> </a:t>
            </a:r>
            <a:r>
              <a:rPr lang="en-US" dirty="0">
                <a:latin typeface="Symbol" pitchFamily="18" charset="2"/>
              </a:rPr>
              <a:t>¬ </a:t>
            </a:r>
            <a:r>
              <a:rPr lang="en-US" dirty="0"/>
              <a:t>0 to </a:t>
            </a:r>
            <a:r>
              <a:rPr lang="en-US" sz="2000" dirty="0">
                <a:latin typeface="Symbol" pitchFamily="18" charset="2"/>
              </a:rPr>
              <a:t>¥</a:t>
            </a:r>
            <a:r>
              <a:rPr lang="en-US" dirty="0"/>
              <a:t> do</a:t>
            </a:r>
          </a:p>
          <a:p>
            <a:pPr algn="l"/>
            <a:r>
              <a:rPr lang="en-US" i="1" dirty="0"/>
              <a:t>      result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¬ </a:t>
            </a:r>
            <a:r>
              <a:rPr lang="en-US" dirty="0"/>
              <a:t>Depth-Limited-Search(</a:t>
            </a:r>
            <a:r>
              <a:rPr lang="en-US" i="1" dirty="0"/>
              <a:t>problem</a:t>
            </a:r>
            <a:r>
              <a:rPr lang="en-US" dirty="0"/>
              <a:t>, </a:t>
            </a:r>
            <a:r>
              <a:rPr lang="en-US" i="1" dirty="0"/>
              <a:t>depth</a:t>
            </a:r>
            <a:r>
              <a:rPr lang="en-US" dirty="0"/>
              <a:t>)</a:t>
            </a:r>
          </a:p>
          <a:p>
            <a:pPr algn="l"/>
            <a:r>
              <a:rPr lang="en-US" dirty="0"/>
              <a:t>      </a:t>
            </a:r>
            <a:r>
              <a:rPr lang="en-US" b="1" dirty="0"/>
              <a:t>if</a:t>
            </a:r>
            <a:r>
              <a:rPr lang="en-US" dirty="0"/>
              <a:t> result </a:t>
            </a:r>
            <a:r>
              <a:rPr lang="en-US" sz="2000" dirty="0">
                <a:latin typeface="Symbol" pitchFamily="18" charset="2"/>
              </a:rPr>
              <a:t>¹</a:t>
            </a:r>
            <a:r>
              <a:rPr lang="en-US" dirty="0"/>
              <a:t> cutoff  </a:t>
            </a:r>
            <a:r>
              <a:rPr lang="en-US" b="1" dirty="0"/>
              <a:t>then</a:t>
            </a:r>
            <a:endParaRPr lang="en-US" dirty="0"/>
          </a:p>
          <a:p>
            <a:pPr algn="l"/>
            <a:r>
              <a:rPr lang="en-US" dirty="0"/>
              <a:t>          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i="1" dirty="0"/>
              <a:t>result</a:t>
            </a:r>
            <a:endParaRPr lang="en-US" dirty="0"/>
          </a:p>
          <a:p>
            <a:pPr algn="l"/>
            <a:r>
              <a:rPr lang="en-US" b="1" dirty="0"/>
              <a:t>  end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E6ED4A35-6A4A-444B-A893-B5B2409B8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1265" y="27968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dirty="0"/>
              <a:t>Iterative Deepening</a:t>
            </a:r>
          </a:p>
        </p:txBody>
      </p:sp>
    </p:spTree>
    <p:extLst>
      <p:ext uri="{BB962C8B-B14F-4D97-AF65-F5344CB8AC3E}">
        <p14:creationId xmlns:p14="http://schemas.microsoft.com/office/powerpoint/2010/main" val="3382154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6424840" y="3016444"/>
            <a:ext cx="644728" cy="369332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i="1">
                <a:solidFill>
                  <a:schemeClr val="bg1"/>
                </a:solidFill>
              </a:rPr>
              <a:t>l</a:t>
            </a:r>
            <a:r>
              <a:rPr lang="en-US">
                <a:solidFill>
                  <a:schemeClr val="bg1"/>
                </a:solidFill>
              </a:rPr>
              <a:t> = 0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F292275-DAAA-4945-A4D9-EDC1C5BAA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1265" y="27968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dirty="0"/>
              <a:t>Iterative Deepening</a:t>
            </a:r>
          </a:p>
        </p:txBody>
      </p:sp>
      <p:sp>
        <p:nvSpPr>
          <p:cNvPr id="10" name="Rectangle 4" descr="Outlined diamond">
            <a:extLst>
              <a:ext uri="{FF2B5EF4-FFF2-40B4-BE49-F238E27FC236}">
                <a16:creationId xmlns:a16="http://schemas.microsoft.com/office/drawing/2014/main" id="{5653A29B-0672-457A-A06D-2816A347E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600" y="2803602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C9743D39-93FD-4155-A2E9-7FBBDC894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6" y="3030615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2" name="Oval 6">
            <a:extLst>
              <a:ext uri="{FF2B5EF4-FFF2-40B4-BE49-F238E27FC236}">
                <a16:creationId xmlns:a16="http://schemas.microsoft.com/office/drawing/2014/main" id="{980D8841-ECA4-47A2-97F3-A8E43B567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0801" y="2867102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84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1" name="Rectangle 5" descr="Outlined diamond"/>
          <p:cNvSpPr>
            <a:spLocks noChangeArrowheads="1"/>
          </p:cNvSpPr>
          <p:nvPr/>
        </p:nvSpPr>
        <p:spPr bwMode="auto">
          <a:xfrm>
            <a:off x="4750387" y="3616815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4988513" y="3843828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93543" name="Oval 7"/>
          <p:cNvSpPr>
            <a:spLocks noChangeArrowheads="1"/>
          </p:cNvSpPr>
          <p:nvPr/>
        </p:nvSpPr>
        <p:spPr bwMode="auto">
          <a:xfrm>
            <a:off x="4826588" y="3680315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3544" name="Text Box 8"/>
          <p:cNvSpPr txBox="1">
            <a:spLocks noChangeArrowheads="1"/>
          </p:cNvSpPr>
          <p:nvPr/>
        </p:nvSpPr>
        <p:spPr bwMode="auto">
          <a:xfrm>
            <a:off x="5001212" y="5166215"/>
            <a:ext cx="617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93545" name="Oval 9"/>
          <p:cNvSpPr>
            <a:spLocks noChangeArrowheads="1"/>
          </p:cNvSpPr>
          <p:nvPr/>
        </p:nvSpPr>
        <p:spPr bwMode="auto">
          <a:xfrm>
            <a:off x="4826588" y="4994765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3546" name="Text Box 10"/>
          <p:cNvSpPr txBox="1">
            <a:spLocks noChangeArrowheads="1"/>
          </p:cNvSpPr>
          <p:nvPr/>
        </p:nvSpPr>
        <p:spPr bwMode="auto">
          <a:xfrm>
            <a:off x="6614112" y="5167803"/>
            <a:ext cx="102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93547" name="Oval 11"/>
          <p:cNvSpPr>
            <a:spLocks noChangeArrowheads="1"/>
          </p:cNvSpPr>
          <p:nvPr/>
        </p:nvSpPr>
        <p:spPr bwMode="auto">
          <a:xfrm>
            <a:off x="6680788" y="4994765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3548" name="Text Box 12"/>
          <p:cNvSpPr txBox="1">
            <a:spLocks noChangeArrowheads="1"/>
          </p:cNvSpPr>
          <p:nvPr/>
        </p:nvSpPr>
        <p:spPr bwMode="auto">
          <a:xfrm>
            <a:off x="3134312" y="5166215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93549" name="Oval 13"/>
          <p:cNvSpPr>
            <a:spLocks noChangeArrowheads="1"/>
          </p:cNvSpPr>
          <p:nvPr/>
        </p:nvSpPr>
        <p:spPr bwMode="auto">
          <a:xfrm>
            <a:off x="3048588" y="4994765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3550" name="AutoShape 14"/>
          <p:cNvCxnSpPr>
            <a:cxnSpLocks noChangeShapeType="1"/>
            <a:stCxn id="193543" idx="4"/>
          </p:cNvCxnSpPr>
          <p:nvPr/>
        </p:nvCxnSpPr>
        <p:spPr bwMode="auto">
          <a:xfrm flipH="1">
            <a:off x="3501025" y="4342303"/>
            <a:ext cx="1778000" cy="6397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3551" name="AutoShape 15"/>
          <p:cNvCxnSpPr>
            <a:cxnSpLocks noChangeShapeType="1"/>
            <a:stCxn id="193543" idx="4"/>
            <a:endCxn id="193545" idx="0"/>
          </p:cNvCxnSpPr>
          <p:nvPr/>
        </p:nvCxnSpPr>
        <p:spPr bwMode="auto">
          <a:xfrm>
            <a:off x="5279025" y="4342303"/>
            <a:ext cx="0" cy="6397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3552" name="AutoShape 16"/>
          <p:cNvCxnSpPr>
            <a:cxnSpLocks noChangeShapeType="1"/>
            <a:stCxn id="193543" idx="4"/>
            <a:endCxn id="193547" idx="0"/>
          </p:cNvCxnSpPr>
          <p:nvPr/>
        </p:nvCxnSpPr>
        <p:spPr bwMode="auto">
          <a:xfrm>
            <a:off x="5279025" y="4342303"/>
            <a:ext cx="1854200" cy="6397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93554" name="Text Box 18"/>
          <p:cNvSpPr txBox="1">
            <a:spLocks noChangeArrowheads="1"/>
          </p:cNvSpPr>
          <p:nvPr/>
        </p:nvSpPr>
        <p:spPr bwMode="auto">
          <a:xfrm>
            <a:off x="7342659" y="3695972"/>
            <a:ext cx="756938" cy="646331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i="1" dirty="0">
                <a:solidFill>
                  <a:schemeClr val="bg1"/>
                </a:solidFill>
              </a:rPr>
              <a:t>l</a:t>
            </a:r>
            <a:r>
              <a:rPr lang="en-US" dirty="0">
                <a:solidFill>
                  <a:schemeClr val="bg1"/>
                </a:solidFill>
              </a:rPr>
              <a:t> = 1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step 2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28776B41-3DC8-4899-AF2E-9935FBB0B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1265" y="27968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dirty="0"/>
              <a:t>Iterative Deepening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AC98F07E-90F8-4806-A16D-624445128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7993" y="2136771"/>
            <a:ext cx="756938" cy="646331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i="1" dirty="0">
                <a:solidFill>
                  <a:schemeClr val="bg1"/>
                </a:solidFill>
              </a:rPr>
              <a:t>l</a:t>
            </a:r>
            <a:r>
              <a:rPr lang="en-US" dirty="0">
                <a:solidFill>
                  <a:schemeClr val="bg1"/>
                </a:solidFill>
              </a:rPr>
              <a:t> = 1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step 1</a:t>
            </a:r>
          </a:p>
        </p:txBody>
      </p:sp>
      <p:sp>
        <p:nvSpPr>
          <p:cNvPr id="18" name="Rectangle 4" descr="Outlined diamond">
            <a:extLst>
              <a:ext uri="{FF2B5EF4-FFF2-40B4-BE49-F238E27FC236}">
                <a16:creationId xmlns:a16="http://schemas.microsoft.com/office/drawing/2014/main" id="{1E147FA7-B844-4284-B207-44417F2BB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387" y="2091042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FE3B638B-0B9A-4A30-98E2-55B546BB8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8513" y="2318055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20" name="Oval 6">
            <a:extLst>
              <a:ext uri="{FF2B5EF4-FFF2-40B4-BE49-F238E27FC236}">
                <a16:creationId xmlns:a16="http://schemas.microsoft.com/office/drawing/2014/main" id="{08F57DAD-263A-41E4-82DD-89F5FB117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588" y="2154542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845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 descr="Outlined diamond"/>
          <p:cNvSpPr>
            <a:spLocks noChangeArrowheads="1"/>
          </p:cNvSpPr>
          <p:nvPr/>
        </p:nvSpPr>
        <p:spPr bwMode="auto">
          <a:xfrm>
            <a:off x="3556000" y="3175000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564" name="Rectangle 4" descr="Outlined diamond"/>
          <p:cNvSpPr>
            <a:spLocks noChangeArrowheads="1"/>
          </p:cNvSpPr>
          <p:nvPr/>
        </p:nvSpPr>
        <p:spPr bwMode="auto">
          <a:xfrm>
            <a:off x="5499100" y="1866900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565" name="Text Box 5"/>
          <p:cNvSpPr txBox="1">
            <a:spLocks noChangeArrowheads="1"/>
          </p:cNvSpPr>
          <p:nvPr/>
        </p:nvSpPr>
        <p:spPr bwMode="auto">
          <a:xfrm>
            <a:off x="5737226" y="2093913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94566" name="Oval 6"/>
          <p:cNvSpPr>
            <a:spLocks noChangeArrowheads="1"/>
          </p:cNvSpPr>
          <p:nvPr/>
        </p:nvSpPr>
        <p:spPr bwMode="auto">
          <a:xfrm>
            <a:off x="5575301" y="1930400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567" name="Text Box 7"/>
          <p:cNvSpPr txBox="1">
            <a:spLocks noChangeArrowheads="1"/>
          </p:cNvSpPr>
          <p:nvPr/>
        </p:nvSpPr>
        <p:spPr bwMode="auto">
          <a:xfrm>
            <a:off x="5749925" y="3411538"/>
            <a:ext cx="617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94568" name="Oval 8"/>
          <p:cNvSpPr>
            <a:spLocks noChangeArrowheads="1"/>
          </p:cNvSpPr>
          <p:nvPr/>
        </p:nvSpPr>
        <p:spPr bwMode="auto">
          <a:xfrm>
            <a:off x="5575301" y="323850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7426325" y="3397250"/>
            <a:ext cx="102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94570" name="Oval 10"/>
          <p:cNvSpPr>
            <a:spLocks noChangeArrowheads="1"/>
          </p:cNvSpPr>
          <p:nvPr/>
        </p:nvSpPr>
        <p:spPr bwMode="auto">
          <a:xfrm>
            <a:off x="7493001" y="322580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3717925" y="339725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94572" name="Oval 12"/>
          <p:cNvSpPr>
            <a:spLocks noChangeArrowheads="1"/>
          </p:cNvSpPr>
          <p:nvPr/>
        </p:nvSpPr>
        <p:spPr bwMode="auto">
          <a:xfrm>
            <a:off x="3632201" y="3238500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4573" name="AutoShape 13"/>
          <p:cNvCxnSpPr>
            <a:cxnSpLocks noChangeShapeType="1"/>
            <a:stCxn id="194566" idx="4"/>
            <a:endCxn id="194572" idx="0"/>
          </p:cNvCxnSpPr>
          <p:nvPr/>
        </p:nvCxnSpPr>
        <p:spPr bwMode="auto">
          <a:xfrm flipH="1">
            <a:off x="4084638" y="2592388"/>
            <a:ext cx="1943100" cy="6334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574" name="AutoShape 14"/>
          <p:cNvCxnSpPr>
            <a:cxnSpLocks noChangeShapeType="1"/>
            <a:stCxn id="194566" idx="4"/>
            <a:endCxn id="194568" idx="0"/>
          </p:cNvCxnSpPr>
          <p:nvPr/>
        </p:nvCxnSpPr>
        <p:spPr bwMode="auto">
          <a:xfrm>
            <a:off x="6027738" y="2592388"/>
            <a:ext cx="0" cy="6334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575" name="AutoShape 15"/>
          <p:cNvCxnSpPr>
            <a:cxnSpLocks noChangeShapeType="1"/>
            <a:stCxn id="194566" idx="4"/>
            <a:endCxn id="194570" idx="0"/>
          </p:cNvCxnSpPr>
          <p:nvPr/>
        </p:nvCxnSpPr>
        <p:spPr bwMode="auto">
          <a:xfrm>
            <a:off x="6027738" y="2592388"/>
            <a:ext cx="1917700" cy="6207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94576" name="Text Box 16"/>
          <p:cNvSpPr txBox="1">
            <a:spLocks noChangeArrowheads="1"/>
          </p:cNvSpPr>
          <p:nvPr/>
        </p:nvSpPr>
        <p:spPr bwMode="auto">
          <a:xfrm>
            <a:off x="4238625" y="4757738"/>
            <a:ext cx="795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94577" name="Oval 17"/>
          <p:cNvSpPr>
            <a:spLocks noChangeArrowheads="1"/>
          </p:cNvSpPr>
          <p:nvPr/>
        </p:nvSpPr>
        <p:spPr bwMode="auto">
          <a:xfrm>
            <a:off x="4165601" y="459740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4578" name="Text Box 18"/>
          <p:cNvSpPr txBox="1">
            <a:spLocks noChangeArrowheads="1"/>
          </p:cNvSpPr>
          <p:nvPr/>
        </p:nvSpPr>
        <p:spPr bwMode="auto">
          <a:xfrm>
            <a:off x="3133726" y="4770438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94579" name="Oval 19"/>
          <p:cNvSpPr>
            <a:spLocks noChangeArrowheads="1"/>
          </p:cNvSpPr>
          <p:nvPr/>
        </p:nvSpPr>
        <p:spPr bwMode="auto">
          <a:xfrm>
            <a:off x="3048001" y="4597400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4580" name="AutoShape 20"/>
          <p:cNvCxnSpPr>
            <a:cxnSpLocks noChangeShapeType="1"/>
            <a:stCxn id="194572" idx="4"/>
            <a:endCxn id="194579" idx="0"/>
          </p:cNvCxnSpPr>
          <p:nvPr/>
        </p:nvCxnSpPr>
        <p:spPr bwMode="auto">
          <a:xfrm flipH="1">
            <a:off x="3500438" y="3900488"/>
            <a:ext cx="584200" cy="6842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581" name="AutoShape 21"/>
          <p:cNvCxnSpPr>
            <a:cxnSpLocks noChangeShapeType="1"/>
            <a:stCxn id="194572" idx="4"/>
            <a:endCxn id="194577" idx="0"/>
          </p:cNvCxnSpPr>
          <p:nvPr/>
        </p:nvCxnSpPr>
        <p:spPr bwMode="auto">
          <a:xfrm>
            <a:off x="4084638" y="3900488"/>
            <a:ext cx="533400" cy="6842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94582" name="Text Box 22"/>
          <p:cNvSpPr txBox="1">
            <a:spLocks noChangeArrowheads="1"/>
          </p:cNvSpPr>
          <p:nvPr/>
        </p:nvSpPr>
        <p:spPr bwMode="auto">
          <a:xfrm>
            <a:off x="7798033" y="4416207"/>
            <a:ext cx="1736373" cy="646331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i="1">
                <a:solidFill>
                  <a:schemeClr val="bg1"/>
                </a:solidFill>
              </a:rPr>
              <a:t>l</a:t>
            </a:r>
            <a:r>
              <a:rPr lang="en-US">
                <a:solidFill>
                  <a:schemeClr val="bg1"/>
                </a:solidFill>
              </a:rPr>
              <a:t> = 2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steps 1, 2, and 3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DC814CC7-2209-42ED-B6C3-796B85E82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1265" y="27968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dirty="0"/>
              <a:t>Iterative Deepening</a:t>
            </a:r>
          </a:p>
        </p:txBody>
      </p:sp>
    </p:spTree>
    <p:extLst>
      <p:ext uri="{BB962C8B-B14F-4D97-AF65-F5344CB8AC3E}">
        <p14:creationId xmlns:p14="http://schemas.microsoft.com/office/powerpoint/2010/main" val="328711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74639"/>
            <a:ext cx="8509000" cy="1425575"/>
          </a:xfrm>
        </p:spPr>
        <p:txBody>
          <a:bodyPr>
            <a:normAutofit/>
          </a:bodyPr>
          <a:lstStyle/>
          <a:p>
            <a:r>
              <a:rPr lang="en-US" dirty="0"/>
              <a:t>Simple Problem-Solving Agent Algorithm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63750" y="1989138"/>
            <a:ext cx="8229600" cy="3600450"/>
          </a:xfrm>
        </p:spPr>
        <p:txBody>
          <a:bodyPr/>
          <a:lstStyle/>
          <a:p>
            <a:r>
              <a:rPr lang="en-US" sz="3000" dirty="0"/>
              <a:t>s0 </a:t>
            </a:r>
            <a:r>
              <a:rPr lang="en-US" sz="3000" dirty="0">
                <a:sym typeface="Wingdings" pitchFamily="2" charset="2"/>
              </a:rPr>
              <a:t> sense/read initial state</a:t>
            </a:r>
          </a:p>
          <a:p>
            <a:r>
              <a:rPr lang="en-US" sz="3000" dirty="0">
                <a:sym typeface="Wingdings" pitchFamily="2" charset="2"/>
              </a:rPr>
              <a:t>GOAL  select/read goal test</a:t>
            </a:r>
          </a:p>
          <a:p>
            <a:r>
              <a:rPr lang="en-US" sz="3000" dirty="0" err="1">
                <a:sym typeface="Wingdings" pitchFamily="2" charset="2"/>
              </a:rPr>
              <a:t>Succ</a:t>
            </a:r>
            <a:r>
              <a:rPr lang="en-US" sz="3000" dirty="0">
                <a:sym typeface="Wingdings" pitchFamily="2" charset="2"/>
              </a:rPr>
              <a:t>  select/read successor function</a:t>
            </a:r>
          </a:p>
          <a:p>
            <a:r>
              <a:rPr lang="en-US" sz="3000" dirty="0">
                <a:sym typeface="Wingdings" pitchFamily="2" charset="2"/>
              </a:rPr>
              <a:t>solution  search(s0, GOAL, </a:t>
            </a:r>
            <a:r>
              <a:rPr lang="en-US" sz="3000" dirty="0" err="1">
                <a:sym typeface="Wingdings" pitchFamily="2" charset="2"/>
              </a:rPr>
              <a:t>Succ</a:t>
            </a:r>
            <a:r>
              <a:rPr lang="en-US" sz="3000" dirty="0">
                <a:sym typeface="Wingdings" pitchFamily="2" charset="2"/>
              </a:rPr>
              <a:t>) </a:t>
            </a:r>
          </a:p>
          <a:p>
            <a:r>
              <a:rPr lang="en-US" sz="3000" dirty="0">
                <a:sym typeface="Wingdings" pitchFamily="2" charset="2"/>
              </a:rPr>
              <a:t>perform(solution)</a:t>
            </a:r>
          </a:p>
        </p:txBody>
      </p:sp>
    </p:spTree>
    <p:extLst>
      <p:ext uri="{BB962C8B-B14F-4D97-AF65-F5344CB8AC3E}">
        <p14:creationId xmlns:p14="http://schemas.microsoft.com/office/powerpoint/2010/main" val="2477227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3" name="Rectangle 9"/>
          <p:cNvSpPr>
            <a:spLocks noGrp="1" noChangeArrowheads="1"/>
          </p:cNvSpPr>
          <p:nvPr>
            <p:ph type="title"/>
          </p:nvPr>
        </p:nvSpPr>
        <p:spPr>
          <a:xfrm>
            <a:off x="1211265" y="27968"/>
            <a:ext cx="9905998" cy="1478570"/>
          </a:xfrm>
        </p:spPr>
        <p:txBody>
          <a:bodyPr>
            <a:normAutofit/>
          </a:bodyPr>
          <a:lstStyle/>
          <a:p>
            <a:r>
              <a:rPr lang="en-US" sz="4000" dirty="0"/>
              <a:t>Iterative Deepening</a:t>
            </a:r>
          </a:p>
        </p:txBody>
      </p:sp>
      <p:sp>
        <p:nvSpPr>
          <p:cNvPr id="195586" name="Rectangle 2" descr="Outlined diamond"/>
          <p:cNvSpPr>
            <a:spLocks noChangeArrowheads="1"/>
          </p:cNvSpPr>
          <p:nvPr/>
        </p:nvSpPr>
        <p:spPr bwMode="auto">
          <a:xfrm>
            <a:off x="2225675" y="2672576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587" name="Rectangle 3" descr="Outlined diamond"/>
          <p:cNvSpPr>
            <a:spLocks noChangeArrowheads="1"/>
          </p:cNvSpPr>
          <p:nvPr/>
        </p:nvSpPr>
        <p:spPr bwMode="auto">
          <a:xfrm>
            <a:off x="1676400" y="4012426"/>
            <a:ext cx="10160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588" name="Rectangle 4" descr="Outlined diamond"/>
          <p:cNvSpPr>
            <a:spLocks noChangeArrowheads="1"/>
          </p:cNvSpPr>
          <p:nvPr/>
        </p:nvSpPr>
        <p:spPr bwMode="auto">
          <a:xfrm>
            <a:off x="2784475" y="4012426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589" name="Rectangle 5" descr="Outlined diamond"/>
          <p:cNvSpPr>
            <a:spLocks noChangeArrowheads="1"/>
          </p:cNvSpPr>
          <p:nvPr/>
        </p:nvSpPr>
        <p:spPr bwMode="auto">
          <a:xfrm>
            <a:off x="5345114" y="2565420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594" name="Rectangle 10" descr="Outlined diamond"/>
          <p:cNvSpPr>
            <a:spLocks noChangeArrowheads="1"/>
          </p:cNvSpPr>
          <p:nvPr/>
        </p:nvSpPr>
        <p:spPr bwMode="auto">
          <a:xfrm>
            <a:off x="5337175" y="1250176"/>
            <a:ext cx="1041400" cy="76200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595" name="Text Box 11"/>
          <p:cNvSpPr txBox="1">
            <a:spLocks noChangeArrowheads="1"/>
          </p:cNvSpPr>
          <p:nvPr/>
        </p:nvSpPr>
        <p:spPr bwMode="auto">
          <a:xfrm>
            <a:off x="5575301" y="1477189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95596" name="Oval 12"/>
          <p:cNvSpPr>
            <a:spLocks noChangeArrowheads="1"/>
          </p:cNvSpPr>
          <p:nvPr/>
        </p:nvSpPr>
        <p:spPr bwMode="auto">
          <a:xfrm>
            <a:off x="5413376" y="1313676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597" name="Text Box 13"/>
          <p:cNvSpPr txBox="1">
            <a:spLocks noChangeArrowheads="1"/>
          </p:cNvSpPr>
          <p:nvPr/>
        </p:nvSpPr>
        <p:spPr bwMode="auto">
          <a:xfrm>
            <a:off x="5588000" y="2794814"/>
            <a:ext cx="617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195598" name="Oval 14"/>
          <p:cNvSpPr>
            <a:spLocks noChangeArrowheads="1"/>
          </p:cNvSpPr>
          <p:nvPr/>
        </p:nvSpPr>
        <p:spPr bwMode="auto">
          <a:xfrm>
            <a:off x="5413376" y="2621776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599" name="Text Box 15"/>
          <p:cNvSpPr txBox="1">
            <a:spLocks noChangeArrowheads="1"/>
          </p:cNvSpPr>
          <p:nvPr/>
        </p:nvSpPr>
        <p:spPr bwMode="auto">
          <a:xfrm>
            <a:off x="8686800" y="2882126"/>
            <a:ext cx="102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195600" name="Oval 16"/>
          <p:cNvSpPr>
            <a:spLocks noChangeArrowheads="1"/>
          </p:cNvSpPr>
          <p:nvPr/>
        </p:nvSpPr>
        <p:spPr bwMode="auto">
          <a:xfrm>
            <a:off x="8753476" y="2710676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601" name="Text Box 17"/>
          <p:cNvSpPr txBox="1">
            <a:spLocks noChangeArrowheads="1"/>
          </p:cNvSpPr>
          <p:nvPr/>
        </p:nvSpPr>
        <p:spPr bwMode="auto">
          <a:xfrm>
            <a:off x="2400300" y="2882126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sp>
        <p:nvSpPr>
          <p:cNvPr id="195602" name="Oval 18"/>
          <p:cNvSpPr>
            <a:spLocks noChangeArrowheads="1"/>
          </p:cNvSpPr>
          <p:nvPr/>
        </p:nvSpPr>
        <p:spPr bwMode="auto">
          <a:xfrm>
            <a:off x="2314576" y="2723376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603" name="Text Box 19"/>
          <p:cNvSpPr txBox="1">
            <a:spLocks noChangeArrowheads="1"/>
          </p:cNvSpPr>
          <p:nvPr/>
        </p:nvSpPr>
        <p:spPr bwMode="auto">
          <a:xfrm>
            <a:off x="5168900" y="4241026"/>
            <a:ext cx="795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95604" name="Oval 20"/>
          <p:cNvSpPr>
            <a:spLocks noChangeArrowheads="1"/>
          </p:cNvSpPr>
          <p:nvPr/>
        </p:nvSpPr>
        <p:spPr bwMode="auto">
          <a:xfrm>
            <a:off x="5108576" y="4069576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605" name="Text Box 21"/>
          <p:cNvSpPr txBox="1">
            <a:spLocks noChangeArrowheads="1"/>
          </p:cNvSpPr>
          <p:nvPr/>
        </p:nvSpPr>
        <p:spPr bwMode="auto">
          <a:xfrm>
            <a:off x="6299200" y="4241026"/>
            <a:ext cx="86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Fagaras</a:t>
            </a:r>
          </a:p>
        </p:txBody>
      </p:sp>
      <p:sp>
        <p:nvSpPr>
          <p:cNvPr id="195606" name="Oval 22"/>
          <p:cNvSpPr>
            <a:spLocks noChangeArrowheads="1"/>
          </p:cNvSpPr>
          <p:nvPr/>
        </p:nvSpPr>
        <p:spPr bwMode="auto">
          <a:xfrm>
            <a:off x="6251576" y="4069576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607" name="Text Box 23"/>
          <p:cNvSpPr txBox="1">
            <a:spLocks noChangeArrowheads="1"/>
          </p:cNvSpPr>
          <p:nvPr/>
        </p:nvSpPr>
        <p:spPr bwMode="auto">
          <a:xfrm>
            <a:off x="4165601" y="4241026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95608" name="Oval 24"/>
          <p:cNvSpPr>
            <a:spLocks noChangeArrowheads="1"/>
          </p:cNvSpPr>
          <p:nvPr/>
        </p:nvSpPr>
        <p:spPr bwMode="auto">
          <a:xfrm>
            <a:off x="4016376" y="4069576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609" name="Text Box 25"/>
          <p:cNvSpPr txBox="1">
            <a:spLocks noChangeArrowheads="1"/>
          </p:cNvSpPr>
          <p:nvPr/>
        </p:nvSpPr>
        <p:spPr bwMode="auto">
          <a:xfrm>
            <a:off x="7427914" y="4134664"/>
            <a:ext cx="8915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  <a:p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Vilcea</a:t>
            </a:r>
          </a:p>
        </p:txBody>
      </p:sp>
      <p:sp>
        <p:nvSpPr>
          <p:cNvPr id="195610" name="Oval 26"/>
          <p:cNvSpPr>
            <a:spLocks noChangeArrowheads="1"/>
          </p:cNvSpPr>
          <p:nvPr/>
        </p:nvSpPr>
        <p:spPr bwMode="auto">
          <a:xfrm>
            <a:off x="7407276" y="4069576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5611" name="AutoShape 27"/>
          <p:cNvCxnSpPr>
            <a:cxnSpLocks noChangeShapeType="1"/>
            <a:stCxn id="195596" idx="4"/>
            <a:endCxn id="195602" idx="0"/>
          </p:cNvCxnSpPr>
          <p:nvPr/>
        </p:nvCxnSpPr>
        <p:spPr bwMode="auto">
          <a:xfrm flipH="1">
            <a:off x="2767013" y="1975664"/>
            <a:ext cx="3098800" cy="7350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5612" name="AutoShape 28"/>
          <p:cNvCxnSpPr>
            <a:cxnSpLocks noChangeShapeType="1"/>
            <a:stCxn id="195596" idx="4"/>
            <a:endCxn id="195598" idx="0"/>
          </p:cNvCxnSpPr>
          <p:nvPr/>
        </p:nvCxnSpPr>
        <p:spPr bwMode="auto">
          <a:xfrm>
            <a:off x="5865813" y="1975664"/>
            <a:ext cx="0" cy="6334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5613" name="AutoShape 29"/>
          <p:cNvCxnSpPr>
            <a:cxnSpLocks noChangeShapeType="1"/>
            <a:stCxn id="195596" idx="4"/>
            <a:endCxn id="195600" idx="0"/>
          </p:cNvCxnSpPr>
          <p:nvPr/>
        </p:nvCxnSpPr>
        <p:spPr bwMode="auto">
          <a:xfrm>
            <a:off x="5865813" y="1975664"/>
            <a:ext cx="3340100" cy="7223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5614" name="AutoShape 30"/>
          <p:cNvCxnSpPr>
            <a:cxnSpLocks noChangeShapeType="1"/>
            <a:stCxn id="195598" idx="4"/>
            <a:endCxn id="195608" idx="0"/>
          </p:cNvCxnSpPr>
          <p:nvPr/>
        </p:nvCxnSpPr>
        <p:spPr bwMode="auto">
          <a:xfrm flipH="1">
            <a:off x="4468813" y="3283764"/>
            <a:ext cx="1397000" cy="7731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5615" name="AutoShape 31"/>
          <p:cNvCxnSpPr>
            <a:cxnSpLocks noChangeShapeType="1"/>
            <a:stCxn id="195598" idx="4"/>
            <a:endCxn id="195604" idx="0"/>
          </p:cNvCxnSpPr>
          <p:nvPr/>
        </p:nvCxnSpPr>
        <p:spPr bwMode="auto">
          <a:xfrm flipH="1">
            <a:off x="5561013" y="3283764"/>
            <a:ext cx="304800" cy="7731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5616" name="AutoShape 32"/>
          <p:cNvCxnSpPr>
            <a:cxnSpLocks noChangeShapeType="1"/>
            <a:stCxn id="195598" idx="4"/>
            <a:endCxn id="195606" idx="0"/>
          </p:cNvCxnSpPr>
          <p:nvPr/>
        </p:nvCxnSpPr>
        <p:spPr bwMode="auto">
          <a:xfrm>
            <a:off x="5865813" y="3283764"/>
            <a:ext cx="838200" cy="7731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5617" name="AutoShape 33"/>
          <p:cNvCxnSpPr>
            <a:cxnSpLocks noChangeShapeType="1"/>
            <a:stCxn id="195598" idx="4"/>
            <a:endCxn id="195610" idx="0"/>
          </p:cNvCxnSpPr>
          <p:nvPr/>
        </p:nvCxnSpPr>
        <p:spPr bwMode="auto">
          <a:xfrm>
            <a:off x="5865813" y="3283764"/>
            <a:ext cx="1993900" cy="7731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95618" name="Text Box 34"/>
          <p:cNvSpPr txBox="1">
            <a:spLocks noChangeArrowheads="1"/>
          </p:cNvSpPr>
          <p:nvPr/>
        </p:nvSpPr>
        <p:spPr bwMode="auto">
          <a:xfrm>
            <a:off x="2921000" y="4241026"/>
            <a:ext cx="795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195619" name="Oval 35"/>
          <p:cNvSpPr>
            <a:spLocks noChangeArrowheads="1"/>
          </p:cNvSpPr>
          <p:nvPr/>
        </p:nvSpPr>
        <p:spPr bwMode="auto">
          <a:xfrm>
            <a:off x="2847976" y="4069576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620" name="Text Box 36"/>
          <p:cNvSpPr txBox="1">
            <a:spLocks noChangeArrowheads="1"/>
          </p:cNvSpPr>
          <p:nvPr/>
        </p:nvSpPr>
        <p:spPr bwMode="auto">
          <a:xfrm>
            <a:off x="1816101" y="4241026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95621" name="Oval 37"/>
          <p:cNvSpPr>
            <a:spLocks noChangeArrowheads="1"/>
          </p:cNvSpPr>
          <p:nvPr/>
        </p:nvSpPr>
        <p:spPr bwMode="auto">
          <a:xfrm>
            <a:off x="1730376" y="4069576"/>
            <a:ext cx="904875" cy="649288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5622" name="AutoShape 38"/>
          <p:cNvCxnSpPr>
            <a:cxnSpLocks noChangeShapeType="1"/>
            <a:stCxn id="195602" idx="4"/>
            <a:endCxn id="195621" idx="0"/>
          </p:cNvCxnSpPr>
          <p:nvPr/>
        </p:nvCxnSpPr>
        <p:spPr bwMode="auto">
          <a:xfrm flipH="1">
            <a:off x="2182813" y="3385364"/>
            <a:ext cx="584200" cy="6715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5623" name="AutoShape 39"/>
          <p:cNvCxnSpPr>
            <a:cxnSpLocks noChangeShapeType="1"/>
            <a:stCxn id="195602" idx="4"/>
            <a:endCxn id="195619" idx="0"/>
          </p:cNvCxnSpPr>
          <p:nvPr/>
        </p:nvCxnSpPr>
        <p:spPr bwMode="auto">
          <a:xfrm>
            <a:off x="2767013" y="3385364"/>
            <a:ext cx="533400" cy="6715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95624" name="Text Box 40"/>
          <p:cNvSpPr txBox="1">
            <a:spLocks noChangeArrowheads="1"/>
          </p:cNvSpPr>
          <p:nvPr/>
        </p:nvSpPr>
        <p:spPr bwMode="auto">
          <a:xfrm>
            <a:off x="9740901" y="4255314"/>
            <a:ext cx="665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Lugoi</a:t>
            </a:r>
          </a:p>
        </p:txBody>
      </p:sp>
      <p:sp>
        <p:nvSpPr>
          <p:cNvPr id="195625" name="Oval 41"/>
          <p:cNvSpPr>
            <a:spLocks noChangeArrowheads="1"/>
          </p:cNvSpPr>
          <p:nvPr/>
        </p:nvSpPr>
        <p:spPr bwMode="auto">
          <a:xfrm>
            <a:off x="9591676" y="4082276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95626" name="Text Box 42"/>
          <p:cNvSpPr txBox="1">
            <a:spLocks noChangeArrowheads="1"/>
          </p:cNvSpPr>
          <p:nvPr/>
        </p:nvSpPr>
        <p:spPr bwMode="auto">
          <a:xfrm>
            <a:off x="8648701" y="4255314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195627" name="Oval 43"/>
          <p:cNvSpPr>
            <a:spLocks noChangeArrowheads="1"/>
          </p:cNvSpPr>
          <p:nvPr/>
        </p:nvSpPr>
        <p:spPr bwMode="auto">
          <a:xfrm>
            <a:off x="8499476" y="4082276"/>
            <a:ext cx="904875" cy="64928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95628" name="AutoShape 44"/>
          <p:cNvCxnSpPr>
            <a:cxnSpLocks noChangeShapeType="1"/>
            <a:stCxn id="195600" idx="4"/>
            <a:endCxn id="195627" idx="0"/>
          </p:cNvCxnSpPr>
          <p:nvPr/>
        </p:nvCxnSpPr>
        <p:spPr bwMode="auto">
          <a:xfrm flipH="1">
            <a:off x="8951913" y="3372664"/>
            <a:ext cx="254000" cy="6969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95629" name="AutoShape 45"/>
          <p:cNvCxnSpPr>
            <a:cxnSpLocks noChangeShapeType="1"/>
            <a:stCxn id="195600" idx="4"/>
            <a:endCxn id="195625" idx="0"/>
          </p:cNvCxnSpPr>
          <p:nvPr/>
        </p:nvCxnSpPr>
        <p:spPr bwMode="auto">
          <a:xfrm>
            <a:off x="9205913" y="3372664"/>
            <a:ext cx="838200" cy="6969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95630" name="Text Box 46"/>
          <p:cNvSpPr txBox="1">
            <a:spLocks noChangeArrowheads="1"/>
          </p:cNvSpPr>
          <p:nvPr/>
        </p:nvSpPr>
        <p:spPr bwMode="auto">
          <a:xfrm>
            <a:off x="7407276" y="1235682"/>
            <a:ext cx="756938" cy="646331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i="1">
                <a:solidFill>
                  <a:schemeClr val="bg1"/>
                </a:solidFill>
              </a:rPr>
              <a:t>l</a:t>
            </a:r>
            <a:r>
              <a:rPr lang="en-US">
                <a:solidFill>
                  <a:schemeClr val="bg1"/>
                </a:solidFill>
              </a:rPr>
              <a:t> = 2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step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4ECBCA-90A4-42EF-BC57-1FF4F5A273F0}"/>
              </a:ext>
            </a:extLst>
          </p:cNvPr>
          <p:cNvSpPr txBox="1"/>
          <p:nvPr/>
        </p:nvSpPr>
        <p:spPr>
          <a:xfrm>
            <a:off x="1965932" y="5221158"/>
            <a:ext cx="809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 of node expansions so far:</a:t>
            </a:r>
          </a:p>
          <a:p>
            <a:r>
              <a:rPr lang="en-US" dirty="0"/>
              <a:t>Arad,        Arad, </a:t>
            </a:r>
            <a:r>
              <a:rPr lang="en-US" dirty="0" err="1"/>
              <a:t>Zerind</a:t>
            </a:r>
            <a:r>
              <a:rPr lang="en-US" dirty="0"/>
              <a:t>, Sibiu, Timisoara,        Arad, </a:t>
            </a:r>
            <a:r>
              <a:rPr lang="en-US" dirty="0" err="1"/>
              <a:t>Zerind</a:t>
            </a:r>
            <a:r>
              <a:rPr lang="en-US" dirty="0"/>
              <a:t>, Arad, Oradea, Sibiu, …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15AABB-99B6-459B-A41D-2FB02D8ED624}"/>
              </a:ext>
            </a:extLst>
          </p:cNvPr>
          <p:cNvSpPr txBox="1"/>
          <p:nvPr/>
        </p:nvSpPr>
        <p:spPr>
          <a:xfrm>
            <a:off x="2024272" y="6365144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 =0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04A6D7B-2C2B-436E-BEC5-7F02B568F612}"/>
              </a:ext>
            </a:extLst>
          </p:cNvPr>
          <p:cNvSpPr txBox="1"/>
          <p:nvPr/>
        </p:nvSpPr>
        <p:spPr>
          <a:xfrm>
            <a:off x="4171072" y="6394785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 =1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913FB5-D024-49B3-8DC3-08AA5030CF54}"/>
              </a:ext>
            </a:extLst>
          </p:cNvPr>
          <p:cNvSpPr txBox="1"/>
          <p:nvPr/>
        </p:nvSpPr>
        <p:spPr>
          <a:xfrm>
            <a:off x="7882015" y="638269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 =2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011BEF58-C970-4FF7-A338-C8D50ABDBACC}"/>
              </a:ext>
            </a:extLst>
          </p:cNvPr>
          <p:cNvSpPr/>
          <p:nvPr/>
        </p:nvSpPr>
        <p:spPr>
          <a:xfrm rot="16200000">
            <a:off x="2009173" y="5706892"/>
            <a:ext cx="584200" cy="696423"/>
          </a:xfrm>
          <a:prstGeom prst="leftBrac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e 52">
            <a:extLst>
              <a:ext uri="{FF2B5EF4-FFF2-40B4-BE49-F238E27FC236}">
                <a16:creationId xmlns:a16="http://schemas.microsoft.com/office/drawing/2014/main" id="{8E2835DE-1DFC-49E9-820A-7F207A60972A}"/>
              </a:ext>
            </a:extLst>
          </p:cNvPr>
          <p:cNvSpPr/>
          <p:nvPr/>
        </p:nvSpPr>
        <p:spPr>
          <a:xfrm rot="16200000">
            <a:off x="4157665" y="4691297"/>
            <a:ext cx="584200" cy="2832101"/>
          </a:xfrm>
          <a:prstGeom prst="leftBrac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Left Brace 53">
            <a:extLst>
              <a:ext uri="{FF2B5EF4-FFF2-40B4-BE49-F238E27FC236}">
                <a16:creationId xmlns:a16="http://schemas.microsoft.com/office/drawing/2014/main" id="{72E047E6-CE05-4C9F-BF0A-38C84E2CA5D4}"/>
              </a:ext>
            </a:extLst>
          </p:cNvPr>
          <p:cNvSpPr/>
          <p:nvPr/>
        </p:nvSpPr>
        <p:spPr>
          <a:xfrm rot="16200000">
            <a:off x="7867876" y="4208056"/>
            <a:ext cx="584200" cy="3768278"/>
          </a:xfrm>
          <a:prstGeom prst="leftBrace">
            <a:avLst/>
          </a:prstGeom>
          <a:ln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79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41774" y="0"/>
            <a:ext cx="9905998" cy="1478570"/>
          </a:xfrm>
        </p:spPr>
        <p:txBody>
          <a:bodyPr/>
          <a:lstStyle/>
          <a:p>
            <a:r>
              <a:rPr lang="en-US" dirty="0"/>
              <a:t>Properties of Iterative Deepening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53794" y="1106440"/>
            <a:ext cx="8229600" cy="49911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Complete?</a:t>
            </a:r>
          </a:p>
          <a:p>
            <a:pPr lvl="1"/>
            <a:r>
              <a:rPr lang="en-US" dirty="0"/>
              <a:t>Yes</a:t>
            </a:r>
          </a:p>
          <a:p>
            <a:pPr lvl="1"/>
            <a:endParaRPr lang="en-US" sz="800" dirty="0"/>
          </a:p>
          <a:p>
            <a:r>
              <a:rPr lang="en-US" dirty="0"/>
              <a:t>Time Complexity?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 </a:t>
            </a:r>
          </a:p>
          <a:p>
            <a:pPr marL="0" indent="0">
              <a:buNone/>
            </a:pPr>
            <a:endParaRPr lang="en-US" sz="800" dirty="0"/>
          </a:p>
          <a:p>
            <a:endParaRPr lang="en-US" sz="800" dirty="0"/>
          </a:p>
          <a:p>
            <a:r>
              <a:rPr lang="en-US" dirty="0"/>
              <a:t>Space Complexity?</a:t>
            </a:r>
          </a:p>
          <a:p>
            <a:pPr lvl="1"/>
            <a:r>
              <a:rPr lang="en-US" sz="2800" i="1" dirty="0"/>
              <a:t>O</a:t>
            </a:r>
            <a:r>
              <a:rPr lang="en-US" dirty="0"/>
              <a:t>(</a:t>
            </a:r>
            <a:r>
              <a:rPr lang="en-US" sz="2400" i="1" dirty="0" err="1"/>
              <a:t>bd</a:t>
            </a:r>
            <a:r>
              <a:rPr lang="en-US" dirty="0"/>
              <a:t>)</a:t>
            </a:r>
          </a:p>
          <a:p>
            <a:endParaRPr lang="en-US" sz="800" dirty="0"/>
          </a:p>
          <a:p>
            <a:r>
              <a:rPr lang="en-US" dirty="0"/>
              <a:t>Optimal?</a:t>
            </a:r>
          </a:p>
          <a:p>
            <a:pPr lvl="1"/>
            <a:r>
              <a:rPr lang="en-US" dirty="0"/>
              <a:t>Yes (if cost = 1 per step)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2118915" y="2752279"/>
            <a:ext cx="779381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 dirty="0"/>
              <a:t>O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i="1" baseline="30000" dirty="0"/>
              <a:t>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8332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115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Uniform-Cost Search</a:t>
            </a:r>
          </a:p>
        </p:txBody>
      </p:sp>
    </p:spTree>
    <p:extLst>
      <p:ext uri="{BB962C8B-B14F-4D97-AF65-F5344CB8AC3E}">
        <p14:creationId xmlns:p14="http://schemas.microsoft.com/office/powerpoint/2010/main" val="1261294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518" name="Rectangle 70">
            <a:extLst>
              <a:ext uri="{FF2B5EF4-FFF2-40B4-BE49-F238E27FC236}">
                <a16:creationId xmlns:a16="http://schemas.microsoft.com/office/drawing/2014/main" id="{0C874DC5-6830-43E5-AD0B-BA9A55228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3640" y="746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Uniform-Cost Search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37789A87-FC06-4887-A3E2-0BD71E3B0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640" y="898316"/>
            <a:ext cx="822325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/>
              <a:t>Each move has some cost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The cost of the path to each node N is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None/>
            </a:pPr>
            <a:r>
              <a:rPr lang="en-US" altLang="en-US" sz="2400" dirty="0"/>
              <a:t>                   </a:t>
            </a:r>
            <a:r>
              <a:rPr lang="en-US" altLang="en-US" sz="2400" dirty="0">
                <a:solidFill>
                  <a:srgbClr val="FF9900"/>
                </a:solidFill>
              </a:rPr>
              <a:t>g(N)</a:t>
            </a:r>
            <a:r>
              <a:rPr lang="en-US" altLang="en-US" sz="2400" dirty="0"/>
              <a:t> =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sum of the move costs</a:t>
            </a:r>
            <a:endParaRPr lang="en-US" altLang="en-US" sz="2400" dirty="0"/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The goal is to generate a solution path of minimal cost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The queue is sorted in </a:t>
            </a:r>
            <a:r>
              <a:rPr lang="en-US" altLang="en-US" sz="2400" dirty="0">
                <a:solidFill>
                  <a:srgbClr val="FF9900"/>
                </a:solidFill>
              </a:rPr>
              <a:t>increasing cost order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So, lower cost nodes go to the front</a:t>
            </a:r>
          </a:p>
          <a:p>
            <a:pPr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Note that if each move has unit costs, uniform cost </a:t>
            </a:r>
            <a:br>
              <a:rPr lang="en-US" altLang="en-US" sz="2400" dirty="0"/>
            </a:br>
            <a:r>
              <a:rPr lang="en-US" altLang="en-US" sz="2400" dirty="0"/>
              <a:t>   search is equivalent to breadth-first search</a:t>
            </a:r>
          </a:p>
        </p:txBody>
      </p:sp>
      <p:sp>
        <p:nvSpPr>
          <p:cNvPr id="49156" name="Oval 5">
            <a:extLst>
              <a:ext uri="{FF2B5EF4-FFF2-40B4-BE49-F238E27FC236}">
                <a16:creationId xmlns:a16="http://schemas.microsoft.com/office/drawing/2014/main" id="{07E8580C-B245-40FF-8C15-59B803A25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188" y="4295614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Text Box 6">
            <a:extLst>
              <a:ext uri="{FF2B5EF4-FFF2-40B4-BE49-F238E27FC236}">
                <a16:creationId xmlns:a16="http://schemas.microsoft.com/office/drawing/2014/main" id="{37A451B2-C23D-47E4-8649-B74F8C6C15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0252" y="4128927"/>
            <a:ext cx="395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49158" name="Text Box 7">
            <a:extLst>
              <a:ext uri="{FF2B5EF4-FFF2-40B4-BE49-F238E27FC236}">
                <a16:creationId xmlns:a16="http://schemas.microsoft.com/office/drawing/2014/main" id="{068D6336-04E8-433B-99EC-1FC1641A8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952" y="420195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49159" name="Line 12">
            <a:extLst>
              <a:ext uri="{FF2B5EF4-FFF2-40B4-BE49-F238E27FC236}">
                <a16:creationId xmlns:a16="http://schemas.microsoft.com/office/drawing/2014/main" id="{EAA73609-3518-4D43-865E-553916FF81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39988" y="4489289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0" name="Line 13">
            <a:extLst>
              <a:ext uri="{FF2B5EF4-FFF2-40B4-BE49-F238E27FC236}">
                <a16:creationId xmlns:a16="http://schemas.microsoft.com/office/drawing/2014/main" id="{267C2862-7D7B-4B9A-BCA1-2AB7CA2BD3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1588" y="456548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1" name="Line 14">
            <a:extLst>
              <a:ext uri="{FF2B5EF4-FFF2-40B4-BE49-F238E27FC236}">
                <a16:creationId xmlns:a16="http://schemas.microsoft.com/office/drawing/2014/main" id="{85050913-F0B6-423F-A8B6-9AB424042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3988" y="4489289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9162" name="Oval 17">
            <a:extLst>
              <a:ext uri="{FF2B5EF4-FFF2-40B4-BE49-F238E27FC236}">
                <a16:creationId xmlns:a16="http://schemas.microsoft.com/office/drawing/2014/main" id="{8123DDFD-0183-4B08-9C39-8650DB7AE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5188" y="517508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3" name="Text Box 18">
            <a:extLst>
              <a:ext uri="{FF2B5EF4-FFF2-40B4-BE49-F238E27FC236}">
                <a16:creationId xmlns:a16="http://schemas.microsoft.com/office/drawing/2014/main" id="{D6E4FD9C-5540-4E77-9A83-1469FB0BB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288" y="4849653"/>
            <a:ext cx="29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9164" name="Text Box 19">
            <a:extLst>
              <a:ext uri="{FF2B5EF4-FFF2-40B4-BE49-F238E27FC236}">
                <a16:creationId xmlns:a16="http://schemas.microsoft.com/office/drawing/2014/main" id="{CBAD67EA-DCCC-4EA2-AD79-11BEB756A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388" y="5111589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49165" name="Oval 22">
            <a:extLst>
              <a:ext uri="{FF2B5EF4-FFF2-40B4-BE49-F238E27FC236}">
                <a16:creationId xmlns:a16="http://schemas.microsoft.com/office/drawing/2014/main" id="{96B2453C-89D5-48DA-B8C5-A7D6E5653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9188" y="5175089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9166" name="Text Box 23">
            <a:extLst>
              <a:ext uri="{FF2B5EF4-FFF2-40B4-BE49-F238E27FC236}">
                <a16:creationId xmlns:a16="http://schemas.microsoft.com/office/drawing/2014/main" id="{7CDC7772-2614-4CBE-AE9C-6DA82857C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952" y="528145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9167" name="Text Box 24">
            <a:extLst>
              <a:ext uri="{FF2B5EF4-FFF2-40B4-BE49-F238E27FC236}">
                <a16:creationId xmlns:a16="http://schemas.microsoft.com/office/drawing/2014/main" id="{6608D602-83EC-4FAB-B64E-8ECD919A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4388" y="5111589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omic Sans MS" panose="030F0702030302020204" pitchFamily="66" charset="0"/>
              </a:rPr>
              <a:t>B</a:t>
            </a:r>
          </a:p>
        </p:txBody>
      </p:sp>
      <p:grpSp>
        <p:nvGrpSpPr>
          <p:cNvPr id="49168" name="Group 25">
            <a:extLst>
              <a:ext uri="{FF2B5EF4-FFF2-40B4-BE49-F238E27FC236}">
                <a16:creationId xmlns:a16="http://schemas.microsoft.com/office/drawing/2014/main" id="{D12683CC-382A-4CA1-A2D2-23CE570F3E3A}"/>
              </a:ext>
            </a:extLst>
          </p:cNvPr>
          <p:cNvGrpSpPr>
            <a:grpSpLocks/>
          </p:cNvGrpSpPr>
          <p:nvPr/>
        </p:nvGrpSpPr>
        <p:grpSpPr bwMode="auto">
          <a:xfrm>
            <a:off x="8502189" y="5111589"/>
            <a:ext cx="758825" cy="700088"/>
            <a:chOff x="4368" y="3032"/>
            <a:chExt cx="478" cy="441"/>
          </a:xfrm>
        </p:grpSpPr>
        <p:sp>
          <p:nvSpPr>
            <p:cNvPr id="49204" name="Oval 26">
              <a:extLst>
                <a:ext uri="{FF2B5EF4-FFF2-40B4-BE49-F238E27FC236}">
                  <a16:creationId xmlns:a16="http://schemas.microsoft.com/office/drawing/2014/main" id="{4F9DF8FE-666B-4745-BE20-6F523A638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205" name="Text Box 27">
              <a:extLst>
                <a:ext uri="{FF2B5EF4-FFF2-40B4-BE49-F238E27FC236}">
                  <a16:creationId xmlns:a16="http://schemas.microsoft.com/office/drawing/2014/main" id="{0247EB6D-E597-42C4-BFD7-4E55FD57F5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223"/>
              <a:ext cx="2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702030302020204" pitchFamily="66" charset="0"/>
                </a:rPr>
                <a:t>15</a:t>
              </a:r>
            </a:p>
          </p:txBody>
        </p:sp>
        <p:sp>
          <p:nvSpPr>
            <p:cNvPr id="49206" name="Text Box 28">
              <a:extLst>
                <a:ext uri="{FF2B5EF4-FFF2-40B4-BE49-F238E27FC236}">
                  <a16:creationId xmlns:a16="http://schemas.microsoft.com/office/drawing/2014/main" id="{21D7576F-5304-4212-84DC-D7756698B5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032"/>
              <a:ext cx="2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C</a:t>
              </a:r>
            </a:p>
          </p:txBody>
        </p:sp>
      </p:grpSp>
      <p:grpSp>
        <p:nvGrpSpPr>
          <p:cNvPr id="3" name="Group 29">
            <a:extLst>
              <a:ext uri="{FF2B5EF4-FFF2-40B4-BE49-F238E27FC236}">
                <a16:creationId xmlns:a16="http://schemas.microsoft.com/office/drawing/2014/main" id="{B3718B56-17B0-4F39-82A3-C44156C68A51}"/>
              </a:ext>
            </a:extLst>
          </p:cNvPr>
          <p:cNvGrpSpPr>
            <a:grpSpLocks/>
          </p:cNvGrpSpPr>
          <p:nvPr/>
        </p:nvGrpSpPr>
        <p:grpSpPr bwMode="auto">
          <a:xfrm>
            <a:off x="2450793" y="4338598"/>
            <a:ext cx="2168525" cy="1971675"/>
            <a:chOff x="528" y="2502"/>
            <a:chExt cx="1366" cy="1242"/>
          </a:xfrm>
        </p:grpSpPr>
        <p:grpSp>
          <p:nvGrpSpPr>
            <p:cNvPr id="49180" name="Group 30">
              <a:extLst>
                <a:ext uri="{FF2B5EF4-FFF2-40B4-BE49-F238E27FC236}">
                  <a16:creationId xmlns:a16="http://schemas.microsoft.com/office/drawing/2014/main" id="{E4894BB0-645A-4493-A4F5-F71A6D89F4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2502"/>
              <a:ext cx="1366" cy="1242"/>
              <a:chOff x="528" y="2502"/>
              <a:chExt cx="1366" cy="1242"/>
            </a:xfrm>
          </p:grpSpPr>
          <p:grpSp>
            <p:nvGrpSpPr>
              <p:cNvPr id="49187" name="Group 31">
                <a:extLst>
                  <a:ext uri="{FF2B5EF4-FFF2-40B4-BE49-F238E27FC236}">
                    <a16:creationId xmlns:a16="http://schemas.microsoft.com/office/drawing/2014/main" id="{B6870BF9-7494-41FA-8F3A-C77DBDCEA5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6" y="2688"/>
                <a:ext cx="1248" cy="1056"/>
                <a:chOff x="576" y="2688"/>
                <a:chExt cx="1248" cy="1056"/>
              </a:xfrm>
            </p:grpSpPr>
            <p:sp>
              <p:nvSpPr>
                <p:cNvPr id="49193" name="Rectangle 32">
                  <a:extLst>
                    <a:ext uri="{FF2B5EF4-FFF2-40B4-BE49-F238E27FC236}">
                      <a16:creationId xmlns:a16="http://schemas.microsoft.com/office/drawing/2014/main" id="{1ABBFA2C-0DBB-40C7-A2BE-CD156A6538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76" y="3168"/>
                  <a:ext cx="96" cy="96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9194" name="Rectangle 33">
                  <a:extLst>
                    <a:ext uri="{FF2B5EF4-FFF2-40B4-BE49-F238E27FC236}">
                      <a16:creationId xmlns:a16="http://schemas.microsoft.com/office/drawing/2014/main" id="{FA68082C-6878-483A-AE7E-49045D3D45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2" y="2688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9195" name="Rectangle 34">
                  <a:extLst>
                    <a:ext uri="{FF2B5EF4-FFF2-40B4-BE49-F238E27FC236}">
                      <a16:creationId xmlns:a16="http://schemas.microsoft.com/office/drawing/2014/main" id="{D8F965D4-3D61-41C7-B1DE-3ECE25E87F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2" y="3168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9196" name="Rectangle 35">
                  <a:extLst>
                    <a:ext uri="{FF2B5EF4-FFF2-40B4-BE49-F238E27FC236}">
                      <a16:creationId xmlns:a16="http://schemas.microsoft.com/office/drawing/2014/main" id="{1899288A-3318-4423-BF81-6EE28EA81F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28" y="3168"/>
                  <a:ext cx="96" cy="96"/>
                </a:xfrm>
                <a:prstGeom prst="rect">
                  <a:avLst/>
                </a:prstGeom>
                <a:solidFill>
                  <a:srgbClr val="2ACC68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9197" name="Rectangle 36">
                  <a:extLst>
                    <a:ext uri="{FF2B5EF4-FFF2-40B4-BE49-F238E27FC236}">
                      <a16:creationId xmlns:a16="http://schemas.microsoft.com/office/drawing/2014/main" id="{3A0D0E56-99BA-4B1D-8787-84DB847D80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2" y="3648"/>
                  <a:ext cx="96" cy="9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9198" name="Line 37">
                  <a:extLst>
                    <a:ext uri="{FF2B5EF4-FFF2-40B4-BE49-F238E27FC236}">
                      <a16:creationId xmlns:a16="http://schemas.microsoft.com/office/drawing/2014/main" id="{345CF69B-355F-4137-90C5-2B6E2FBF22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72" y="278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199" name="Line 38">
                  <a:extLst>
                    <a:ext uri="{FF2B5EF4-FFF2-40B4-BE49-F238E27FC236}">
                      <a16:creationId xmlns:a16="http://schemas.microsoft.com/office/drawing/2014/main" id="{B858BF7A-2AF8-4E05-A5BD-88D5E369B0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2" y="326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200" name="Line 39">
                  <a:extLst>
                    <a:ext uri="{FF2B5EF4-FFF2-40B4-BE49-F238E27FC236}">
                      <a16:creationId xmlns:a16="http://schemas.microsoft.com/office/drawing/2014/main" id="{84AEA492-8C27-4117-AA9E-D7F858DCD4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2" y="3216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201" name="Line 40">
                  <a:extLst>
                    <a:ext uri="{FF2B5EF4-FFF2-40B4-BE49-F238E27FC236}">
                      <a16:creationId xmlns:a16="http://schemas.microsoft.com/office/drawing/2014/main" id="{7E212368-3CA7-433E-93A8-C9A4057E4D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3216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202" name="Line 41">
                  <a:extLst>
                    <a:ext uri="{FF2B5EF4-FFF2-40B4-BE49-F238E27FC236}">
                      <a16:creationId xmlns:a16="http://schemas.microsoft.com/office/drawing/2014/main" id="{78DCC6F8-EDC1-426F-8E0B-C5B8CC0C69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48" y="326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9203" name="Line 42">
                  <a:extLst>
                    <a:ext uri="{FF2B5EF4-FFF2-40B4-BE49-F238E27FC236}">
                      <a16:creationId xmlns:a16="http://schemas.microsoft.com/office/drawing/2014/main" id="{4DBA191D-956F-44D9-8B76-A4697C2BB6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8" y="2784"/>
                  <a:ext cx="48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9188" name="Text Box 43">
                <a:extLst>
                  <a:ext uri="{FF2B5EF4-FFF2-40B4-BE49-F238E27FC236}">
                    <a16:creationId xmlns:a16="http://schemas.microsoft.com/office/drawing/2014/main" id="{D532462C-3B79-4D7F-9440-262385051E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982"/>
                <a:ext cx="21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Comic Sans MS" panose="030F0702030302020204" pitchFamily="66" charset="0"/>
                  </a:rPr>
                  <a:t>S</a:t>
                </a:r>
              </a:p>
            </p:txBody>
          </p:sp>
          <p:sp>
            <p:nvSpPr>
              <p:cNvPr id="49189" name="Text Box 44">
                <a:extLst>
                  <a:ext uri="{FF2B5EF4-FFF2-40B4-BE49-F238E27FC236}">
                    <a16:creationId xmlns:a16="http://schemas.microsoft.com/office/drawing/2014/main" id="{9DE91217-E3EE-4F7C-8F86-ED4687A1D9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0" y="2982"/>
                <a:ext cx="21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Comic Sans MS" panose="030F0702030302020204" pitchFamily="66" charset="0"/>
                  </a:rPr>
                  <a:t>G</a:t>
                </a:r>
              </a:p>
            </p:txBody>
          </p:sp>
          <p:sp>
            <p:nvSpPr>
              <p:cNvPr id="49190" name="Text Box 45">
                <a:extLst>
                  <a:ext uri="{FF2B5EF4-FFF2-40B4-BE49-F238E27FC236}">
                    <a16:creationId xmlns:a16="http://schemas.microsoft.com/office/drawing/2014/main" id="{B94604F4-C266-40B5-87F2-877F74DF5B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502"/>
                <a:ext cx="22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Comic Sans MS" panose="030F0702030302020204" pitchFamily="66" charset="0"/>
                  </a:rPr>
                  <a:t>A</a:t>
                </a:r>
              </a:p>
            </p:txBody>
          </p:sp>
          <p:sp>
            <p:nvSpPr>
              <p:cNvPr id="49191" name="Text Box 46">
                <a:extLst>
                  <a:ext uri="{FF2B5EF4-FFF2-40B4-BE49-F238E27FC236}">
                    <a16:creationId xmlns:a16="http://schemas.microsoft.com/office/drawing/2014/main" id="{DA6F011A-EC28-482E-85E0-AB98CF577D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2982"/>
                <a:ext cx="20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Comic Sans MS" panose="030F0702030302020204" pitchFamily="66" charset="0"/>
                  </a:rPr>
                  <a:t>B</a:t>
                </a:r>
              </a:p>
            </p:txBody>
          </p:sp>
          <p:sp>
            <p:nvSpPr>
              <p:cNvPr id="49192" name="Text Box 47">
                <a:extLst>
                  <a:ext uri="{FF2B5EF4-FFF2-40B4-BE49-F238E27FC236}">
                    <a16:creationId xmlns:a16="http://schemas.microsoft.com/office/drawing/2014/main" id="{7740ABBB-0314-4595-9070-CEB068D515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462"/>
                <a:ext cx="203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Comic Sans MS" panose="030F0702030302020204" pitchFamily="66" charset="0"/>
                  </a:rPr>
                  <a:t>C</a:t>
                </a:r>
              </a:p>
            </p:txBody>
          </p:sp>
        </p:grpSp>
        <p:sp>
          <p:nvSpPr>
            <p:cNvPr id="49181" name="Text Box 48">
              <a:extLst>
                <a:ext uri="{FF2B5EF4-FFF2-40B4-BE49-F238E27FC236}">
                  <a16:creationId xmlns:a16="http://schemas.microsoft.com/office/drawing/2014/main" id="{FE9ED013-4A79-46AA-9BA6-CE6C58D3E6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3031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49182" name="Text Box 49">
              <a:extLst>
                <a:ext uri="{FF2B5EF4-FFF2-40B4-BE49-F238E27FC236}">
                  <a16:creationId xmlns:a16="http://schemas.microsoft.com/office/drawing/2014/main" id="{E721DDF9-86D0-41C8-B6B8-AEBE90AA17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791"/>
              <a:ext cx="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49183" name="Text Box 50">
              <a:extLst>
                <a:ext uri="{FF2B5EF4-FFF2-40B4-BE49-F238E27FC236}">
                  <a16:creationId xmlns:a16="http://schemas.microsoft.com/office/drawing/2014/main" id="{9ECCA462-A5C1-4783-A77A-32BB38793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463"/>
              <a:ext cx="2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702030302020204" pitchFamily="66" charset="0"/>
                </a:rPr>
                <a:t>15</a:t>
              </a:r>
            </a:p>
          </p:txBody>
        </p:sp>
        <p:sp>
          <p:nvSpPr>
            <p:cNvPr id="49184" name="Text Box 51">
              <a:extLst>
                <a:ext uri="{FF2B5EF4-FFF2-40B4-BE49-F238E27FC236}">
                  <a16:creationId xmlns:a16="http://schemas.microsoft.com/office/drawing/2014/main" id="{4B7B7560-938D-44DF-8E91-7DFA1CEFC6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791"/>
              <a:ext cx="2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49185" name="Text Box 52">
              <a:extLst>
                <a:ext uri="{FF2B5EF4-FFF2-40B4-BE49-F238E27FC236}">
                  <a16:creationId xmlns:a16="http://schemas.microsoft.com/office/drawing/2014/main" id="{C44C1911-19F4-419B-AE5E-391EAE2AAC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367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49186" name="Text Box 53">
              <a:extLst>
                <a:ext uri="{FF2B5EF4-FFF2-40B4-BE49-F238E27FC236}">
                  <a16:creationId xmlns:a16="http://schemas.microsoft.com/office/drawing/2014/main" id="{576DF289-6079-4E93-81CB-57F1DE6C9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3031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702030302020204" pitchFamily="66" charset="0"/>
                </a:rPr>
                <a:t>5</a:t>
              </a:r>
            </a:p>
          </p:txBody>
        </p:sp>
      </p:grpSp>
      <p:sp>
        <p:nvSpPr>
          <p:cNvPr id="49170" name="Line 56">
            <a:extLst>
              <a:ext uri="{FF2B5EF4-FFF2-40B4-BE49-F238E27FC236}">
                <a16:creationId xmlns:a16="http://schemas.microsoft.com/office/drawing/2014/main" id="{327BFAFA-28E3-41EC-87C1-F7952BB6C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87588" y="551481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9171" name="Group 57">
            <a:extLst>
              <a:ext uri="{FF2B5EF4-FFF2-40B4-BE49-F238E27FC236}">
                <a16:creationId xmlns:a16="http://schemas.microsoft.com/office/drawing/2014/main" id="{198BA57F-195B-414F-9D2C-8667AFBF05F8}"/>
              </a:ext>
            </a:extLst>
          </p:cNvPr>
          <p:cNvGrpSpPr>
            <a:grpSpLocks/>
          </p:cNvGrpSpPr>
          <p:nvPr/>
        </p:nvGrpSpPr>
        <p:grpSpPr bwMode="auto">
          <a:xfrm>
            <a:off x="5530388" y="6060915"/>
            <a:ext cx="666750" cy="701675"/>
            <a:chOff x="2496" y="3608"/>
            <a:chExt cx="420" cy="442"/>
          </a:xfrm>
        </p:grpSpPr>
        <p:sp>
          <p:nvSpPr>
            <p:cNvPr id="49177" name="Oval 58">
              <a:extLst>
                <a:ext uri="{FF2B5EF4-FFF2-40B4-BE49-F238E27FC236}">
                  <a16:creationId xmlns:a16="http://schemas.microsoft.com/office/drawing/2014/main" id="{D6D65F96-4F7A-4C1F-89F7-EAC0CEDE5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648"/>
              <a:ext cx="192" cy="19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8" name="Text Box 59">
              <a:extLst>
                <a:ext uri="{FF2B5EF4-FFF2-40B4-BE49-F238E27FC236}">
                  <a16:creationId xmlns:a16="http://schemas.microsoft.com/office/drawing/2014/main" id="{FDC5AA01-61E5-4BD5-9482-3A5DD60297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608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49179" name="Text Box 60">
              <a:extLst>
                <a:ext uri="{FF2B5EF4-FFF2-40B4-BE49-F238E27FC236}">
                  <a16:creationId xmlns:a16="http://schemas.microsoft.com/office/drawing/2014/main" id="{96B77519-CD02-4740-97CA-2C94D42FA3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6" y="3800"/>
              <a:ext cx="2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702030302020204" pitchFamily="66" charset="0"/>
                </a:rPr>
                <a:t>11</a:t>
              </a:r>
            </a:p>
          </p:txBody>
        </p:sp>
      </p:grpSp>
      <p:sp>
        <p:nvSpPr>
          <p:cNvPr id="49172" name="Line 65">
            <a:extLst>
              <a:ext uri="{FF2B5EF4-FFF2-40B4-BE49-F238E27FC236}">
                <a16:creationId xmlns:a16="http://schemas.microsoft.com/office/drawing/2014/main" id="{AFF95293-AC56-438C-BFAC-693802264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1588" y="551481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9173" name="Group 66">
            <a:extLst>
              <a:ext uri="{FF2B5EF4-FFF2-40B4-BE49-F238E27FC236}">
                <a16:creationId xmlns:a16="http://schemas.microsoft.com/office/drawing/2014/main" id="{43D303AB-4C10-4050-BBE0-054173A243A7}"/>
              </a:ext>
            </a:extLst>
          </p:cNvPr>
          <p:cNvGrpSpPr>
            <a:grpSpLocks/>
          </p:cNvGrpSpPr>
          <p:nvPr/>
        </p:nvGrpSpPr>
        <p:grpSpPr bwMode="auto">
          <a:xfrm>
            <a:off x="7054389" y="6060914"/>
            <a:ext cx="682625" cy="700088"/>
            <a:chOff x="3456" y="3608"/>
            <a:chExt cx="430" cy="441"/>
          </a:xfrm>
        </p:grpSpPr>
        <p:sp>
          <p:nvSpPr>
            <p:cNvPr id="49174" name="Oval 67">
              <a:extLst>
                <a:ext uri="{FF2B5EF4-FFF2-40B4-BE49-F238E27FC236}">
                  <a16:creationId xmlns:a16="http://schemas.microsoft.com/office/drawing/2014/main" id="{F34CEE6F-2CA7-4EA9-B653-18621D30E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648"/>
              <a:ext cx="192" cy="192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175" name="Text Box 68">
              <a:extLst>
                <a:ext uri="{FF2B5EF4-FFF2-40B4-BE49-F238E27FC236}">
                  <a16:creationId xmlns:a16="http://schemas.microsoft.com/office/drawing/2014/main" id="{7DD6E357-30B6-4792-88E5-78DF57FC8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08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>
                  <a:latin typeface="Comic Sans MS" panose="030F0702030302020204" pitchFamily="66" charset="0"/>
                </a:rPr>
                <a:t>G</a:t>
              </a:r>
            </a:p>
          </p:txBody>
        </p:sp>
        <p:sp>
          <p:nvSpPr>
            <p:cNvPr id="49176" name="Text Box 69">
              <a:extLst>
                <a:ext uri="{FF2B5EF4-FFF2-40B4-BE49-F238E27FC236}">
                  <a16:creationId xmlns:a16="http://schemas.microsoft.com/office/drawing/2014/main" id="{A622E2F1-0DEF-4C55-A11B-2CE01D775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799"/>
              <a:ext cx="2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702030302020204" pitchFamily="66" charset="0"/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674551" y="717241"/>
            <a:ext cx="8229600" cy="889000"/>
          </a:xfrm>
        </p:spPr>
        <p:txBody>
          <a:bodyPr>
            <a:noAutofit/>
          </a:bodyPr>
          <a:lstStyle/>
          <a:p>
            <a:r>
              <a:rPr lang="en-US" dirty="0"/>
              <a:t>Always expand the least-cost unexpanded node</a:t>
            </a:r>
          </a:p>
          <a:p>
            <a:pPr lvl="1"/>
            <a:r>
              <a:rPr lang="en-US" dirty="0"/>
              <a:t>Queue = insert in order of increasing path cost</a:t>
            </a:r>
          </a:p>
        </p:txBody>
      </p:sp>
      <p:sp>
        <p:nvSpPr>
          <p:cNvPr id="328722" name="Text Box 18"/>
          <p:cNvSpPr txBox="1">
            <a:spLocks noChangeArrowheads="1"/>
          </p:cNvSpPr>
          <p:nvPr/>
        </p:nvSpPr>
        <p:spPr bwMode="auto">
          <a:xfrm>
            <a:off x="4191000" y="5189850"/>
            <a:ext cx="3377207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Zerind, Timisoara, Sibiu &lt;==</a:t>
            </a:r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 rotWithShape="1">
          <a:blip r:embed="rId3">
            <a:lum bright="-12000" contrast="36000"/>
          </a:blip>
          <a:srcRect t="41220" b="43380"/>
          <a:stretch/>
        </p:blipFill>
        <p:spPr bwMode="auto">
          <a:xfrm>
            <a:off x="1989931" y="6041266"/>
            <a:ext cx="783748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  <p:sp>
        <p:nvSpPr>
          <p:cNvPr id="20" name="Oval 6">
            <a:extLst>
              <a:ext uri="{FF2B5EF4-FFF2-40B4-BE49-F238E27FC236}">
                <a16:creationId xmlns:a16="http://schemas.microsoft.com/office/drawing/2014/main" id="{2B582C84-C95A-4A8A-BE70-DAF88A062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2300133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98323F26-5C9F-4210-A483-E29C6244A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3825" y="2514446"/>
            <a:ext cx="66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Arad</a:t>
            </a:r>
          </a:p>
        </p:txBody>
      </p:sp>
      <p:sp>
        <p:nvSpPr>
          <p:cNvPr id="23" name="Text Box 7">
            <a:extLst>
              <a:ext uri="{FF2B5EF4-FFF2-40B4-BE49-F238E27FC236}">
                <a16:creationId xmlns:a16="http://schemas.microsoft.com/office/drawing/2014/main" id="{CDEBAF02-09A9-449D-BEAC-893C39E55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525" y="4014633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Sibiu</a:t>
            </a:r>
          </a:p>
        </p:txBody>
      </p:sp>
      <p:sp>
        <p:nvSpPr>
          <p:cNvPr id="24" name="Oval 8">
            <a:extLst>
              <a:ext uri="{FF2B5EF4-FFF2-40B4-BE49-F238E27FC236}">
                <a16:creationId xmlns:a16="http://schemas.microsoft.com/office/drawing/2014/main" id="{31CB7B99-1ED3-4C97-9C2B-A2298ED2F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400" y="3792383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B0BC06E6-86C1-4D78-968C-52696FBA3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3425" y="4016221"/>
            <a:ext cx="118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Timisoara</a:t>
            </a:r>
          </a:p>
        </p:txBody>
      </p:sp>
      <p:sp>
        <p:nvSpPr>
          <p:cNvPr id="26" name="Oval 10">
            <a:extLst>
              <a:ext uri="{FF2B5EF4-FFF2-40B4-BE49-F238E27FC236}">
                <a16:creationId xmlns:a16="http://schemas.microsoft.com/office/drawing/2014/main" id="{A5D5282E-BED6-4466-BE74-56962088B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4700" y="3792383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id="{BCF53ECF-A46C-401A-891D-66E565264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225" y="4014633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Zerind</a:t>
            </a:r>
          </a:p>
        </p:txBody>
      </p:sp>
      <p:sp>
        <p:nvSpPr>
          <p:cNvPr id="28" name="Oval 12">
            <a:extLst>
              <a:ext uri="{FF2B5EF4-FFF2-40B4-BE49-F238E27FC236}">
                <a16:creationId xmlns:a16="http://schemas.microsoft.com/office/drawing/2014/main" id="{A4B5D949-2B19-497F-A7EE-41B3A9D76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3792383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29" name="AutoShape 13">
            <a:extLst>
              <a:ext uri="{FF2B5EF4-FFF2-40B4-BE49-F238E27FC236}">
                <a16:creationId xmlns:a16="http://schemas.microsoft.com/office/drawing/2014/main" id="{F13C30B6-674F-4D35-BF9F-C3415CB34A98}"/>
              </a:ext>
            </a:extLst>
          </p:cNvPr>
          <p:cNvCxnSpPr>
            <a:cxnSpLocks noChangeShapeType="1"/>
            <a:stCxn id="20" idx="4"/>
            <a:endCxn id="28" idx="0"/>
          </p:cNvCxnSpPr>
          <p:nvPr/>
        </p:nvCxnSpPr>
        <p:spPr bwMode="auto">
          <a:xfrm flipH="1">
            <a:off x="3346450" y="3125633"/>
            <a:ext cx="21844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14">
            <a:extLst>
              <a:ext uri="{FF2B5EF4-FFF2-40B4-BE49-F238E27FC236}">
                <a16:creationId xmlns:a16="http://schemas.microsoft.com/office/drawing/2014/main" id="{3C9D2E92-63B3-4AA5-8C54-18DF0EC49F02}"/>
              </a:ext>
            </a:extLst>
          </p:cNvPr>
          <p:cNvCxnSpPr>
            <a:cxnSpLocks noChangeShapeType="1"/>
            <a:stCxn id="20" idx="4"/>
            <a:endCxn id="24" idx="0"/>
          </p:cNvCxnSpPr>
          <p:nvPr/>
        </p:nvCxnSpPr>
        <p:spPr bwMode="auto">
          <a:xfrm>
            <a:off x="5530850" y="3125633"/>
            <a:ext cx="127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15">
            <a:extLst>
              <a:ext uri="{FF2B5EF4-FFF2-40B4-BE49-F238E27FC236}">
                <a16:creationId xmlns:a16="http://schemas.microsoft.com/office/drawing/2014/main" id="{C1566D67-C0E9-4BA9-A759-C78B9F57FB06}"/>
              </a:ext>
            </a:extLst>
          </p:cNvPr>
          <p:cNvCxnSpPr>
            <a:cxnSpLocks noChangeShapeType="1"/>
            <a:stCxn id="20" idx="4"/>
            <a:endCxn id="26" idx="0"/>
          </p:cNvCxnSpPr>
          <p:nvPr/>
        </p:nvCxnSpPr>
        <p:spPr bwMode="auto">
          <a:xfrm>
            <a:off x="5530850" y="3125633"/>
            <a:ext cx="21590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 Box 16">
            <a:extLst>
              <a:ext uri="{FF2B5EF4-FFF2-40B4-BE49-F238E27FC236}">
                <a16:creationId xmlns:a16="http://schemas.microsoft.com/office/drawing/2014/main" id="{873343E1-E8FE-45D0-990A-F5424F297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025" y="3238346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Times New Roman" panose="02020603050405020304" pitchFamily="18" charset="0"/>
              </a:rPr>
              <a:t>75</a:t>
            </a: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84AAE7F9-DD0F-440F-BC5D-54FBC8770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0325" y="3301846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Times New Roman" panose="02020603050405020304" pitchFamily="18" charset="0"/>
              </a:rPr>
              <a:t>140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C941C20C-7F9B-48FF-BB2F-E76EC56E1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1325" y="3263746"/>
            <a:ext cx="450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b="1">
                <a:latin typeface="Times New Roman" panose="02020603050405020304" pitchFamily="18" charset="0"/>
              </a:rPr>
              <a:t>118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7E5007-E7B4-4E52-A80E-0FF11CCC289D}"/>
              </a:ext>
            </a:extLst>
          </p:cNvPr>
          <p:cNvSpPr txBox="1"/>
          <p:nvPr/>
        </p:nvSpPr>
        <p:spPr>
          <a:xfrm>
            <a:off x="8344593" y="2777553"/>
            <a:ext cx="3536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g(n) = total distance from Arad to n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E2D0802-C6EC-46DC-BE25-EABB6616BCBD}"/>
              </a:ext>
            </a:extLst>
          </p:cNvPr>
          <p:cNvCxnSpPr/>
          <p:nvPr/>
        </p:nvCxnSpPr>
        <p:spPr>
          <a:xfrm flipV="1">
            <a:off x="8887522" y="3238346"/>
            <a:ext cx="825190" cy="2802920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199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Oval 2"/>
          <p:cNvSpPr>
            <a:spLocks noChangeArrowheads="1"/>
          </p:cNvSpPr>
          <p:nvPr/>
        </p:nvSpPr>
        <p:spPr bwMode="auto">
          <a:xfrm>
            <a:off x="5591175" y="177323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Oval 3"/>
          <p:cNvSpPr>
            <a:spLocks noChangeArrowheads="1"/>
          </p:cNvSpPr>
          <p:nvPr/>
        </p:nvSpPr>
        <p:spPr bwMode="auto">
          <a:xfrm>
            <a:off x="3406775" y="326548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57" name="Text Box 5"/>
          <p:cNvSpPr txBox="1">
            <a:spLocks noChangeArrowheads="1"/>
          </p:cNvSpPr>
          <p:nvPr/>
        </p:nvSpPr>
        <p:spPr bwMode="auto">
          <a:xfrm>
            <a:off x="5829300" y="1987551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5842000" y="34877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Sibiu</a:t>
            </a:r>
          </a:p>
        </p:txBody>
      </p:sp>
      <p:sp>
        <p:nvSpPr>
          <p:cNvPr id="330759" name="Oval 7"/>
          <p:cNvSpPr>
            <a:spLocks noChangeArrowheads="1"/>
          </p:cNvSpPr>
          <p:nvPr/>
        </p:nvSpPr>
        <p:spPr bwMode="auto">
          <a:xfrm>
            <a:off x="5603875" y="326548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7708900" y="3489326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Timisoara</a:t>
            </a:r>
          </a:p>
        </p:txBody>
      </p:sp>
      <p:sp>
        <p:nvSpPr>
          <p:cNvPr id="330761" name="Oval 9"/>
          <p:cNvSpPr>
            <a:spLocks noChangeArrowheads="1"/>
          </p:cNvSpPr>
          <p:nvPr/>
        </p:nvSpPr>
        <p:spPr bwMode="auto">
          <a:xfrm>
            <a:off x="7750175" y="326548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62" name="Text Box 10"/>
          <p:cNvSpPr txBox="1">
            <a:spLocks noChangeArrowheads="1"/>
          </p:cNvSpPr>
          <p:nvPr/>
        </p:nvSpPr>
        <p:spPr bwMode="auto">
          <a:xfrm>
            <a:off x="3568700" y="34877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30763" name="AutoShape 11"/>
          <p:cNvCxnSpPr>
            <a:cxnSpLocks noChangeShapeType="1"/>
            <a:stCxn id="330754" idx="4"/>
            <a:endCxn id="330755" idx="0"/>
          </p:cNvCxnSpPr>
          <p:nvPr/>
        </p:nvCxnSpPr>
        <p:spPr bwMode="auto">
          <a:xfrm flipH="1">
            <a:off x="3971925" y="2598738"/>
            <a:ext cx="21844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0764" name="AutoShape 12"/>
          <p:cNvCxnSpPr>
            <a:cxnSpLocks noChangeShapeType="1"/>
            <a:stCxn id="330754" idx="4"/>
            <a:endCxn id="330759" idx="0"/>
          </p:cNvCxnSpPr>
          <p:nvPr/>
        </p:nvCxnSpPr>
        <p:spPr bwMode="auto">
          <a:xfrm>
            <a:off x="6156325" y="2598738"/>
            <a:ext cx="127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0765" name="AutoShape 13"/>
          <p:cNvCxnSpPr>
            <a:cxnSpLocks noChangeShapeType="1"/>
            <a:stCxn id="330754" idx="4"/>
            <a:endCxn id="330761" idx="0"/>
          </p:cNvCxnSpPr>
          <p:nvPr/>
        </p:nvCxnSpPr>
        <p:spPr bwMode="auto">
          <a:xfrm>
            <a:off x="6156325" y="2598738"/>
            <a:ext cx="21590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30766" name="Text Box 14"/>
          <p:cNvSpPr txBox="1">
            <a:spLocks noChangeArrowheads="1"/>
          </p:cNvSpPr>
          <p:nvPr/>
        </p:nvSpPr>
        <p:spPr bwMode="auto">
          <a:xfrm>
            <a:off x="4635500" y="2711451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</a:t>
            </a:r>
          </a:p>
        </p:txBody>
      </p:sp>
      <p:sp>
        <p:nvSpPr>
          <p:cNvPr id="330767" name="Text Box 15"/>
          <p:cNvSpPr txBox="1">
            <a:spLocks noChangeArrowheads="1"/>
          </p:cNvSpPr>
          <p:nvPr/>
        </p:nvSpPr>
        <p:spPr bwMode="auto">
          <a:xfrm>
            <a:off x="5765800" y="2774951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140</a:t>
            </a:r>
          </a:p>
        </p:txBody>
      </p:sp>
      <p:sp>
        <p:nvSpPr>
          <p:cNvPr id="330768" name="Text Box 16"/>
          <p:cNvSpPr txBox="1">
            <a:spLocks noChangeArrowheads="1"/>
          </p:cNvSpPr>
          <p:nvPr/>
        </p:nvSpPr>
        <p:spPr bwMode="auto">
          <a:xfrm>
            <a:off x="7416800" y="2736851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118</a:t>
            </a:r>
          </a:p>
        </p:txBody>
      </p:sp>
      <p:sp>
        <p:nvSpPr>
          <p:cNvPr id="330769" name="Text Box 17"/>
          <p:cNvSpPr txBox="1">
            <a:spLocks noChangeArrowheads="1"/>
          </p:cNvSpPr>
          <p:nvPr/>
        </p:nvSpPr>
        <p:spPr bwMode="auto">
          <a:xfrm>
            <a:off x="4292600" y="5064126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Oradea</a:t>
            </a:r>
          </a:p>
        </p:txBody>
      </p:sp>
      <p:sp>
        <p:nvSpPr>
          <p:cNvPr id="330770" name="Oval 18"/>
          <p:cNvSpPr>
            <a:spLocks noChangeArrowheads="1"/>
          </p:cNvSpPr>
          <p:nvPr/>
        </p:nvSpPr>
        <p:spPr bwMode="auto">
          <a:xfrm>
            <a:off x="4206875" y="484028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0771" name="Text Box 19"/>
          <p:cNvSpPr txBox="1">
            <a:spLocks noChangeArrowheads="1"/>
          </p:cNvSpPr>
          <p:nvPr/>
        </p:nvSpPr>
        <p:spPr bwMode="auto">
          <a:xfrm>
            <a:off x="2794000" y="503713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Arad</a:t>
            </a:r>
          </a:p>
        </p:txBody>
      </p:sp>
      <p:sp>
        <p:nvSpPr>
          <p:cNvPr id="330772" name="Oval 20"/>
          <p:cNvSpPr>
            <a:spLocks noChangeArrowheads="1"/>
          </p:cNvSpPr>
          <p:nvPr/>
        </p:nvSpPr>
        <p:spPr bwMode="auto">
          <a:xfrm>
            <a:off x="2568575" y="481488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0773" name="AutoShape 21"/>
          <p:cNvCxnSpPr>
            <a:cxnSpLocks noChangeShapeType="1"/>
            <a:stCxn id="330755" idx="4"/>
            <a:endCxn id="330772" idx="0"/>
          </p:cNvCxnSpPr>
          <p:nvPr/>
        </p:nvCxnSpPr>
        <p:spPr bwMode="auto">
          <a:xfrm flipH="1">
            <a:off x="3133725" y="4090988"/>
            <a:ext cx="838200" cy="711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0774" name="AutoShape 22"/>
          <p:cNvCxnSpPr>
            <a:cxnSpLocks noChangeShapeType="1"/>
            <a:stCxn id="330755" idx="4"/>
            <a:endCxn id="330770" idx="0"/>
          </p:cNvCxnSpPr>
          <p:nvPr/>
        </p:nvCxnSpPr>
        <p:spPr bwMode="auto">
          <a:xfrm>
            <a:off x="3971925" y="4090988"/>
            <a:ext cx="800100" cy="7366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30775" name="Text Box 23"/>
          <p:cNvSpPr txBox="1">
            <a:spLocks noChangeArrowheads="1"/>
          </p:cNvSpPr>
          <p:nvPr/>
        </p:nvSpPr>
        <p:spPr bwMode="auto">
          <a:xfrm>
            <a:off x="2933700" y="4248151"/>
            <a:ext cx="68320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75+75</a:t>
            </a:r>
          </a:p>
        </p:txBody>
      </p:sp>
      <p:sp>
        <p:nvSpPr>
          <p:cNvPr id="330776" name="Text Box 24"/>
          <p:cNvSpPr txBox="1">
            <a:spLocks noChangeArrowheads="1"/>
          </p:cNvSpPr>
          <p:nvPr/>
        </p:nvSpPr>
        <p:spPr bwMode="auto">
          <a:xfrm>
            <a:off x="4318000" y="4235451"/>
            <a:ext cx="68320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71+75</a:t>
            </a:r>
          </a:p>
        </p:txBody>
      </p:sp>
      <p:sp>
        <p:nvSpPr>
          <p:cNvPr id="330777" name="Text Box 25"/>
          <p:cNvSpPr txBox="1">
            <a:spLocks noChangeArrowheads="1"/>
          </p:cNvSpPr>
          <p:nvPr/>
        </p:nvSpPr>
        <p:spPr bwMode="auto">
          <a:xfrm>
            <a:off x="5867401" y="5380038"/>
            <a:ext cx="4121321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Timisoara, Sibiu, Oradea, Arad &lt;==</a:t>
            </a: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71715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Oval 2"/>
          <p:cNvSpPr>
            <a:spLocks noChangeArrowheads="1"/>
          </p:cNvSpPr>
          <p:nvPr/>
        </p:nvSpPr>
        <p:spPr bwMode="auto">
          <a:xfrm>
            <a:off x="5561013" y="165893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1" name="Oval 3"/>
          <p:cNvSpPr>
            <a:spLocks noChangeArrowheads="1"/>
          </p:cNvSpPr>
          <p:nvPr/>
        </p:nvSpPr>
        <p:spPr bwMode="auto">
          <a:xfrm>
            <a:off x="7720013" y="315118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2" name="Oval 4"/>
          <p:cNvSpPr>
            <a:spLocks noChangeArrowheads="1"/>
          </p:cNvSpPr>
          <p:nvPr/>
        </p:nvSpPr>
        <p:spPr bwMode="auto">
          <a:xfrm>
            <a:off x="3376613" y="315118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5799138" y="1873251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34855" name="Text Box 7"/>
          <p:cNvSpPr txBox="1">
            <a:spLocks noChangeArrowheads="1"/>
          </p:cNvSpPr>
          <p:nvPr/>
        </p:nvSpPr>
        <p:spPr bwMode="auto">
          <a:xfrm>
            <a:off x="5811838" y="33734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Sibiu</a:t>
            </a:r>
          </a:p>
        </p:txBody>
      </p:sp>
      <p:sp>
        <p:nvSpPr>
          <p:cNvPr id="334856" name="Oval 8"/>
          <p:cNvSpPr>
            <a:spLocks noChangeArrowheads="1"/>
          </p:cNvSpPr>
          <p:nvPr/>
        </p:nvSpPr>
        <p:spPr bwMode="auto">
          <a:xfrm>
            <a:off x="5573713" y="315118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7" name="Text Box 9"/>
          <p:cNvSpPr txBox="1">
            <a:spLocks noChangeArrowheads="1"/>
          </p:cNvSpPr>
          <p:nvPr/>
        </p:nvSpPr>
        <p:spPr bwMode="auto">
          <a:xfrm>
            <a:off x="7678738" y="3375026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34858" name="Text Box 10"/>
          <p:cNvSpPr txBox="1">
            <a:spLocks noChangeArrowheads="1"/>
          </p:cNvSpPr>
          <p:nvPr/>
        </p:nvSpPr>
        <p:spPr bwMode="auto">
          <a:xfrm>
            <a:off x="3538538" y="33734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34859" name="AutoShape 11"/>
          <p:cNvCxnSpPr>
            <a:cxnSpLocks noChangeShapeType="1"/>
            <a:stCxn id="334850" idx="4"/>
            <a:endCxn id="334852" idx="0"/>
          </p:cNvCxnSpPr>
          <p:nvPr/>
        </p:nvCxnSpPr>
        <p:spPr bwMode="auto">
          <a:xfrm flipH="1">
            <a:off x="3941763" y="2484438"/>
            <a:ext cx="21844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4860" name="AutoShape 12"/>
          <p:cNvCxnSpPr>
            <a:cxnSpLocks noChangeShapeType="1"/>
            <a:stCxn id="334850" idx="4"/>
            <a:endCxn id="334856" idx="0"/>
          </p:cNvCxnSpPr>
          <p:nvPr/>
        </p:nvCxnSpPr>
        <p:spPr bwMode="auto">
          <a:xfrm>
            <a:off x="6126163" y="2484438"/>
            <a:ext cx="127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4861" name="AutoShape 13"/>
          <p:cNvCxnSpPr>
            <a:cxnSpLocks noChangeShapeType="1"/>
            <a:stCxn id="334850" idx="4"/>
            <a:endCxn id="334851" idx="0"/>
          </p:cNvCxnSpPr>
          <p:nvPr/>
        </p:nvCxnSpPr>
        <p:spPr bwMode="auto">
          <a:xfrm>
            <a:off x="6126163" y="2484438"/>
            <a:ext cx="21590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34862" name="Text Box 14"/>
          <p:cNvSpPr txBox="1">
            <a:spLocks noChangeArrowheads="1"/>
          </p:cNvSpPr>
          <p:nvPr/>
        </p:nvSpPr>
        <p:spPr bwMode="auto">
          <a:xfrm>
            <a:off x="4605338" y="2597151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</a:t>
            </a:r>
          </a:p>
        </p:txBody>
      </p:sp>
      <p:sp>
        <p:nvSpPr>
          <p:cNvPr id="334863" name="Text Box 15"/>
          <p:cNvSpPr txBox="1">
            <a:spLocks noChangeArrowheads="1"/>
          </p:cNvSpPr>
          <p:nvPr/>
        </p:nvSpPr>
        <p:spPr bwMode="auto">
          <a:xfrm>
            <a:off x="5735638" y="2660651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140</a:t>
            </a:r>
          </a:p>
        </p:txBody>
      </p:sp>
      <p:sp>
        <p:nvSpPr>
          <p:cNvPr id="334864" name="Text Box 16"/>
          <p:cNvSpPr txBox="1">
            <a:spLocks noChangeArrowheads="1"/>
          </p:cNvSpPr>
          <p:nvPr/>
        </p:nvSpPr>
        <p:spPr bwMode="auto">
          <a:xfrm>
            <a:off x="7386638" y="2622551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118</a:t>
            </a:r>
          </a:p>
        </p:txBody>
      </p:sp>
      <p:sp>
        <p:nvSpPr>
          <p:cNvPr id="334865" name="Text Box 17"/>
          <p:cNvSpPr txBox="1">
            <a:spLocks noChangeArrowheads="1"/>
          </p:cNvSpPr>
          <p:nvPr/>
        </p:nvSpPr>
        <p:spPr bwMode="auto">
          <a:xfrm>
            <a:off x="4262438" y="4949826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Oradea</a:t>
            </a:r>
          </a:p>
        </p:txBody>
      </p:sp>
      <p:sp>
        <p:nvSpPr>
          <p:cNvPr id="334866" name="Oval 18"/>
          <p:cNvSpPr>
            <a:spLocks noChangeArrowheads="1"/>
          </p:cNvSpPr>
          <p:nvPr/>
        </p:nvSpPr>
        <p:spPr bwMode="auto">
          <a:xfrm>
            <a:off x="4176713" y="472598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67" name="Text Box 19"/>
          <p:cNvSpPr txBox="1">
            <a:spLocks noChangeArrowheads="1"/>
          </p:cNvSpPr>
          <p:nvPr/>
        </p:nvSpPr>
        <p:spPr bwMode="auto">
          <a:xfrm>
            <a:off x="2763838" y="492283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</a:rPr>
              <a:t>Arad</a:t>
            </a:r>
          </a:p>
        </p:txBody>
      </p:sp>
      <p:sp>
        <p:nvSpPr>
          <p:cNvPr id="334868" name="Oval 20"/>
          <p:cNvSpPr>
            <a:spLocks noChangeArrowheads="1"/>
          </p:cNvSpPr>
          <p:nvPr/>
        </p:nvSpPr>
        <p:spPr bwMode="auto">
          <a:xfrm>
            <a:off x="2538413" y="470058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4869" name="AutoShape 21"/>
          <p:cNvCxnSpPr>
            <a:cxnSpLocks noChangeShapeType="1"/>
            <a:stCxn id="334852" idx="4"/>
            <a:endCxn id="334868" idx="0"/>
          </p:cNvCxnSpPr>
          <p:nvPr/>
        </p:nvCxnSpPr>
        <p:spPr bwMode="auto">
          <a:xfrm flipH="1">
            <a:off x="3103563" y="3976688"/>
            <a:ext cx="838200" cy="711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4870" name="AutoShape 22"/>
          <p:cNvCxnSpPr>
            <a:cxnSpLocks noChangeShapeType="1"/>
            <a:stCxn id="334852" idx="4"/>
            <a:endCxn id="334866" idx="0"/>
          </p:cNvCxnSpPr>
          <p:nvPr/>
        </p:nvCxnSpPr>
        <p:spPr bwMode="auto">
          <a:xfrm>
            <a:off x="3941763" y="3976688"/>
            <a:ext cx="800100" cy="7366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34871" name="Text Box 23"/>
          <p:cNvSpPr txBox="1">
            <a:spLocks noChangeArrowheads="1"/>
          </p:cNvSpPr>
          <p:nvPr/>
        </p:nvSpPr>
        <p:spPr bwMode="auto">
          <a:xfrm>
            <a:off x="2878138" y="4095751"/>
            <a:ext cx="68320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75+75</a:t>
            </a:r>
          </a:p>
        </p:txBody>
      </p:sp>
      <p:sp>
        <p:nvSpPr>
          <p:cNvPr id="334872" name="Text Box 24"/>
          <p:cNvSpPr txBox="1">
            <a:spLocks noChangeArrowheads="1"/>
          </p:cNvSpPr>
          <p:nvPr/>
        </p:nvSpPr>
        <p:spPr bwMode="auto">
          <a:xfrm>
            <a:off x="4287838" y="4121151"/>
            <a:ext cx="68320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71+75</a:t>
            </a:r>
          </a:p>
        </p:txBody>
      </p:sp>
      <p:sp>
        <p:nvSpPr>
          <p:cNvPr id="334873" name="Text Box 25"/>
          <p:cNvSpPr txBox="1">
            <a:spLocks noChangeArrowheads="1"/>
          </p:cNvSpPr>
          <p:nvPr/>
        </p:nvSpPr>
        <p:spPr bwMode="auto">
          <a:xfrm>
            <a:off x="8694738" y="4949826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Lugoi</a:t>
            </a:r>
          </a:p>
        </p:txBody>
      </p:sp>
      <p:sp>
        <p:nvSpPr>
          <p:cNvPr id="334874" name="Oval 26"/>
          <p:cNvSpPr>
            <a:spLocks noChangeArrowheads="1"/>
          </p:cNvSpPr>
          <p:nvPr/>
        </p:nvSpPr>
        <p:spPr bwMode="auto">
          <a:xfrm>
            <a:off x="8507413" y="473868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75" name="Text Box 27"/>
          <p:cNvSpPr txBox="1">
            <a:spLocks noChangeArrowheads="1"/>
          </p:cNvSpPr>
          <p:nvPr/>
        </p:nvSpPr>
        <p:spPr bwMode="auto">
          <a:xfrm>
            <a:off x="7094538" y="493553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Arad</a:t>
            </a:r>
          </a:p>
        </p:txBody>
      </p:sp>
      <p:sp>
        <p:nvSpPr>
          <p:cNvPr id="334876" name="Oval 28"/>
          <p:cNvSpPr>
            <a:spLocks noChangeArrowheads="1"/>
          </p:cNvSpPr>
          <p:nvPr/>
        </p:nvSpPr>
        <p:spPr bwMode="auto">
          <a:xfrm>
            <a:off x="6869113" y="471328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4877" name="AutoShape 29"/>
          <p:cNvCxnSpPr>
            <a:cxnSpLocks noChangeShapeType="1"/>
            <a:stCxn id="334851" idx="4"/>
            <a:endCxn id="334876" idx="0"/>
          </p:cNvCxnSpPr>
          <p:nvPr/>
        </p:nvCxnSpPr>
        <p:spPr bwMode="auto">
          <a:xfrm flipH="1">
            <a:off x="7434263" y="3976688"/>
            <a:ext cx="850900" cy="7239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4878" name="AutoShape 30"/>
          <p:cNvCxnSpPr>
            <a:cxnSpLocks noChangeShapeType="1"/>
            <a:stCxn id="334851" idx="4"/>
            <a:endCxn id="334874" idx="0"/>
          </p:cNvCxnSpPr>
          <p:nvPr/>
        </p:nvCxnSpPr>
        <p:spPr bwMode="auto">
          <a:xfrm>
            <a:off x="8285163" y="3976688"/>
            <a:ext cx="787400" cy="7493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34879" name="Text Box 31"/>
          <p:cNvSpPr txBox="1">
            <a:spLocks noChangeArrowheads="1"/>
          </p:cNvSpPr>
          <p:nvPr/>
        </p:nvSpPr>
        <p:spPr bwMode="auto">
          <a:xfrm>
            <a:off x="7069139" y="4108451"/>
            <a:ext cx="872355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118+118</a:t>
            </a:r>
          </a:p>
        </p:txBody>
      </p:sp>
      <p:sp>
        <p:nvSpPr>
          <p:cNvPr id="334880" name="Text Box 32"/>
          <p:cNvSpPr txBox="1">
            <a:spLocks noChangeArrowheads="1"/>
          </p:cNvSpPr>
          <p:nvPr/>
        </p:nvSpPr>
        <p:spPr bwMode="auto">
          <a:xfrm>
            <a:off x="8643939" y="4121151"/>
            <a:ext cx="872355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111+118</a:t>
            </a:r>
          </a:p>
        </p:txBody>
      </p:sp>
      <p:sp>
        <p:nvSpPr>
          <p:cNvPr id="334881" name="Text Box 33"/>
          <p:cNvSpPr txBox="1">
            <a:spLocks noChangeArrowheads="1"/>
          </p:cNvSpPr>
          <p:nvPr/>
        </p:nvSpPr>
        <p:spPr bwMode="auto">
          <a:xfrm>
            <a:off x="4198541" y="5861248"/>
            <a:ext cx="4308872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Sibiu, Oradea, Arad, Lugoi, Arad &lt;==</a:t>
            </a: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25235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800100"/>
          </a:xfrm>
        </p:spPr>
        <p:txBody>
          <a:bodyPr/>
          <a:lstStyle/>
          <a:p>
            <a:r>
              <a:rPr lang="en-US"/>
              <a:t>Uniform Cost Search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579484"/>
            <a:ext cx="7581900" cy="3962671"/>
          </a:xfrm>
        </p:spPr>
        <p:txBody>
          <a:bodyPr>
            <a:normAutofit/>
          </a:bodyPr>
          <a:lstStyle/>
          <a:p>
            <a:r>
              <a:rPr lang="en-US" sz="2900" dirty="0">
                <a:latin typeface="Arial" pitchFamily="34" charset="0"/>
              </a:rPr>
              <a:t>For the rest of the example, let us assume </a:t>
            </a:r>
            <a:r>
              <a:rPr lang="en-US" sz="2900" u="sng" dirty="0">
                <a:solidFill>
                  <a:srgbClr val="FFC000"/>
                </a:solidFill>
                <a:latin typeface="Arial" pitchFamily="34" charset="0"/>
              </a:rPr>
              <a:t>repeated state checking:</a:t>
            </a:r>
          </a:p>
          <a:p>
            <a:endParaRPr lang="en-US" sz="1300" dirty="0">
              <a:latin typeface="Arial" pitchFamily="34" charset="0"/>
            </a:endParaRPr>
          </a:p>
          <a:p>
            <a:pPr lvl="1"/>
            <a:r>
              <a:rPr lang="en-US" b="1" dirty="0">
                <a:latin typeface="Arial" pitchFamily="34" charset="0"/>
              </a:rPr>
              <a:t>If a newly generated state was previously expanded, then discard the new state</a:t>
            </a:r>
          </a:p>
          <a:p>
            <a:pPr lvl="1"/>
            <a:r>
              <a:rPr lang="en-US" b="1" dirty="0">
                <a:latin typeface="Arial" pitchFamily="34" charset="0"/>
              </a:rPr>
              <a:t>If multiple (unexpanded) instances of a state end up on the queue, we only keep the instance that has the least path cost from the start node and eliminate the other instances</a:t>
            </a:r>
            <a:r>
              <a:rPr lang="en-US" sz="2100" dirty="0">
                <a:latin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41180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Oval 2"/>
          <p:cNvSpPr>
            <a:spLocks noChangeArrowheads="1"/>
          </p:cNvSpPr>
          <p:nvPr/>
        </p:nvSpPr>
        <p:spPr bwMode="auto">
          <a:xfrm>
            <a:off x="5234441" y="1968513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47" name="Oval 3"/>
          <p:cNvSpPr>
            <a:spLocks noChangeArrowheads="1"/>
          </p:cNvSpPr>
          <p:nvPr/>
        </p:nvSpPr>
        <p:spPr bwMode="auto">
          <a:xfrm>
            <a:off x="7393441" y="3460763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48" name="Oval 4"/>
          <p:cNvSpPr>
            <a:spLocks noChangeArrowheads="1"/>
          </p:cNvSpPr>
          <p:nvPr/>
        </p:nvSpPr>
        <p:spPr bwMode="auto">
          <a:xfrm>
            <a:off x="3050041" y="3460763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50" name="Text Box 6"/>
          <p:cNvSpPr txBox="1">
            <a:spLocks noChangeArrowheads="1"/>
          </p:cNvSpPr>
          <p:nvPr/>
        </p:nvSpPr>
        <p:spPr bwMode="auto">
          <a:xfrm>
            <a:off x="5472566" y="2182826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38951" name="Text Box 7"/>
          <p:cNvSpPr txBox="1">
            <a:spLocks noChangeArrowheads="1"/>
          </p:cNvSpPr>
          <p:nvPr/>
        </p:nvSpPr>
        <p:spPr bwMode="auto">
          <a:xfrm>
            <a:off x="5485266" y="36830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Sibiu</a:t>
            </a:r>
          </a:p>
        </p:txBody>
      </p:sp>
      <p:sp>
        <p:nvSpPr>
          <p:cNvPr id="338952" name="Oval 8"/>
          <p:cNvSpPr>
            <a:spLocks noChangeArrowheads="1"/>
          </p:cNvSpPr>
          <p:nvPr/>
        </p:nvSpPr>
        <p:spPr bwMode="auto">
          <a:xfrm>
            <a:off x="5247141" y="3460763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953" name="Text Box 9"/>
          <p:cNvSpPr txBox="1">
            <a:spLocks noChangeArrowheads="1"/>
          </p:cNvSpPr>
          <p:nvPr/>
        </p:nvSpPr>
        <p:spPr bwMode="auto">
          <a:xfrm>
            <a:off x="7352166" y="3684601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38954" name="Text Box 10"/>
          <p:cNvSpPr txBox="1">
            <a:spLocks noChangeArrowheads="1"/>
          </p:cNvSpPr>
          <p:nvPr/>
        </p:nvSpPr>
        <p:spPr bwMode="auto">
          <a:xfrm>
            <a:off x="3211966" y="3683013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38955" name="AutoShape 11"/>
          <p:cNvCxnSpPr>
            <a:cxnSpLocks noChangeShapeType="1"/>
            <a:stCxn id="338946" idx="4"/>
            <a:endCxn id="338948" idx="0"/>
          </p:cNvCxnSpPr>
          <p:nvPr/>
        </p:nvCxnSpPr>
        <p:spPr bwMode="auto">
          <a:xfrm flipH="1">
            <a:off x="3615191" y="2794013"/>
            <a:ext cx="21844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8956" name="AutoShape 12"/>
          <p:cNvCxnSpPr>
            <a:cxnSpLocks noChangeShapeType="1"/>
            <a:stCxn id="338946" idx="4"/>
            <a:endCxn id="338952" idx="0"/>
          </p:cNvCxnSpPr>
          <p:nvPr/>
        </p:nvCxnSpPr>
        <p:spPr bwMode="auto">
          <a:xfrm>
            <a:off x="5799591" y="2794013"/>
            <a:ext cx="127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38957" name="AutoShape 13"/>
          <p:cNvCxnSpPr>
            <a:cxnSpLocks noChangeShapeType="1"/>
            <a:stCxn id="338946" idx="4"/>
            <a:endCxn id="338947" idx="0"/>
          </p:cNvCxnSpPr>
          <p:nvPr/>
        </p:nvCxnSpPr>
        <p:spPr bwMode="auto">
          <a:xfrm>
            <a:off x="5799591" y="2794013"/>
            <a:ext cx="21590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38958" name="Text Box 14"/>
          <p:cNvSpPr txBox="1">
            <a:spLocks noChangeArrowheads="1"/>
          </p:cNvSpPr>
          <p:nvPr/>
        </p:nvSpPr>
        <p:spPr bwMode="auto">
          <a:xfrm>
            <a:off x="4278766" y="2906726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</a:t>
            </a:r>
          </a:p>
        </p:txBody>
      </p:sp>
      <p:sp>
        <p:nvSpPr>
          <p:cNvPr id="338959" name="Text Box 15"/>
          <p:cNvSpPr txBox="1">
            <a:spLocks noChangeArrowheads="1"/>
          </p:cNvSpPr>
          <p:nvPr/>
        </p:nvSpPr>
        <p:spPr bwMode="auto">
          <a:xfrm>
            <a:off x="5409066" y="2970226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140</a:t>
            </a:r>
          </a:p>
        </p:txBody>
      </p:sp>
      <p:sp>
        <p:nvSpPr>
          <p:cNvPr id="338960" name="Text Box 16"/>
          <p:cNvSpPr txBox="1">
            <a:spLocks noChangeArrowheads="1"/>
          </p:cNvSpPr>
          <p:nvPr/>
        </p:nvSpPr>
        <p:spPr bwMode="auto">
          <a:xfrm>
            <a:off x="7060066" y="2932126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118</a:t>
            </a:r>
          </a:p>
        </p:txBody>
      </p:sp>
      <p:sp>
        <p:nvSpPr>
          <p:cNvPr id="338961" name="Text Box 17"/>
          <p:cNvSpPr txBox="1">
            <a:spLocks noChangeArrowheads="1"/>
          </p:cNvSpPr>
          <p:nvPr/>
        </p:nvSpPr>
        <p:spPr bwMode="auto">
          <a:xfrm>
            <a:off x="3105603" y="5251463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Oradea</a:t>
            </a:r>
          </a:p>
        </p:txBody>
      </p:sp>
      <p:sp>
        <p:nvSpPr>
          <p:cNvPr id="338962" name="Oval 18"/>
          <p:cNvSpPr>
            <a:spLocks noChangeArrowheads="1"/>
          </p:cNvSpPr>
          <p:nvPr/>
        </p:nvSpPr>
        <p:spPr bwMode="auto">
          <a:xfrm>
            <a:off x="3032578" y="503397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963" name="AutoShape 19"/>
          <p:cNvCxnSpPr>
            <a:cxnSpLocks noChangeShapeType="1"/>
            <a:stCxn id="338948" idx="4"/>
            <a:endCxn id="338962" idx="0"/>
          </p:cNvCxnSpPr>
          <p:nvPr/>
        </p:nvCxnSpPr>
        <p:spPr bwMode="auto">
          <a:xfrm flipH="1">
            <a:off x="3597729" y="4286263"/>
            <a:ext cx="17463" cy="7350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38964" name="Text Box 20"/>
          <p:cNvSpPr txBox="1">
            <a:spLocks noChangeArrowheads="1"/>
          </p:cNvSpPr>
          <p:nvPr/>
        </p:nvSpPr>
        <p:spPr bwMode="auto">
          <a:xfrm>
            <a:off x="2889703" y="4386276"/>
            <a:ext cx="68320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71+75</a:t>
            </a:r>
          </a:p>
        </p:txBody>
      </p:sp>
      <p:sp>
        <p:nvSpPr>
          <p:cNvPr id="338965" name="Text Box 21"/>
          <p:cNvSpPr txBox="1">
            <a:spLocks noChangeArrowheads="1"/>
          </p:cNvSpPr>
          <p:nvPr/>
        </p:nvSpPr>
        <p:spPr bwMode="auto">
          <a:xfrm>
            <a:off x="7641091" y="539433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Lugoi</a:t>
            </a:r>
          </a:p>
        </p:txBody>
      </p:sp>
      <p:sp>
        <p:nvSpPr>
          <p:cNvPr id="338966" name="Oval 22"/>
          <p:cNvSpPr>
            <a:spLocks noChangeArrowheads="1"/>
          </p:cNvSpPr>
          <p:nvPr/>
        </p:nvSpPr>
        <p:spPr bwMode="auto">
          <a:xfrm>
            <a:off x="7425191" y="517843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967" name="AutoShape 23"/>
          <p:cNvCxnSpPr>
            <a:cxnSpLocks noChangeShapeType="1"/>
            <a:stCxn id="338947" idx="4"/>
            <a:endCxn id="338966" idx="0"/>
          </p:cNvCxnSpPr>
          <p:nvPr/>
        </p:nvCxnSpPr>
        <p:spPr bwMode="auto">
          <a:xfrm>
            <a:off x="7958591" y="4286264"/>
            <a:ext cx="31750" cy="879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38968" name="Text Box 24"/>
          <p:cNvSpPr txBox="1">
            <a:spLocks noChangeArrowheads="1"/>
          </p:cNvSpPr>
          <p:nvPr/>
        </p:nvSpPr>
        <p:spPr bwMode="auto">
          <a:xfrm>
            <a:off x="8074479" y="4459301"/>
            <a:ext cx="872355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111+118</a:t>
            </a:r>
          </a:p>
        </p:txBody>
      </p:sp>
      <p:sp>
        <p:nvSpPr>
          <p:cNvPr id="338969" name="Text Box 25"/>
          <p:cNvSpPr txBox="1">
            <a:spLocks noChangeArrowheads="1"/>
          </p:cNvSpPr>
          <p:nvPr/>
        </p:nvSpPr>
        <p:spPr bwMode="auto">
          <a:xfrm>
            <a:off x="4185103" y="5907100"/>
            <a:ext cx="3143168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Sibiu, Oradea, Lugoi &lt;==</a:t>
            </a: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257792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Oval 2"/>
          <p:cNvSpPr>
            <a:spLocks noChangeArrowheads="1"/>
          </p:cNvSpPr>
          <p:nvPr/>
        </p:nvSpPr>
        <p:spPr bwMode="auto">
          <a:xfrm>
            <a:off x="5573713" y="315118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995" name="Oval 3"/>
          <p:cNvSpPr>
            <a:spLocks noChangeArrowheads="1"/>
          </p:cNvSpPr>
          <p:nvPr/>
        </p:nvSpPr>
        <p:spPr bwMode="auto">
          <a:xfrm>
            <a:off x="5561013" y="165893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996" name="Oval 4"/>
          <p:cNvSpPr>
            <a:spLocks noChangeArrowheads="1"/>
          </p:cNvSpPr>
          <p:nvPr/>
        </p:nvSpPr>
        <p:spPr bwMode="auto">
          <a:xfrm>
            <a:off x="8874125" y="3205163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997" name="Oval 5"/>
          <p:cNvSpPr>
            <a:spLocks noChangeArrowheads="1"/>
          </p:cNvSpPr>
          <p:nvPr/>
        </p:nvSpPr>
        <p:spPr bwMode="auto">
          <a:xfrm>
            <a:off x="2478088" y="3135313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5799138" y="1873251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5811838" y="33734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41001" name="Text Box 9"/>
          <p:cNvSpPr txBox="1">
            <a:spLocks noChangeArrowheads="1"/>
          </p:cNvSpPr>
          <p:nvPr/>
        </p:nvSpPr>
        <p:spPr bwMode="auto">
          <a:xfrm>
            <a:off x="8832850" y="3429001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2640013" y="3357563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41003" name="AutoShape 11"/>
          <p:cNvCxnSpPr>
            <a:cxnSpLocks noChangeShapeType="1"/>
            <a:stCxn id="340995" idx="4"/>
            <a:endCxn id="340997" idx="0"/>
          </p:cNvCxnSpPr>
          <p:nvPr/>
        </p:nvCxnSpPr>
        <p:spPr bwMode="auto">
          <a:xfrm flipH="1">
            <a:off x="3043239" y="2484439"/>
            <a:ext cx="3082925" cy="6381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1004" name="AutoShape 12"/>
          <p:cNvCxnSpPr>
            <a:cxnSpLocks noChangeShapeType="1"/>
            <a:stCxn id="340995" idx="4"/>
            <a:endCxn id="340994" idx="0"/>
          </p:cNvCxnSpPr>
          <p:nvPr/>
        </p:nvCxnSpPr>
        <p:spPr bwMode="auto">
          <a:xfrm>
            <a:off x="6126163" y="2484438"/>
            <a:ext cx="127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1005" name="AutoShape 13"/>
          <p:cNvCxnSpPr>
            <a:cxnSpLocks noChangeShapeType="1"/>
            <a:stCxn id="340995" idx="4"/>
            <a:endCxn id="340996" idx="0"/>
          </p:cNvCxnSpPr>
          <p:nvPr/>
        </p:nvCxnSpPr>
        <p:spPr bwMode="auto">
          <a:xfrm>
            <a:off x="6126163" y="2484439"/>
            <a:ext cx="3313112" cy="7080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1006" name="Text Box 14"/>
          <p:cNvSpPr txBox="1">
            <a:spLocks noChangeArrowheads="1"/>
          </p:cNvSpPr>
          <p:nvPr/>
        </p:nvSpPr>
        <p:spPr bwMode="auto">
          <a:xfrm>
            <a:off x="2640013" y="2852739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</a:t>
            </a:r>
          </a:p>
        </p:txBody>
      </p:sp>
      <p:sp>
        <p:nvSpPr>
          <p:cNvPr id="341007" name="Text Box 15"/>
          <p:cNvSpPr txBox="1">
            <a:spLocks noChangeArrowheads="1"/>
          </p:cNvSpPr>
          <p:nvPr/>
        </p:nvSpPr>
        <p:spPr bwMode="auto">
          <a:xfrm>
            <a:off x="5664200" y="2852739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140</a:t>
            </a:r>
          </a:p>
        </p:txBody>
      </p:sp>
      <p:sp>
        <p:nvSpPr>
          <p:cNvPr id="341008" name="Text Box 16"/>
          <p:cNvSpPr txBox="1">
            <a:spLocks noChangeArrowheads="1"/>
          </p:cNvSpPr>
          <p:nvPr/>
        </p:nvSpPr>
        <p:spPr bwMode="auto">
          <a:xfrm>
            <a:off x="9336088" y="2852739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118</a:t>
            </a:r>
          </a:p>
        </p:txBody>
      </p:sp>
      <p:sp>
        <p:nvSpPr>
          <p:cNvPr id="341009" name="Text Box 17"/>
          <p:cNvSpPr txBox="1">
            <a:spLocks noChangeArrowheads="1"/>
          </p:cNvSpPr>
          <p:nvPr/>
        </p:nvSpPr>
        <p:spPr bwMode="auto">
          <a:xfrm>
            <a:off x="2566988" y="494188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Oradea</a:t>
            </a:r>
          </a:p>
        </p:txBody>
      </p:sp>
      <p:sp>
        <p:nvSpPr>
          <p:cNvPr id="341010" name="Oval 18"/>
          <p:cNvSpPr>
            <a:spLocks noChangeArrowheads="1"/>
          </p:cNvSpPr>
          <p:nvPr/>
        </p:nvSpPr>
        <p:spPr bwMode="auto">
          <a:xfrm>
            <a:off x="2460625" y="4708525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1011" name="AutoShape 19"/>
          <p:cNvCxnSpPr>
            <a:cxnSpLocks noChangeShapeType="1"/>
            <a:stCxn id="340997" idx="4"/>
            <a:endCxn id="341010" idx="0"/>
          </p:cNvCxnSpPr>
          <p:nvPr/>
        </p:nvCxnSpPr>
        <p:spPr bwMode="auto">
          <a:xfrm flipH="1">
            <a:off x="3025776" y="3960813"/>
            <a:ext cx="17463" cy="7350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1012" name="Text Box 20"/>
          <p:cNvSpPr txBox="1">
            <a:spLocks noChangeArrowheads="1"/>
          </p:cNvSpPr>
          <p:nvPr/>
        </p:nvSpPr>
        <p:spPr bwMode="auto">
          <a:xfrm>
            <a:off x="2424113" y="4437064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146</a:t>
            </a:r>
          </a:p>
        </p:txBody>
      </p:sp>
      <p:sp>
        <p:nvSpPr>
          <p:cNvPr id="341013" name="Text Box 21"/>
          <p:cNvSpPr txBox="1">
            <a:spLocks noChangeArrowheads="1"/>
          </p:cNvSpPr>
          <p:nvPr/>
        </p:nvSpPr>
        <p:spPr bwMode="auto">
          <a:xfrm>
            <a:off x="9121775" y="513873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Lugoi</a:t>
            </a:r>
          </a:p>
        </p:txBody>
      </p:sp>
      <p:sp>
        <p:nvSpPr>
          <p:cNvPr id="341014" name="Oval 22"/>
          <p:cNvSpPr>
            <a:spLocks noChangeArrowheads="1"/>
          </p:cNvSpPr>
          <p:nvPr/>
        </p:nvSpPr>
        <p:spPr bwMode="auto">
          <a:xfrm>
            <a:off x="8905875" y="492283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1015" name="AutoShape 23"/>
          <p:cNvCxnSpPr>
            <a:cxnSpLocks noChangeShapeType="1"/>
            <a:stCxn id="340996" idx="4"/>
            <a:endCxn id="341014" idx="0"/>
          </p:cNvCxnSpPr>
          <p:nvPr/>
        </p:nvCxnSpPr>
        <p:spPr bwMode="auto">
          <a:xfrm>
            <a:off x="9439275" y="4030664"/>
            <a:ext cx="31750" cy="879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1016" name="Text Box 24"/>
          <p:cNvSpPr txBox="1">
            <a:spLocks noChangeArrowheads="1"/>
          </p:cNvSpPr>
          <p:nvPr/>
        </p:nvSpPr>
        <p:spPr bwMode="auto">
          <a:xfrm>
            <a:off x="9625013" y="4581526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229</a:t>
            </a:r>
          </a:p>
        </p:txBody>
      </p:sp>
      <p:sp>
        <p:nvSpPr>
          <p:cNvPr id="341017" name="Text Box 25"/>
          <p:cNvSpPr txBox="1">
            <a:spLocks noChangeArrowheads="1"/>
          </p:cNvSpPr>
          <p:nvPr/>
        </p:nvSpPr>
        <p:spPr bwMode="auto">
          <a:xfrm>
            <a:off x="4059239" y="5746750"/>
            <a:ext cx="4227311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Oradea, Rimnicu, Lugoi, Fagaras &lt;==</a:t>
            </a:r>
          </a:p>
        </p:txBody>
      </p:sp>
      <p:sp>
        <p:nvSpPr>
          <p:cNvPr id="341018" name="Oval 26"/>
          <p:cNvSpPr>
            <a:spLocks noChangeArrowheads="1"/>
          </p:cNvSpPr>
          <p:nvPr/>
        </p:nvSpPr>
        <p:spPr bwMode="auto">
          <a:xfrm>
            <a:off x="4583113" y="4652963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019" name="Text Box 27"/>
          <p:cNvSpPr txBox="1">
            <a:spLocks noChangeArrowheads="1"/>
          </p:cNvSpPr>
          <p:nvPr/>
        </p:nvSpPr>
        <p:spPr bwMode="auto">
          <a:xfrm>
            <a:off x="4654550" y="486886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Fagaras</a:t>
            </a:r>
          </a:p>
        </p:txBody>
      </p:sp>
      <p:sp>
        <p:nvSpPr>
          <p:cNvPr id="341020" name="Oval 28"/>
          <p:cNvSpPr>
            <a:spLocks noChangeArrowheads="1"/>
          </p:cNvSpPr>
          <p:nvPr/>
        </p:nvSpPr>
        <p:spPr bwMode="auto">
          <a:xfrm>
            <a:off x="6384925" y="4652963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1021" name="Text Box 29"/>
          <p:cNvSpPr txBox="1">
            <a:spLocks noChangeArrowheads="1"/>
          </p:cNvSpPr>
          <p:nvPr/>
        </p:nvSpPr>
        <p:spPr bwMode="auto">
          <a:xfrm>
            <a:off x="6456363" y="486886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Rimnicu</a:t>
            </a:r>
          </a:p>
        </p:txBody>
      </p:sp>
      <p:cxnSp>
        <p:nvCxnSpPr>
          <p:cNvPr id="341022" name="AutoShape 30"/>
          <p:cNvCxnSpPr>
            <a:cxnSpLocks noChangeShapeType="1"/>
            <a:stCxn id="340994" idx="3"/>
            <a:endCxn id="341018" idx="0"/>
          </p:cNvCxnSpPr>
          <p:nvPr/>
        </p:nvCxnSpPr>
        <p:spPr bwMode="auto">
          <a:xfrm flipH="1">
            <a:off x="5148263" y="3857625"/>
            <a:ext cx="590550" cy="7826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1023" name="AutoShape 31"/>
          <p:cNvCxnSpPr>
            <a:cxnSpLocks noChangeShapeType="1"/>
            <a:stCxn id="340994" idx="5"/>
            <a:endCxn id="341020" idx="0"/>
          </p:cNvCxnSpPr>
          <p:nvPr/>
        </p:nvCxnSpPr>
        <p:spPr bwMode="auto">
          <a:xfrm>
            <a:off x="6538913" y="3857625"/>
            <a:ext cx="411162" cy="7826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1024" name="Text Box 32"/>
          <p:cNvSpPr txBox="1">
            <a:spLocks noChangeArrowheads="1"/>
          </p:cNvSpPr>
          <p:nvPr/>
        </p:nvSpPr>
        <p:spPr bwMode="auto">
          <a:xfrm>
            <a:off x="4727575" y="4292601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239</a:t>
            </a:r>
          </a:p>
        </p:txBody>
      </p:sp>
      <p:sp>
        <p:nvSpPr>
          <p:cNvPr id="341025" name="Text Box 33"/>
          <p:cNvSpPr txBox="1">
            <a:spLocks noChangeArrowheads="1"/>
          </p:cNvSpPr>
          <p:nvPr/>
        </p:nvSpPr>
        <p:spPr bwMode="auto">
          <a:xfrm>
            <a:off x="7104063" y="4365626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220</a:t>
            </a: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4343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2006600" y="165100"/>
            <a:ext cx="8229600" cy="609600"/>
          </a:xfrm>
        </p:spPr>
        <p:txBody>
          <a:bodyPr/>
          <a:lstStyle/>
          <a:p>
            <a:r>
              <a:rPr lang="en-US" sz="3200"/>
              <a:t>Implementation of Search Algorithms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973263" y="4029617"/>
            <a:ext cx="8229600" cy="241300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A </a:t>
            </a:r>
            <a:r>
              <a:rPr lang="en-US" sz="2000" i="1" dirty="0"/>
              <a:t>state</a:t>
            </a:r>
            <a:r>
              <a:rPr lang="en-US" sz="2000" dirty="0"/>
              <a:t> is a representation of a physical configuration</a:t>
            </a:r>
          </a:p>
          <a:p>
            <a:r>
              <a:rPr lang="en-US" sz="2000" dirty="0"/>
              <a:t>A </a:t>
            </a:r>
            <a:r>
              <a:rPr lang="en-US" sz="2000" i="1" dirty="0"/>
              <a:t>node</a:t>
            </a:r>
            <a:r>
              <a:rPr lang="en-US" sz="2000" dirty="0"/>
              <a:t> is a data structure capturing local information in the search tree</a:t>
            </a:r>
          </a:p>
          <a:p>
            <a:pPr lvl="1"/>
            <a:r>
              <a:rPr lang="en-US" dirty="0"/>
              <a:t>includes </a:t>
            </a:r>
            <a:r>
              <a:rPr lang="en-US" i="1" dirty="0"/>
              <a:t>parent</a:t>
            </a:r>
            <a:r>
              <a:rPr lang="en-US" dirty="0"/>
              <a:t>, </a:t>
            </a:r>
            <a:r>
              <a:rPr lang="en-US" i="1" dirty="0"/>
              <a:t>children</a:t>
            </a:r>
            <a:r>
              <a:rPr lang="en-US" dirty="0"/>
              <a:t>, </a:t>
            </a:r>
            <a:r>
              <a:rPr lang="en-US" i="1" dirty="0"/>
              <a:t>depth</a:t>
            </a:r>
            <a:r>
              <a:rPr lang="en-US" dirty="0"/>
              <a:t>, </a:t>
            </a:r>
            <a:r>
              <a:rPr lang="en-US" i="1" dirty="0"/>
              <a:t>path cost</a:t>
            </a:r>
            <a:endParaRPr lang="en-US" dirty="0"/>
          </a:p>
          <a:p>
            <a:r>
              <a:rPr lang="en-US" sz="2000" dirty="0"/>
              <a:t>States don’t have parents, children, depth, or path cost</a:t>
            </a:r>
          </a:p>
          <a:p>
            <a:r>
              <a:rPr lang="en-US" sz="2000" dirty="0"/>
              <a:t>The Expand function creates new nodes, filling in various fields and using operators (or </a:t>
            </a:r>
            <a:r>
              <a:rPr lang="en-US" sz="2000" dirty="0" err="1"/>
              <a:t>SucessorFn</a:t>
            </a:r>
            <a:r>
              <a:rPr lang="en-US" sz="2000" dirty="0"/>
              <a:t>) of the problem to create the children nodes</a:t>
            </a:r>
            <a:endParaRPr lang="en-US" dirty="0"/>
          </a:p>
        </p:txBody>
      </p:sp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2575661" y="920945"/>
            <a:ext cx="6534150" cy="279082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sz="1600" b="1"/>
              <a:t>function</a:t>
            </a:r>
            <a:r>
              <a:rPr lang="en-US" sz="1600"/>
              <a:t> General-Search(</a:t>
            </a:r>
            <a:r>
              <a:rPr lang="en-US" sz="1600" i="1"/>
              <a:t>problem, </a:t>
            </a:r>
            <a:r>
              <a:rPr lang="en-US" sz="1600"/>
              <a:t>Queuing-Fn) </a:t>
            </a:r>
            <a:r>
              <a:rPr lang="en-US" sz="1600" b="1"/>
              <a:t>returns</a:t>
            </a:r>
            <a:r>
              <a:rPr lang="en-US" sz="1600"/>
              <a:t> a solution, or failure</a:t>
            </a:r>
          </a:p>
          <a:p>
            <a:pPr algn="l"/>
            <a:r>
              <a:rPr lang="en-US" sz="1600"/>
              <a:t>  </a:t>
            </a:r>
            <a:r>
              <a:rPr lang="en-US" sz="1600" i="1"/>
              <a:t>nodes</a:t>
            </a:r>
            <a:r>
              <a:rPr lang="en-US" sz="1600"/>
              <a:t> </a:t>
            </a:r>
            <a:r>
              <a:rPr lang="en-US" sz="1600">
                <a:latin typeface="Symbol" pitchFamily="18" charset="2"/>
              </a:rPr>
              <a:t>¬</a:t>
            </a:r>
            <a:r>
              <a:rPr lang="en-US" sz="1600"/>
              <a:t> Make-Queue(Make-Node(Initial-State[</a:t>
            </a:r>
            <a:r>
              <a:rPr lang="en-US" sz="1600" i="1"/>
              <a:t>problem</a:t>
            </a:r>
            <a:r>
              <a:rPr lang="en-US" sz="1600"/>
              <a:t>]))</a:t>
            </a:r>
          </a:p>
          <a:p>
            <a:pPr algn="l"/>
            <a:r>
              <a:rPr lang="en-US" sz="1600"/>
              <a:t>  </a:t>
            </a:r>
            <a:r>
              <a:rPr lang="en-US" sz="1600" b="1"/>
              <a:t>loop do</a:t>
            </a:r>
            <a:endParaRPr lang="en-US" sz="1600"/>
          </a:p>
          <a:p>
            <a:pPr algn="l"/>
            <a:r>
              <a:rPr lang="en-US" sz="1600"/>
              <a:t>      </a:t>
            </a:r>
            <a:r>
              <a:rPr lang="en-US" sz="1600" b="1"/>
              <a:t>if</a:t>
            </a:r>
            <a:r>
              <a:rPr lang="en-US" sz="1600"/>
              <a:t> </a:t>
            </a:r>
            <a:r>
              <a:rPr lang="en-US" sz="1600" i="1"/>
              <a:t>nodes</a:t>
            </a:r>
            <a:r>
              <a:rPr lang="en-US" sz="1600"/>
              <a:t> = empty </a:t>
            </a:r>
            <a:r>
              <a:rPr lang="en-US" sz="1600" b="1"/>
              <a:t>then</a:t>
            </a:r>
            <a:endParaRPr lang="en-US" sz="1600"/>
          </a:p>
          <a:p>
            <a:pPr algn="l"/>
            <a:r>
              <a:rPr lang="en-US" sz="1600"/>
              <a:t>          </a:t>
            </a:r>
            <a:r>
              <a:rPr lang="en-US" sz="1600" b="1"/>
              <a:t>return</a:t>
            </a:r>
            <a:r>
              <a:rPr lang="en-US" sz="1600"/>
              <a:t> failure</a:t>
            </a:r>
          </a:p>
          <a:p>
            <a:pPr algn="l"/>
            <a:r>
              <a:rPr lang="en-US" sz="1600"/>
              <a:t>      </a:t>
            </a:r>
            <a:r>
              <a:rPr lang="en-US" sz="1600" i="1"/>
              <a:t>nodes</a:t>
            </a:r>
            <a:r>
              <a:rPr lang="en-US" sz="1600"/>
              <a:t> </a:t>
            </a:r>
            <a:r>
              <a:rPr lang="en-US" sz="1600">
                <a:latin typeface="Symbol" pitchFamily="18" charset="2"/>
              </a:rPr>
              <a:t>¬ </a:t>
            </a:r>
            <a:r>
              <a:rPr lang="en-US" sz="1600"/>
              <a:t>Remove-Front(</a:t>
            </a:r>
            <a:r>
              <a:rPr lang="en-US" sz="1600" i="1"/>
              <a:t>nodes</a:t>
            </a:r>
            <a:r>
              <a:rPr lang="en-US" sz="1600"/>
              <a:t>)</a:t>
            </a:r>
          </a:p>
          <a:p>
            <a:pPr algn="l"/>
            <a:r>
              <a:rPr lang="en-US" sz="1600"/>
              <a:t>      </a:t>
            </a:r>
            <a:r>
              <a:rPr lang="en-US" sz="1600" b="1"/>
              <a:t>if</a:t>
            </a:r>
            <a:r>
              <a:rPr lang="en-US" sz="1600"/>
              <a:t> Goal-Test[</a:t>
            </a:r>
            <a:r>
              <a:rPr lang="en-US" sz="1600" i="1"/>
              <a:t>problem</a:t>
            </a:r>
            <a:r>
              <a:rPr lang="en-US" sz="1600"/>
              <a:t>] applied to State[</a:t>
            </a:r>
            <a:r>
              <a:rPr lang="en-US" sz="1600" i="1"/>
              <a:t>node</a:t>
            </a:r>
            <a:r>
              <a:rPr lang="en-US" sz="1600"/>
              <a:t>] succeeds </a:t>
            </a:r>
            <a:r>
              <a:rPr lang="en-US" sz="1600" b="1"/>
              <a:t>then</a:t>
            </a:r>
            <a:endParaRPr lang="en-US" sz="1600"/>
          </a:p>
          <a:p>
            <a:pPr algn="l"/>
            <a:r>
              <a:rPr lang="en-US" sz="1600"/>
              <a:t>          </a:t>
            </a:r>
            <a:r>
              <a:rPr lang="en-US" sz="1600" b="1"/>
              <a:t>return</a:t>
            </a:r>
            <a:r>
              <a:rPr lang="en-US" sz="1600"/>
              <a:t> </a:t>
            </a:r>
            <a:r>
              <a:rPr lang="en-US" sz="1600" i="1"/>
              <a:t>node</a:t>
            </a:r>
            <a:endParaRPr lang="en-US" sz="1600"/>
          </a:p>
          <a:p>
            <a:pPr algn="l"/>
            <a:r>
              <a:rPr lang="en-US" sz="1600"/>
              <a:t>      </a:t>
            </a:r>
            <a:r>
              <a:rPr lang="en-US" sz="1600" b="1"/>
              <a:t>else</a:t>
            </a:r>
            <a:r>
              <a:rPr lang="en-US" sz="1600"/>
              <a:t> </a:t>
            </a:r>
          </a:p>
          <a:p>
            <a:pPr algn="l"/>
            <a:r>
              <a:rPr lang="en-US" sz="1600"/>
              <a:t>          </a:t>
            </a:r>
            <a:r>
              <a:rPr lang="en-US" sz="1600" i="1"/>
              <a:t>nodes</a:t>
            </a:r>
            <a:r>
              <a:rPr lang="en-US" sz="1600"/>
              <a:t> </a:t>
            </a:r>
            <a:r>
              <a:rPr lang="en-US" sz="1600">
                <a:latin typeface="Symbol" pitchFamily="18" charset="2"/>
              </a:rPr>
              <a:t>¬ </a:t>
            </a:r>
            <a:r>
              <a:rPr lang="en-US" sz="1600"/>
              <a:t>Queuing-Fn(</a:t>
            </a:r>
            <a:r>
              <a:rPr lang="en-US" sz="1600" i="1"/>
              <a:t>nodes</a:t>
            </a:r>
            <a:r>
              <a:rPr lang="en-US" sz="1600"/>
              <a:t>, Expand(</a:t>
            </a:r>
            <a:r>
              <a:rPr lang="en-US" sz="1600" i="1"/>
              <a:t>node</a:t>
            </a:r>
            <a:r>
              <a:rPr lang="en-US" sz="1600"/>
              <a:t>, Operators[</a:t>
            </a:r>
            <a:r>
              <a:rPr lang="en-US" sz="1600" i="1"/>
              <a:t>problem</a:t>
            </a:r>
            <a:r>
              <a:rPr lang="en-US" sz="1600"/>
              <a:t>]))</a:t>
            </a:r>
          </a:p>
          <a:p>
            <a:pPr algn="l"/>
            <a:r>
              <a:rPr lang="en-US" sz="1600" b="1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40574797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Oval 2"/>
          <p:cNvSpPr>
            <a:spLocks noChangeArrowheads="1"/>
          </p:cNvSpPr>
          <p:nvPr/>
        </p:nvSpPr>
        <p:spPr bwMode="auto">
          <a:xfrm>
            <a:off x="2460625" y="4708525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43" name="Oval 3"/>
          <p:cNvSpPr>
            <a:spLocks noChangeArrowheads="1"/>
          </p:cNvSpPr>
          <p:nvPr/>
        </p:nvSpPr>
        <p:spPr bwMode="auto">
          <a:xfrm>
            <a:off x="5573713" y="315118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44" name="Oval 4"/>
          <p:cNvSpPr>
            <a:spLocks noChangeArrowheads="1"/>
          </p:cNvSpPr>
          <p:nvPr/>
        </p:nvSpPr>
        <p:spPr bwMode="auto">
          <a:xfrm>
            <a:off x="5561013" y="165893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45" name="Oval 5"/>
          <p:cNvSpPr>
            <a:spLocks noChangeArrowheads="1"/>
          </p:cNvSpPr>
          <p:nvPr/>
        </p:nvSpPr>
        <p:spPr bwMode="auto">
          <a:xfrm>
            <a:off x="8874125" y="3205163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46" name="Oval 6"/>
          <p:cNvSpPr>
            <a:spLocks noChangeArrowheads="1"/>
          </p:cNvSpPr>
          <p:nvPr/>
        </p:nvSpPr>
        <p:spPr bwMode="auto">
          <a:xfrm>
            <a:off x="2478088" y="3135313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5799138" y="1873251"/>
            <a:ext cx="66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43049" name="Text Box 9"/>
          <p:cNvSpPr txBox="1">
            <a:spLocks noChangeArrowheads="1"/>
          </p:cNvSpPr>
          <p:nvPr/>
        </p:nvSpPr>
        <p:spPr bwMode="auto">
          <a:xfrm>
            <a:off x="5811838" y="33734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43050" name="Text Box 10"/>
          <p:cNvSpPr txBox="1">
            <a:spLocks noChangeArrowheads="1"/>
          </p:cNvSpPr>
          <p:nvPr/>
        </p:nvSpPr>
        <p:spPr bwMode="auto">
          <a:xfrm>
            <a:off x="8832850" y="3429001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43051" name="Text Box 11"/>
          <p:cNvSpPr txBox="1">
            <a:spLocks noChangeArrowheads="1"/>
          </p:cNvSpPr>
          <p:nvPr/>
        </p:nvSpPr>
        <p:spPr bwMode="auto">
          <a:xfrm>
            <a:off x="2640013" y="3357563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43052" name="AutoShape 12"/>
          <p:cNvCxnSpPr>
            <a:cxnSpLocks noChangeShapeType="1"/>
            <a:stCxn id="343044" idx="4"/>
            <a:endCxn id="343046" idx="0"/>
          </p:cNvCxnSpPr>
          <p:nvPr/>
        </p:nvCxnSpPr>
        <p:spPr bwMode="auto">
          <a:xfrm flipH="1">
            <a:off x="3043239" y="2484439"/>
            <a:ext cx="3082925" cy="6381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3053" name="AutoShape 13"/>
          <p:cNvCxnSpPr>
            <a:cxnSpLocks noChangeShapeType="1"/>
            <a:stCxn id="343044" idx="4"/>
            <a:endCxn id="343043" idx="0"/>
          </p:cNvCxnSpPr>
          <p:nvPr/>
        </p:nvCxnSpPr>
        <p:spPr bwMode="auto">
          <a:xfrm>
            <a:off x="6126163" y="2484438"/>
            <a:ext cx="12700" cy="654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3054" name="AutoShape 14"/>
          <p:cNvCxnSpPr>
            <a:cxnSpLocks noChangeShapeType="1"/>
            <a:stCxn id="343044" idx="4"/>
            <a:endCxn id="343045" idx="0"/>
          </p:cNvCxnSpPr>
          <p:nvPr/>
        </p:nvCxnSpPr>
        <p:spPr bwMode="auto">
          <a:xfrm>
            <a:off x="6126163" y="2484439"/>
            <a:ext cx="3313112" cy="7080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3055" name="Text Box 15"/>
          <p:cNvSpPr txBox="1">
            <a:spLocks noChangeArrowheads="1"/>
          </p:cNvSpPr>
          <p:nvPr/>
        </p:nvSpPr>
        <p:spPr bwMode="auto">
          <a:xfrm>
            <a:off x="2640013" y="2852739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</a:t>
            </a:r>
          </a:p>
        </p:txBody>
      </p:sp>
      <p:sp>
        <p:nvSpPr>
          <p:cNvPr id="343056" name="Text Box 16"/>
          <p:cNvSpPr txBox="1">
            <a:spLocks noChangeArrowheads="1"/>
          </p:cNvSpPr>
          <p:nvPr/>
        </p:nvSpPr>
        <p:spPr bwMode="auto">
          <a:xfrm>
            <a:off x="5664200" y="2852739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140</a:t>
            </a:r>
          </a:p>
        </p:txBody>
      </p:sp>
      <p:sp>
        <p:nvSpPr>
          <p:cNvPr id="343057" name="Text Box 17"/>
          <p:cNvSpPr txBox="1">
            <a:spLocks noChangeArrowheads="1"/>
          </p:cNvSpPr>
          <p:nvPr/>
        </p:nvSpPr>
        <p:spPr bwMode="auto">
          <a:xfrm>
            <a:off x="9336088" y="2852739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118</a:t>
            </a: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2566988" y="494188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cxnSp>
        <p:nvCxnSpPr>
          <p:cNvPr id="343059" name="AutoShape 19"/>
          <p:cNvCxnSpPr>
            <a:cxnSpLocks noChangeShapeType="1"/>
            <a:stCxn id="343046" idx="4"/>
            <a:endCxn id="343042" idx="0"/>
          </p:cNvCxnSpPr>
          <p:nvPr/>
        </p:nvCxnSpPr>
        <p:spPr bwMode="auto">
          <a:xfrm flipH="1">
            <a:off x="3025776" y="3960813"/>
            <a:ext cx="17463" cy="73501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2424113" y="4437064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146</a:t>
            </a:r>
          </a:p>
        </p:txBody>
      </p:sp>
      <p:sp>
        <p:nvSpPr>
          <p:cNvPr id="343061" name="Text Box 21"/>
          <p:cNvSpPr txBox="1">
            <a:spLocks noChangeArrowheads="1"/>
          </p:cNvSpPr>
          <p:nvPr/>
        </p:nvSpPr>
        <p:spPr bwMode="auto">
          <a:xfrm>
            <a:off x="9121775" y="513873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Lugoi</a:t>
            </a:r>
          </a:p>
        </p:txBody>
      </p:sp>
      <p:sp>
        <p:nvSpPr>
          <p:cNvPr id="343062" name="Oval 22"/>
          <p:cNvSpPr>
            <a:spLocks noChangeArrowheads="1"/>
          </p:cNvSpPr>
          <p:nvPr/>
        </p:nvSpPr>
        <p:spPr bwMode="auto">
          <a:xfrm>
            <a:off x="8905875" y="492283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3063" name="AutoShape 23"/>
          <p:cNvCxnSpPr>
            <a:cxnSpLocks noChangeShapeType="1"/>
            <a:stCxn id="343045" idx="4"/>
            <a:endCxn id="343062" idx="0"/>
          </p:cNvCxnSpPr>
          <p:nvPr/>
        </p:nvCxnSpPr>
        <p:spPr bwMode="auto">
          <a:xfrm>
            <a:off x="9439275" y="4030664"/>
            <a:ext cx="31750" cy="879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3064" name="Text Box 24"/>
          <p:cNvSpPr txBox="1">
            <a:spLocks noChangeArrowheads="1"/>
          </p:cNvSpPr>
          <p:nvPr/>
        </p:nvSpPr>
        <p:spPr bwMode="auto">
          <a:xfrm>
            <a:off x="9625013" y="4581526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229</a:t>
            </a:r>
          </a:p>
        </p:txBody>
      </p:sp>
      <p:sp>
        <p:nvSpPr>
          <p:cNvPr id="343065" name="Text Box 25"/>
          <p:cNvSpPr txBox="1">
            <a:spLocks noChangeArrowheads="1"/>
          </p:cNvSpPr>
          <p:nvPr/>
        </p:nvSpPr>
        <p:spPr bwMode="auto">
          <a:xfrm>
            <a:off x="4402138" y="5708650"/>
            <a:ext cx="3363934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Rimnicu, Lugoi, Fagaras &lt;==</a:t>
            </a:r>
          </a:p>
        </p:txBody>
      </p:sp>
      <p:sp>
        <p:nvSpPr>
          <p:cNvPr id="343066" name="Oval 26"/>
          <p:cNvSpPr>
            <a:spLocks noChangeArrowheads="1"/>
          </p:cNvSpPr>
          <p:nvPr/>
        </p:nvSpPr>
        <p:spPr bwMode="auto">
          <a:xfrm>
            <a:off x="4583113" y="4652963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67" name="Text Box 27"/>
          <p:cNvSpPr txBox="1">
            <a:spLocks noChangeArrowheads="1"/>
          </p:cNvSpPr>
          <p:nvPr/>
        </p:nvSpPr>
        <p:spPr bwMode="auto">
          <a:xfrm>
            <a:off x="4654550" y="4868863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Fagaras</a:t>
            </a:r>
          </a:p>
        </p:txBody>
      </p:sp>
      <p:sp>
        <p:nvSpPr>
          <p:cNvPr id="343068" name="Oval 28"/>
          <p:cNvSpPr>
            <a:spLocks noChangeArrowheads="1"/>
          </p:cNvSpPr>
          <p:nvPr/>
        </p:nvSpPr>
        <p:spPr bwMode="auto">
          <a:xfrm>
            <a:off x="6384925" y="4652963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3069" name="Text Box 29"/>
          <p:cNvSpPr txBox="1">
            <a:spLocks noChangeArrowheads="1"/>
          </p:cNvSpPr>
          <p:nvPr/>
        </p:nvSpPr>
        <p:spPr bwMode="auto">
          <a:xfrm>
            <a:off x="6456363" y="486886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Rimnicu</a:t>
            </a:r>
          </a:p>
        </p:txBody>
      </p:sp>
      <p:cxnSp>
        <p:nvCxnSpPr>
          <p:cNvPr id="343070" name="AutoShape 30"/>
          <p:cNvCxnSpPr>
            <a:cxnSpLocks noChangeShapeType="1"/>
            <a:stCxn id="343043" idx="3"/>
            <a:endCxn id="343066" idx="0"/>
          </p:cNvCxnSpPr>
          <p:nvPr/>
        </p:nvCxnSpPr>
        <p:spPr bwMode="auto">
          <a:xfrm flipH="1">
            <a:off x="5148263" y="3857625"/>
            <a:ext cx="590550" cy="7826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3071" name="AutoShape 31"/>
          <p:cNvCxnSpPr>
            <a:cxnSpLocks noChangeShapeType="1"/>
            <a:stCxn id="343043" idx="5"/>
            <a:endCxn id="343068" idx="0"/>
          </p:cNvCxnSpPr>
          <p:nvPr/>
        </p:nvCxnSpPr>
        <p:spPr bwMode="auto">
          <a:xfrm>
            <a:off x="6538913" y="3857625"/>
            <a:ext cx="411162" cy="7826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3072" name="Text Box 32"/>
          <p:cNvSpPr txBox="1">
            <a:spLocks noChangeArrowheads="1"/>
          </p:cNvSpPr>
          <p:nvPr/>
        </p:nvSpPr>
        <p:spPr bwMode="auto">
          <a:xfrm>
            <a:off x="4727575" y="4292601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239</a:t>
            </a:r>
          </a:p>
        </p:txBody>
      </p:sp>
      <p:sp>
        <p:nvSpPr>
          <p:cNvPr id="343073" name="Text Box 33"/>
          <p:cNvSpPr txBox="1">
            <a:spLocks noChangeArrowheads="1"/>
          </p:cNvSpPr>
          <p:nvPr/>
        </p:nvSpPr>
        <p:spPr bwMode="auto">
          <a:xfrm>
            <a:off x="7104063" y="4365626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220</a:t>
            </a:r>
          </a:p>
        </p:txBody>
      </p:sp>
      <p:sp>
        <p:nvSpPr>
          <p:cNvPr id="343074" name="Text Box 34"/>
          <p:cNvSpPr txBox="1">
            <a:spLocks noChangeArrowheads="1"/>
          </p:cNvSpPr>
          <p:nvPr/>
        </p:nvSpPr>
        <p:spPr bwMode="auto">
          <a:xfrm>
            <a:off x="1971675" y="1360488"/>
            <a:ext cx="31726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FFC000"/>
                </a:solidFill>
                <a:latin typeface="Arial" pitchFamily="34" charset="0"/>
              </a:rPr>
              <a:t>Note: Oradea only leads to </a:t>
            </a:r>
          </a:p>
          <a:p>
            <a:pPr algn="l"/>
            <a:r>
              <a:rPr lang="en-US" b="1" dirty="0">
                <a:solidFill>
                  <a:srgbClr val="FFC000"/>
                </a:solidFill>
                <a:latin typeface="Arial" pitchFamily="34" charset="0"/>
              </a:rPr>
              <a:t>repeated states.</a:t>
            </a: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523305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Oval 2"/>
          <p:cNvSpPr>
            <a:spLocks noChangeArrowheads="1"/>
          </p:cNvSpPr>
          <p:nvPr/>
        </p:nvSpPr>
        <p:spPr bwMode="auto">
          <a:xfrm>
            <a:off x="620899" y="4000524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39" name="Oval 3"/>
          <p:cNvSpPr>
            <a:spLocks noChangeArrowheads="1"/>
          </p:cNvSpPr>
          <p:nvPr/>
        </p:nvSpPr>
        <p:spPr bwMode="auto">
          <a:xfrm>
            <a:off x="3802249" y="2714649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40" name="Oval 4"/>
          <p:cNvSpPr>
            <a:spLocks noChangeArrowheads="1"/>
          </p:cNvSpPr>
          <p:nvPr/>
        </p:nvSpPr>
        <p:spPr bwMode="auto">
          <a:xfrm>
            <a:off x="3789549" y="1511324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41" name="Oval 5"/>
          <p:cNvSpPr>
            <a:spLocks noChangeArrowheads="1"/>
          </p:cNvSpPr>
          <p:nvPr/>
        </p:nvSpPr>
        <p:spPr bwMode="auto">
          <a:xfrm>
            <a:off x="7102662" y="2768624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42" name="Oval 6"/>
          <p:cNvSpPr>
            <a:spLocks noChangeArrowheads="1"/>
          </p:cNvSpPr>
          <p:nvPr/>
        </p:nvSpPr>
        <p:spPr bwMode="auto">
          <a:xfrm>
            <a:off x="706624" y="2698774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4027674" y="1725637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47145" name="Text Box 9"/>
          <p:cNvSpPr txBox="1">
            <a:spLocks noChangeArrowheads="1"/>
          </p:cNvSpPr>
          <p:nvPr/>
        </p:nvSpPr>
        <p:spPr bwMode="auto">
          <a:xfrm>
            <a:off x="4040374" y="29369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47146" name="Text Box 10"/>
          <p:cNvSpPr txBox="1">
            <a:spLocks noChangeArrowheads="1"/>
          </p:cNvSpPr>
          <p:nvPr/>
        </p:nvSpPr>
        <p:spPr bwMode="auto">
          <a:xfrm>
            <a:off x="7061387" y="2992462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47147" name="Text Box 11"/>
          <p:cNvSpPr txBox="1">
            <a:spLocks noChangeArrowheads="1"/>
          </p:cNvSpPr>
          <p:nvPr/>
        </p:nvSpPr>
        <p:spPr bwMode="auto">
          <a:xfrm>
            <a:off x="868549" y="2921025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47148" name="AutoShape 12"/>
          <p:cNvCxnSpPr>
            <a:cxnSpLocks noChangeShapeType="1"/>
            <a:stCxn id="347140" idx="4"/>
            <a:endCxn id="347142" idx="0"/>
          </p:cNvCxnSpPr>
          <p:nvPr/>
        </p:nvCxnSpPr>
        <p:spPr bwMode="auto">
          <a:xfrm flipH="1">
            <a:off x="1271775" y="2336824"/>
            <a:ext cx="3082925" cy="349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7149" name="AutoShape 13"/>
          <p:cNvCxnSpPr>
            <a:cxnSpLocks noChangeShapeType="1"/>
            <a:stCxn id="347140" idx="4"/>
            <a:endCxn id="347139" idx="0"/>
          </p:cNvCxnSpPr>
          <p:nvPr/>
        </p:nvCxnSpPr>
        <p:spPr bwMode="auto">
          <a:xfrm>
            <a:off x="4354699" y="2336825"/>
            <a:ext cx="12700" cy="365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7150" name="AutoShape 14"/>
          <p:cNvCxnSpPr>
            <a:cxnSpLocks noChangeShapeType="1"/>
            <a:stCxn id="347140" idx="4"/>
            <a:endCxn id="347141" idx="0"/>
          </p:cNvCxnSpPr>
          <p:nvPr/>
        </p:nvCxnSpPr>
        <p:spPr bwMode="auto">
          <a:xfrm>
            <a:off x="4354700" y="2336824"/>
            <a:ext cx="3313113" cy="4191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7151" name="Text Box 15"/>
          <p:cNvSpPr txBox="1">
            <a:spLocks noChangeArrowheads="1"/>
          </p:cNvSpPr>
          <p:nvPr/>
        </p:nvSpPr>
        <p:spPr bwMode="auto">
          <a:xfrm>
            <a:off x="868549" y="2416200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</a:t>
            </a:r>
          </a:p>
        </p:txBody>
      </p:sp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3892737" y="2416200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140</a:t>
            </a:r>
          </a:p>
        </p:txBody>
      </p:sp>
      <p:sp>
        <p:nvSpPr>
          <p:cNvPr id="347153" name="Text Box 17"/>
          <p:cNvSpPr txBox="1">
            <a:spLocks noChangeArrowheads="1"/>
          </p:cNvSpPr>
          <p:nvPr/>
        </p:nvSpPr>
        <p:spPr bwMode="auto">
          <a:xfrm>
            <a:off x="7564624" y="2416200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118</a:t>
            </a:r>
          </a:p>
        </p:txBody>
      </p:sp>
      <p:sp>
        <p:nvSpPr>
          <p:cNvPr id="347154" name="Text Box 18"/>
          <p:cNvSpPr txBox="1">
            <a:spLocks noChangeArrowheads="1"/>
          </p:cNvSpPr>
          <p:nvPr/>
        </p:nvSpPr>
        <p:spPr bwMode="auto">
          <a:xfrm>
            <a:off x="727262" y="4233887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cxnSp>
        <p:nvCxnSpPr>
          <p:cNvPr id="347155" name="AutoShape 19"/>
          <p:cNvCxnSpPr>
            <a:cxnSpLocks noChangeShapeType="1"/>
            <a:stCxn id="347142" idx="4"/>
            <a:endCxn id="347138" idx="0"/>
          </p:cNvCxnSpPr>
          <p:nvPr/>
        </p:nvCxnSpPr>
        <p:spPr bwMode="auto">
          <a:xfrm flipH="1">
            <a:off x="1186050" y="3524274"/>
            <a:ext cx="85725" cy="463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7156" name="Text Box 20"/>
          <p:cNvSpPr txBox="1">
            <a:spLocks noChangeArrowheads="1"/>
          </p:cNvSpPr>
          <p:nvPr/>
        </p:nvSpPr>
        <p:spPr bwMode="auto">
          <a:xfrm>
            <a:off x="584387" y="3729063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146</a:t>
            </a:r>
          </a:p>
        </p:txBody>
      </p:sp>
      <p:sp>
        <p:nvSpPr>
          <p:cNvPr id="347157" name="Text Box 21"/>
          <p:cNvSpPr txBox="1">
            <a:spLocks noChangeArrowheads="1"/>
          </p:cNvSpPr>
          <p:nvPr/>
        </p:nvSpPr>
        <p:spPr bwMode="auto">
          <a:xfrm>
            <a:off x="7351899" y="4305325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Lugoi</a:t>
            </a:r>
          </a:p>
        </p:txBody>
      </p:sp>
      <p:sp>
        <p:nvSpPr>
          <p:cNvPr id="347158" name="Oval 22"/>
          <p:cNvSpPr>
            <a:spLocks noChangeArrowheads="1"/>
          </p:cNvSpPr>
          <p:nvPr/>
        </p:nvSpPr>
        <p:spPr bwMode="auto">
          <a:xfrm>
            <a:off x="7135999" y="4089424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7159" name="AutoShape 23"/>
          <p:cNvCxnSpPr>
            <a:cxnSpLocks noChangeShapeType="1"/>
            <a:stCxn id="347141" idx="4"/>
            <a:endCxn id="347158" idx="0"/>
          </p:cNvCxnSpPr>
          <p:nvPr/>
        </p:nvCxnSpPr>
        <p:spPr bwMode="auto">
          <a:xfrm>
            <a:off x="7667813" y="3594124"/>
            <a:ext cx="33337" cy="4826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7160" name="Text Box 24"/>
          <p:cNvSpPr txBox="1">
            <a:spLocks noChangeArrowheads="1"/>
          </p:cNvSpPr>
          <p:nvPr/>
        </p:nvSpPr>
        <p:spPr bwMode="auto">
          <a:xfrm>
            <a:off x="7855137" y="3748113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229</a:t>
            </a:r>
          </a:p>
        </p:txBody>
      </p:sp>
      <p:sp>
        <p:nvSpPr>
          <p:cNvPr id="347161" name="Text Box 25"/>
          <p:cNvSpPr txBox="1">
            <a:spLocks noChangeArrowheads="1"/>
          </p:cNvSpPr>
          <p:nvPr/>
        </p:nvSpPr>
        <p:spPr bwMode="auto">
          <a:xfrm>
            <a:off x="3533867" y="6149132"/>
            <a:ext cx="4078617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Lugoi, Fagaras, Pitesti, Craiova &lt;==</a:t>
            </a:r>
          </a:p>
        </p:txBody>
      </p:sp>
      <p:sp>
        <p:nvSpPr>
          <p:cNvPr id="347162" name="Oval 26"/>
          <p:cNvSpPr>
            <a:spLocks noChangeArrowheads="1"/>
          </p:cNvSpPr>
          <p:nvPr/>
        </p:nvSpPr>
        <p:spPr bwMode="auto">
          <a:xfrm>
            <a:off x="2600512" y="4017987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63" name="Text Box 27"/>
          <p:cNvSpPr txBox="1">
            <a:spLocks noChangeArrowheads="1"/>
          </p:cNvSpPr>
          <p:nvPr/>
        </p:nvSpPr>
        <p:spPr bwMode="auto">
          <a:xfrm>
            <a:off x="2671949" y="4233887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Fagaras</a:t>
            </a:r>
          </a:p>
        </p:txBody>
      </p:sp>
      <p:sp>
        <p:nvSpPr>
          <p:cNvPr id="347164" name="Oval 28"/>
          <p:cNvSpPr>
            <a:spLocks noChangeArrowheads="1"/>
          </p:cNvSpPr>
          <p:nvPr/>
        </p:nvSpPr>
        <p:spPr bwMode="auto">
          <a:xfrm>
            <a:off x="5192899" y="3944962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65" name="Text Box 29"/>
          <p:cNvSpPr txBox="1">
            <a:spLocks noChangeArrowheads="1"/>
          </p:cNvSpPr>
          <p:nvPr/>
        </p:nvSpPr>
        <p:spPr bwMode="auto">
          <a:xfrm>
            <a:off x="5264337" y="4160862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chemeClr val="bg1"/>
                </a:solidFill>
                <a:latin typeface="Arial" pitchFamily="34" charset="0"/>
              </a:rPr>
              <a:t>Rimnicu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347166" name="AutoShape 30"/>
          <p:cNvCxnSpPr>
            <a:cxnSpLocks noChangeShapeType="1"/>
            <a:stCxn id="347139" idx="3"/>
            <a:endCxn id="347162" idx="0"/>
          </p:cNvCxnSpPr>
          <p:nvPr/>
        </p:nvCxnSpPr>
        <p:spPr bwMode="auto">
          <a:xfrm flipH="1">
            <a:off x="3165663" y="3421087"/>
            <a:ext cx="801687" cy="584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7167" name="AutoShape 31"/>
          <p:cNvCxnSpPr>
            <a:cxnSpLocks noChangeShapeType="1"/>
            <a:stCxn id="347139" idx="5"/>
            <a:endCxn id="347164" idx="0"/>
          </p:cNvCxnSpPr>
          <p:nvPr/>
        </p:nvCxnSpPr>
        <p:spPr bwMode="auto">
          <a:xfrm>
            <a:off x="4767449" y="3421088"/>
            <a:ext cx="990600" cy="5111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7168" name="Text Box 32"/>
          <p:cNvSpPr txBox="1">
            <a:spLocks noChangeArrowheads="1"/>
          </p:cNvSpPr>
          <p:nvPr/>
        </p:nvSpPr>
        <p:spPr bwMode="auto">
          <a:xfrm>
            <a:off x="2744974" y="3657625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239</a:t>
            </a:r>
          </a:p>
        </p:txBody>
      </p:sp>
      <p:sp>
        <p:nvSpPr>
          <p:cNvPr id="347169" name="Text Box 33"/>
          <p:cNvSpPr txBox="1">
            <a:spLocks noChangeArrowheads="1"/>
          </p:cNvSpPr>
          <p:nvPr/>
        </p:nvSpPr>
        <p:spPr bwMode="auto">
          <a:xfrm>
            <a:off x="5912037" y="3657625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220</a:t>
            </a:r>
          </a:p>
        </p:txBody>
      </p:sp>
      <p:sp>
        <p:nvSpPr>
          <p:cNvPr id="347170" name="Oval 34"/>
          <p:cNvSpPr>
            <a:spLocks noChangeArrowheads="1"/>
          </p:cNvSpPr>
          <p:nvPr/>
        </p:nvSpPr>
        <p:spPr bwMode="auto">
          <a:xfrm>
            <a:off x="4399149" y="5097487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7171" name="Text Box 35"/>
          <p:cNvSpPr txBox="1">
            <a:spLocks noChangeArrowheads="1"/>
          </p:cNvSpPr>
          <p:nvPr/>
        </p:nvSpPr>
        <p:spPr bwMode="auto">
          <a:xfrm>
            <a:off x="4470587" y="5313387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</a:rPr>
              <a:t>Craiova</a:t>
            </a:r>
          </a:p>
        </p:txBody>
      </p:sp>
      <p:sp>
        <p:nvSpPr>
          <p:cNvPr id="347172" name="Oval 36"/>
          <p:cNvSpPr>
            <a:spLocks noChangeArrowheads="1"/>
          </p:cNvSpPr>
          <p:nvPr/>
        </p:nvSpPr>
        <p:spPr bwMode="auto">
          <a:xfrm>
            <a:off x="5983474" y="5168924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7174" name="AutoShape 38"/>
          <p:cNvCxnSpPr>
            <a:cxnSpLocks noChangeShapeType="1"/>
            <a:stCxn id="347164" idx="3"/>
            <a:endCxn id="347170" idx="0"/>
          </p:cNvCxnSpPr>
          <p:nvPr/>
        </p:nvCxnSpPr>
        <p:spPr bwMode="auto">
          <a:xfrm flipH="1">
            <a:off x="4964299" y="4651399"/>
            <a:ext cx="393700" cy="4333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7175" name="AutoShape 39"/>
          <p:cNvCxnSpPr>
            <a:cxnSpLocks noChangeShapeType="1"/>
            <a:stCxn id="347164" idx="5"/>
            <a:endCxn id="347172" idx="0"/>
          </p:cNvCxnSpPr>
          <p:nvPr/>
        </p:nvCxnSpPr>
        <p:spPr bwMode="auto">
          <a:xfrm>
            <a:off x="6158100" y="4651400"/>
            <a:ext cx="390525" cy="504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7176" name="Text Box 40"/>
          <p:cNvSpPr txBox="1">
            <a:spLocks noChangeArrowheads="1"/>
          </p:cNvSpPr>
          <p:nvPr/>
        </p:nvSpPr>
        <p:spPr bwMode="auto">
          <a:xfrm>
            <a:off x="4615049" y="4810150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367</a:t>
            </a:r>
          </a:p>
        </p:txBody>
      </p:sp>
      <p:sp>
        <p:nvSpPr>
          <p:cNvPr id="347177" name="Text Box 41"/>
          <p:cNvSpPr txBox="1">
            <a:spLocks noChangeArrowheads="1"/>
          </p:cNvSpPr>
          <p:nvPr/>
        </p:nvSpPr>
        <p:spPr bwMode="auto">
          <a:xfrm>
            <a:off x="6631174" y="4881588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317</a:t>
            </a:r>
          </a:p>
        </p:txBody>
      </p:sp>
      <p:sp>
        <p:nvSpPr>
          <p:cNvPr id="42" name="Text Box 35"/>
          <p:cNvSpPr txBox="1">
            <a:spLocks noChangeArrowheads="1"/>
          </p:cNvSpPr>
          <p:nvPr/>
        </p:nvSpPr>
        <p:spPr bwMode="auto">
          <a:xfrm>
            <a:off x="6146988" y="5402287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</a:rPr>
              <a:t>Pitesti</a:t>
            </a: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708807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Oval 2"/>
          <p:cNvSpPr>
            <a:spLocks noChangeArrowheads="1"/>
          </p:cNvSpPr>
          <p:nvPr/>
        </p:nvSpPr>
        <p:spPr bwMode="auto">
          <a:xfrm>
            <a:off x="7800068" y="425981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87" name="Oval 3"/>
          <p:cNvSpPr>
            <a:spLocks noChangeArrowheads="1"/>
          </p:cNvSpPr>
          <p:nvPr/>
        </p:nvSpPr>
        <p:spPr bwMode="auto">
          <a:xfrm>
            <a:off x="1284968" y="417091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88" name="Oval 4"/>
          <p:cNvSpPr>
            <a:spLocks noChangeArrowheads="1"/>
          </p:cNvSpPr>
          <p:nvPr/>
        </p:nvSpPr>
        <p:spPr bwMode="auto">
          <a:xfrm>
            <a:off x="4105956" y="2885043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89" name="Oval 5"/>
          <p:cNvSpPr>
            <a:spLocks noChangeArrowheads="1"/>
          </p:cNvSpPr>
          <p:nvPr/>
        </p:nvSpPr>
        <p:spPr bwMode="auto">
          <a:xfrm>
            <a:off x="4453618" y="168171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90" name="Oval 6"/>
          <p:cNvSpPr>
            <a:spLocks noChangeArrowheads="1"/>
          </p:cNvSpPr>
          <p:nvPr/>
        </p:nvSpPr>
        <p:spPr bwMode="auto">
          <a:xfrm>
            <a:off x="7766731" y="293901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91" name="Oval 7"/>
          <p:cNvSpPr>
            <a:spLocks noChangeArrowheads="1"/>
          </p:cNvSpPr>
          <p:nvPr/>
        </p:nvSpPr>
        <p:spPr bwMode="auto">
          <a:xfrm>
            <a:off x="1370693" y="2869168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193" name="Text Box 9"/>
          <p:cNvSpPr txBox="1">
            <a:spLocks noChangeArrowheads="1"/>
          </p:cNvSpPr>
          <p:nvPr/>
        </p:nvSpPr>
        <p:spPr bwMode="auto">
          <a:xfrm>
            <a:off x="4691743" y="1896031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49194" name="Text Box 10"/>
          <p:cNvSpPr txBox="1">
            <a:spLocks noChangeArrowheads="1"/>
          </p:cNvSpPr>
          <p:nvPr/>
        </p:nvSpPr>
        <p:spPr bwMode="auto">
          <a:xfrm>
            <a:off x="4344081" y="3107294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49195" name="Text Box 11"/>
          <p:cNvSpPr txBox="1">
            <a:spLocks noChangeArrowheads="1"/>
          </p:cNvSpPr>
          <p:nvPr/>
        </p:nvSpPr>
        <p:spPr bwMode="auto">
          <a:xfrm>
            <a:off x="7725456" y="3162856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49196" name="Text Box 12"/>
          <p:cNvSpPr txBox="1">
            <a:spLocks noChangeArrowheads="1"/>
          </p:cNvSpPr>
          <p:nvPr/>
        </p:nvSpPr>
        <p:spPr bwMode="auto">
          <a:xfrm>
            <a:off x="1532618" y="3091419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49197" name="AutoShape 13"/>
          <p:cNvCxnSpPr>
            <a:cxnSpLocks noChangeShapeType="1"/>
            <a:stCxn id="349189" idx="4"/>
            <a:endCxn id="349191" idx="0"/>
          </p:cNvCxnSpPr>
          <p:nvPr/>
        </p:nvCxnSpPr>
        <p:spPr bwMode="auto">
          <a:xfrm flipH="1">
            <a:off x="1935844" y="2507218"/>
            <a:ext cx="3082925" cy="3492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9198" name="AutoShape 14"/>
          <p:cNvCxnSpPr>
            <a:cxnSpLocks noChangeShapeType="1"/>
            <a:stCxn id="349189" idx="4"/>
            <a:endCxn id="349188" idx="0"/>
          </p:cNvCxnSpPr>
          <p:nvPr/>
        </p:nvCxnSpPr>
        <p:spPr bwMode="auto">
          <a:xfrm flipH="1">
            <a:off x="4671106" y="2507219"/>
            <a:ext cx="347662" cy="365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9199" name="AutoShape 15"/>
          <p:cNvCxnSpPr>
            <a:cxnSpLocks noChangeShapeType="1"/>
            <a:stCxn id="349189" idx="4"/>
            <a:endCxn id="349190" idx="0"/>
          </p:cNvCxnSpPr>
          <p:nvPr/>
        </p:nvCxnSpPr>
        <p:spPr bwMode="auto">
          <a:xfrm>
            <a:off x="5018769" y="2507218"/>
            <a:ext cx="3313113" cy="4191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9200" name="Text Box 16"/>
          <p:cNvSpPr txBox="1">
            <a:spLocks noChangeArrowheads="1"/>
          </p:cNvSpPr>
          <p:nvPr/>
        </p:nvSpPr>
        <p:spPr bwMode="auto">
          <a:xfrm>
            <a:off x="1532618" y="258659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</a:t>
            </a:r>
          </a:p>
        </p:txBody>
      </p:sp>
      <p:sp>
        <p:nvSpPr>
          <p:cNvPr id="349201" name="Text Box 17"/>
          <p:cNvSpPr txBox="1">
            <a:spLocks noChangeArrowheads="1"/>
          </p:cNvSpPr>
          <p:nvPr/>
        </p:nvSpPr>
        <p:spPr bwMode="auto">
          <a:xfrm>
            <a:off x="4196443" y="2586594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140</a:t>
            </a:r>
          </a:p>
        </p:txBody>
      </p:sp>
      <p:sp>
        <p:nvSpPr>
          <p:cNvPr id="349202" name="Text Box 18"/>
          <p:cNvSpPr txBox="1">
            <a:spLocks noChangeArrowheads="1"/>
          </p:cNvSpPr>
          <p:nvPr/>
        </p:nvSpPr>
        <p:spPr bwMode="auto">
          <a:xfrm>
            <a:off x="8228693" y="2586594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118</a:t>
            </a:r>
          </a:p>
        </p:txBody>
      </p:sp>
      <p:sp>
        <p:nvSpPr>
          <p:cNvPr id="349203" name="Text Box 19"/>
          <p:cNvSpPr txBox="1">
            <a:spLocks noChangeArrowheads="1"/>
          </p:cNvSpPr>
          <p:nvPr/>
        </p:nvSpPr>
        <p:spPr bwMode="auto">
          <a:xfrm>
            <a:off x="1391331" y="4404281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cxnSp>
        <p:nvCxnSpPr>
          <p:cNvPr id="349204" name="AutoShape 20"/>
          <p:cNvCxnSpPr>
            <a:cxnSpLocks noChangeShapeType="1"/>
            <a:stCxn id="349191" idx="4"/>
            <a:endCxn id="349187" idx="0"/>
          </p:cNvCxnSpPr>
          <p:nvPr/>
        </p:nvCxnSpPr>
        <p:spPr bwMode="auto">
          <a:xfrm flipH="1">
            <a:off x="1850119" y="3694668"/>
            <a:ext cx="85725" cy="463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9205" name="Text Box 21"/>
          <p:cNvSpPr txBox="1">
            <a:spLocks noChangeArrowheads="1"/>
          </p:cNvSpPr>
          <p:nvPr/>
        </p:nvSpPr>
        <p:spPr bwMode="auto">
          <a:xfrm>
            <a:off x="1248456" y="3899457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146</a:t>
            </a:r>
          </a:p>
        </p:txBody>
      </p:sp>
      <p:sp>
        <p:nvSpPr>
          <p:cNvPr id="349206" name="Text Box 22"/>
          <p:cNvSpPr txBox="1">
            <a:spLocks noChangeArrowheads="1"/>
          </p:cNvSpPr>
          <p:nvPr/>
        </p:nvSpPr>
        <p:spPr bwMode="auto">
          <a:xfrm>
            <a:off x="8015968" y="4475719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Lugoi</a:t>
            </a:r>
          </a:p>
        </p:txBody>
      </p:sp>
      <p:cxnSp>
        <p:nvCxnSpPr>
          <p:cNvPr id="349207" name="AutoShape 23"/>
          <p:cNvCxnSpPr>
            <a:cxnSpLocks noChangeShapeType="1"/>
            <a:stCxn id="349190" idx="4"/>
            <a:endCxn id="349186" idx="0"/>
          </p:cNvCxnSpPr>
          <p:nvPr/>
        </p:nvCxnSpPr>
        <p:spPr bwMode="auto">
          <a:xfrm>
            <a:off x="8331882" y="3764518"/>
            <a:ext cx="33337" cy="4826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9208" name="Text Box 24"/>
          <p:cNvSpPr txBox="1">
            <a:spLocks noChangeArrowheads="1"/>
          </p:cNvSpPr>
          <p:nvPr/>
        </p:nvSpPr>
        <p:spPr bwMode="auto">
          <a:xfrm>
            <a:off x="8519206" y="3918507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229</a:t>
            </a:r>
          </a:p>
        </p:txBody>
      </p:sp>
      <p:sp>
        <p:nvSpPr>
          <p:cNvPr id="349209" name="Text Box 25"/>
          <p:cNvSpPr txBox="1">
            <a:spLocks noChangeArrowheads="1"/>
          </p:cNvSpPr>
          <p:nvPr/>
        </p:nvSpPr>
        <p:spPr bwMode="auto">
          <a:xfrm>
            <a:off x="1538497" y="6377826"/>
            <a:ext cx="442166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Fagaras, Mehadia, Pitesti, Craiova &lt;==</a:t>
            </a:r>
          </a:p>
        </p:txBody>
      </p:sp>
      <p:sp>
        <p:nvSpPr>
          <p:cNvPr id="349210" name="Oval 26"/>
          <p:cNvSpPr>
            <a:spLocks noChangeArrowheads="1"/>
          </p:cNvSpPr>
          <p:nvPr/>
        </p:nvSpPr>
        <p:spPr bwMode="auto">
          <a:xfrm>
            <a:off x="2904218" y="418838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211" name="Text Box 27"/>
          <p:cNvSpPr txBox="1">
            <a:spLocks noChangeArrowheads="1"/>
          </p:cNvSpPr>
          <p:nvPr/>
        </p:nvSpPr>
        <p:spPr bwMode="auto">
          <a:xfrm>
            <a:off x="2975656" y="4404281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Fagaras</a:t>
            </a:r>
          </a:p>
        </p:txBody>
      </p:sp>
      <p:sp>
        <p:nvSpPr>
          <p:cNvPr id="349212" name="Oval 28"/>
          <p:cNvSpPr>
            <a:spLocks noChangeArrowheads="1"/>
          </p:cNvSpPr>
          <p:nvPr/>
        </p:nvSpPr>
        <p:spPr bwMode="auto">
          <a:xfrm>
            <a:off x="4994956" y="4115356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213" name="Text Box 29"/>
          <p:cNvSpPr txBox="1">
            <a:spLocks noChangeArrowheads="1"/>
          </p:cNvSpPr>
          <p:nvPr/>
        </p:nvSpPr>
        <p:spPr bwMode="auto">
          <a:xfrm>
            <a:off x="5066393" y="4331256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</p:txBody>
      </p:sp>
      <p:cxnSp>
        <p:nvCxnSpPr>
          <p:cNvPr id="349214" name="AutoShape 30"/>
          <p:cNvCxnSpPr>
            <a:cxnSpLocks noChangeShapeType="1"/>
            <a:stCxn id="349188" idx="3"/>
            <a:endCxn id="349210" idx="0"/>
          </p:cNvCxnSpPr>
          <p:nvPr/>
        </p:nvCxnSpPr>
        <p:spPr bwMode="auto">
          <a:xfrm flipH="1">
            <a:off x="3469368" y="3591481"/>
            <a:ext cx="801688" cy="584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9215" name="AutoShape 31"/>
          <p:cNvCxnSpPr>
            <a:cxnSpLocks noChangeShapeType="1"/>
            <a:stCxn id="349188" idx="5"/>
            <a:endCxn id="349212" idx="0"/>
          </p:cNvCxnSpPr>
          <p:nvPr/>
        </p:nvCxnSpPr>
        <p:spPr bwMode="auto">
          <a:xfrm>
            <a:off x="5071156" y="3591482"/>
            <a:ext cx="488950" cy="5111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9216" name="Text Box 32"/>
          <p:cNvSpPr txBox="1">
            <a:spLocks noChangeArrowheads="1"/>
          </p:cNvSpPr>
          <p:nvPr/>
        </p:nvSpPr>
        <p:spPr bwMode="auto">
          <a:xfrm>
            <a:off x="3048681" y="3828019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239</a:t>
            </a:r>
          </a:p>
        </p:txBody>
      </p:sp>
      <p:sp>
        <p:nvSpPr>
          <p:cNvPr id="349217" name="Text Box 33"/>
          <p:cNvSpPr txBox="1">
            <a:spLocks noChangeArrowheads="1"/>
          </p:cNvSpPr>
          <p:nvPr/>
        </p:nvSpPr>
        <p:spPr bwMode="auto">
          <a:xfrm>
            <a:off x="5714093" y="3828019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220</a:t>
            </a:r>
          </a:p>
        </p:txBody>
      </p:sp>
      <p:sp>
        <p:nvSpPr>
          <p:cNvPr id="349218" name="Oval 34"/>
          <p:cNvSpPr>
            <a:spLocks noChangeArrowheads="1"/>
          </p:cNvSpPr>
          <p:nvPr/>
        </p:nvSpPr>
        <p:spPr bwMode="auto">
          <a:xfrm>
            <a:off x="4201206" y="526788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219" name="Text Box 35"/>
          <p:cNvSpPr txBox="1">
            <a:spLocks noChangeArrowheads="1"/>
          </p:cNvSpPr>
          <p:nvPr/>
        </p:nvSpPr>
        <p:spPr bwMode="auto">
          <a:xfrm>
            <a:off x="4272643" y="5483781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Craiova</a:t>
            </a:r>
          </a:p>
        </p:txBody>
      </p:sp>
      <p:sp>
        <p:nvSpPr>
          <p:cNvPr id="349220" name="Oval 36"/>
          <p:cNvSpPr>
            <a:spLocks noChangeArrowheads="1"/>
          </p:cNvSpPr>
          <p:nvPr/>
        </p:nvSpPr>
        <p:spPr bwMode="auto">
          <a:xfrm>
            <a:off x="5785531" y="5339318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9221" name="Text Box 37"/>
          <p:cNvSpPr txBox="1">
            <a:spLocks noChangeArrowheads="1"/>
          </p:cNvSpPr>
          <p:nvPr/>
        </p:nvSpPr>
        <p:spPr bwMode="auto">
          <a:xfrm>
            <a:off x="5928406" y="5555219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</a:rPr>
              <a:t>Pitesti</a:t>
            </a:r>
            <a:endParaRPr lang="en-US" dirty="0">
              <a:solidFill>
                <a:srgbClr val="F8F8F8"/>
              </a:solidFill>
              <a:latin typeface="Arial" pitchFamily="34" charset="0"/>
            </a:endParaRPr>
          </a:p>
        </p:txBody>
      </p:sp>
      <p:cxnSp>
        <p:nvCxnSpPr>
          <p:cNvPr id="349222" name="AutoShape 38"/>
          <p:cNvCxnSpPr>
            <a:cxnSpLocks noChangeShapeType="1"/>
            <a:stCxn id="349212" idx="3"/>
            <a:endCxn id="349218" idx="0"/>
          </p:cNvCxnSpPr>
          <p:nvPr/>
        </p:nvCxnSpPr>
        <p:spPr bwMode="auto">
          <a:xfrm flipH="1">
            <a:off x="4766356" y="4821793"/>
            <a:ext cx="393700" cy="4333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49223" name="AutoShape 39"/>
          <p:cNvCxnSpPr>
            <a:cxnSpLocks noChangeShapeType="1"/>
            <a:stCxn id="349212" idx="5"/>
            <a:endCxn id="349220" idx="0"/>
          </p:cNvCxnSpPr>
          <p:nvPr/>
        </p:nvCxnSpPr>
        <p:spPr bwMode="auto">
          <a:xfrm>
            <a:off x="5960157" y="4821794"/>
            <a:ext cx="390525" cy="504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9224" name="Text Box 40"/>
          <p:cNvSpPr txBox="1">
            <a:spLocks noChangeArrowheads="1"/>
          </p:cNvSpPr>
          <p:nvPr/>
        </p:nvSpPr>
        <p:spPr bwMode="auto">
          <a:xfrm>
            <a:off x="4417106" y="4980544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367</a:t>
            </a:r>
          </a:p>
        </p:txBody>
      </p:sp>
      <p:sp>
        <p:nvSpPr>
          <p:cNvPr id="349225" name="Text Box 41"/>
          <p:cNvSpPr txBox="1">
            <a:spLocks noChangeArrowheads="1"/>
          </p:cNvSpPr>
          <p:nvPr/>
        </p:nvSpPr>
        <p:spPr bwMode="auto">
          <a:xfrm>
            <a:off x="6433231" y="5051982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317</a:t>
            </a:r>
          </a:p>
        </p:txBody>
      </p:sp>
      <p:sp>
        <p:nvSpPr>
          <p:cNvPr id="349226" name="Text Box 42"/>
          <p:cNvSpPr txBox="1">
            <a:spLocks noChangeArrowheads="1"/>
          </p:cNvSpPr>
          <p:nvPr/>
        </p:nvSpPr>
        <p:spPr bwMode="auto">
          <a:xfrm>
            <a:off x="7873093" y="5844144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Mehadia</a:t>
            </a:r>
          </a:p>
        </p:txBody>
      </p:sp>
      <p:sp>
        <p:nvSpPr>
          <p:cNvPr id="349227" name="Oval 43"/>
          <p:cNvSpPr>
            <a:spLocks noChangeArrowheads="1"/>
          </p:cNvSpPr>
          <p:nvPr/>
        </p:nvSpPr>
        <p:spPr bwMode="auto">
          <a:xfrm>
            <a:off x="7800068" y="5628243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49228" name="AutoShape 44"/>
          <p:cNvCxnSpPr>
            <a:cxnSpLocks noChangeShapeType="1"/>
            <a:stCxn id="349186" idx="4"/>
            <a:endCxn id="349227" idx="0"/>
          </p:cNvCxnSpPr>
          <p:nvPr/>
        </p:nvCxnSpPr>
        <p:spPr bwMode="auto">
          <a:xfrm>
            <a:off x="8365218" y="5085319"/>
            <a:ext cx="0" cy="5302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49229" name="Text Box 45"/>
          <p:cNvSpPr txBox="1">
            <a:spLocks noChangeArrowheads="1"/>
          </p:cNvSpPr>
          <p:nvPr/>
        </p:nvSpPr>
        <p:spPr bwMode="auto">
          <a:xfrm>
            <a:off x="8520793" y="5339319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299</a:t>
            </a:r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438072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Oval 2"/>
          <p:cNvSpPr>
            <a:spLocks noChangeArrowheads="1"/>
          </p:cNvSpPr>
          <p:nvPr/>
        </p:nvSpPr>
        <p:spPr bwMode="auto">
          <a:xfrm>
            <a:off x="7025627" y="3979506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35" name="Oval 3"/>
          <p:cNvSpPr>
            <a:spLocks noChangeArrowheads="1"/>
          </p:cNvSpPr>
          <p:nvPr/>
        </p:nvSpPr>
        <p:spPr bwMode="auto">
          <a:xfrm>
            <a:off x="474015" y="3908069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36" name="Oval 4"/>
          <p:cNvSpPr>
            <a:spLocks noChangeArrowheads="1"/>
          </p:cNvSpPr>
          <p:nvPr/>
        </p:nvSpPr>
        <p:spPr bwMode="auto">
          <a:xfrm>
            <a:off x="3331515" y="2604731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37" name="Oval 5"/>
          <p:cNvSpPr>
            <a:spLocks noChangeArrowheads="1"/>
          </p:cNvSpPr>
          <p:nvPr/>
        </p:nvSpPr>
        <p:spPr bwMode="auto">
          <a:xfrm>
            <a:off x="3679177" y="1401406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38" name="Oval 6"/>
          <p:cNvSpPr>
            <a:spLocks noChangeArrowheads="1"/>
          </p:cNvSpPr>
          <p:nvPr/>
        </p:nvSpPr>
        <p:spPr bwMode="auto">
          <a:xfrm>
            <a:off x="6992290" y="2658706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39" name="Oval 7"/>
          <p:cNvSpPr>
            <a:spLocks noChangeArrowheads="1"/>
          </p:cNvSpPr>
          <p:nvPr/>
        </p:nvSpPr>
        <p:spPr bwMode="auto">
          <a:xfrm>
            <a:off x="474015" y="2611081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41" name="Text Box 9"/>
          <p:cNvSpPr txBox="1">
            <a:spLocks noChangeArrowheads="1"/>
          </p:cNvSpPr>
          <p:nvPr/>
        </p:nvSpPr>
        <p:spPr bwMode="auto">
          <a:xfrm>
            <a:off x="3917302" y="1615719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51242" name="Text Box 10"/>
          <p:cNvSpPr txBox="1">
            <a:spLocks noChangeArrowheads="1"/>
          </p:cNvSpPr>
          <p:nvPr/>
        </p:nvSpPr>
        <p:spPr bwMode="auto">
          <a:xfrm>
            <a:off x="3569640" y="2826982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51243" name="Text Box 11"/>
          <p:cNvSpPr txBox="1">
            <a:spLocks noChangeArrowheads="1"/>
          </p:cNvSpPr>
          <p:nvPr/>
        </p:nvSpPr>
        <p:spPr bwMode="auto">
          <a:xfrm>
            <a:off x="6951015" y="2882544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51244" name="Text Box 12"/>
          <p:cNvSpPr txBox="1">
            <a:spLocks noChangeArrowheads="1"/>
          </p:cNvSpPr>
          <p:nvPr/>
        </p:nvSpPr>
        <p:spPr bwMode="auto">
          <a:xfrm>
            <a:off x="635940" y="2833332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51245" name="AutoShape 13"/>
          <p:cNvCxnSpPr>
            <a:cxnSpLocks noChangeShapeType="1"/>
            <a:stCxn id="351237" idx="4"/>
            <a:endCxn id="351239" idx="0"/>
          </p:cNvCxnSpPr>
          <p:nvPr/>
        </p:nvCxnSpPr>
        <p:spPr bwMode="auto">
          <a:xfrm flipH="1">
            <a:off x="1039165" y="2226907"/>
            <a:ext cx="3205162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1246" name="AutoShape 14"/>
          <p:cNvCxnSpPr>
            <a:cxnSpLocks noChangeShapeType="1"/>
            <a:stCxn id="351237" idx="4"/>
            <a:endCxn id="351236" idx="0"/>
          </p:cNvCxnSpPr>
          <p:nvPr/>
        </p:nvCxnSpPr>
        <p:spPr bwMode="auto">
          <a:xfrm flipH="1">
            <a:off x="3896665" y="2226907"/>
            <a:ext cx="347662" cy="365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1247" name="AutoShape 15"/>
          <p:cNvCxnSpPr>
            <a:cxnSpLocks noChangeShapeType="1"/>
            <a:stCxn id="351237" idx="4"/>
            <a:endCxn id="351238" idx="0"/>
          </p:cNvCxnSpPr>
          <p:nvPr/>
        </p:nvCxnSpPr>
        <p:spPr bwMode="auto">
          <a:xfrm>
            <a:off x="4244328" y="2226906"/>
            <a:ext cx="3313113" cy="4191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1248" name="Text Box 16"/>
          <p:cNvSpPr txBox="1">
            <a:spLocks noChangeArrowheads="1"/>
          </p:cNvSpPr>
          <p:nvPr/>
        </p:nvSpPr>
        <p:spPr bwMode="auto">
          <a:xfrm>
            <a:off x="635940" y="2328507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75</a:t>
            </a:r>
          </a:p>
        </p:txBody>
      </p:sp>
      <p:sp>
        <p:nvSpPr>
          <p:cNvPr id="351249" name="Text Box 17"/>
          <p:cNvSpPr txBox="1">
            <a:spLocks noChangeArrowheads="1"/>
          </p:cNvSpPr>
          <p:nvPr/>
        </p:nvSpPr>
        <p:spPr bwMode="auto">
          <a:xfrm>
            <a:off x="3422002" y="2306282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140</a:t>
            </a:r>
          </a:p>
        </p:txBody>
      </p:sp>
      <p:sp>
        <p:nvSpPr>
          <p:cNvPr id="351250" name="Text Box 18"/>
          <p:cNvSpPr txBox="1">
            <a:spLocks noChangeArrowheads="1"/>
          </p:cNvSpPr>
          <p:nvPr/>
        </p:nvSpPr>
        <p:spPr bwMode="auto">
          <a:xfrm>
            <a:off x="7454252" y="2306282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118</a:t>
            </a:r>
          </a:p>
        </p:txBody>
      </p:sp>
      <p:sp>
        <p:nvSpPr>
          <p:cNvPr id="351251" name="Text Box 19"/>
          <p:cNvSpPr txBox="1">
            <a:spLocks noChangeArrowheads="1"/>
          </p:cNvSpPr>
          <p:nvPr/>
        </p:nvSpPr>
        <p:spPr bwMode="auto">
          <a:xfrm>
            <a:off x="580377" y="4141432"/>
            <a:ext cx="946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cxnSp>
        <p:nvCxnSpPr>
          <p:cNvPr id="351252" name="AutoShape 20"/>
          <p:cNvCxnSpPr>
            <a:cxnSpLocks noChangeShapeType="1"/>
            <a:stCxn id="351239" idx="4"/>
            <a:endCxn id="351235" idx="0"/>
          </p:cNvCxnSpPr>
          <p:nvPr/>
        </p:nvCxnSpPr>
        <p:spPr bwMode="auto">
          <a:xfrm>
            <a:off x="1039165" y="3436581"/>
            <a:ext cx="0" cy="45878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1253" name="Text Box 21"/>
          <p:cNvSpPr txBox="1">
            <a:spLocks noChangeArrowheads="1"/>
          </p:cNvSpPr>
          <p:nvPr/>
        </p:nvSpPr>
        <p:spPr bwMode="auto">
          <a:xfrm>
            <a:off x="437502" y="3636607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146</a:t>
            </a:r>
          </a:p>
        </p:txBody>
      </p:sp>
      <p:sp>
        <p:nvSpPr>
          <p:cNvPr id="351254" name="Text Box 22"/>
          <p:cNvSpPr txBox="1">
            <a:spLocks noChangeArrowheads="1"/>
          </p:cNvSpPr>
          <p:nvPr/>
        </p:nvSpPr>
        <p:spPr bwMode="auto">
          <a:xfrm>
            <a:off x="7241527" y="4195407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Lugoi</a:t>
            </a:r>
          </a:p>
        </p:txBody>
      </p:sp>
      <p:cxnSp>
        <p:nvCxnSpPr>
          <p:cNvPr id="351255" name="AutoShape 23"/>
          <p:cNvCxnSpPr>
            <a:cxnSpLocks noChangeShapeType="1"/>
            <a:stCxn id="351238" idx="4"/>
            <a:endCxn id="351234" idx="0"/>
          </p:cNvCxnSpPr>
          <p:nvPr/>
        </p:nvCxnSpPr>
        <p:spPr bwMode="auto">
          <a:xfrm>
            <a:off x="7557441" y="3484206"/>
            <a:ext cx="33337" cy="4826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1256" name="Text Box 24"/>
          <p:cNvSpPr txBox="1">
            <a:spLocks noChangeArrowheads="1"/>
          </p:cNvSpPr>
          <p:nvPr/>
        </p:nvSpPr>
        <p:spPr bwMode="auto">
          <a:xfrm>
            <a:off x="7744765" y="3638195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229</a:t>
            </a:r>
          </a:p>
        </p:txBody>
      </p:sp>
      <p:sp>
        <p:nvSpPr>
          <p:cNvPr id="351257" name="Oval 25"/>
          <p:cNvSpPr>
            <a:spLocks noChangeArrowheads="1"/>
          </p:cNvSpPr>
          <p:nvPr/>
        </p:nvSpPr>
        <p:spPr bwMode="auto">
          <a:xfrm>
            <a:off x="2129777" y="3908069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58" name="Text Box 26"/>
          <p:cNvSpPr txBox="1">
            <a:spLocks noChangeArrowheads="1"/>
          </p:cNvSpPr>
          <p:nvPr/>
        </p:nvSpPr>
        <p:spPr bwMode="auto">
          <a:xfrm>
            <a:off x="2201215" y="4123969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chemeClr val="bg1"/>
                </a:solidFill>
                <a:latin typeface="Arial" pitchFamily="34" charset="0"/>
              </a:rPr>
              <a:t>Fagaras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1259" name="Oval 27"/>
          <p:cNvSpPr>
            <a:spLocks noChangeArrowheads="1"/>
          </p:cNvSpPr>
          <p:nvPr/>
        </p:nvSpPr>
        <p:spPr bwMode="auto">
          <a:xfrm>
            <a:off x="4220515" y="3835044"/>
            <a:ext cx="1130300" cy="812800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51260" name="Text Box 28"/>
          <p:cNvSpPr txBox="1">
            <a:spLocks noChangeArrowheads="1"/>
          </p:cNvSpPr>
          <p:nvPr/>
        </p:nvSpPr>
        <p:spPr bwMode="auto">
          <a:xfrm>
            <a:off x="4291952" y="4050944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</p:txBody>
      </p:sp>
      <p:cxnSp>
        <p:nvCxnSpPr>
          <p:cNvPr id="351261" name="AutoShape 29"/>
          <p:cNvCxnSpPr>
            <a:cxnSpLocks noChangeShapeType="1"/>
            <a:stCxn id="351236" idx="3"/>
            <a:endCxn id="351257" idx="0"/>
          </p:cNvCxnSpPr>
          <p:nvPr/>
        </p:nvCxnSpPr>
        <p:spPr bwMode="auto">
          <a:xfrm flipH="1">
            <a:off x="2694927" y="3311169"/>
            <a:ext cx="801688" cy="584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1262" name="AutoShape 30"/>
          <p:cNvCxnSpPr>
            <a:cxnSpLocks noChangeShapeType="1"/>
            <a:stCxn id="351236" idx="5"/>
            <a:endCxn id="351259" idx="0"/>
          </p:cNvCxnSpPr>
          <p:nvPr/>
        </p:nvCxnSpPr>
        <p:spPr bwMode="auto">
          <a:xfrm>
            <a:off x="4296715" y="3311170"/>
            <a:ext cx="488950" cy="5111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1263" name="Text Box 31"/>
          <p:cNvSpPr txBox="1">
            <a:spLocks noChangeArrowheads="1"/>
          </p:cNvSpPr>
          <p:nvPr/>
        </p:nvSpPr>
        <p:spPr bwMode="auto">
          <a:xfrm>
            <a:off x="2274240" y="3547707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239</a:t>
            </a:r>
          </a:p>
        </p:txBody>
      </p:sp>
      <p:sp>
        <p:nvSpPr>
          <p:cNvPr id="351264" name="Text Box 32"/>
          <p:cNvSpPr txBox="1">
            <a:spLocks noChangeArrowheads="1"/>
          </p:cNvSpPr>
          <p:nvPr/>
        </p:nvSpPr>
        <p:spPr bwMode="auto">
          <a:xfrm>
            <a:off x="4939652" y="3547707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220</a:t>
            </a:r>
          </a:p>
        </p:txBody>
      </p:sp>
      <p:sp>
        <p:nvSpPr>
          <p:cNvPr id="351265" name="Oval 33"/>
          <p:cNvSpPr>
            <a:spLocks noChangeArrowheads="1"/>
          </p:cNvSpPr>
          <p:nvPr/>
        </p:nvSpPr>
        <p:spPr bwMode="auto">
          <a:xfrm>
            <a:off x="3353740" y="5059006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3425177" y="5274907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Craiova</a:t>
            </a:r>
          </a:p>
        </p:txBody>
      </p:sp>
      <p:sp>
        <p:nvSpPr>
          <p:cNvPr id="351267" name="Oval 35"/>
          <p:cNvSpPr>
            <a:spLocks noChangeArrowheads="1"/>
          </p:cNvSpPr>
          <p:nvPr/>
        </p:nvSpPr>
        <p:spPr bwMode="auto">
          <a:xfrm>
            <a:off x="5011090" y="5059006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1268" name="Text Box 36"/>
          <p:cNvSpPr txBox="1">
            <a:spLocks noChangeArrowheads="1"/>
          </p:cNvSpPr>
          <p:nvPr/>
        </p:nvSpPr>
        <p:spPr bwMode="auto">
          <a:xfrm>
            <a:off x="5153965" y="5274907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</a:rPr>
              <a:t>Pitesti</a:t>
            </a:r>
          </a:p>
        </p:txBody>
      </p:sp>
      <p:cxnSp>
        <p:nvCxnSpPr>
          <p:cNvPr id="351269" name="AutoShape 37"/>
          <p:cNvCxnSpPr>
            <a:cxnSpLocks noChangeShapeType="1"/>
            <a:stCxn id="351259" idx="3"/>
            <a:endCxn id="351265" idx="0"/>
          </p:cNvCxnSpPr>
          <p:nvPr/>
        </p:nvCxnSpPr>
        <p:spPr bwMode="auto">
          <a:xfrm flipH="1">
            <a:off x="3918891" y="4541482"/>
            <a:ext cx="466725" cy="504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1270" name="AutoShape 38"/>
          <p:cNvCxnSpPr>
            <a:cxnSpLocks noChangeShapeType="1"/>
            <a:stCxn id="351259" idx="5"/>
            <a:endCxn id="351267" idx="0"/>
          </p:cNvCxnSpPr>
          <p:nvPr/>
        </p:nvCxnSpPr>
        <p:spPr bwMode="auto">
          <a:xfrm>
            <a:off x="5185716" y="4541482"/>
            <a:ext cx="390525" cy="504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1271" name="Text Box 39"/>
          <p:cNvSpPr txBox="1">
            <a:spLocks noChangeArrowheads="1"/>
          </p:cNvSpPr>
          <p:nvPr/>
        </p:nvSpPr>
        <p:spPr bwMode="auto">
          <a:xfrm>
            <a:off x="3569640" y="4771670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367</a:t>
            </a:r>
          </a:p>
        </p:txBody>
      </p:sp>
      <p:sp>
        <p:nvSpPr>
          <p:cNvPr id="351272" name="Text Box 40"/>
          <p:cNvSpPr txBox="1">
            <a:spLocks noChangeArrowheads="1"/>
          </p:cNvSpPr>
          <p:nvPr/>
        </p:nvSpPr>
        <p:spPr bwMode="auto">
          <a:xfrm>
            <a:off x="5658790" y="4771670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317</a:t>
            </a:r>
          </a:p>
        </p:txBody>
      </p:sp>
      <p:sp>
        <p:nvSpPr>
          <p:cNvPr id="351273" name="Text Box 41"/>
          <p:cNvSpPr txBox="1">
            <a:spLocks noChangeArrowheads="1"/>
          </p:cNvSpPr>
          <p:nvPr/>
        </p:nvSpPr>
        <p:spPr bwMode="auto">
          <a:xfrm>
            <a:off x="7098652" y="5563832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Mehadia</a:t>
            </a:r>
          </a:p>
        </p:txBody>
      </p:sp>
      <p:sp>
        <p:nvSpPr>
          <p:cNvPr id="351274" name="Oval 42"/>
          <p:cNvSpPr>
            <a:spLocks noChangeArrowheads="1"/>
          </p:cNvSpPr>
          <p:nvPr/>
        </p:nvSpPr>
        <p:spPr bwMode="auto">
          <a:xfrm>
            <a:off x="7025627" y="5347931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1275" name="AutoShape 43"/>
          <p:cNvCxnSpPr>
            <a:cxnSpLocks noChangeShapeType="1"/>
            <a:stCxn id="351234" idx="4"/>
            <a:endCxn id="351274" idx="0"/>
          </p:cNvCxnSpPr>
          <p:nvPr/>
        </p:nvCxnSpPr>
        <p:spPr bwMode="auto">
          <a:xfrm>
            <a:off x="7590777" y="4805007"/>
            <a:ext cx="0" cy="5302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1276" name="Text Box 44"/>
          <p:cNvSpPr txBox="1">
            <a:spLocks noChangeArrowheads="1"/>
          </p:cNvSpPr>
          <p:nvPr/>
        </p:nvSpPr>
        <p:spPr bwMode="auto">
          <a:xfrm>
            <a:off x="7746352" y="5059007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299</a:t>
            </a:r>
          </a:p>
        </p:txBody>
      </p:sp>
      <p:sp>
        <p:nvSpPr>
          <p:cNvPr id="351277" name="Text Box 45"/>
          <p:cNvSpPr txBox="1">
            <a:spLocks noChangeArrowheads="1"/>
          </p:cNvSpPr>
          <p:nvPr/>
        </p:nvSpPr>
        <p:spPr bwMode="auto">
          <a:xfrm>
            <a:off x="1410640" y="5419369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pitchFamily="34" charset="0"/>
              </a:rPr>
              <a:t>Bucharest</a:t>
            </a:r>
          </a:p>
        </p:txBody>
      </p:sp>
      <p:sp>
        <p:nvSpPr>
          <p:cNvPr id="351278" name="Oval 46"/>
          <p:cNvSpPr>
            <a:spLocks noChangeArrowheads="1"/>
          </p:cNvSpPr>
          <p:nvPr/>
        </p:nvSpPr>
        <p:spPr bwMode="auto">
          <a:xfrm>
            <a:off x="1482077" y="5203469"/>
            <a:ext cx="1130300" cy="812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1279" name="AutoShape 47"/>
          <p:cNvCxnSpPr>
            <a:cxnSpLocks noChangeShapeType="1"/>
            <a:stCxn id="351257" idx="4"/>
            <a:endCxn id="351278" idx="0"/>
          </p:cNvCxnSpPr>
          <p:nvPr/>
        </p:nvCxnSpPr>
        <p:spPr bwMode="auto">
          <a:xfrm flipH="1">
            <a:off x="2047227" y="4733569"/>
            <a:ext cx="647700" cy="4572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1280" name="Text Box 48"/>
          <p:cNvSpPr txBox="1">
            <a:spLocks noChangeArrowheads="1"/>
          </p:cNvSpPr>
          <p:nvPr/>
        </p:nvSpPr>
        <p:spPr bwMode="auto">
          <a:xfrm>
            <a:off x="1553515" y="4914545"/>
            <a:ext cx="468398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450</a:t>
            </a:r>
          </a:p>
        </p:txBody>
      </p:sp>
      <p:sp>
        <p:nvSpPr>
          <p:cNvPr id="351281" name="Text Box 49"/>
          <p:cNvSpPr txBox="1">
            <a:spLocks noChangeArrowheads="1"/>
          </p:cNvSpPr>
          <p:nvPr/>
        </p:nvSpPr>
        <p:spPr bwMode="auto">
          <a:xfrm>
            <a:off x="2404416" y="6335356"/>
            <a:ext cx="4547207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Mehadia, Pitesti, Craiova, Bucharest &lt;==</a:t>
            </a:r>
          </a:p>
        </p:txBody>
      </p:sp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35876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Oval 2"/>
          <p:cNvSpPr>
            <a:spLocks noChangeArrowheads="1"/>
          </p:cNvSpPr>
          <p:nvPr/>
        </p:nvSpPr>
        <p:spPr bwMode="auto">
          <a:xfrm>
            <a:off x="7453540" y="3771966"/>
            <a:ext cx="720725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</a:rPr>
              <a:t>Lugoi</a:t>
            </a:r>
            <a:endParaRPr lang="en-US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3283" name="Oval 3"/>
          <p:cNvSpPr>
            <a:spLocks noChangeArrowheads="1"/>
          </p:cNvSpPr>
          <p:nvPr/>
        </p:nvSpPr>
        <p:spPr bwMode="auto">
          <a:xfrm>
            <a:off x="1117828" y="3748153"/>
            <a:ext cx="719137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353284" name="Oval 4"/>
          <p:cNvSpPr>
            <a:spLocks noChangeArrowheads="1"/>
          </p:cNvSpPr>
          <p:nvPr/>
        </p:nvSpPr>
        <p:spPr bwMode="auto">
          <a:xfrm>
            <a:off x="3972152" y="2902016"/>
            <a:ext cx="742950" cy="58261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200" b="1" dirty="0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53285" name="Oval 5"/>
          <p:cNvSpPr>
            <a:spLocks noChangeArrowheads="1"/>
          </p:cNvSpPr>
          <p:nvPr/>
        </p:nvSpPr>
        <p:spPr bwMode="auto">
          <a:xfrm>
            <a:off x="4429352" y="1914591"/>
            <a:ext cx="647700" cy="5619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53286" name="Oval 6"/>
          <p:cNvSpPr>
            <a:spLocks noChangeArrowheads="1"/>
          </p:cNvSpPr>
          <p:nvPr/>
        </p:nvSpPr>
        <p:spPr bwMode="auto">
          <a:xfrm>
            <a:off x="7382102" y="2908366"/>
            <a:ext cx="754062" cy="6000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53287" name="Oval 7"/>
          <p:cNvSpPr>
            <a:spLocks noChangeArrowheads="1"/>
          </p:cNvSpPr>
          <p:nvPr/>
        </p:nvSpPr>
        <p:spPr bwMode="auto">
          <a:xfrm>
            <a:off x="1114653" y="2908366"/>
            <a:ext cx="719137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</a:rPr>
              <a:t>Zerind</a:t>
            </a:r>
            <a:endParaRPr lang="en-US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353289" name="AutoShape 9"/>
          <p:cNvCxnSpPr>
            <a:cxnSpLocks noChangeShapeType="1"/>
            <a:stCxn id="353285" idx="4"/>
            <a:endCxn id="353287" idx="0"/>
          </p:cNvCxnSpPr>
          <p:nvPr/>
        </p:nvCxnSpPr>
        <p:spPr bwMode="auto">
          <a:xfrm flipH="1">
            <a:off x="1475014" y="2489265"/>
            <a:ext cx="3278188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3290" name="AutoShape 10"/>
          <p:cNvCxnSpPr>
            <a:cxnSpLocks noChangeShapeType="1"/>
            <a:stCxn id="353285" idx="4"/>
            <a:endCxn id="353284" idx="0"/>
          </p:cNvCxnSpPr>
          <p:nvPr/>
        </p:nvCxnSpPr>
        <p:spPr bwMode="auto">
          <a:xfrm flipH="1">
            <a:off x="4343628" y="2489265"/>
            <a:ext cx="409575" cy="400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3291" name="AutoShape 11"/>
          <p:cNvCxnSpPr>
            <a:cxnSpLocks noChangeShapeType="1"/>
            <a:stCxn id="353285" idx="4"/>
            <a:endCxn id="353286" idx="0"/>
          </p:cNvCxnSpPr>
          <p:nvPr/>
        </p:nvCxnSpPr>
        <p:spPr bwMode="auto">
          <a:xfrm>
            <a:off x="4753203" y="2489265"/>
            <a:ext cx="3006725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3292" name="Text Box 12"/>
          <p:cNvSpPr txBox="1">
            <a:spLocks noChangeArrowheads="1"/>
          </p:cNvSpPr>
          <p:nvPr/>
        </p:nvSpPr>
        <p:spPr bwMode="auto">
          <a:xfrm>
            <a:off x="1276577" y="2651191"/>
            <a:ext cx="348172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75</a:t>
            </a:r>
          </a:p>
        </p:txBody>
      </p:sp>
      <p:sp>
        <p:nvSpPr>
          <p:cNvPr id="353293" name="Text Box 13"/>
          <p:cNvSpPr txBox="1">
            <a:spLocks noChangeArrowheads="1"/>
          </p:cNvSpPr>
          <p:nvPr/>
        </p:nvSpPr>
        <p:spPr bwMode="auto">
          <a:xfrm>
            <a:off x="4062639" y="262896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140</a:t>
            </a:r>
          </a:p>
        </p:txBody>
      </p:sp>
      <p:sp>
        <p:nvSpPr>
          <p:cNvPr id="353294" name="Text Box 14"/>
          <p:cNvSpPr txBox="1">
            <a:spLocks noChangeArrowheads="1"/>
          </p:cNvSpPr>
          <p:nvPr/>
        </p:nvSpPr>
        <p:spPr bwMode="auto">
          <a:xfrm>
            <a:off x="7878989" y="255752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118</a:t>
            </a:r>
          </a:p>
        </p:txBody>
      </p:sp>
      <p:cxnSp>
        <p:nvCxnSpPr>
          <p:cNvPr id="353295" name="AutoShape 15"/>
          <p:cNvCxnSpPr>
            <a:cxnSpLocks noChangeShapeType="1"/>
            <a:stCxn id="353287" idx="4"/>
            <a:endCxn id="353283" idx="0"/>
          </p:cNvCxnSpPr>
          <p:nvPr/>
        </p:nvCxnSpPr>
        <p:spPr bwMode="auto">
          <a:xfrm>
            <a:off x="1475015" y="3497329"/>
            <a:ext cx="31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3296" name="Text Box 16"/>
          <p:cNvSpPr txBox="1">
            <a:spLocks noChangeArrowheads="1"/>
          </p:cNvSpPr>
          <p:nvPr/>
        </p:nvSpPr>
        <p:spPr bwMode="auto">
          <a:xfrm>
            <a:off x="1081314" y="350209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146</a:t>
            </a:r>
          </a:p>
        </p:txBody>
      </p:sp>
      <p:cxnSp>
        <p:nvCxnSpPr>
          <p:cNvPr id="353297" name="AutoShape 17"/>
          <p:cNvCxnSpPr>
            <a:cxnSpLocks noChangeShapeType="1"/>
            <a:stCxn id="353286" idx="4"/>
            <a:endCxn id="353282" idx="0"/>
          </p:cNvCxnSpPr>
          <p:nvPr/>
        </p:nvCxnSpPr>
        <p:spPr bwMode="auto">
          <a:xfrm>
            <a:off x="7759928" y="3521141"/>
            <a:ext cx="539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3298" name="Text Box 18"/>
          <p:cNvSpPr txBox="1">
            <a:spLocks noChangeArrowheads="1"/>
          </p:cNvSpPr>
          <p:nvPr/>
        </p:nvSpPr>
        <p:spPr bwMode="auto">
          <a:xfrm>
            <a:off x="8172677" y="343224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229</a:t>
            </a:r>
          </a:p>
        </p:txBody>
      </p:sp>
      <p:sp>
        <p:nvSpPr>
          <p:cNvPr id="353299" name="Oval 19"/>
          <p:cNvSpPr>
            <a:spLocks noChangeArrowheads="1"/>
          </p:cNvSpPr>
          <p:nvPr/>
        </p:nvSpPr>
        <p:spPr bwMode="auto">
          <a:xfrm>
            <a:off x="2773590" y="3748153"/>
            <a:ext cx="792163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</a:rPr>
              <a:t>Fagaras</a:t>
            </a:r>
            <a:endParaRPr lang="en-US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3300" name="Oval 20"/>
          <p:cNvSpPr>
            <a:spLocks noChangeArrowheads="1"/>
          </p:cNvSpPr>
          <p:nvPr/>
        </p:nvSpPr>
        <p:spPr bwMode="auto">
          <a:xfrm>
            <a:off x="4864327" y="3675128"/>
            <a:ext cx="717550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Rimnicu</a:t>
            </a:r>
            <a:endParaRPr lang="en-US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353301" name="AutoShape 21"/>
          <p:cNvCxnSpPr>
            <a:cxnSpLocks noChangeShapeType="1"/>
            <a:stCxn id="353284" idx="3"/>
            <a:endCxn id="353299" idx="0"/>
          </p:cNvCxnSpPr>
          <p:nvPr/>
        </p:nvCxnSpPr>
        <p:spPr bwMode="auto">
          <a:xfrm flipH="1">
            <a:off x="3170465" y="3411603"/>
            <a:ext cx="911225" cy="323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3302" name="AutoShape 22"/>
          <p:cNvCxnSpPr>
            <a:cxnSpLocks noChangeShapeType="1"/>
            <a:stCxn id="353284" idx="5"/>
            <a:endCxn id="353300" idx="0"/>
          </p:cNvCxnSpPr>
          <p:nvPr/>
        </p:nvCxnSpPr>
        <p:spPr bwMode="auto">
          <a:xfrm>
            <a:off x="4605564" y="3411604"/>
            <a:ext cx="617538" cy="250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3303" name="Text Box 23"/>
          <p:cNvSpPr txBox="1">
            <a:spLocks noChangeArrowheads="1"/>
          </p:cNvSpPr>
          <p:nvPr/>
        </p:nvSpPr>
        <p:spPr bwMode="auto">
          <a:xfrm>
            <a:off x="2918052" y="341319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239</a:t>
            </a:r>
          </a:p>
        </p:txBody>
      </p:sp>
      <p:sp>
        <p:nvSpPr>
          <p:cNvPr id="353304" name="Text Box 24"/>
          <p:cNvSpPr txBox="1">
            <a:spLocks noChangeArrowheads="1"/>
          </p:cNvSpPr>
          <p:nvPr/>
        </p:nvSpPr>
        <p:spPr bwMode="auto">
          <a:xfrm>
            <a:off x="5365977" y="348462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220</a:t>
            </a:r>
          </a:p>
        </p:txBody>
      </p:sp>
      <p:sp>
        <p:nvSpPr>
          <p:cNvPr id="353305" name="Oval 25"/>
          <p:cNvSpPr>
            <a:spLocks noChangeArrowheads="1"/>
          </p:cNvSpPr>
          <p:nvPr/>
        </p:nvSpPr>
        <p:spPr bwMode="auto">
          <a:xfrm>
            <a:off x="3997552" y="4564128"/>
            <a:ext cx="792162" cy="5762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Craiova</a:t>
            </a:r>
          </a:p>
        </p:txBody>
      </p:sp>
      <p:sp>
        <p:nvSpPr>
          <p:cNvPr id="353306" name="Oval 26"/>
          <p:cNvSpPr>
            <a:spLocks noChangeArrowheads="1"/>
          </p:cNvSpPr>
          <p:nvPr/>
        </p:nvSpPr>
        <p:spPr bwMode="auto">
          <a:xfrm>
            <a:off x="5653314" y="4564129"/>
            <a:ext cx="719138" cy="5048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Arial" pitchFamily="34" charset="0"/>
              </a:rPr>
              <a:t>Pitesti</a:t>
            </a:r>
          </a:p>
        </p:txBody>
      </p:sp>
      <p:cxnSp>
        <p:nvCxnSpPr>
          <p:cNvPr id="353307" name="AutoShape 27"/>
          <p:cNvCxnSpPr>
            <a:cxnSpLocks noChangeShapeType="1"/>
            <a:stCxn id="353300" idx="3"/>
            <a:endCxn id="353305" idx="0"/>
          </p:cNvCxnSpPr>
          <p:nvPr/>
        </p:nvCxnSpPr>
        <p:spPr bwMode="auto">
          <a:xfrm flipH="1">
            <a:off x="4394428" y="4179954"/>
            <a:ext cx="5746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3308" name="AutoShape 28"/>
          <p:cNvCxnSpPr>
            <a:cxnSpLocks noChangeShapeType="1"/>
            <a:stCxn id="353300" idx="5"/>
            <a:endCxn id="353306" idx="0"/>
          </p:cNvCxnSpPr>
          <p:nvPr/>
        </p:nvCxnSpPr>
        <p:spPr bwMode="auto">
          <a:xfrm>
            <a:off x="5477103" y="4179954"/>
            <a:ext cx="5365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3309" name="Text Box 29"/>
          <p:cNvSpPr txBox="1">
            <a:spLocks noChangeArrowheads="1"/>
          </p:cNvSpPr>
          <p:nvPr/>
        </p:nvSpPr>
        <p:spPr bwMode="auto">
          <a:xfrm>
            <a:off x="4068989" y="427679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367</a:t>
            </a:r>
          </a:p>
        </p:txBody>
      </p:sp>
      <p:sp>
        <p:nvSpPr>
          <p:cNvPr id="353310" name="Text Box 30"/>
          <p:cNvSpPr txBox="1">
            <a:spLocks noChangeArrowheads="1"/>
          </p:cNvSpPr>
          <p:nvPr/>
        </p:nvSpPr>
        <p:spPr bwMode="auto">
          <a:xfrm>
            <a:off x="6158139" y="427679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317</a:t>
            </a:r>
          </a:p>
        </p:txBody>
      </p:sp>
      <p:sp>
        <p:nvSpPr>
          <p:cNvPr id="353311" name="Oval 31"/>
          <p:cNvSpPr>
            <a:spLocks noChangeArrowheads="1"/>
          </p:cNvSpPr>
          <p:nvPr/>
        </p:nvSpPr>
        <p:spPr bwMode="auto">
          <a:xfrm>
            <a:off x="7453540" y="4564128"/>
            <a:ext cx="720725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err="1">
                <a:solidFill>
                  <a:schemeClr val="bg1"/>
                </a:solidFill>
                <a:latin typeface="Arial" pitchFamily="34" charset="0"/>
              </a:rPr>
              <a:t>Mehadia</a:t>
            </a:r>
            <a:endParaRPr lang="en-US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353312" name="AutoShape 32"/>
          <p:cNvCxnSpPr>
            <a:cxnSpLocks noChangeShapeType="1"/>
            <a:stCxn id="353282" idx="4"/>
            <a:endCxn id="353311" idx="0"/>
          </p:cNvCxnSpPr>
          <p:nvPr/>
        </p:nvCxnSpPr>
        <p:spPr bwMode="auto">
          <a:xfrm>
            <a:off x="7813902" y="4289490"/>
            <a:ext cx="0" cy="2619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3313" name="Text Box 33"/>
          <p:cNvSpPr txBox="1">
            <a:spLocks noChangeArrowheads="1"/>
          </p:cNvSpPr>
          <p:nvPr/>
        </p:nvSpPr>
        <p:spPr bwMode="auto">
          <a:xfrm>
            <a:off x="8174264" y="456412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299</a:t>
            </a:r>
          </a:p>
        </p:txBody>
      </p:sp>
      <p:sp>
        <p:nvSpPr>
          <p:cNvPr id="353314" name="Oval 34"/>
          <p:cNvSpPr>
            <a:spLocks noChangeArrowheads="1"/>
          </p:cNvSpPr>
          <p:nvPr/>
        </p:nvSpPr>
        <p:spPr bwMode="auto">
          <a:xfrm>
            <a:off x="2125890" y="4564128"/>
            <a:ext cx="752475" cy="5762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Arial" pitchFamily="34" charset="0"/>
              </a:rPr>
              <a:t>Bucharest</a:t>
            </a:r>
          </a:p>
        </p:txBody>
      </p:sp>
      <p:cxnSp>
        <p:nvCxnSpPr>
          <p:cNvPr id="353315" name="AutoShape 35"/>
          <p:cNvCxnSpPr>
            <a:cxnSpLocks noChangeShapeType="1"/>
            <a:stCxn id="353299" idx="4"/>
            <a:endCxn id="353314" idx="0"/>
          </p:cNvCxnSpPr>
          <p:nvPr/>
        </p:nvCxnSpPr>
        <p:spPr bwMode="auto">
          <a:xfrm flipH="1">
            <a:off x="2502128" y="4337116"/>
            <a:ext cx="668337" cy="214313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3316" name="Text Box 36"/>
          <p:cNvSpPr txBox="1">
            <a:spLocks noChangeArrowheads="1"/>
          </p:cNvSpPr>
          <p:nvPr/>
        </p:nvSpPr>
        <p:spPr bwMode="auto">
          <a:xfrm>
            <a:off x="2125889" y="434822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450</a:t>
            </a:r>
          </a:p>
        </p:txBody>
      </p:sp>
      <p:sp>
        <p:nvSpPr>
          <p:cNvPr id="353317" name="Text Box 37"/>
          <p:cNvSpPr txBox="1">
            <a:spLocks noChangeArrowheads="1"/>
          </p:cNvSpPr>
          <p:nvPr/>
        </p:nvSpPr>
        <p:spPr bwMode="auto">
          <a:xfrm>
            <a:off x="2397353" y="6289740"/>
            <a:ext cx="4484689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Pitesti, Craiova, Dobreta, Bucharest &lt;==</a:t>
            </a:r>
          </a:p>
        </p:txBody>
      </p:sp>
      <p:sp>
        <p:nvSpPr>
          <p:cNvPr id="353318" name="Oval 38"/>
          <p:cNvSpPr>
            <a:spLocks noChangeArrowheads="1"/>
          </p:cNvSpPr>
          <p:nvPr/>
        </p:nvSpPr>
        <p:spPr bwMode="auto">
          <a:xfrm>
            <a:off x="7453540" y="5429316"/>
            <a:ext cx="720725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err="1">
                <a:latin typeface="Arial" pitchFamily="34" charset="0"/>
              </a:rPr>
              <a:t>Dobreta</a:t>
            </a:r>
            <a:endParaRPr lang="en-US" sz="1200" b="1" dirty="0">
              <a:latin typeface="Arial" pitchFamily="34" charset="0"/>
            </a:endParaRPr>
          </a:p>
        </p:txBody>
      </p:sp>
      <p:cxnSp>
        <p:nvCxnSpPr>
          <p:cNvPr id="353319" name="AutoShape 39"/>
          <p:cNvCxnSpPr>
            <a:cxnSpLocks noChangeShapeType="1"/>
            <a:stCxn id="353311" idx="4"/>
            <a:endCxn id="353318" idx="0"/>
          </p:cNvCxnSpPr>
          <p:nvPr/>
        </p:nvCxnSpPr>
        <p:spPr bwMode="auto">
          <a:xfrm>
            <a:off x="7813902" y="5153091"/>
            <a:ext cx="0" cy="2635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3320" name="Text Box 40"/>
          <p:cNvSpPr txBox="1">
            <a:spLocks noChangeArrowheads="1"/>
          </p:cNvSpPr>
          <p:nvPr/>
        </p:nvSpPr>
        <p:spPr bwMode="auto">
          <a:xfrm>
            <a:off x="8174264" y="542931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 b="1"/>
              <a:t>374</a:t>
            </a: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674663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Oval 2"/>
          <p:cNvSpPr>
            <a:spLocks noChangeArrowheads="1"/>
          </p:cNvSpPr>
          <p:nvPr/>
        </p:nvSpPr>
        <p:spPr bwMode="auto">
          <a:xfrm>
            <a:off x="6912365" y="3398741"/>
            <a:ext cx="720725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Lugoi</a:t>
            </a:r>
          </a:p>
        </p:txBody>
      </p:sp>
      <p:sp>
        <p:nvSpPr>
          <p:cNvPr id="355331" name="Oval 3"/>
          <p:cNvSpPr>
            <a:spLocks noChangeArrowheads="1"/>
          </p:cNvSpPr>
          <p:nvPr/>
        </p:nvSpPr>
        <p:spPr bwMode="auto">
          <a:xfrm>
            <a:off x="576653" y="3374928"/>
            <a:ext cx="719137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355332" name="Oval 4"/>
          <p:cNvSpPr>
            <a:spLocks noChangeArrowheads="1"/>
          </p:cNvSpPr>
          <p:nvPr/>
        </p:nvSpPr>
        <p:spPr bwMode="auto">
          <a:xfrm>
            <a:off x="3430977" y="2528791"/>
            <a:ext cx="742950" cy="58261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55333" name="Oval 5"/>
          <p:cNvSpPr>
            <a:spLocks noChangeArrowheads="1"/>
          </p:cNvSpPr>
          <p:nvPr/>
        </p:nvSpPr>
        <p:spPr bwMode="auto">
          <a:xfrm>
            <a:off x="3888177" y="1541366"/>
            <a:ext cx="647700" cy="5619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55334" name="Oval 6"/>
          <p:cNvSpPr>
            <a:spLocks noChangeArrowheads="1"/>
          </p:cNvSpPr>
          <p:nvPr/>
        </p:nvSpPr>
        <p:spPr bwMode="auto">
          <a:xfrm>
            <a:off x="6840927" y="2535141"/>
            <a:ext cx="754062" cy="6000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55335" name="Oval 7"/>
          <p:cNvSpPr>
            <a:spLocks noChangeArrowheads="1"/>
          </p:cNvSpPr>
          <p:nvPr/>
        </p:nvSpPr>
        <p:spPr bwMode="auto">
          <a:xfrm>
            <a:off x="573478" y="2535141"/>
            <a:ext cx="719137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55337" name="AutoShape 9"/>
          <p:cNvCxnSpPr>
            <a:cxnSpLocks noChangeShapeType="1"/>
            <a:stCxn id="355333" idx="4"/>
            <a:endCxn id="355335" idx="0"/>
          </p:cNvCxnSpPr>
          <p:nvPr/>
        </p:nvCxnSpPr>
        <p:spPr bwMode="auto">
          <a:xfrm flipH="1">
            <a:off x="933839" y="2116040"/>
            <a:ext cx="3278188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5338" name="AutoShape 10"/>
          <p:cNvCxnSpPr>
            <a:cxnSpLocks noChangeShapeType="1"/>
            <a:stCxn id="355333" idx="4"/>
            <a:endCxn id="355332" idx="0"/>
          </p:cNvCxnSpPr>
          <p:nvPr/>
        </p:nvCxnSpPr>
        <p:spPr bwMode="auto">
          <a:xfrm flipH="1">
            <a:off x="3802453" y="2116040"/>
            <a:ext cx="409575" cy="400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5339" name="AutoShape 11"/>
          <p:cNvCxnSpPr>
            <a:cxnSpLocks noChangeShapeType="1"/>
            <a:stCxn id="355333" idx="4"/>
            <a:endCxn id="355334" idx="0"/>
          </p:cNvCxnSpPr>
          <p:nvPr/>
        </p:nvCxnSpPr>
        <p:spPr bwMode="auto">
          <a:xfrm>
            <a:off x="4212028" y="2116040"/>
            <a:ext cx="3006725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5340" name="Text Box 12"/>
          <p:cNvSpPr txBox="1">
            <a:spLocks noChangeArrowheads="1"/>
          </p:cNvSpPr>
          <p:nvPr/>
        </p:nvSpPr>
        <p:spPr bwMode="auto">
          <a:xfrm>
            <a:off x="735402" y="2277966"/>
            <a:ext cx="348172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75</a:t>
            </a:r>
          </a:p>
        </p:txBody>
      </p:sp>
      <p:sp>
        <p:nvSpPr>
          <p:cNvPr id="355341" name="Text Box 13"/>
          <p:cNvSpPr txBox="1">
            <a:spLocks noChangeArrowheads="1"/>
          </p:cNvSpPr>
          <p:nvPr/>
        </p:nvSpPr>
        <p:spPr bwMode="auto">
          <a:xfrm>
            <a:off x="3521464" y="225574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140</a:t>
            </a:r>
          </a:p>
        </p:txBody>
      </p:sp>
      <p:sp>
        <p:nvSpPr>
          <p:cNvPr id="355342" name="Text Box 14"/>
          <p:cNvSpPr txBox="1">
            <a:spLocks noChangeArrowheads="1"/>
          </p:cNvSpPr>
          <p:nvPr/>
        </p:nvSpPr>
        <p:spPr bwMode="auto">
          <a:xfrm>
            <a:off x="7337814" y="218430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118</a:t>
            </a:r>
          </a:p>
        </p:txBody>
      </p:sp>
      <p:cxnSp>
        <p:nvCxnSpPr>
          <p:cNvPr id="355343" name="AutoShape 15"/>
          <p:cNvCxnSpPr>
            <a:cxnSpLocks noChangeShapeType="1"/>
            <a:stCxn id="355335" idx="4"/>
            <a:endCxn id="355331" idx="0"/>
          </p:cNvCxnSpPr>
          <p:nvPr/>
        </p:nvCxnSpPr>
        <p:spPr bwMode="auto">
          <a:xfrm>
            <a:off x="933840" y="3124104"/>
            <a:ext cx="31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5344" name="Text Box 16"/>
          <p:cNvSpPr txBox="1">
            <a:spLocks noChangeArrowheads="1"/>
          </p:cNvSpPr>
          <p:nvPr/>
        </p:nvSpPr>
        <p:spPr bwMode="auto">
          <a:xfrm>
            <a:off x="540139" y="312886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146</a:t>
            </a:r>
          </a:p>
        </p:txBody>
      </p:sp>
      <p:cxnSp>
        <p:nvCxnSpPr>
          <p:cNvPr id="355345" name="AutoShape 17"/>
          <p:cNvCxnSpPr>
            <a:cxnSpLocks noChangeShapeType="1"/>
            <a:stCxn id="355334" idx="4"/>
            <a:endCxn id="355330" idx="0"/>
          </p:cNvCxnSpPr>
          <p:nvPr/>
        </p:nvCxnSpPr>
        <p:spPr bwMode="auto">
          <a:xfrm>
            <a:off x="7218753" y="3147916"/>
            <a:ext cx="539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7631502" y="305901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229</a:t>
            </a:r>
          </a:p>
        </p:txBody>
      </p:sp>
      <p:sp>
        <p:nvSpPr>
          <p:cNvPr id="355347" name="Oval 19"/>
          <p:cNvSpPr>
            <a:spLocks noChangeArrowheads="1"/>
          </p:cNvSpPr>
          <p:nvPr/>
        </p:nvSpPr>
        <p:spPr bwMode="auto">
          <a:xfrm>
            <a:off x="2232415" y="3374928"/>
            <a:ext cx="792163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Fagaras</a:t>
            </a:r>
          </a:p>
        </p:txBody>
      </p:sp>
      <p:sp>
        <p:nvSpPr>
          <p:cNvPr id="355348" name="Oval 20"/>
          <p:cNvSpPr>
            <a:spLocks noChangeArrowheads="1"/>
          </p:cNvSpPr>
          <p:nvPr/>
        </p:nvSpPr>
        <p:spPr bwMode="auto">
          <a:xfrm>
            <a:off x="4323152" y="3301903"/>
            <a:ext cx="717550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</p:txBody>
      </p:sp>
      <p:cxnSp>
        <p:nvCxnSpPr>
          <p:cNvPr id="355349" name="AutoShape 21"/>
          <p:cNvCxnSpPr>
            <a:cxnSpLocks noChangeShapeType="1"/>
            <a:stCxn id="355332" idx="3"/>
            <a:endCxn id="355347" idx="0"/>
          </p:cNvCxnSpPr>
          <p:nvPr/>
        </p:nvCxnSpPr>
        <p:spPr bwMode="auto">
          <a:xfrm flipH="1">
            <a:off x="2629290" y="3038378"/>
            <a:ext cx="911225" cy="323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5350" name="AutoShape 22"/>
          <p:cNvCxnSpPr>
            <a:cxnSpLocks noChangeShapeType="1"/>
            <a:stCxn id="355332" idx="5"/>
            <a:endCxn id="355348" idx="0"/>
          </p:cNvCxnSpPr>
          <p:nvPr/>
        </p:nvCxnSpPr>
        <p:spPr bwMode="auto">
          <a:xfrm>
            <a:off x="4064389" y="3038379"/>
            <a:ext cx="617538" cy="250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5351" name="Text Box 23"/>
          <p:cNvSpPr txBox="1">
            <a:spLocks noChangeArrowheads="1"/>
          </p:cNvSpPr>
          <p:nvPr/>
        </p:nvSpPr>
        <p:spPr bwMode="auto">
          <a:xfrm>
            <a:off x="2376877" y="303996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239</a:t>
            </a:r>
          </a:p>
        </p:txBody>
      </p: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4824802" y="311140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220</a:t>
            </a:r>
          </a:p>
        </p:txBody>
      </p:sp>
      <p:sp>
        <p:nvSpPr>
          <p:cNvPr id="355353" name="Oval 25"/>
          <p:cNvSpPr>
            <a:spLocks noChangeArrowheads="1"/>
          </p:cNvSpPr>
          <p:nvPr/>
        </p:nvSpPr>
        <p:spPr bwMode="auto">
          <a:xfrm>
            <a:off x="3456377" y="4190903"/>
            <a:ext cx="792162" cy="5762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Craiova</a:t>
            </a:r>
          </a:p>
        </p:txBody>
      </p:sp>
      <p:sp>
        <p:nvSpPr>
          <p:cNvPr id="355354" name="Oval 26"/>
          <p:cNvSpPr>
            <a:spLocks noChangeArrowheads="1"/>
          </p:cNvSpPr>
          <p:nvPr/>
        </p:nvSpPr>
        <p:spPr bwMode="auto">
          <a:xfrm>
            <a:off x="5112139" y="4190904"/>
            <a:ext cx="719138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Pitesti</a:t>
            </a:r>
          </a:p>
        </p:txBody>
      </p:sp>
      <p:cxnSp>
        <p:nvCxnSpPr>
          <p:cNvPr id="355355" name="AutoShape 27"/>
          <p:cNvCxnSpPr>
            <a:cxnSpLocks noChangeShapeType="1"/>
            <a:stCxn id="355348" idx="3"/>
            <a:endCxn id="355353" idx="0"/>
          </p:cNvCxnSpPr>
          <p:nvPr/>
        </p:nvCxnSpPr>
        <p:spPr bwMode="auto">
          <a:xfrm flipH="1">
            <a:off x="3853253" y="3806729"/>
            <a:ext cx="5746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5356" name="AutoShape 28"/>
          <p:cNvCxnSpPr>
            <a:cxnSpLocks noChangeShapeType="1"/>
            <a:stCxn id="355348" idx="5"/>
            <a:endCxn id="355354" idx="0"/>
          </p:cNvCxnSpPr>
          <p:nvPr/>
        </p:nvCxnSpPr>
        <p:spPr bwMode="auto">
          <a:xfrm>
            <a:off x="4935928" y="3806729"/>
            <a:ext cx="5365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5357" name="Text Box 29"/>
          <p:cNvSpPr txBox="1">
            <a:spLocks noChangeArrowheads="1"/>
          </p:cNvSpPr>
          <p:nvPr/>
        </p:nvSpPr>
        <p:spPr bwMode="auto">
          <a:xfrm>
            <a:off x="3527814" y="390356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367</a:t>
            </a:r>
          </a:p>
        </p:txBody>
      </p:sp>
      <p:sp>
        <p:nvSpPr>
          <p:cNvPr id="355358" name="Text Box 30"/>
          <p:cNvSpPr txBox="1">
            <a:spLocks noChangeArrowheads="1"/>
          </p:cNvSpPr>
          <p:nvPr/>
        </p:nvSpPr>
        <p:spPr bwMode="auto">
          <a:xfrm>
            <a:off x="5616964" y="390356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317</a:t>
            </a:r>
          </a:p>
        </p:txBody>
      </p:sp>
      <p:sp>
        <p:nvSpPr>
          <p:cNvPr id="355359" name="Oval 31"/>
          <p:cNvSpPr>
            <a:spLocks noChangeArrowheads="1"/>
          </p:cNvSpPr>
          <p:nvPr/>
        </p:nvSpPr>
        <p:spPr bwMode="auto">
          <a:xfrm>
            <a:off x="6912365" y="4190903"/>
            <a:ext cx="720725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Mehadia</a:t>
            </a:r>
          </a:p>
        </p:txBody>
      </p:sp>
      <p:cxnSp>
        <p:nvCxnSpPr>
          <p:cNvPr id="355360" name="AutoShape 32"/>
          <p:cNvCxnSpPr>
            <a:cxnSpLocks noChangeShapeType="1"/>
            <a:stCxn id="355330" idx="4"/>
            <a:endCxn id="355359" idx="0"/>
          </p:cNvCxnSpPr>
          <p:nvPr/>
        </p:nvCxnSpPr>
        <p:spPr bwMode="auto">
          <a:xfrm>
            <a:off x="7272727" y="3916265"/>
            <a:ext cx="0" cy="2619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5361" name="Text Box 33"/>
          <p:cNvSpPr txBox="1">
            <a:spLocks noChangeArrowheads="1"/>
          </p:cNvSpPr>
          <p:nvPr/>
        </p:nvSpPr>
        <p:spPr bwMode="auto">
          <a:xfrm>
            <a:off x="7633089" y="419090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299</a:t>
            </a:r>
          </a:p>
        </p:txBody>
      </p:sp>
      <p:sp>
        <p:nvSpPr>
          <p:cNvPr id="355362" name="Oval 34"/>
          <p:cNvSpPr>
            <a:spLocks noChangeArrowheads="1"/>
          </p:cNvSpPr>
          <p:nvPr/>
        </p:nvSpPr>
        <p:spPr bwMode="auto">
          <a:xfrm>
            <a:off x="1584715" y="4190903"/>
            <a:ext cx="752475" cy="5762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Arial" pitchFamily="34" charset="0"/>
              </a:rPr>
              <a:t>Bucharest</a:t>
            </a:r>
          </a:p>
        </p:txBody>
      </p:sp>
      <p:cxnSp>
        <p:nvCxnSpPr>
          <p:cNvPr id="355363" name="AutoShape 35"/>
          <p:cNvCxnSpPr>
            <a:cxnSpLocks noChangeShapeType="1"/>
            <a:stCxn id="355347" idx="3"/>
            <a:endCxn id="355362" idx="0"/>
          </p:cNvCxnSpPr>
          <p:nvPr/>
        </p:nvCxnSpPr>
        <p:spPr bwMode="auto">
          <a:xfrm flipH="1">
            <a:off x="1960952" y="3879753"/>
            <a:ext cx="387350" cy="298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5364" name="Text Box 36"/>
          <p:cNvSpPr txBox="1">
            <a:spLocks noChangeArrowheads="1"/>
          </p:cNvSpPr>
          <p:nvPr/>
        </p:nvSpPr>
        <p:spPr bwMode="auto">
          <a:xfrm>
            <a:off x="1584714" y="397500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450</a:t>
            </a:r>
          </a:p>
        </p:txBody>
      </p:sp>
      <p:sp>
        <p:nvSpPr>
          <p:cNvPr id="355365" name="Text Box 37"/>
          <p:cNvSpPr txBox="1">
            <a:spLocks noChangeArrowheads="1"/>
          </p:cNvSpPr>
          <p:nvPr/>
        </p:nvSpPr>
        <p:spPr bwMode="auto">
          <a:xfrm>
            <a:off x="1945077" y="6056215"/>
            <a:ext cx="383387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Craiova, Dobreta, Bucharest &lt;==</a:t>
            </a:r>
          </a:p>
        </p:txBody>
      </p:sp>
      <p:sp>
        <p:nvSpPr>
          <p:cNvPr id="355366" name="Oval 38"/>
          <p:cNvSpPr>
            <a:spLocks noChangeArrowheads="1"/>
          </p:cNvSpPr>
          <p:nvPr/>
        </p:nvSpPr>
        <p:spPr bwMode="auto">
          <a:xfrm>
            <a:off x="6912365" y="5056091"/>
            <a:ext cx="720725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Dobreta</a:t>
            </a:r>
          </a:p>
        </p:txBody>
      </p:sp>
      <p:cxnSp>
        <p:nvCxnSpPr>
          <p:cNvPr id="355367" name="AutoShape 39"/>
          <p:cNvCxnSpPr>
            <a:cxnSpLocks noChangeShapeType="1"/>
            <a:stCxn id="355359" idx="4"/>
            <a:endCxn id="355366" idx="0"/>
          </p:cNvCxnSpPr>
          <p:nvPr/>
        </p:nvCxnSpPr>
        <p:spPr bwMode="auto">
          <a:xfrm>
            <a:off x="7272727" y="4779866"/>
            <a:ext cx="0" cy="2635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5368" name="Text Box 40"/>
          <p:cNvSpPr txBox="1">
            <a:spLocks noChangeArrowheads="1"/>
          </p:cNvSpPr>
          <p:nvPr/>
        </p:nvSpPr>
        <p:spPr bwMode="auto">
          <a:xfrm>
            <a:off x="7633089" y="505609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374</a:t>
            </a:r>
          </a:p>
        </p:txBody>
      </p:sp>
      <p:sp>
        <p:nvSpPr>
          <p:cNvPr id="355369" name="Oval 41"/>
          <p:cNvSpPr>
            <a:spLocks noChangeArrowheads="1"/>
          </p:cNvSpPr>
          <p:nvPr/>
        </p:nvSpPr>
        <p:spPr bwMode="auto">
          <a:xfrm>
            <a:off x="4248540" y="4983066"/>
            <a:ext cx="720725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Bucharest</a:t>
            </a:r>
          </a:p>
        </p:txBody>
      </p:sp>
      <p:sp>
        <p:nvSpPr>
          <p:cNvPr id="355370" name="Oval 42"/>
          <p:cNvSpPr>
            <a:spLocks noChangeArrowheads="1"/>
          </p:cNvSpPr>
          <p:nvPr/>
        </p:nvSpPr>
        <p:spPr bwMode="auto">
          <a:xfrm>
            <a:off x="5761428" y="5056091"/>
            <a:ext cx="719137" cy="5048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Craiova</a:t>
            </a:r>
          </a:p>
        </p:txBody>
      </p:sp>
      <p:cxnSp>
        <p:nvCxnSpPr>
          <p:cNvPr id="355371" name="AutoShape 43"/>
          <p:cNvCxnSpPr>
            <a:cxnSpLocks noChangeShapeType="1"/>
            <a:stCxn id="355354" idx="3"/>
            <a:endCxn id="355369" idx="0"/>
          </p:cNvCxnSpPr>
          <p:nvPr/>
        </p:nvCxnSpPr>
        <p:spPr bwMode="auto">
          <a:xfrm flipH="1">
            <a:off x="4608902" y="4633815"/>
            <a:ext cx="608012" cy="336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5372" name="AutoShape 44"/>
          <p:cNvCxnSpPr>
            <a:cxnSpLocks noChangeShapeType="1"/>
            <a:stCxn id="355354" idx="5"/>
            <a:endCxn id="355370" idx="0"/>
          </p:cNvCxnSpPr>
          <p:nvPr/>
        </p:nvCxnSpPr>
        <p:spPr bwMode="auto">
          <a:xfrm>
            <a:off x="5726503" y="4633816"/>
            <a:ext cx="395287" cy="4095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5373" name="Text Box 45"/>
          <p:cNvSpPr txBox="1">
            <a:spLocks noChangeArrowheads="1"/>
          </p:cNvSpPr>
          <p:nvPr/>
        </p:nvSpPr>
        <p:spPr bwMode="auto">
          <a:xfrm>
            <a:off x="4896239" y="491162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418</a:t>
            </a:r>
          </a:p>
        </p:txBody>
      </p:sp>
      <p:sp>
        <p:nvSpPr>
          <p:cNvPr id="355374" name="Text Box 46"/>
          <p:cNvSpPr txBox="1">
            <a:spLocks noChangeArrowheads="1"/>
          </p:cNvSpPr>
          <p:nvPr/>
        </p:nvSpPr>
        <p:spPr bwMode="auto">
          <a:xfrm>
            <a:off x="6193227" y="484019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455</a:t>
            </a: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003437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Oval 2"/>
          <p:cNvSpPr>
            <a:spLocks noChangeArrowheads="1"/>
          </p:cNvSpPr>
          <p:nvPr/>
        </p:nvSpPr>
        <p:spPr bwMode="auto">
          <a:xfrm>
            <a:off x="7005671" y="3320343"/>
            <a:ext cx="720725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Lugoi</a:t>
            </a:r>
          </a:p>
        </p:txBody>
      </p:sp>
      <p:sp>
        <p:nvSpPr>
          <p:cNvPr id="357379" name="Oval 3"/>
          <p:cNvSpPr>
            <a:spLocks noChangeArrowheads="1"/>
          </p:cNvSpPr>
          <p:nvPr/>
        </p:nvSpPr>
        <p:spPr bwMode="auto">
          <a:xfrm>
            <a:off x="669959" y="3296530"/>
            <a:ext cx="719137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357380" name="Oval 4"/>
          <p:cNvSpPr>
            <a:spLocks noChangeArrowheads="1"/>
          </p:cNvSpPr>
          <p:nvPr/>
        </p:nvSpPr>
        <p:spPr bwMode="auto">
          <a:xfrm>
            <a:off x="3524283" y="2450393"/>
            <a:ext cx="742950" cy="58261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57381" name="Oval 5"/>
          <p:cNvSpPr>
            <a:spLocks noChangeArrowheads="1"/>
          </p:cNvSpPr>
          <p:nvPr/>
        </p:nvSpPr>
        <p:spPr bwMode="auto">
          <a:xfrm>
            <a:off x="3981483" y="1462968"/>
            <a:ext cx="647700" cy="5619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57382" name="Oval 6"/>
          <p:cNvSpPr>
            <a:spLocks noChangeArrowheads="1"/>
          </p:cNvSpPr>
          <p:nvPr/>
        </p:nvSpPr>
        <p:spPr bwMode="auto">
          <a:xfrm>
            <a:off x="6934233" y="2456743"/>
            <a:ext cx="754062" cy="6000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57383" name="Oval 7"/>
          <p:cNvSpPr>
            <a:spLocks noChangeArrowheads="1"/>
          </p:cNvSpPr>
          <p:nvPr/>
        </p:nvSpPr>
        <p:spPr bwMode="auto">
          <a:xfrm>
            <a:off x="666784" y="2456743"/>
            <a:ext cx="719137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57385" name="AutoShape 9"/>
          <p:cNvCxnSpPr>
            <a:cxnSpLocks noChangeShapeType="1"/>
            <a:stCxn id="357381" idx="4"/>
            <a:endCxn id="357383" idx="0"/>
          </p:cNvCxnSpPr>
          <p:nvPr/>
        </p:nvCxnSpPr>
        <p:spPr bwMode="auto">
          <a:xfrm flipH="1">
            <a:off x="1027145" y="2037642"/>
            <a:ext cx="3278188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386" name="AutoShape 10"/>
          <p:cNvCxnSpPr>
            <a:cxnSpLocks noChangeShapeType="1"/>
            <a:stCxn id="357381" idx="4"/>
            <a:endCxn id="357380" idx="0"/>
          </p:cNvCxnSpPr>
          <p:nvPr/>
        </p:nvCxnSpPr>
        <p:spPr bwMode="auto">
          <a:xfrm flipH="1">
            <a:off x="3895759" y="2037642"/>
            <a:ext cx="409575" cy="400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387" name="AutoShape 11"/>
          <p:cNvCxnSpPr>
            <a:cxnSpLocks noChangeShapeType="1"/>
            <a:stCxn id="357381" idx="4"/>
            <a:endCxn id="357382" idx="0"/>
          </p:cNvCxnSpPr>
          <p:nvPr/>
        </p:nvCxnSpPr>
        <p:spPr bwMode="auto">
          <a:xfrm>
            <a:off x="4305334" y="2037642"/>
            <a:ext cx="3006725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7388" name="Text Box 12"/>
          <p:cNvSpPr txBox="1">
            <a:spLocks noChangeArrowheads="1"/>
          </p:cNvSpPr>
          <p:nvPr/>
        </p:nvSpPr>
        <p:spPr bwMode="auto">
          <a:xfrm>
            <a:off x="828708" y="2199568"/>
            <a:ext cx="348172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75</a:t>
            </a:r>
          </a:p>
        </p:txBody>
      </p:sp>
      <p:sp>
        <p:nvSpPr>
          <p:cNvPr id="357389" name="Text Box 13"/>
          <p:cNvSpPr txBox="1">
            <a:spLocks noChangeArrowheads="1"/>
          </p:cNvSpPr>
          <p:nvPr/>
        </p:nvSpPr>
        <p:spPr bwMode="auto">
          <a:xfrm>
            <a:off x="3614770" y="2177343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140</a:t>
            </a:r>
          </a:p>
        </p:txBody>
      </p:sp>
      <p:sp>
        <p:nvSpPr>
          <p:cNvPr id="357390" name="Text Box 14"/>
          <p:cNvSpPr txBox="1">
            <a:spLocks noChangeArrowheads="1"/>
          </p:cNvSpPr>
          <p:nvPr/>
        </p:nvSpPr>
        <p:spPr bwMode="auto">
          <a:xfrm>
            <a:off x="7431120" y="210590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118</a:t>
            </a:r>
          </a:p>
        </p:txBody>
      </p:sp>
      <p:cxnSp>
        <p:nvCxnSpPr>
          <p:cNvPr id="357391" name="AutoShape 15"/>
          <p:cNvCxnSpPr>
            <a:cxnSpLocks noChangeShapeType="1"/>
            <a:stCxn id="357383" idx="4"/>
            <a:endCxn id="357379" idx="0"/>
          </p:cNvCxnSpPr>
          <p:nvPr/>
        </p:nvCxnSpPr>
        <p:spPr bwMode="auto">
          <a:xfrm>
            <a:off x="1027146" y="3045706"/>
            <a:ext cx="31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7392" name="Text Box 16"/>
          <p:cNvSpPr txBox="1">
            <a:spLocks noChangeArrowheads="1"/>
          </p:cNvSpPr>
          <p:nvPr/>
        </p:nvSpPr>
        <p:spPr bwMode="auto">
          <a:xfrm>
            <a:off x="633445" y="3050468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146</a:t>
            </a:r>
          </a:p>
        </p:txBody>
      </p:sp>
      <p:cxnSp>
        <p:nvCxnSpPr>
          <p:cNvPr id="357393" name="AutoShape 17"/>
          <p:cNvCxnSpPr>
            <a:cxnSpLocks noChangeShapeType="1"/>
            <a:stCxn id="357382" idx="4"/>
            <a:endCxn id="357378" idx="0"/>
          </p:cNvCxnSpPr>
          <p:nvPr/>
        </p:nvCxnSpPr>
        <p:spPr bwMode="auto">
          <a:xfrm>
            <a:off x="7312059" y="3069518"/>
            <a:ext cx="539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7394" name="Text Box 18"/>
          <p:cNvSpPr txBox="1">
            <a:spLocks noChangeArrowheads="1"/>
          </p:cNvSpPr>
          <p:nvPr/>
        </p:nvSpPr>
        <p:spPr bwMode="auto">
          <a:xfrm>
            <a:off x="7724808" y="2980618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229</a:t>
            </a:r>
          </a:p>
        </p:txBody>
      </p:sp>
      <p:sp>
        <p:nvSpPr>
          <p:cNvPr id="357395" name="Oval 19"/>
          <p:cNvSpPr>
            <a:spLocks noChangeArrowheads="1"/>
          </p:cNvSpPr>
          <p:nvPr/>
        </p:nvSpPr>
        <p:spPr bwMode="auto">
          <a:xfrm>
            <a:off x="2325721" y="3296530"/>
            <a:ext cx="792163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Fagaras</a:t>
            </a:r>
          </a:p>
        </p:txBody>
      </p:sp>
      <p:sp>
        <p:nvSpPr>
          <p:cNvPr id="357396" name="Oval 20"/>
          <p:cNvSpPr>
            <a:spLocks noChangeArrowheads="1"/>
          </p:cNvSpPr>
          <p:nvPr/>
        </p:nvSpPr>
        <p:spPr bwMode="auto">
          <a:xfrm>
            <a:off x="4416458" y="3223505"/>
            <a:ext cx="717550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</p:txBody>
      </p:sp>
      <p:cxnSp>
        <p:nvCxnSpPr>
          <p:cNvPr id="357397" name="AutoShape 21"/>
          <p:cNvCxnSpPr>
            <a:cxnSpLocks noChangeShapeType="1"/>
            <a:stCxn id="357380" idx="3"/>
            <a:endCxn id="357395" idx="0"/>
          </p:cNvCxnSpPr>
          <p:nvPr/>
        </p:nvCxnSpPr>
        <p:spPr bwMode="auto">
          <a:xfrm flipH="1">
            <a:off x="2722596" y="2959980"/>
            <a:ext cx="911225" cy="323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398" name="AutoShape 22"/>
          <p:cNvCxnSpPr>
            <a:cxnSpLocks noChangeShapeType="1"/>
            <a:stCxn id="357380" idx="5"/>
            <a:endCxn id="357396" idx="0"/>
          </p:cNvCxnSpPr>
          <p:nvPr/>
        </p:nvCxnSpPr>
        <p:spPr bwMode="auto">
          <a:xfrm>
            <a:off x="4157695" y="2959981"/>
            <a:ext cx="617538" cy="250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7399" name="Text Box 23"/>
          <p:cNvSpPr txBox="1">
            <a:spLocks noChangeArrowheads="1"/>
          </p:cNvSpPr>
          <p:nvPr/>
        </p:nvSpPr>
        <p:spPr bwMode="auto">
          <a:xfrm>
            <a:off x="2470183" y="2961568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239</a:t>
            </a:r>
          </a:p>
        </p:txBody>
      </p:sp>
      <p:sp>
        <p:nvSpPr>
          <p:cNvPr id="357400" name="Text Box 24"/>
          <p:cNvSpPr txBox="1">
            <a:spLocks noChangeArrowheads="1"/>
          </p:cNvSpPr>
          <p:nvPr/>
        </p:nvSpPr>
        <p:spPr bwMode="auto">
          <a:xfrm>
            <a:off x="4918108" y="303300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220</a:t>
            </a:r>
          </a:p>
        </p:txBody>
      </p:sp>
      <p:sp>
        <p:nvSpPr>
          <p:cNvPr id="357401" name="Oval 25"/>
          <p:cNvSpPr>
            <a:spLocks noChangeArrowheads="1"/>
          </p:cNvSpPr>
          <p:nvPr/>
        </p:nvSpPr>
        <p:spPr bwMode="auto">
          <a:xfrm>
            <a:off x="3549683" y="4112505"/>
            <a:ext cx="792162" cy="5762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Craiova</a:t>
            </a:r>
          </a:p>
        </p:txBody>
      </p:sp>
      <p:sp>
        <p:nvSpPr>
          <p:cNvPr id="357402" name="Oval 26"/>
          <p:cNvSpPr>
            <a:spLocks noChangeArrowheads="1"/>
          </p:cNvSpPr>
          <p:nvPr/>
        </p:nvSpPr>
        <p:spPr bwMode="auto">
          <a:xfrm>
            <a:off x="5205445" y="4112506"/>
            <a:ext cx="719138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Pitesti</a:t>
            </a:r>
          </a:p>
        </p:txBody>
      </p:sp>
      <p:cxnSp>
        <p:nvCxnSpPr>
          <p:cNvPr id="357403" name="AutoShape 27"/>
          <p:cNvCxnSpPr>
            <a:cxnSpLocks noChangeShapeType="1"/>
            <a:stCxn id="357396" idx="3"/>
            <a:endCxn id="357401" idx="0"/>
          </p:cNvCxnSpPr>
          <p:nvPr/>
        </p:nvCxnSpPr>
        <p:spPr bwMode="auto">
          <a:xfrm flipH="1">
            <a:off x="3946559" y="3728331"/>
            <a:ext cx="5746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404" name="AutoShape 28"/>
          <p:cNvCxnSpPr>
            <a:cxnSpLocks noChangeShapeType="1"/>
            <a:stCxn id="357396" idx="5"/>
            <a:endCxn id="357402" idx="0"/>
          </p:cNvCxnSpPr>
          <p:nvPr/>
        </p:nvCxnSpPr>
        <p:spPr bwMode="auto">
          <a:xfrm>
            <a:off x="5029234" y="3728331"/>
            <a:ext cx="5365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7405" name="Text Box 29"/>
          <p:cNvSpPr txBox="1">
            <a:spLocks noChangeArrowheads="1"/>
          </p:cNvSpPr>
          <p:nvPr/>
        </p:nvSpPr>
        <p:spPr bwMode="auto">
          <a:xfrm>
            <a:off x="3621120" y="3825168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367</a:t>
            </a:r>
          </a:p>
        </p:txBody>
      </p:sp>
      <p:sp>
        <p:nvSpPr>
          <p:cNvPr id="357406" name="Text Box 30"/>
          <p:cNvSpPr txBox="1">
            <a:spLocks noChangeArrowheads="1"/>
          </p:cNvSpPr>
          <p:nvPr/>
        </p:nvSpPr>
        <p:spPr bwMode="auto">
          <a:xfrm>
            <a:off x="5710270" y="3825168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317</a:t>
            </a:r>
          </a:p>
        </p:txBody>
      </p:sp>
      <p:sp>
        <p:nvSpPr>
          <p:cNvPr id="357407" name="Oval 31"/>
          <p:cNvSpPr>
            <a:spLocks noChangeArrowheads="1"/>
          </p:cNvSpPr>
          <p:nvPr/>
        </p:nvSpPr>
        <p:spPr bwMode="auto">
          <a:xfrm>
            <a:off x="7005671" y="4112505"/>
            <a:ext cx="720725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Mehadia</a:t>
            </a:r>
          </a:p>
        </p:txBody>
      </p:sp>
      <p:cxnSp>
        <p:nvCxnSpPr>
          <p:cNvPr id="357408" name="AutoShape 32"/>
          <p:cNvCxnSpPr>
            <a:cxnSpLocks noChangeShapeType="1"/>
            <a:stCxn id="357378" idx="4"/>
            <a:endCxn id="357407" idx="0"/>
          </p:cNvCxnSpPr>
          <p:nvPr/>
        </p:nvCxnSpPr>
        <p:spPr bwMode="auto">
          <a:xfrm>
            <a:off x="7366033" y="3837867"/>
            <a:ext cx="0" cy="2619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7409" name="Text Box 33"/>
          <p:cNvSpPr txBox="1">
            <a:spLocks noChangeArrowheads="1"/>
          </p:cNvSpPr>
          <p:nvPr/>
        </p:nvSpPr>
        <p:spPr bwMode="auto">
          <a:xfrm>
            <a:off x="7726395" y="411250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299</a:t>
            </a:r>
          </a:p>
        </p:txBody>
      </p:sp>
      <p:sp>
        <p:nvSpPr>
          <p:cNvPr id="357410" name="Oval 34"/>
          <p:cNvSpPr>
            <a:spLocks noChangeArrowheads="1"/>
          </p:cNvSpPr>
          <p:nvPr/>
        </p:nvSpPr>
        <p:spPr bwMode="auto">
          <a:xfrm>
            <a:off x="1678021" y="4112505"/>
            <a:ext cx="752475" cy="5762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latin typeface="Arial" pitchFamily="34" charset="0"/>
              </a:rPr>
              <a:t>Bucharest</a:t>
            </a:r>
          </a:p>
        </p:txBody>
      </p:sp>
      <p:cxnSp>
        <p:nvCxnSpPr>
          <p:cNvPr id="357411" name="AutoShape 35"/>
          <p:cNvCxnSpPr>
            <a:cxnSpLocks noChangeShapeType="1"/>
            <a:stCxn id="357395" idx="3"/>
            <a:endCxn id="357410" idx="0"/>
          </p:cNvCxnSpPr>
          <p:nvPr/>
        </p:nvCxnSpPr>
        <p:spPr bwMode="auto">
          <a:xfrm flipH="1">
            <a:off x="2054258" y="3801355"/>
            <a:ext cx="387350" cy="298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7412" name="Text Box 36"/>
          <p:cNvSpPr txBox="1">
            <a:spLocks noChangeArrowheads="1"/>
          </p:cNvSpPr>
          <p:nvPr/>
        </p:nvSpPr>
        <p:spPr bwMode="auto">
          <a:xfrm>
            <a:off x="1678020" y="389660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450</a:t>
            </a:r>
          </a:p>
        </p:txBody>
      </p:sp>
      <p:sp>
        <p:nvSpPr>
          <p:cNvPr id="357413" name="Text Box 37"/>
          <p:cNvSpPr txBox="1">
            <a:spLocks noChangeArrowheads="1"/>
          </p:cNvSpPr>
          <p:nvPr/>
        </p:nvSpPr>
        <p:spPr bwMode="auto">
          <a:xfrm>
            <a:off x="2137039" y="5984168"/>
            <a:ext cx="3833870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dirty="0"/>
              <a:t>&lt;== Craiova, </a:t>
            </a:r>
            <a:r>
              <a:rPr lang="en-US" dirty="0" err="1"/>
              <a:t>Dobreta</a:t>
            </a:r>
            <a:r>
              <a:rPr lang="en-US" dirty="0"/>
              <a:t>, Bucharest &lt;==</a:t>
            </a:r>
          </a:p>
        </p:txBody>
      </p:sp>
      <p:sp>
        <p:nvSpPr>
          <p:cNvPr id="357414" name="Oval 38"/>
          <p:cNvSpPr>
            <a:spLocks noChangeArrowheads="1"/>
          </p:cNvSpPr>
          <p:nvPr/>
        </p:nvSpPr>
        <p:spPr bwMode="auto">
          <a:xfrm>
            <a:off x="7005671" y="4977693"/>
            <a:ext cx="720725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Dobreta</a:t>
            </a:r>
          </a:p>
        </p:txBody>
      </p:sp>
      <p:cxnSp>
        <p:nvCxnSpPr>
          <p:cNvPr id="357415" name="AutoShape 39"/>
          <p:cNvCxnSpPr>
            <a:cxnSpLocks noChangeShapeType="1"/>
            <a:stCxn id="357407" idx="4"/>
            <a:endCxn id="357414" idx="0"/>
          </p:cNvCxnSpPr>
          <p:nvPr/>
        </p:nvCxnSpPr>
        <p:spPr bwMode="auto">
          <a:xfrm>
            <a:off x="7366033" y="4701468"/>
            <a:ext cx="0" cy="2635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7416" name="Text Box 40"/>
          <p:cNvSpPr txBox="1">
            <a:spLocks noChangeArrowheads="1"/>
          </p:cNvSpPr>
          <p:nvPr/>
        </p:nvSpPr>
        <p:spPr bwMode="auto">
          <a:xfrm>
            <a:off x="7726395" y="4977693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374</a:t>
            </a:r>
          </a:p>
        </p:txBody>
      </p:sp>
      <p:sp>
        <p:nvSpPr>
          <p:cNvPr id="357417" name="Oval 41"/>
          <p:cNvSpPr>
            <a:spLocks noChangeArrowheads="1"/>
          </p:cNvSpPr>
          <p:nvPr/>
        </p:nvSpPr>
        <p:spPr bwMode="auto">
          <a:xfrm>
            <a:off x="4341846" y="4904668"/>
            <a:ext cx="720725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Bucharest</a:t>
            </a:r>
          </a:p>
        </p:txBody>
      </p:sp>
      <p:sp>
        <p:nvSpPr>
          <p:cNvPr id="357418" name="Oval 42"/>
          <p:cNvSpPr>
            <a:spLocks noChangeArrowheads="1"/>
          </p:cNvSpPr>
          <p:nvPr/>
        </p:nvSpPr>
        <p:spPr bwMode="auto">
          <a:xfrm>
            <a:off x="5854734" y="4977693"/>
            <a:ext cx="719137" cy="50482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Craiova</a:t>
            </a:r>
          </a:p>
        </p:txBody>
      </p:sp>
      <p:cxnSp>
        <p:nvCxnSpPr>
          <p:cNvPr id="357419" name="AutoShape 43"/>
          <p:cNvCxnSpPr>
            <a:cxnSpLocks noChangeShapeType="1"/>
            <a:stCxn id="357402" idx="3"/>
            <a:endCxn id="357417" idx="0"/>
          </p:cNvCxnSpPr>
          <p:nvPr/>
        </p:nvCxnSpPr>
        <p:spPr bwMode="auto">
          <a:xfrm flipH="1">
            <a:off x="4702208" y="4555417"/>
            <a:ext cx="608012" cy="3365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7420" name="AutoShape 44"/>
          <p:cNvCxnSpPr>
            <a:cxnSpLocks noChangeShapeType="1"/>
            <a:stCxn id="357402" idx="5"/>
            <a:endCxn id="357418" idx="0"/>
          </p:cNvCxnSpPr>
          <p:nvPr/>
        </p:nvCxnSpPr>
        <p:spPr bwMode="auto">
          <a:xfrm>
            <a:off x="5819809" y="4555418"/>
            <a:ext cx="395287" cy="4095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7421" name="Text Box 45"/>
          <p:cNvSpPr txBox="1">
            <a:spLocks noChangeArrowheads="1"/>
          </p:cNvSpPr>
          <p:nvPr/>
        </p:nvSpPr>
        <p:spPr bwMode="auto">
          <a:xfrm>
            <a:off x="4989545" y="483323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418</a:t>
            </a:r>
          </a:p>
        </p:txBody>
      </p:sp>
      <p:sp>
        <p:nvSpPr>
          <p:cNvPr id="357422" name="Text Box 46"/>
          <p:cNvSpPr txBox="1">
            <a:spLocks noChangeArrowheads="1"/>
          </p:cNvSpPr>
          <p:nvPr/>
        </p:nvSpPr>
        <p:spPr bwMode="auto">
          <a:xfrm>
            <a:off x="6286533" y="4761793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455</a:t>
            </a:r>
          </a:p>
        </p:txBody>
      </p:sp>
      <p:sp>
        <p:nvSpPr>
          <p:cNvPr id="357423" name="Line 47"/>
          <p:cNvSpPr>
            <a:spLocks noChangeShapeType="1"/>
          </p:cNvSpPr>
          <p:nvPr/>
        </p:nvSpPr>
        <p:spPr bwMode="auto">
          <a:xfrm>
            <a:off x="5854733" y="4977692"/>
            <a:ext cx="792162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57424" name="Line 48"/>
          <p:cNvSpPr>
            <a:spLocks noChangeShapeType="1"/>
          </p:cNvSpPr>
          <p:nvPr/>
        </p:nvSpPr>
        <p:spPr bwMode="auto">
          <a:xfrm flipH="1">
            <a:off x="5781708" y="4977692"/>
            <a:ext cx="792162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57425" name="Line 49"/>
          <p:cNvSpPr>
            <a:spLocks noChangeShapeType="1"/>
          </p:cNvSpPr>
          <p:nvPr/>
        </p:nvSpPr>
        <p:spPr bwMode="auto">
          <a:xfrm>
            <a:off x="1678021" y="4112506"/>
            <a:ext cx="792163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57426" name="Line 50"/>
          <p:cNvSpPr>
            <a:spLocks noChangeShapeType="1"/>
          </p:cNvSpPr>
          <p:nvPr/>
        </p:nvSpPr>
        <p:spPr bwMode="auto">
          <a:xfrm flipH="1">
            <a:off x="1604996" y="4112506"/>
            <a:ext cx="792163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751822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Oval 2"/>
          <p:cNvSpPr>
            <a:spLocks noChangeArrowheads="1"/>
          </p:cNvSpPr>
          <p:nvPr/>
        </p:nvSpPr>
        <p:spPr bwMode="auto">
          <a:xfrm>
            <a:off x="6903034" y="2885558"/>
            <a:ext cx="720725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Lugoi</a:t>
            </a:r>
          </a:p>
        </p:txBody>
      </p:sp>
      <p:sp>
        <p:nvSpPr>
          <p:cNvPr id="359427" name="Oval 3"/>
          <p:cNvSpPr>
            <a:spLocks noChangeArrowheads="1"/>
          </p:cNvSpPr>
          <p:nvPr/>
        </p:nvSpPr>
        <p:spPr bwMode="auto">
          <a:xfrm>
            <a:off x="567322" y="2861745"/>
            <a:ext cx="719137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359428" name="Oval 4"/>
          <p:cNvSpPr>
            <a:spLocks noChangeArrowheads="1"/>
          </p:cNvSpPr>
          <p:nvPr/>
        </p:nvSpPr>
        <p:spPr bwMode="auto">
          <a:xfrm>
            <a:off x="3421646" y="2015608"/>
            <a:ext cx="742950" cy="58261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59429" name="Oval 5"/>
          <p:cNvSpPr>
            <a:spLocks noChangeArrowheads="1"/>
          </p:cNvSpPr>
          <p:nvPr/>
        </p:nvSpPr>
        <p:spPr bwMode="auto">
          <a:xfrm>
            <a:off x="3878846" y="1028183"/>
            <a:ext cx="647700" cy="5619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59430" name="Oval 6"/>
          <p:cNvSpPr>
            <a:spLocks noChangeArrowheads="1"/>
          </p:cNvSpPr>
          <p:nvPr/>
        </p:nvSpPr>
        <p:spPr bwMode="auto">
          <a:xfrm>
            <a:off x="6831596" y="2021958"/>
            <a:ext cx="754062" cy="6000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59431" name="Oval 7"/>
          <p:cNvSpPr>
            <a:spLocks noChangeArrowheads="1"/>
          </p:cNvSpPr>
          <p:nvPr/>
        </p:nvSpPr>
        <p:spPr bwMode="auto">
          <a:xfrm>
            <a:off x="564147" y="2021958"/>
            <a:ext cx="719137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59433" name="AutoShape 9"/>
          <p:cNvCxnSpPr>
            <a:cxnSpLocks noChangeShapeType="1"/>
            <a:stCxn id="359429" idx="4"/>
            <a:endCxn id="359431" idx="0"/>
          </p:cNvCxnSpPr>
          <p:nvPr/>
        </p:nvCxnSpPr>
        <p:spPr bwMode="auto">
          <a:xfrm flipH="1">
            <a:off x="924508" y="1602857"/>
            <a:ext cx="3278188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9434" name="AutoShape 10"/>
          <p:cNvCxnSpPr>
            <a:cxnSpLocks noChangeShapeType="1"/>
            <a:stCxn id="359429" idx="4"/>
            <a:endCxn id="359428" idx="0"/>
          </p:cNvCxnSpPr>
          <p:nvPr/>
        </p:nvCxnSpPr>
        <p:spPr bwMode="auto">
          <a:xfrm flipH="1">
            <a:off x="3793122" y="1602857"/>
            <a:ext cx="409575" cy="400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9435" name="AutoShape 11"/>
          <p:cNvCxnSpPr>
            <a:cxnSpLocks noChangeShapeType="1"/>
            <a:stCxn id="359429" idx="4"/>
            <a:endCxn id="359430" idx="0"/>
          </p:cNvCxnSpPr>
          <p:nvPr/>
        </p:nvCxnSpPr>
        <p:spPr bwMode="auto">
          <a:xfrm>
            <a:off x="4202697" y="1602857"/>
            <a:ext cx="3006725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9436" name="Text Box 12"/>
          <p:cNvSpPr txBox="1">
            <a:spLocks noChangeArrowheads="1"/>
          </p:cNvSpPr>
          <p:nvPr/>
        </p:nvSpPr>
        <p:spPr bwMode="auto">
          <a:xfrm>
            <a:off x="726071" y="1764783"/>
            <a:ext cx="348172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75</a:t>
            </a:r>
          </a:p>
        </p:txBody>
      </p:sp>
      <p:sp>
        <p:nvSpPr>
          <p:cNvPr id="359437" name="Text Box 13"/>
          <p:cNvSpPr txBox="1">
            <a:spLocks noChangeArrowheads="1"/>
          </p:cNvSpPr>
          <p:nvPr/>
        </p:nvSpPr>
        <p:spPr bwMode="auto">
          <a:xfrm>
            <a:off x="3512133" y="1742558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140</a:t>
            </a:r>
          </a:p>
        </p:txBody>
      </p:sp>
      <p:sp>
        <p:nvSpPr>
          <p:cNvPr id="359438" name="Text Box 14"/>
          <p:cNvSpPr txBox="1">
            <a:spLocks noChangeArrowheads="1"/>
          </p:cNvSpPr>
          <p:nvPr/>
        </p:nvSpPr>
        <p:spPr bwMode="auto">
          <a:xfrm>
            <a:off x="7328483" y="167112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118</a:t>
            </a:r>
          </a:p>
        </p:txBody>
      </p:sp>
      <p:cxnSp>
        <p:nvCxnSpPr>
          <p:cNvPr id="359439" name="AutoShape 15"/>
          <p:cNvCxnSpPr>
            <a:cxnSpLocks noChangeShapeType="1"/>
            <a:stCxn id="359431" idx="4"/>
            <a:endCxn id="359427" idx="0"/>
          </p:cNvCxnSpPr>
          <p:nvPr/>
        </p:nvCxnSpPr>
        <p:spPr bwMode="auto">
          <a:xfrm>
            <a:off x="924509" y="2610921"/>
            <a:ext cx="31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9440" name="Text Box 16"/>
          <p:cNvSpPr txBox="1">
            <a:spLocks noChangeArrowheads="1"/>
          </p:cNvSpPr>
          <p:nvPr/>
        </p:nvSpPr>
        <p:spPr bwMode="auto">
          <a:xfrm>
            <a:off x="530808" y="2615683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146</a:t>
            </a:r>
          </a:p>
        </p:txBody>
      </p:sp>
      <p:cxnSp>
        <p:nvCxnSpPr>
          <p:cNvPr id="359441" name="AutoShape 17"/>
          <p:cNvCxnSpPr>
            <a:cxnSpLocks noChangeShapeType="1"/>
            <a:stCxn id="359430" idx="4"/>
            <a:endCxn id="359426" idx="0"/>
          </p:cNvCxnSpPr>
          <p:nvPr/>
        </p:nvCxnSpPr>
        <p:spPr bwMode="auto">
          <a:xfrm>
            <a:off x="7209422" y="2634733"/>
            <a:ext cx="539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9442" name="Text Box 18"/>
          <p:cNvSpPr txBox="1">
            <a:spLocks noChangeArrowheads="1"/>
          </p:cNvSpPr>
          <p:nvPr/>
        </p:nvSpPr>
        <p:spPr bwMode="auto">
          <a:xfrm>
            <a:off x="7622171" y="2545833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229</a:t>
            </a:r>
          </a:p>
        </p:txBody>
      </p:sp>
      <p:sp>
        <p:nvSpPr>
          <p:cNvPr id="359443" name="Oval 19"/>
          <p:cNvSpPr>
            <a:spLocks noChangeArrowheads="1"/>
          </p:cNvSpPr>
          <p:nvPr/>
        </p:nvSpPr>
        <p:spPr bwMode="auto">
          <a:xfrm>
            <a:off x="2223084" y="2861745"/>
            <a:ext cx="792163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Fagaras</a:t>
            </a:r>
          </a:p>
        </p:txBody>
      </p:sp>
      <p:sp>
        <p:nvSpPr>
          <p:cNvPr id="359444" name="Oval 20"/>
          <p:cNvSpPr>
            <a:spLocks noChangeArrowheads="1"/>
          </p:cNvSpPr>
          <p:nvPr/>
        </p:nvSpPr>
        <p:spPr bwMode="auto">
          <a:xfrm>
            <a:off x="4313821" y="2788720"/>
            <a:ext cx="717550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</p:txBody>
      </p:sp>
      <p:cxnSp>
        <p:nvCxnSpPr>
          <p:cNvPr id="359445" name="AutoShape 21"/>
          <p:cNvCxnSpPr>
            <a:cxnSpLocks noChangeShapeType="1"/>
            <a:stCxn id="359428" idx="3"/>
            <a:endCxn id="359443" idx="0"/>
          </p:cNvCxnSpPr>
          <p:nvPr/>
        </p:nvCxnSpPr>
        <p:spPr bwMode="auto">
          <a:xfrm flipH="1">
            <a:off x="2619959" y="2525195"/>
            <a:ext cx="911225" cy="323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9446" name="AutoShape 22"/>
          <p:cNvCxnSpPr>
            <a:cxnSpLocks noChangeShapeType="1"/>
            <a:stCxn id="359428" idx="5"/>
            <a:endCxn id="359444" idx="0"/>
          </p:cNvCxnSpPr>
          <p:nvPr/>
        </p:nvCxnSpPr>
        <p:spPr bwMode="auto">
          <a:xfrm>
            <a:off x="4055058" y="2525196"/>
            <a:ext cx="617538" cy="250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9447" name="Text Box 23"/>
          <p:cNvSpPr txBox="1">
            <a:spLocks noChangeArrowheads="1"/>
          </p:cNvSpPr>
          <p:nvPr/>
        </p:nvSpPr>
        <p:spPr bwMode="auto">
          <a:xfrm>
            <a:off x="2367546" y="2526783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239</a:t>
            </a:r>
          </a:p>
        </p:txBody>
      </p:sp>
      <p:sp>
        <p:nvSpPr>
          <p:cNvPr id="359448" name="Text Box 24"/>
          <p:cNvSpPr txBox="1">
            <a:spLocks noChangeArrowheads="1"/>
          </p:cNvSpPr>
          <p:nvPr/>
        </p:nvSpPr>
        <p:spPr bwMode="auto">
          <a:xfrm>
            <a:off x="4815471" y="259822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220</a:t>
            </a:r>
          </a:p>
        </p:txBody>
      </p:sp>
      <p:sp>
        <p:nvSpPr>
          <p:cNvPr id="359449" name="Oval 25"/>
          <p:cNvSpPr>
            <a:spLocks noChangeArrowheads="1"/>
          </p:cNvSpPr>
          <p:nvPr/>
        </p:nvSpPr>
        <p:spPr bwMode="auto">
          <a:xfrm>
            <a:off x="3447046" y="3677720"/>
            <a:ext cx="792162" cy="5762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Craiova</a:t>
            </a:r>
          </a:p>
        </p:txBody>
      </p:sp>
      <p:sp>
        <p:nvSpPr>
          <p:cNvPr id="359450" name="Oval 26"/>
          <p:cNvSpPr>
            <a:spLocks noChangeArrowheads="1"/>
          </p:cNvSpPr>
          <p:nvPr/>
        </p:nvSpPr>
        <p:spPr bwMode="auto">
          <a:xfrm>
            <a:off x="5102808" y="3677721"/>
            <a:ext cx="719138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Pitesti</a:t>
            </a:r>
          </a:p>
        </p:txBody>
      </p:sp>
      <p:cxnSp>
        <p:nvCxnSpPr>
          <p:cNvPr id="359451" name="AutoShape 27"/>
          <p:cNvCxnSpPr>
            <a:cxnSpLocks noChangeShapeType="1"/>
            <a:stCxn id="359444" idx="3"/>
            <a:endCxn id="359449" idx="0"/>
          </p:cNvCxnSpPr>
          <p:nvPr/>
        </p:nvCxnSpPr>
        <p:spPr bwMode="auto">
          <a:xfrm flipH="1">
            <a:off x="3843922" y="3293546"/>
            <a:ext cx="5746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9452" name="AutoShape 28"/>
          <p:cNvCxnSpPr>
            <a:cxnSpLocks noChangeShapeType="1"/>
            <a:stCxn id="359444" idx="5"/>
            <a:endCxn id="359450" idx="0"/>
          </p:cNvCxnSpPr>
          <p:nvPr/>
        </p:nvCxnSpPr>
        <p:spPr bwMode="auto">
          <a:xfrm>
            <a:off x="4926597" y="3293546"/>
            <a:ext cx="5365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9453" name="Text Box 29"/>
          <p:cNvSpPr txBox="1">
            <a:spLocks noChangeArrowheads="1"/>
          </p:cNvSpPr>
          <p:nvPr/>
        </p:nvSpPr>
        <p:spPr bwMode="auto">
          <a:xfrm>
            <a:off x="3518483" y="3390383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367</a:t>
            </a:r>
          </a:p>
        </p:txBody>
      </p:sp>
      <p:sp>
        <p:nvSpPr>
          <p:cNvPr id="359454" name="Text Box 30"/>
          <p:cNvSpPr txBox="1">
            <a:spLocks noChangeArrowheads="1"/>
          </p:cNvSpPr>
          <p:nvPr/>
        </p:nvSpPr>
        <p:spPr bwMode="auto">
          <a:xfrm>
            <a:off x="5607633" y="3390383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317</a:t>
            </a:r>
          </a:p>
        </p:txBody>
      </p:sp>
      <p:sp>
        <p:nvSpPr>
          <p:cNvPr id="359455" name="Oval 31"/>
          <p:cNvSpPr>
            <a:spLocks noChangeArrowheads="1"/>
          </p:cNvSpPr>
          <p:nvPr/>
        </p:nvSpPr>
        <p:spPr bwMode="auto">
          <a:xfrm>
            <a:off x="6903034" y="3677720"/>
            <a:ext cx="720725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Mehadia</a:t>
            </a:r>
          </a:p>
        </p:txBody>
      </p:sp>
      <p:cxnSp>
        <p:nvCxnSpPr>
          <p:cNvPr id="359456" name="AutoShape 32"/>
          <p:cNvCxnSpPr>
            <a:cxnSpLocks noChangeShapeType="1"/>
            <a:stCxn id="359426" idx="4"/>
            <a:endCxn id="359455" idx="0"/>
          </p:cNvCxnSpPr>
          <p:nvPr/>
        </p:nvCxnSpPr>
        <p:spPr bwMode="auto">
          <a:xfrm>
            <a:off x="7263396" y="3403082"/>
            <a:ext cx="0" cy="2619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9457" name="Text Box 33"/>
          <p:cNvSpPr txBox="1">
            <a:spLocks noChangeArrowheads="1"/>
          </p:cNvSpPr>
          <p:nvPr/>
        </p:nvSpPr>
        <p:spPr bwMode="auto">
          <a:xfrm>
            <a:off x="7623758" y="367772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299</a:t>
            </a:r>
          </a:p>
        </p:txBody>
      </p:sp>
      <p:sp>
        <p:nvSpPr>
          <p:cNvPr id="359458" name="Text Box 34"/>
          <p:cNvSpPr txBox="1">
            <a:spLocks noChangeArrowheads="1"/>
          </p:cNvSpPr>
          <p:nvPr/>
        </p:nvSpPr>
        <p:spPr bwMode="auto">
          <a:xfrm>
            <a:off x="2151646" y="6343132"/>
            <a:ext cx="2109488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dirty="0"/>
              <a:t>&lt;== Bucharest &lt;==</a:t>
            </a:r>
          </a:p>
        </p:txBody>
      </p:sp>
      <p:sp>
        <p:nvSpPr>
          <p:cNvPr id="359459" name="Oval 35"/>
          <p:cNvSpPr>
            <a:spLocks noChangeArrowheads="1"/>
          </p:cNvSpPr>
          <p:nvPr/>
        </p:nvSpPr>
        <p:spPr bwMode="auto">
          <a:xfrm>
            <a:off x="6903034" y="4542908"/>
            <a:ext cx="720725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Dobreta</a:t>
            </a:r>
          </a:p>
        </p:txBody>
      </p:sp>
      <p:cxnSp>
        <p:nvCxnSpPr>
          <p:cNvPr id="359460" name="AutoShape 36"/>
          <p:cNvCxnSpPr>
            <a:cxnSpLocks noChangeShapeType="1"/>
            <a:stCxn id="359455" idx="4"/>
            <a:endCxn id="359459" idx="0"/>
          </p:cNvCxnSpPr>
          <p:nvPr/>
        </p:nvCxnSpPr>
        <p:spPr bwMode="auto">
          <a:xfrm>
            <a:off x="7263396" y="4266683"/>
            <a:ext cx="0" cy="2635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9461" name="Text Box 37"/>
          <p:cNvSpPr txBox="1">
            <a:spLocks noChangeArrowheads="1"/>
          </p:cNvSpPr>
          <p:nvPr/>
        </p:nvSpPr>
        <p:spPr bwMode="auto">
          <a:xfrm>
            <a:off x="7623758" y="4542908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374</a:t>
            </a:r>
          </a:p>
        </p:txBody>
      </p:sp>
      <p:sp>
        <p:nvSpPr>
          <p:cNvPr id="359462" name="Oval 38"/>
          <p:cNvSpPr>
            <a:spLocks noChangeArrowheads="1"/>
          </p:cNvSpPr>
          <p:nvPr/>
        </p:nvSpPr>
        <p:spPr bwMode="auto">
          <a:xfrm>
            <a:off x="5102809" y="4542908"/>
            <a:ext cx="720725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Bucharest</a:t>
            </a:r>
          </a:p>
        </p:txBody>
      </p:sp>
      <p:cxnSp>
        <p:nvCxnSpPr>
          <p:cNvPr id="359463" name="AutoShape 39"/>
          <p:cNvCxnSpPr>
            <a:cxnSpLocks noChangeShapeType="1"/>
            <a:stCxn id="359450" idx="4"/>
            <a:endCxn id="359462" idx="0"/>
          </p:cNvCxnSpPr>
          <p:nvPr/>
        </p:nvCxnSpPr>
        <p:spPr bwMode="auto">
          <a:xfrm>
            <a:off x="5463171" y="4195245"/>
            <a:ext cx="0" cy="3349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59464" name="Text Box 40"/>
          <p:cNvSpPr txBox="1">
            <a:spLocks noChangeArrowheads="1"/>
          </p:cNvSpPr>
          <p:nvPr/>
        </p:nvSpPr>
        <p:spPr bwMode="auto">
          <a:xfrm>
            <a:off x="5750508" y="447147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418</a:t>
            </a:r>
          </a:p>
        </p:txBody>
      </p:sp>
      <p:sp>
        <p:nvSpPr>
          <p:cNvPr id="359465" name="Line 41"/>
          <p:cNvSpPr>
            <a:spLocks noChangeShapeType="1"/>
          </p:cNvSpPr>
          <p:nvPr/>
        </p:nvSpPr>
        <p:spPr bwMode="auto">
          <a:xfrm flipH="1">
            <a:off x="2943809" y="4327007"/>
            <a:ext cx="79057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359466" name="Text Box 42"/>
          <p:cNvSpPr txBox="1">
            <a:spLocks noChangeArrowheads="1"/>
          </p:cNvSpPr>
          <p:nvPr/>
        </p:nvSpPr>
        <p:spPr bwMode="auto">
          <a:xfrm>
            <a:off x="1122946" y="4922321"/>
            <a:ext cx="3359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FF9900"/>
                </a:solidFill>
                <a:latin typeface="Arial" pitchFamily="34" charset="0"/>
              </a:rPr>
              <a:t>Goes to repeated states with</a:t>
            </a:r>
          </a:p>
          <a:p>
            <a:pPr algn="l"/>
            <a:r>
              <a:rPr lang="en-US">
                <a:solidFill>
                  <a:srgbClr val="FF9900"/>
                </a:solidFill>
                <a:latin typeface="Arial" pitchFamily="34" charset="0"/>
              </a:rPr>
              <a:t>higher path costs than previous</a:t>
            </a:r>
          </a:p>
          <a:p>
            <a:pPr algn="l"/>
            <a:r>
              <a:rPr lang="en-US">
                <a:solidFill>
                  <a:srgbClr val="FF9900"/>
                </a:solidFill>
                <a:latin typeface="Arial" pitchFamily="34" charset="0"/>
              </a:rPr>
              <a:t>visits to those states</a:t>
            </a:r>
          </a:p>
        </p:txBody>
      </p:sp>
      <p:sp>
        <p:nvSpPr>
          <p:cNvPr id="359467" name="Freeform 43"/>
          <p:cNvSpPr>
            <a:spLocks/>
          </p:cNvSpPr>
          <p:nvPr/>
        </p:nvSpPr>
        <p:spPr bwMode="auto">
          <a:xfrm>
            <a:off x="4526547" y="5119171"/>
            <a:ext cx="2592387" cy="790575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862" y="453"/>
              </a:cxn>
              <a:cxn ang="0">
                <a:pos x="0" y="272"/>
              </a:cxn>
            </a:cxnLst>
            <a:rect l="0" t="0" r="r" b="b"/>
            <a:pathLst>
              <a:path w="1633" h="498">
                <a:moveTo>
                  <a:pt x="1633" y="0"/>
                </a:moveTo>
                <a:cubicBezTo>
                  <a:pt x="1383" y="204"/>
                  <a:pt x="1134" y="408"/>
                  <a:pt x="862" y="453"/>
                </a:cubicBezTo>
                <a:cubicBezTo>
                  <a:pt x="590" y="498"/>
                  <a:pt x="295" y="385"/>
                  <a:pt x="0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lum bright="-24000" contrast="42000"/>
          </a:blip>
          <a:srcRect/>
          <a:stretch>
            <a:fillRect/>
          </a:stretch>
        </p:blipFill>
        <p:spPr bwMode="auto">
          <a:xfrm>
            <a:off x="8027066" y="0"/>
            <a:ext cx="4171151" cy="25495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15979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Oval 2"/>
          <p:cNvSpPr>
            <a:spLocks noChangeArrowheads="1"/>
          </p:cNvSpPr>
          <p:nvPr/>
        </p:nvSpPr>
        <p:spPr bwMode="auto">
          <a:xfrm>
            <a:off x="8358610" y="3090831"/>
            <a:ext cx="720725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Lugoi</a:t>
            </a:r>
          </a:p>
        </p:txBody>
      </p:sp>
      <p:sp>
        <p:nvSpPr>
          <p:cNvPr id="363523" name="Oval 3"/>
          <p:cNvSpPr>
            <a:spLocks noChangeArrowheads="1"/>
          </p:cNvSpPr>
          <p:nvPr/>
        </p:nvSpPr>
        <p:spPr bwMode="auto">
          <a:xfrm>
            <a:off x="2022898" y="3067018"/>
            <a:ext cx="719137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363524" name="Oval 4"/>
          <p:cNvSpPr>
            <a:spLocks noChangeArrowheads="1"/>
          </p:cNvSpPr>
          <p:nvPr/>
        </p:nvSpPr>
        <p:spPr bwMode="auto">
          <a:xfrm>
            <a:off x="4877222" y="2220881"/>
            <a:ext cx="742950" cy="58261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63525" name="Oval 5"/>
          <p:cNvSpPr>
            <a:spLocks noChangeArrowheads="1"/>
          </p:cNvSpPr>
          <p:nvPr/>
        </p:nvSpPr>
        <p:spPr bwMode="auto">
          <a:xfrm>
            <a:off x="5334422" y="1233456"/>
            <a:ext cx="647700" cy="5619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63526" name="Oval 6"/>
          <p:cNvSpPr>
            <a:spLocks noChangeArrowheads="1"/>
          </p:cNvSpPr>
          <p:nvPr/>
        </p:nvSpPr>
        <p:spPr bwMode="auto">
          <a:xfrm>
            <a:off x="8287172" y="2227231"/>
            <a:ext cx="754062" cy="6000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63527" name="Oval 7"/>
          <p:cNvSpPr>
            <a:spLocks noChangeArrowheads="1"/>
          </p:cNvSpPr>
          <p:nvPr/>
        </p:nvSpPr>
        <p:spPr bwMode="auto">
          <a:xfrm>
            <a:off x="2019723" y="2227231"/>
            <a:ext cx="719137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63529" name="AutoShape 9"/>
          <p:cNvCxnSpPr>
            <a:cxnSpLocks noChangeShapeType="1"/>
            <a:stCxn id="363525" idx="4"/>
            <a:endCxn id="363527" idx="0"/>
          </p:cNvCxnSpPr>
          <p:nvPr/>
        </p:nvCxnSpPr>
        <p:spPr bwMode="auto">
          <a:xfrm flipH="1">
            <a:off x="2380084" y="1808130"/>
            <a:ext cx="3278188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3530" name="AutoShape 10"/>
          <p:cNvCxnSpPr>
            <a:cxnSpLocks noChangeShapeType="1"/>
            <a:stCxn id="363525" idx="4"/>
            <a:endCxn id="363524" idx="0"/>
          </p:cNvCxnSpPr>
          <p:nvPr/>
        </p:nvCxnSpPr>
        <p:spPr bwMode="auto">
          <a:xfrm flipH="1">
            <a:off x="5248698" y="1808130"/>
            <a:ext cx="409575" cy="400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3531" name="AutoShape 11"/>
          <p:cNvCxnSpPr>
            <a:cxnSpLocks noChangeShapeType="1"/>
            <a:stCxn id="363525" idx="4"/>
            <a:endCxn id="363526" idx="0"/>
          </p:cNvCxnSpPr>
          <p:nvPr/>
        </p:nvCxnSpPr>
        <p:spPr bwMode="auto">
          <a:xfrm>
            <a:off x="5658273" y="1808130"/>
            <a:ext cx="3006725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3532" name="Text Box 12"/>
          <p:cNvSpPr txBox="1">
            <a:spLocks noChangeArrowheads="1"/>
          </p:cNvSpPr>
          <p:nvPr/>
        </p:nvSpPr>
        <p:spPr bwMode="auto">
          <a:xfrm>
            <a:off x="2181647" y="1970056"/>
            <a:ext cx="348172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75</a:t>
            </a:r>
          </a:p>
        </p:txBody>
      </p:sp>
      <p:sp>
        <p:nvSpPr>
          <p:cNvPr id="363533" name="Text Box 13"/>
          <p:cNvSpPr txBox="1">
            <a:spLocks noChangeArrowheads="1"/>
          </p:cNvSpPr>
          <p:nvPr/>
        </p:nvSpPr>
        <p:spPr bwMode="auto">
          <a:xfrm>
            <a:off x="4967709" y="194783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140</a:t>
            </a:r>
          </a:p>
        </p:txBody>
      </p:sp>
      <p:sp>
        <p:nvSpPr>
          <p:cNvPr id="363534" name="Text Box 14"/>
          <p:cNvSpPr txBox="1">
            <a:spLocks noChangeArrowheads="1"/>
          </p:cNvSpPr>
          <p:nvPr/>
        </p:nvSpPr>
        <p:spPr bwMode="auto">
          <a:xfrm>
            <a:off x="8784059" y="187639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118</a:t>
            </a:r>
          </a:p>
        </p:txBody>
      </p:sp>
      <p:cxnSp>
        <p:nvCxnSpPr>
          <p:cNvPr id="363535" name="AutoShape 15"/>
          <p:cNvCxnSpPr>
            <a:cxnSpLocks noChangeShapeType="1"/>
            <a:stCxn id="363527" idx="4"/>
            <a:endCxn id="363523" idx="0"/>
          </p:cNvCxnSpPr>
          <p:nvPr/>
        </p:nvCxnSpPr>
        <p:spPr bwMode="auto">
          <a:xfrm>
            <a:off x="2380085" y="2816194"/>
            <a:ext cx="31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3536" name="Text Box 16"/>
          <p:cNvSpPr txBox="1">
            <a:spLocks noChangeArrowheads="1"/>
          </p:cNvSpPr>
          <p:nvPr/>
        </p:nvSpPr>
        <p:spPr bwMode="auto">
          <a:xfrm>
            <a:off x="1986384" y="282095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146</a:t>
            </a:r>
          </a:p>
        </p:txBody>
      </p:sp>
      <p:cxnSp>
        <p:nvCxnSpPr>
          <p:cNvPr id="363537" name="AutoShape 17"/>
          <p:cNvCxnSpPr>
            <a:cxnSpLocks noChangeShapeType="1"/>
            <a:stCxn id="363526" idx="4"/>
            <a:endCxn id="363522" idx="0"/>
          </p:cNvCxnSpPr>
          <p:nvPr/>
        </p:nvCxnSpPr>
        <p:spPr bwMode="auto">
          <a:xfrm>
            <a:off x="8664998" y="2840006"/>
            <a:ext cx="539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3538" name="Text Box 18"/>
          <p:cNvSpPr txBox="1">
            <a:spLocks noChangeArrowheads="1"/>
          </p:cNvSpPr>
          <p:nvPr/>
        </p:nvSpPr>
        <p:spPr bwMode="auto">
          <a:xfrm>
            <a:off x="9077747" y="275110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229</a:t>
            </a:r>
          </a:p>
        </p:txBody>
      </p:sp>
      <p:sp>
        <p:nvSpPr>
          <p:cNvPr id="363539" name="Oval 19"/>
          <p:cNvSpPr>
            <a:spLocks noChangeArrowheads="1"/>
          </p:cNvSpPr>
          <p:nvPr/>
        </p:nvSpPr>
        <p:spPr bwMode="auto">
          <a:xfrm>
            <a:off x="3678660" y="3067018"/>
            <a:ext cx="792163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Fagaras</a:t>
            </a:r>
          </a:p>
        </p:txBody>
      </p:sp>
      <p:sp>
        <p:nvSpPr>
          <p:cNvPr id="363540" name="Oval 20"/>
          <p:cNvSpPr>
            <a:spLocks noChangeArrowheads="1"/>
          </p:cNvSpPr>
          <p:nvPr/>
        </p:nvSpPr>
        <p:spPr bwMode="auto">
          <a:xfrm>
            <a:off x="5769397" y="2993993"/>
            <a:ext cx="717550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</p:txBody>
      </p:sp>
      <p:cxnSp>
        <p:nvCxnSpPr>
          <p:cNvPr id="363541" name="AutoShape 21"/>
          <p:cNvCxnSpPr>
            <a:cxnSpLocks noChangeShapeType="1"/>
            <a:stCxn id="363524" idx="3"/>
            <a:endCxn id="363539" idx="0"/>
          </p:cNvCxnSpPr>
          <p:nvPr/>
        </p:nvCxnSpPr>
        <p:spPr bwMode="auto">
          <a:xfrm flipH="1">
            <a:off x="4075535" y="2730468"/>
            <a:ext cx="911225" cy="323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3542" name="AutoShape 22"/>
          <p:cNvCxnSpPr>
            <a:cxnSpLocks noChangeShapeType="1"/>
            <a:stCxn id="363524" idx="5"/>
            <a:endCxn id="363540" idx="0"/>
          </p:cNvCxnSpPr>
          <p:nvPr/>
        </p:nvCxnSpPr>
        <p:spPr bwMode="auto">
          <a:xfrm>
            <a:off x="5510634" y="2730469"/>
            <a:ext cx="617538" cy="2508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3543" name="Text Box 23"/>
          <p:cNvSpPr txBox="1">
            <a:spLocks noChangeArrowheads="1"/>
          </p:cNvSpPr>
          <p:nvPr/>
        </p:nvSpPr>
        <p:spPr bwMode="auto">
          <a:xfrm>
            <a:off x="3823122" y="273205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239</a:t>
            </a:r>
          </a:p>
        </p:txBody>
      </p:sp>
      <p:sp>
        <p:nvSpPr>
          <p:cNvPr id="363544" name="Text Box 24"/>
          <p:cNvSpPr txBox="1">
            <a:spLocks noChangeArrowheads="1"/>
          </p:cNvSpPr>
          <p:nvPr/>
        </p:nvSpPr>
        <p:spPr bwMode="auto">
          <a:xfrm>
            <a:off x="6271047" y="280349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220</a:t>
            </a:r>
          </a:p>
        </p:txBody>
      </p:sp>
      <p:sp>
        <p:nvSpPr>
          <p:cNvPr id="363545" name="Oval 25"/>
          <p:cNvSpPr>
            <a:spLocks noChangeArrowheads="1"/>
          </p:cNvSpPr>
          <p:nvPr/>
        </p:nvSpPr>
        <p:spPr bwMode="auto">
          <a:xfrm>
            <a:off x="4902622" y="3882993"/>
            <a:ext cx="792162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Craiova</a:t>
            </a:r>
          </a:p>
        </p:txBody>
      </p:sp>
      <p:sp>
        <p:nvSpPr>
          <p:cNvPr id="363546" name="Oval 26"/>
          <p:cNvSpPr>
            <a:spLocks noChangeArrowheads="1"/>
          </p:cNvSpPr>
          <p:nvPr/>
        </p:nvSpPr>
        <p:spPr bwMode="auto">
          <a:xfrm>
            <a:off x="6558384" y="3882994"/>
            <a:ext cx="719138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Pitesti</a:t>
            </a:r>
          </a:p>
        </p:txBody>
      </p:sp>
      <p:cxnSp>
        <p:nvCxnSpPr>
          <p:cNvPr id="363547" name="AutoShape 27"/>
          <p:cNvCxnSpPr>
            <a:cxnSpLocks noChangeShapeType="1"/>
            <a:stCxn id="363540" idx="3"/>
            <a:endCxn id="363545" idx="0"/>
          </p:cNvCxnSpPr>
          <p:nvPr/>
        </p:nvCxnSpPr>
        <p:spPr bwMode="auto">
          <a:xfrm flipH="1">
            <a:off x="5299498" y="3498819"/>
            <a:ext cx="5746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3548" name="AutoShape 28"/>
          <p:cNvCxnSpPr>
            <a:cxnSpLocks noChangeShapeType="1"/>
            <a:stCxn id="363540" idx="5"/>
            <a:endCxn id="363546" idx="0"/>
          </p:cNvCxnSpPr>
          <p:nvPr/>
        </p:nvCxnSpPr>
        <p:spPr bwMode="auto">
          <a:xfrm>
            <a:off x="6382173" y="3498819"/>
            <a:ext cx="5365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3549" name="Text Box 29"/>
          <p:cNvSpPr txBox="1">
            <a:spLocks noChangeArrowheads="1"/>
          </p:cNvSpPr>
          <p:nvPr/>
        </p:nvSpPr>
        <p:spPr bwMode="auto">
          <a:xfrm>
            <a:off x="4974059" y="359565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367</a:t>
            </a:r>
          </a:p>
        </p:txBody>
      </p:sp>
      <p:sp>
        <p:nvSpPr>
          <p:cNvPr id="363550" name="Text Box 30"/>
          <p:cNvSpPr txBox="1">
            <a:spLocks noChangeArrowheads="1"/>
          </p:cNvSpPr>
          <p:nvPr/>
        </p:nvSpPr>
        <p:spPr bwMode="auto">
          <a:xfrm>
            <a:off x="7063209" y="359565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317</a:t>
            </a:r>
          </a:p>
        </p:txBody>
      </p:sp>
      <p:sp>
        <p:nvSpPr>
          <p:cNvPr id="363551" name="Oval 31"/>
          <p:cNvSpPr>
            <a:spLocks noChangeArrowheads="1"/>
          </p:cNvSpPr>
          <p:nvPr/>
        </p:nvSpPr>
        <p:spPr bwMode="auto">
          <a:xfrm>
            <a:off x="8358610" y="3882993"/>
            <a:ext cx="720725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Mehadia</a:t>
            </a:r>
          </a:p>
        </p:txBody>
      </p:sp>
      <p:cxnSp>
        <p:nvCxnSpPr>
          <p:cNvPr id="363552" name="AutoShape 32"/>
          <p:cNvCxnSpPr>
            <a:cxnSpLocks noChangeShapeType="1"/>
            <a:stCxn id="363522" idx="4"/>
            <a:endCxn id="363551" idx="0"/>
          </p:cNvCxnSpPr>
          <p:nvPr/>
        </p:nvCxnSpPr>
        <p:spPr bwMode="auto">
          <a:xfrm>
            <a:off x="8718972" y="3608355"/>
            <a:ext cx="0" cy="261938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3553" name="Text Box 33"/>
          <p:cNvSpPr txBox="1">
            <a:spLocks noChangeArrowheads="1"/>
          </p:cNvSpPr>
          <p:nvPr/>
        </p:nvSpPr>
        <p:spPr bwMode="auto">
          <a:xfrm>
            <a:off x="9079334" y="388299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299</a:t>
            </a:r>
          </a:p>
        </p:txBody>
      </p:sp>
      <p:sp>
        <p:nvSpPr>
          <p:cNvPr id="363554" name="Text Box 34"/>
          <p:cNvSpPr txBox="1">
            <a:spLocks noChangeArrowheads="1"/>
          </p:cNvSpPr>
          <p:nvPr/>
        </p:nvSpPr>
        <p:spPr bwMode="auto">
          <a:xfrm>
            <a:off x="4097759" y="5687980"/>
            <a:ext cx="2109488" cy="36933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&lt;== Bucharest &lt;==</a:t>
            </a:r>
          </a:p>
        </p:txBody>
      </p:sp>
      <p:sp>
        <p:nvSpPr>
          <p:cNvPr id="363555" name="Oval 35"/>
          <p:cNvSpPr>
            <a:spLocks noChangeArrowheads="1"/>
          </p:cNvSpPr>
          <p:nvPr/>
        </p:nvSpPr>
        <p:spPr bwMode="auto">
          <a:xfrm>
            <a:off x="8358610" y="4748181"/>
            <a:ext cx="720725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Dobreta</a:t>
            </a:r>
          </a:p>
        </p:txBody>
      </p:sp>
      <p:cxnSp>
        <p:nvCxnSpPr>
          <p:cNvPr id="363556" name="AutoShape 36"/>
          <p:cNvCxnSpPr>
            <a:cxnSpLocks noChangeShapeType="1"/>
            <a:stCxn id="363551" idx="4"/>
            <a:endCxn id="363555" idx="0"/>
          </p:cNvCxnSpPr>
          <p:nvPr/>
        </p:nvCxnSpPr>
        <p:spPr bwMode="auto">
          <a:xfrm>
            <a:off x="8718972" y="4471956"/>
            <a:ext cx="0" cy="2635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3557" name="Text Box 37"/>
          <p:cNvSpPr txBox="1">
            <a:spLocks noChangeArrowheads="1"/>
          </p:cNvSpPr>
          <p:nvPr/>
        </p:nvSpPr>
        <p:spPr bwMode="auto">
          <a:xfrm>
            <a:off x="9079334" y="4748181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374</a:t>
            </a:r>
          </a:p>
        </p:txBody>
      </p:sp>
      <p:sp>
        <p:nvSpPr>
          <p:cNvPr id="363558" name="Oval 38"/>
          <p:cNvSpPr>
            <a:spLocks noChangeArrowheads="1"/>
          </p:cNvSpPr>
          <p:nvPr/>
        </p:nvSpPr>
        <p:spPr bwMode="auto">
          <a:xfrm>
            <a:off x="6558385" y="4748181"/>
            <a:ext cx="720725" cy="57626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latin typeface="Arial" pitchFamily="34" charset="0"/>
              </a:rPr>
              <a:t>Bucharest</a:t>
            </a:r>
          </a:p>
        </p:txBody>
      </p:sp>
      <p:cxnSp>
        <p:nvCxnSpPr>
          <p:cNvPr id="363559" name="AutoShape 39"/>
          <p:cNvCxnSpPr>
            <a:cxnSpLocks noChangeShapeType="1"/>
            <a:stCxn id="363546" idx="4"/>
            <a:endCxn id="363558" idx="0"/>
          </p:cNvCxnSpPr>
          <p:nvPr/>
        </p:nvCxnSpPr>
        <p:spPr bwMode="auto">
          <a:xfrm>
            <a:off x="6918747" y="4400518"/>
            <a:ext cx="0" cy="334962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3560" name="Text Box 40"/>
          <p:cNvSpPr txBox="1">
            <a:spLocks noChangeArrowheads="1"/>
          </p:cNvSpPr>
          <p:nvPr/>
        </p:nvSpPr>
        <p:spPr bwMode="auto">
          <a:xfrm>
            <a:off x="7206084" y="467674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418</a:t>
            </a:r>
          </a:p>
        </p:txBody>
      </p:sp>
    </p:spTree>
    <p:extLst>
      <p:ext uri="{BB962C8B-B14F-4D97-AF65-F5344CB8AC3E}">
        <p14:creationId xmlns:p14="http://schemas.microsoft.com/office/powerpoint/2010/main" val="28893257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4" name="Rectangle 8"/>
          <p:cNvSpPr>
            <a:spLocks noGrp="1" noChangeArrowheads="1"/>
          </p:cNvSpPr>
          <p:nvPr>
            <p:ph type="title"/>
          </p:nvPr>
        </p:nvSpPr>
        <p:spPr>
          <a:xfrm>
            <a:off x="1919288" y="115889"/>
            <a:ext cx="8229600" cy="706437"/>
          </a:xfrm>
        </p:spPr>
        <p:txBody>
          <a:bodyPr/>
          <a:lstStyle/>
          <a:p>
            <a:r>
              <a:rPr lang="en-US" sz="3200"/>
              <a:t>Uniform-Cost Search</a:t>
            </a:r>
          </a:p>
        </p:txBody>
      </p:sp>
      <p:sp>
        <p:nvSpPr>
          <p:cNvPr id="367618" name="Oval 2"/>
          <p:cNvSpPr>
            <a:spLocks noChangeArrowheads="1"/>
          </p:cNvSpPr>
          <p:nvPr/>
        </p:nvSpPr>
        <p:spPr bwMode="auto">
          <a:xfrm>
            <a:off x="8761414" y="2767014"/>
            <a:ext cx="720725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Lugoi</a:t>
            </a:r>
          </a:p>
        </p:txBody>
      </p:sp>
      <p:sp>
        <p:nvSpPr>
          <p:cNvPr id="367619" name="Oval 3"/>
          <p:cNvSpPr>
            <a:spLocks noChangeArrowheads="1"/>
          </p:cNvSpPr>
          <p:nvPr/>
        </p:nvSpPr>
        <p:spPr bwMode="auto">
          <a:xfrm>
            <a:off x="2425700" y="2743201"/>
            <a:ext cx="719138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Oradea</a:t>
            </a:r>
          </a:p>
        </p:txBody>
      </p:sp>
      <p:sp>
        <p:nvSpPr>
          <p:cNvPr id="367620" name="Oval 4"/>
          <p:cNvSpPr>
            <a:spLocks noChangeArrowheads="1"/>
          </p:cNvSpPr>
          <p:nvPr/>
        </p:nvSpPr>
        <p:spPr bwMode="auto">
          <a:xfrm>
            <a:off x="5280025" y="1897063"/>
            <a:ext cx="742950" cy="58261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Sibiu</a:t>
            </a:r>
          </a:p>
        </p:txBody>
      </p:sp>
      <p:sp>
        <p:nvSpPr>
          <p:cNvPr id="367621" name="Oval 5"/>
          <p:cNvSpPr>
            <a:spLocks noChangeArrowheads="1"/>
          </p:cNvSpPr>
          <p:nvPr/>
        </p:nvSpPr>
        <p:spPr bwMode="auto">
          <a:xfrm>
            <a:off x="5737225" y="909639"/>
            <a:ext cx="647700" cy="5619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Arad</a:t>
            </a:r>
          </a:p>
        </p:txBody>
      </p:sp>
      <p:sp>
        <p:nvSpPr>
          <p:cNvPr id="367622" name="Oval 6"/>
          <p:cNvSpPr>
            <a:spLocks noChangeArrowheads="1"/>
          </p:cNvSpPr>
          <p:nvPr/>
        </p:nvSpPr>
        <p:spPr bwMode="auto">
          <a:xfrm>
            <a:off x="8689976" y="1903414"/>
            <a:ext cx="754063" cy="60007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Timisoara</a:t>
            </a:r>
          </a:p>
        </p:txBody>
      </p:sp>
      <p:sp>
        <p:nvSpPr>
          <p:cNvPr id="367623" name="Oval 7"/>
          <p:cNvSpPr>
            <a:spLocks noChangeArrowheads="1"/>
          </p:cNvSpPr>
          <p:nvPr/>
        </p:nvSpPr>
        <p:spPr bwMode="auto">
          <a:xfrm>
            <a:off x="2422525" y="1903413"/>
            <a:ext cx="719138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Zerind</a:t>
            </a:r>
          </a:p>
        </p:txBody>
      </p:sp>
      <p:cxnSp>
        <p:nvCxnSpPr>
          <p:cNvPr id="367625" name="AutoShape 9"/>
          <p:cNvCxnSpPr>
            <a:cxnSpLocks noChangeShapeType="1"/>
            <a:stCxn id="367621" idx="4"/>
            <a:endCxn id="367623" idx="0"/>
          </p:cNvCxnSpPr>
          <p:nvPr/>
        </p:nvCxnSpPr>
        <p:spPr bwMode="auto">
          <a:xfrm flipH="1">
            <a:off x="2782889" y="1484313"/>
            <a:ext cx="3278187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7626" name="AutoShape 10"/>
          <p:cNvCxnSpPr>
            <a:cxnSpLocks noChangeShapeType="1"/>
            <a:stCxn id="367621" idx="4"/>
            <a:endCxn id="367620" idx="0"/>
          </p:cNvCxnSpPr>
          <p:nvPr/>
        </p:nvCxnSpPr>
        <p:spPr bwMode="auto">
          <a:xfrm flipH="1">
            <a:off x="5651501" y="1484313"/>
            <a:ext cx="409575" cy="400050"/>
          </a:xfrm>
          <a:prstGeom prst="straightConnector1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ffectLst/>
        </p:spPr>
      </p:cxnSp>
      <p:cxnSp>
        <p:nvCxnSpPr>
          <p:cNvPr id="367627" name="AutoShape 11"/>
          <p:cNvCxnSpPr>
            <a:cxnSpLocks noChangeShapeType="1"/>
            <a:stCxn id="367621" idx="4"/>
            <a:endCxn id="367622" idx="0"/>
          </p:cNvCxnSpPr>
          <p:nvPr/>
        </p:nvCxnSpPr>
        <p:spPr bwMode="auto">
          <a:xfrm>
            <a:off x="6061076" y="1484313"/>
            <a:ext cx="3006725" cy="40640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7628" name="Text Box 12"/>
          <p:cNvSpPr txBox="1">
            <a:spLocks noChangeArrowheads="1"/>
          </p:cNvSpPr>
          <p:nvPr/>
        </p:nvSpPr>
        <p:spPr bwMode="auto">
          <a:xfrm>
            <a:off x="2584450" y="1646239"/>
            <a:ext cx="348172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75</a:t>
            </a:r>
          </a:p>
        </p:txBody>
      </p:sp>
      <p:sp>
        <p:nvSpPr>
          <p:cNvPr id="367629" name="Text Box 13"/>
          <p:cNvSpPr txBox="1">
            <a:spLocks noChangeArrowheads="1"/>
          </p:cNvSpPr>
          <p:nvPr/>
        </p:nvSpPr>
        <p:spPr bwMode="auto">
          <a:xfrm>
            <a:off x="5370513" y="162401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140</a:t>
            </a:r>
          </a:p>
        </p:txBody>
      </p:sp>
      <p:sp>
        <p:nvSpPr>
          <p:cNvPr id="367630" name="Text Box 14"/>
          <p:cNvSpPr txBox="1">
            <a:spLocks noChangeArrowheads="1"/>
          </p:cNvSpPr>
          <p:nvPr/>
        </p:nvSpPr>
        <p:spPr bwMode="auto">
          <a:xfrm>
            <a:off x="9186863" y="155257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118</a:t>
            </a:r>
          </a:p>
        </p:txBody>
      </p:sp>
      <p:cxnSp>
        <p:nvCxnSpPr>
          <p:cNvPr id="367631" name="AutoShape 15"/>
          <p:cNvCxnSpPr>
            <a:cxnSpLocks noChangeShapeType="1"/>
            <a:stCxn id="367623" idx="4"/>
            <a:endCxn id="367619" idx="0"/>
          </p:cNvCxnSpPr>
          <p:nvPr/>
        </p:nvCxnSpPr>
        <p:spPr bwMode="auto">
          <a:xfrm>
            <a:off x="2782889" y="2492376"/>
            <a:ext cx="31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7632" name="Text Box 16"/>
          <p:cNvSpPr txBox="1">
            <a:spLocks noChangeArrowheads="1"/>
          </p:cNvSpPr>
          <p:nvPr/>
        </p:nvSpPr>
        <p:spPr bwMode="auto">
          <a:xfrm>
            <a:off x="2389188" y="249713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146</a:t>
            </a:r>
          </a:p>
        </p:txBody>
      </p:sp>
      <p:cxnSp>
        <p:nvCxnSpPr>
          <p:cNvPr id="367633" name="AutoShape 17"/>
          <p:cNvCxnSpPr>
            <a:cxnSpLocks noChangeShapeType="1"/>
            <a:stCxn id="367622" idx="4"/>
            <a:endCxn id="367618" idx="0"/>
          </p:cNvCxnSpPr>
          <p:nvPr/>
        </p:nvCxnSpPr>
        <p:spPr bwMode="auto">
          <a:xfrm>
            <a:off x="9067801" y="2516189"/>
            <a:ext cx="53975" cy="2381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7634" name="Text Box 18"/>
          <p:cNvSpPr txBox="1">
            <a:spLocks noChangeArrowheads="1"/>
          </p:cNvSpPr>
          <p:nvPr/>
        </p:nvSpPr>
        <p:spPr bwMode="auto">
          <a:xfrm>
            <a:off x="9480550" y="242728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229</a:t>
            </a:r>
          </a:p>
        </p:txBody>
      </p:sp>
      <p:sp>
        <p:nvSpPr>
          <p:cNvPr id="367635" name="Oval 19"/>
          <p:cNvSpPr>
            <a:spLocks noChangeArrowheads="1"/>
          </p:cNvSpPr>
          <p:nvPr/>
        </p:nvSpPr>
        <p:spPr bwMode="auto">
          <a:xfrm>
            <a:off x="4081463" y="2743201"/>
            <a:ext cx="792162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Fagaras</a:t>
            </a:r>
          </a:p>
        </p:txBody>
      </p:sp>
      <p:sp>
        <p:nvSpPr>
          <p:cNvPr id="367636" name="Oval 20"/>
          <p:cNvSpPr>
            <a:spLocks noChangeArrowheads="1"/>
          </p:cNvSpPr>
          <p:nvPr/>
        </p:nvSpPr>
        <p:spPr bwMode="auto">
          <a:xfrm>
            <a:off x="6172200" y="2670176"/>
            <a:ext cx="717550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Rimnicu</a:t>
            </a:r>
          </a:p>
        </p:txBody>
      </p:sp>
      <p:cxnSp>
        <p:nvCxnSpPr>
          <p:cNvPr id="367637" name="AutoShape 21"/>
          <p:cNvCxnSpPr>
            <a:cxnSpLocks noChangeShapeType="1"/>
            <a:stCxn id="367620" idx="3"/>
            <a:endCxn id="367635" idx="0"/>
          </p:cNvCxnSpPr>
          <p:nvPr/>
        </p:nvCxnSpPr>
        <p:spPr bwMode="auto">
          <a:xfrm flipH="1">
            <a:off x="4478339" y="2406650"/>
            <a:ext cx="911225" cy="3238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7638" name="AutoShape 22"/>
          <p:cNvCxnSpPr>
            <a:cxnSpLocks noChangeShapeType="1"/>
            <a:stCxn id="367620" idx="5"/>
            <a:endCxn id="367636" idx="0"/>
          </p:cNvCxnSpPr>
          <p:nvPr/>
        </p:nvCxnSpPr>
        <p:spPr bwMode="auto">
          <a:xfrm>
            <a:off x="5913439" y="2406651"/>
            <a:ext cx="617537" cy="250825"/>
          </a:xfrm>
          <a:prstGeom prst="straightConnector1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ffectLst/>
        </p:spPr>
      </p:cxnSp>
      <p:sp>
        <p:nvSpPr>
          <p:cNvPr id="367639" name="Text Box 23"/>
          <p:cNvSpPr txBox="1">
            <a:spLocks noChangeArrowheads="1"/>
          </p:cNvSpPr>
          <p:nvPr/>
        </p:nvSpPr>
        <p:spPr bwMode="auto">
          <a:xfrm>
            <a:off x="4225925" y="240823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239</a:t>
            </a:r>
          </a:p>
        </p:txBody>
      </p:sp>
      <p:sp>
        <p:nvSpPr>
          <p:cNvPr id="367640" name="Text Box 24"/>
          <p:cNvSpPr txBox="1">
            <a:spLocks noChangeArrowheads="1"/>
          </p:cNvSpPr>
          <p:nvPr/>
        </p:nvSpPr>
        <p:spPr bwMode="auto">
          <a:xfrm>
            <a:off x="6673850" y="247967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220</a:t>
            </a:r>
          </a:p>
        </p:txBody>
      </p:sp>
      <p:sp>
        <p:nvSpPr>
          <p:cNvPr id="367641" name="Oval 25"/>
          <p:cNvSpPr>
            <a:spLocks noChangeArrowheads="1"/>
          </p:cNvSpPr>
          <p:nvPr/>
        </p:nvSpPr>
        <p:spPr bwMode="auto">
          <a:xfrm>
            <a:off x="5305426" y="3559176"/>
            <a:ext cx="792163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Craiova</a:t>
            </a:r>
          </a:p>
        </p:txBody>
      </p:sp>
      <p:sp>
        <p:nvSpPr>
          <p:cNvPr id="367642" name="Oval 26"/>
          <p:cNvSpPr>
            <a:spLocks noChangeArrowheads="1"/>
          </p:cNvSpPr>
          <p:nvPr/>
        </p:nvSpPr>
        <p:spPr bwMode="auto">
          <a:xfrm>
            <a:off x="6961189" y="3559176"/>
            <a:ext cx="719137" cy="504825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Pitesti</a:t>
            </a:r>
          </a:p>
        </p:txBody>
      </p:sp>
      <p:cxnSp>
        <p:nvCxnSpPr>
          <p:cNvPr id="367643" name="AutoShape 27"/>
          <p:cNvCxnSpPr>
            <a:cxnSpLocks noChangeShapeType="1"/>
            <a:stCxn id="367636" idx="3"/>
            <a:endCxn id="367641" idx="0"/>
          </p:cNvCxnSpPr>
          <p:nvPr/>
        </p:nvCxnSpPr>
        <p:spPr bwMode="auto">
          <a:xfrm flipH="1">
            <a:off x="5702301" y="3175001"/>
            <a:ext cx="574675" cy="37147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7644" name="AutoShape 28"/>
          <p:cNvCxnSpPr>
            <a:cxnSpLocks noChangeShapeType="1"/>
            <a:stCxn id="367636" idx="5"/>
            <a:endCxn id="367642" idx="0"/>
          </p:cNvCxnSpPr>
          <p:nvPr/>
        </p:nvCxnSpPr>
        <p:spPr bwMode="auto">
          <a:xfrm>
            <a:off x="6784976" y="3175001"/>
            <a:ext cx="536575" cy="371475"/>
          </a:xfrm>
          <a:prstGeom prst="straightConnector1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ffectLst/>
        </p:spPr>
      </p:cxnSp>
      <p:sp>
        <p:nvSpPr>
          <p:cNvPr id="367645" name="Text Box 29"/>
          <p:cNvSpPr txBox="1">
            <a:spLocks noChangeArrowheads="1"/>
          </p:cNvSpPr>
          <p:nvPr/>
        </p:nvSpPr>
        <p:spPr bwMode="auto">
          <a:xfrm>
            <a:off x="5376863" y="327183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367</a:t>
            </a:r>
          </a:p>
        </p:txBody>
      </p:sp>
      <p:sp>
        <p:nvSpPr>
          <p:cNvPr id="367646" name="Text Box 30"/>
          <p:cNvSpPr txBox="1">
            <a:spLocks noChangeArrowheads="1"/>
          </p:cNvSpPr>
          <p:nvPr/>
        </p:nvSpPr>
        <p:spPr bwMode="auto">
          <a:xfrm>
            <a:off x="7466013" y="3271839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317</a:t>
            </a:r>
          </a:p>
        </p:txBody>
      </p:sp>
      <p:sp>
        <p:nvSpPr>
          <p:cNvPr id="367647" name="Oval 31"/>
          <p:cNvSpPr>
            <a:spLocks noChangeArrowheads="1"/>
          </p:cNvSpPr>
          <p:nvPr/>
        </p:nvSpPr>
        <p:spPr bwMode="auto">
          <a:xfrm>
            <a:off x="8761414" y="3559176"/>
            <a:ext cx="720725" cy="576263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Mehadia</a:t>
            </a:r>
          </a:p>
        </p:txBody>
      </p:sp>
      <p:cxnSp>
        <p:nvCxnSpPr>
          <p:cNvPr id="367648" name="AutoShape 32"/>
          <p:cNvCxnSpPr>
            <a:cxnSpLocks noChangeShapeType="1"/>
            <a:stCxn id="367618" idx="4"/>
            <a:endCxn id="367647" idx="0"/>
          </p:cNvCxnSpPr>
          <p:nvPr/>
        </p:nvCxnSpPr>
        <p:spPr bwMode="auto">
          <a:xfrm>
            <a:off x="9121775" y="3284539"/>
            <a:ext cx="0" cy="261937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7649" name="Text Box 33"/>
          <p:cNvSpPr txBox="1">
            <a:spLocks noChangeArrowheads="1"/>
          </p:cNvSpPr>
          <p:nvPr/>
        </p:nvSpPr>
        <p:spPr bwMode="auto">
          <a:xfrm>
            <a:off x="9482138" y="355917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299</a:t>
            </a:r>
          </a:p>
        </p:txBody>
      </p:sp>
      <p:sp>
        <p:nvSpPr>
          <p:cNvPr id="367650" name="Oval 34"/>
          <p:cNvSpPr>
            <a:spLocks noChangeArrowheads="1"/>
          </p:cNvSpPr>
          <p:nvPr/>
        </p:nvSpPr>
        <p:spPr bwMode="auto">
          <a:xfrm>
            <a:off x="8761414" y="4424363"/>
            <a:ext cx="720725" cy="576262"/>
          </a:xfrm>
          <a:prstGeom prst="ellipse">
            <a:avLst/>
          </a:prstGeom>
          <a:solidFill>
            <a:schemeClr val="folHlink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>
                <a:solidFill>
                  <a:schemeClr val="bg1"/>
                </a:solidFill>
                <a:latin typeface="Arial" pitchFamily="34" charset="0"/>
              </a:rPr>
              <a:t>Dobreta</a:t>
            </a:r>
          </a:p>
        </p:txBody>
      </p:sp>
      <p:cxnSp>
        <p:nvCxnSpPr>
          <p:cNvPr id="367651" name="AutoShape 35"/>
          <p:cNvCxnSpPr>
            <a:cxnSpLocks noChangeShapeType="1"/>
            <a:stCxn id="367647" idx="4"/>
            <a:endCxn id="367650" idx="0"/>
          </p:cNvCxnSpPr>
          <p:nvPr/>
        </p:nvCxnSpPr>
        <p:spPr bwMode="auto">
          <a:xfrm>
            <a:off x="9121775" y="4148139"/>
            <a:ext cx="0" cy="263525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367652" name="Text Box 36"/>
          <p:cNvSpPr txBox="1">
            <a:spLocks noChangeArrowheads="1"/>
          </p:cNvSpPr>
          <p:nvPr/>
        </p:nvSpPr>
        <p:spPr bwMode="auto">
          <a:xfrm>
            <a:off x="9482138" y="4424364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374</a:t>
            </a:r>
          </a:p>
        </p:txBody>
      </p:sp>
      <p:sp>
        <p:nvSpPr>
          <p:cNvPr id="367653" name="Oval 37"/>
          <p:cNvSpPr>
            <a:spLocks noChangeArrowheads="1"/>
          </p:cNvSpPr>
          <p:nvPr/>
        </p:nvSpPr>
        <p:spPr bwMode="auto">
          <a:xfrm>
            <a:off x="6961189" y="4424363"/>
            <a:ext cx="720725" cy="57626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F8F8F8"/>
                </a:solidFill>
                <a:latin typeface="Arial" pitchFamily="34" charset="0"/>
              </a:rPr>
              <a:t>Bucharest</a:t>
            </a:r>
          </a:p>
        </p:txBody>
      </p:sp>
      <p:cxnSp>
        <p:nvCxnSpPr>
          <p:cNvPr id="367654" name="AutoShape 38"/>
          <p:cNvCxnSpPr>
            <a:cxnSpLocks noChangeShapeType="1"/>
            <a:stCxn id="367642" idx="4"/>
            <a:endCxn id="367653" idx="0"/>
          </p:cNvCxnSpPr>
          <p:nvPr/>
        </p:nvCxnSpPr>
        <p:spPr bwMode="auto">
          <a:xfrm>
            <a:off x="7321550" y="4076701"/>
            <a:ext cx="0" cy="334963"/>
          </a:xfrm>
          <a:prstGeom prst="straightConnector1">
            <a:avLst/>
          </a:prstGeom>
          <a:noFill/>
          <a:ln w="38100">
            <a:solidFill>
              <a:srgbClr val="00CCFF"/>
            </a:solidFill>
            <a:round/>
            <a:headEnd/>
            <a:tailEnd type="triangle" w="med" len="med"/>
          </a:ln>
          <a:effectLst/>
        </p:spPr>
      </p:cxnSp>
      <p:sp>
        <p:nvSpPr>
          <p:cNvPr id="367655" name="Text Box 39"/>
          <p:cNvSpPr txBox="1">
            <a:spLocks noChangeArrowheads="1"/>
          </p:cNvSpPr>
          <p:nvPr/>
        </p:nvSpPr>
        <p:spPr bwMode="auto">
          <a:xfrm>
            <a:off x="7608888" y="4352926"/>
            <a:ext cx="429926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/>
              <a:t>418</a:t>
            </a:r>
          </a:p>
        </p:txBody>
      </p:sp>
      <p:sp>
        <p:nvSpPr>
          <p:cNvPr id="367656" name="Text Box 40"/>
          <p:cNvSpPr txBox="1">
            <a:spLocks noChangeArrowheads="1"/>
          </p:cNvSpPr>
          <p:nvPr/>
        </p:nvSpPr>
        <p:spPr bwMode="auto">
          <a:xfrm>
            <a:off x="1954213" y="5110163"/>
            <a:ext cx="6540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</a:rPr>
              <a:t>Solution Path: Arad </a:t>
            </a:r>
            <a:r>
              <a:rPr lang="en-US" dirty="0">
                <a:latin typeface="Arial" pitchFamily="34" charset="0"/>
                <a:sym typeface="Wingdings" pitchFamily="2" charset="2"/>
              </a:rPr>
              <a:t> Sibiu  </a:t>
            </a:r>
            <a:r>
              <a:rPr lang="en-US" dirty="0" err="1">
                <a:latin typeface="Arial" pitchFamily="34" charset="0"/>
                <a:sym typeface="Wingdings" pitchFamily="2" charset="2"/>
              </a:rPr>
              <a:t>Rimnicu</a:t>
            </a:r>
            <a:r>
              <a:rPr lang="en-US" dirty="0">
                <a:latin typeface="Arial" pitchFamily="34" charset="0"/>
                <a:sym typeface="Wingdings" pitchFamily="2" charset="2"/>
              </a:rPr>
              <a:t>  Pitesti  Bucharest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67657" name="Text Box 41"/>
          <p:cNvSpPr txBox="1">
            <a:spLocks noChangeArrowheads="1"/>
          </p:cNvSpPr>
          <p:nvPr/>
        </p:nvSpPr>
        <p:spPr bwMode="auto">
          <a:xfrm>
            <a:off x="2000250" y="5522913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</a:rPr>
              <a:t>Total cost: 418</a:t>
            </a:r>
          </a:p>
        </p:txBody>
      </p:sp>
      <p:sp>
        <p:nvSpPr>
          <p:cNvPr id="367658" name="Text Box 42"/>
          <p:cNvSpPr txBox="1">
            <a:spLocks noChangeArrowheads="1"/>
          </p:cNvSpPr>
          <p:nvPr/>
        </p:nvSpPr>
        <p:spPr bwMode="auto">
          <a:xfrm>
            <a:off x="2000250" y="5962650"/>
            <a:ext cx="7989888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003366"/>
                </a:solidFill>
                <a:latin typeface="Arial" pitchFamily="34" charset="0"/>
              </a:rPr>
              <a:t>Compare this to: Arad </a:t>
            </a:r>
            <a:r>
              <a:rPr lang="en-US">
                <a:solidFill>
                  <a:srgbClr val="003366"/>
                </a:solidFill>
                <a:latin typeface="Arial" pitchFamily="34" charset="0"/>
                <a:sym typeface="Wingdings" pitchFamily="2" charset="2"/>
              </a:rPr>
              <a:t> Sibiu  Fagaras  Bucharest with total cost of 450</a:t>
            </a:r>
            <a:endParaRPr lang="en-US">
              <a:solidFill>
                <a:srgbClr val="003366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06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8681" y="317435"/>
            <a:ext cx="9905998" cy="1126306"/>
          </a:xfrm>
        </p:spPr>
        <p:txBody>
          <a:bodyPr/>
          <a:lstStyle/>
          <a:p>
            <a:r>
              <a:rPr lang="en-US" dirty="0"/>
              <a:t>Search Strategies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1412" y="1326996"/>
            <a:ext cx="9905999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strategy is defined by picking the </a:t>
            </a:r>
            <a:r>
              <a:rPr lang="en-US" i="1" dirty="0"/>
              <a:t>order of node expansion</a:t>
            </a:r>
          </a:p>
          <a:p>
            <a:pPr lvl="1"/>
            <a:r>
              <a:rPr lang="en-US" dirty="0"/>
              <a:t>i.e., how expanded nodes are inserted into the queue</a:t>
            </a:r>
            <a:endParaRPr lang="en-US" sz="1200" dirty="0"/>
          </a:p>
          <a:p>
            <a:r>
              <a:rPr lang="en-US" dirty="0"/>
              <a:t>Strategies are evaluated along the following dimensions</a:t>
            </a:r>
          </a:p>
          <a:p>
            <a:pPr lvl="1"/>
            <a:r>
              <a:rPr lang="en-US" dirty="0"/>
              <a:t>completeness - does it always find a solution if one exists</a:t>
            </a:r>
          </a:p>
          <a:p>
            <a:pPr lvl="1"/>
            <a:r>
              <a:rPr lang="en-US" dirty="0"/>
              <a:t>time complexity - number of nodes generated / expanded</a:t>
            </a:r>
          </a:p>
          <a:p>
            <a:pPr lvl="1"/>
            <a:r>
              <a:rPr lang="en-US" dirty="0"/>
              <a:t>space complexity - maximum number of nodes in memory</a:t>
            </a:r>
          </a:p>
          <a:p>
            <a:pPr lvl="1"/>
            <a:r>
              <a:rPr lang="en-US" dirty="0"/>
              <a:t>optimality - does it always find a least-cost solution</a:t>
            </a:r>
          </a:p>
          <a:p>
            <a:r>
              <a:rPr lang="en-US" dirty="0"/>
              <a:t>Time and space complexity are measured in terms of:</a:t>
            </a:r>
          </a:p>
          <a:p>
            <a:pPr lvl="1"/>
            <a:r>
              <a:rPr lang="en-US" i="1" dirty="0"/>
              <a:t> </a:t>
            </a:r>
            <a:r>
              <a:rPr lang="en-US" sz="2400" i="1" dirty="0"/>
              <a:t>b</a:t>
            </a:r>
            <a:r>
              <a:rPr lang="en-US" dirty="0"/>
              <a:t> - maximum branching factor of the search tree</a:t>
            </a:r>
          </a:p>
          <a:p>
            <a:pPr lvl="1"/>
            <a:r>
              <a:rPr lang="en-US" i="1" dirty="0"/>
              <a:t> </a:t>
            </a:r>
            <a:r>
              <a:rPr lang="en-US" sz="2400" i="1" dirty="0"/>
              <a:t>d</a:t>
            </a:r>
            <a:r>
              <a:rPr lang="en-US" dirty="0"/>
              <a:t> - depth of the least-cost solution</a:t>
            </a:r>
          </a:p>
          <a:p>
            <a:pPr lvl="1"/>
            <a:r>
              <a:rPr lang="en-US" i="1" dirty="0"/>
              <a:t> </a:t>
            </a:r>
            <a:r>
              <a:rPr lang="en-US" sz="2400" i="1" dirty="0"/>
              <a:t>m</a:t>
            </a:r>
            <a:r>
              <a:rPr lang="en-US" dirty="0"/>
              <a:t> - maximum depth of the state space (may be </a:t>
            </a:r>
            <a:r>
              <a:rPr lang="en-US" b="1" dirty="0">
                <a:latin typeface="Symbol" pitchFamily="18" charset="2"/>
              </a:rPr>
              <a:t>¥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40215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1" y="0"/>
            <a:ext cx="9905998" cy="1478570"/>
          </a:xfrm>
        </p:spPr>
        <p:txBody>
          <a:bodyPr/>
          <a:lstStyle/>
          <a:p>
            <a:r>
              <a:rPr lang="en-US" dirty="0"/>
              <a:t>Properties of Uniform-Cost Search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73973" y="1418272"/>
            <a:ext cx="8229600" cy="49911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Complete?</a:t>
            </a:r>
          </a:p>
          <a:p>
            <a:pPr lvl="1"/>
            <a:r>
              <a:rPr lang="en-US" dirty="0"/>
              <a:t>Yes,  if </a:t>
            </a:r>
            <a:r>
              <a:rPr lang="en-US" sz="2400" i="1" dirty="0"/>
              <a:t>b</a:t>
            </a:r>
            <a:r>
              <a:rPr lang="en-US" dirty="0"/>
              <a:t> is finite (similar to Breadth-First search)</a:t>
            </a:r>
          </a:p>
          <a:p>
            <a:pPr lvl="1"/>
            <a:endParaRPr lang="en-US" sz="800" dirty="0"/>
          </a:p>
          <a:p>
            <a:r>
              <a:rPr lang="en-US" dirty="0"/>
              <a:t>Time Complexity?</a:t>
            </a:r>
          </a:p>
          <a:p>
            <a:pPr lvl="1"/>
            <a:r>
              <a:rPr lang="en-US" dirty="0"/>
              <a:t>Number of nodes with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 cost of optimal solution</a:t>
            </a:r>
          </a:p>
          <a:p>
            <a:endParaRPr lang="en-US" sz="800" dirty="0"/>
          </a:p>
          <a:p>
            <a:r>
              <a:rPr lang="en-US" dirty="0"/>
              <a:t>Space Complexity?</a:t>
            </a:r>
          </a:p>
          <a:p>
            <a:pPr lvl="1"/>
            <a:r>
              <a:rPr lang="en-US" dirty="0"/>
              <a:t>Number of nodes with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b="1" dirty="0">
                <a:latin typeface="Symbol" pitchFamily="18" charset="2"/>
              </a:rPr>
              <a:t>£</a:t>
            </a:r>
            <a:r>
              <a:rPr lang="en-US" dirty="0"/>
              <a:t>  cost of optimal solution</a:t>
            </a:r>
          </a:p>
          <a:p>
            <a:endParaRPr lang="en-US" sz="800" dirty="0"/>
          </a:p>
          <a:p>
            <a:r>
              <a:rPr lang="en-US" dirty="0"/>
              <a:t>Optimal?</a:t>
            </a:r>
          </a:p>
          <a:p>
            <a:pPr lvl="1"/>
            <a:r>
              <a:rPr lang="en-US" dirty="0"/>
              <a:t>Yes, if the path cost never decreases along any path</a:t>
            </a:r>
          </a:p>
          <a:p>
            <a:pPr lvl="1"/>
            <a:r>
              <a:rPr lang="en-US" dirty="0"/>
              <a:t>i.e., if   </a:t>
            </a:r>
            <a:r>
              <a:rPr lang="en-US" i="1" dirty="0"/>
              <a:t>g</a:t>
            </a:r>
            <a:r>
              <a:rPr lang="en-US" dirty="0"/>
              <a:t>(Successor(</a:t>
            </a:r>
            <a:r>
              <a:rPr lang="en-US" i="1" dirty="0"/>
              <a:t>n</a:t>
            </a:r>
            <a:r>
              <a:rPr lang="en-US" dirty="0"/>
              <a:t>)) </a:t>
            </a:r>
            <a:r>
              <a:rPr lang="en-US" b="1" dirty="0">
                <a:latin typeface="Symbol" pitchFamily="18" charset="2"/>
              </a:rPr>
              <a:t>³</a:t>
            </a:r>
            <a:r>
              <a:rPr lang="en-US" dirty="0"/>
              <a:t> 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),  for all nodes </a:t>
            </a:r>
            <a:r>
              <a:rPr lang="en-US" i="1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468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with uniform cost 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087" y="2007879"/>
            <a:ext cx="8850081" cy="3541714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sz="2800" dirty="0"/>
              <a:t>We are only considering the cost so far, not the expected cost of getting to the goal node</a:t>
            </a:r>
          </a:p>
          <a:p>
            <a:pPr lvl="1"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But, we don’t know before hand the cost of getting to the goal from a previous state</a:t>
            </a:r>
          </a:p>
          <a:p>
            <a:pPr lvl="1">
              <a:lnSpc>
                <a:spcPct val="80000"/>
              </a:lnSpc>
            </a:pP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800" dirty="0"/>
              <a:t>Solution: use </a:t>
            </a:r>
            <a:r>
              <a:rPr lang="en-US" sz="2800" dirty="0">
                <a:solidFill>
                  <a:srgbClr val="FF9900"/>
                </a:solidFill>
              </a:rPr>
              <a:t>heuristics</a:t>
            </a:r>
            <a:r>
              <a:rPr lang="en-US" sz="2800" dirty="0"/>
              <a:t> (rules of thumb based on the knowledge of the domain) to </a:t>
            </a:r>
            <a:r>
              <a:rPr lang="en-US" sz="2800" i="1" dirty="0">
                <a:solidFill>
                  <a:srgbClr val="FF9900"/>
                </a:solidFill>
              </a:rPr>
              <a:t>estimate</a:t>
            </a:r>
            <a:r>
              <a:rPr lang="en-US" sz="2800" dirty="0"/>
              <a:t> the cost of getting to a goal node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407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>
            <a:extLst>
              <a:ext uri="{FF2B5EF4-FFF2-40B4-BE49-F238E27FC236}">
                <a16:creationId xmlns:a16="http://schemas.microsoft.com/office/drawing/2014/main" id="{1E6098AD-E7E8-42A3-A18F-CA3A9293C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089" y="0"/>
            <a:ext cx="9820494" cy="1478570"/>
          </a:xfrm>
        </p:spPr>
        <p:txBody>
          <a:bodyPr/>
          <a:lstStyle/>
          <a:p>
            <a:r>
              <a:rPr lang="en-US" altLang="en-US" dirty="0"/>
              <a:t>Search Strategies</a:t>
            </a:r>
          </a:p>
        </p:txBody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1FFB7427-39CF-43D0-8F91-9F776D6308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3053" y="1273215"/>
            <a:ext cx="9147857" cy="5335929"/>
          </a:xfrm>
        </p:spPr>
        <p:txBody>
          <a:bodyPr>
            <a:normAutofit/>
          </a:bodyPr>
          <a:lstStyle/>
          <a:p>
            <a:r>
              <a:rPr lang="en-US" altLang="en-US" sz="2800" i="1" dirty="0">
                <a:solidFill>
                  <a:srgbClr val="FF9900"/>
                </a:solidFill>
              </a:rPr>
              <a:t>Uninformed</a:t>
            </a:r>
            <a:r>
              <a:rPr lang="en-US" altLang="en-US" sz="2800" dirty="0">
                <a:solidFill>
                  <a:srgbClr val="FF9900"/>
                </a:solidFill>
              </a:rPr>
              <a:t> (blind, exhaustive)</a:t>
            </a:r>
            <a:r>
              <a:rPr lang="en-US" altLang="en-US" sz="2800" dirty="0"/>
              <a:t> strategies use only the information available in the problem definition</a:t>
            </a:r>
          </a:p>
          <a:p>
            <a:r>
              <a:rPr lang="en-US" dirty="0"/>
              <a:t>Search strategies differ based on the order in which new successor nodes are added to the queue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Breadth-first </a:t>
            </a:r>
            <a:r>
              <a:rPr lang="en-US" sz="2400" dirty="0">
                <a:sym typeface="Wingdings" pitchFamily="2" charset="2"/>
              </a:rPr>
              <a:t> add nodes to the end of the queue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Depth-first  add nodes to the front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Uniform cost  sort the nodes on the queue based on the cost of reaching the node from start node</a:t>
            </a:r>
            <a:endParaRPr lang="en-US" sz="2400" dirty="0"/>
          </a:p>
          <a:p>
            <a:r>
              <a:rPr lang="en-US" altLang="en-US" sz="2800" i="1" dirty="0">
                <a:solidFill>
                  <a:srgbClr val="FF9900"/>
                </a:solidFill>
              </a:rPr>
              <a:t>Heuristic</a:t>
            </a:r>
            <a:r>
              <a:rPr lang="en-US" altLang="en-US" sz="2800" dirty="0"/>
              <a:t> strategies use “rules of thumb” based on the knowledge of domain to pick between alternatives at each step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115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Breadth-First Search</a:t>
            </a:r>
          </a:p>
        </p:txBody>
      </p:sp>
    </p:spTree>
    <p:extLst>
      <p:ext uri="{BB962C8B-B14F-4D97-AF65-F5344CB8AC3E}">
        <p14:creationId xmlns:p14="http://schemas.microsoft.com/office/powerpoint/2010/main" val="3217175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7155" name="AutoShape 3"/>
          <p:cNvCxnSpPr>
            <a:cxnSpLocks noChangeShapeType="1"/>
            <a:stCxn id="177165" idx="4"/>
            <a:endCxn id="177168" idx="0"/>
          </p:cNvCxnSpPr>
          <p:nvPr/>
        </p:nvCxnSpPr>
        <p:spPr bwMode="auto">
          <a:xfrm flipH="1">
            <a:off x="3505200" y="1933575"/>
            <a:ext cx="2552700" cy="895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56" name="AutoShape 4"/>
          <p:cNvCxnSpPr>
            <a:cxnSpLocks noChangeShapeType="1"/>
            <a:stCxn id="177165" idx="4"/>
            <a:endCxn id="177167" idx="0"/>
          </p:cNvCxnSpPr>
          <p:nvPr/>
        </p:nvCxnSpPr>
        <p:spPr bwMode="auto">
          <a:xfrm>
            <a:off x="6057900" y="1933575"/>
            <a:ext cx="0" cy="895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57" name="AutoShape 5"/>
          <p:cNvCxnSpPr>
            <a:cxnSpLocks noChangeShapeType="1"/>
            <a:stCxn id="177165" idx="4"/>
            <a:endCxn id="177169" idx="0"/>
          </p:cNvCxnSpPr>
          <p:nvPr/>
        </p:nvCxnSpPr>
        <p:spPr bwMode="auto">
          <a:xfrm>
            <a:off x="6057900" y="1933575"/>
            <a:ext cx="2400300" cy="895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58" name="AutoShape 6"/>
          <p:cNvCxnSpPr>
            <a:cxnSpLocks noChangeShapeType="1"/>
            <a:stCxn id="177167" idx="4"/>
            <a:endCxn id="177172" idx="0"/>
          </p:cNvCxnSpPr>
          <p:nvPr/>
        </p:nvCxnSpPr>
        <p:spPr bwMode="auto">
          <a:xfrm flipH="1">
            <a:off x="5473700" y="3216275"/>
            <a:ext cx="5842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59" name="AutoShape 7"/>
          <p:cNvCxnSpPr>
            <a:cxnSpLocks noChangeShapeType="1"/>
            <a:stCxn id="177167" idx="4"/>
            <a:endCxn id="177173" idx="0"/>
          </p:cNvCxnSpPr>
          <p:nvPr/>
        </p:nvCxnSpPr>
        <p:spPr bwMode="auto">
          <a:xfrm>
            <a:off x="6057900" y="3216275"/>
            <a:ext cx="6223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60" name="AutoShape 8"/>
          <p:cNvCxnSpPr>
            <a:cxnSpLocks noChangeShapeType="1"/>
            <a:stCxn id="177170" idx="4"/>
            <a:endCxn id="177174" idx="0"/>
          </p:cNvCxnSpPr>
          <p:nvPr/>
        </p:nvCxnSpPr>
        <p:spPr bwMode="auto">
          <a:xfrm>
            <a:off x="2870200" y="4130675"/>
            <a:ext cx="0" cy="514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61" name="AutoShape 9"/>
          <p:cNvCxnSpPr>
            <a:cxnSpLocks noChangeShapeType="1"/>
            <a:stCxn id="177168" idx="4"/>
            <a:endCxn id="177170" idx="0"/>
          </p:cNvCxnSpPr>
          <p:nvPr/>
        </p:nvCxnSpPr>
        <p:spPr bwMode="auto">
          <a:xfrm flipH="1">
            <a:off x="2870200" y="3216275"/>
            <a:ext cx="6350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62" name="AutoShape 10"/>
          <p:cNvCxnSpPr>
            <a:cxnSpLocks noChangeShapeType="1"/>
            <a:stCxn id="177168" idx="4"/>
            <a:endCxn id="177171" idx="0"/>
          </p:cNvCxnSpPr>
          <p:nvPr/>
        </p:nvCxnSpPr>
        <p:spPr bwMode="auto">
          <a:xfrm>
            <a:off x="3505200" y="3216275"/>
            <a:ext cx="4572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63" name="AutoShape 11"/>
          <p:cNvCxnSpPr>
            <a:cxnSpLocks noChangeShapeType="1"/>
            <a:stCxn id="177169" idx="4"/>
            <a:endCxn id="177175" idx="0"/>
          </p:cNvCxnSpPr>
          <p:nvPr/>
        </p:nvCxnSpPr>
        <p:spPr bwMode="auto">
          <a:xfrm flipH="1">
            <a:off x="7810500" y="3216275"/>
            <a:ext cx="6477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64" name="AutoShape 12"/>
          <p:cNvCxnSpPr>
            <a:cxnSpLocks noChangeShapeType="1"/>
            <a:stCxn id="177169" idx="4"/>
            <a:endCxn id="177176" idx="0"/>
          </p:cNvCxnSpPr>
          <p:nvPr/>
        </p:nvCxnSpPr>
        <p:spPr bwMode="auto">
          <a:xfrm>
            <a:off x="8458200" y="3216275"/>
            <a:ext cx="850900" cy="552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77165" name="Oval 13"/>
          <p:cNvSpPr>
            <a:spLocks noChangeArrowheads="1"/>
          </p:cNvSpPr>
          <p:nvPr/>
        </p:nvSpPr>
        <p:spPr bwMode="auto">
          <a:xfrm>
            <a:off x="5867400" y="15621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6" name="Text Box 14"/>
          <p:cNvSpPr txBox="1">
            <a:spLocks noChangeArrowheads="1"/>
          </p:cNvSpPr>
          <p:nvPr/>
        </p:nvSpPr>
        <p:spPr bwMode="auto">
          <a:xfrm>
            <a:off x="5940425" y="15859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 dirty="0"/>
              <a:t>1</a:t>
            </a:r>
          </a:p>
        </p:txBody>
      </p:sp>
      <p:sp>
        <p:nvSpPr>
          <p:cNvPr id="177167" name="Oval 15"/>
          <p:cNvSpPr>
            <a:spLocks noChangeArrowheads="1"/>
          </p:cNvSpPr>
          <p:nvPr/>
        </p:nvSpPr>
        <p:spPr bwMode="auto">
          <a:xfrm>
            <a:off x="5867400" y="28448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8" name="Oval 16"/>
          <p:cNvSpPr>
            <a:spLocks noChangeArrowheads="1"/>
          </p:cNvSpPr>
          <p:nvPr/>
        </p:nvSpPr>
        <p:spPr bwMode="auto">
          <a:xfrm>
            <a:off x="3314700" y="28448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9" name="Oval 17"/>
          <p:cNvSpPr>
            <a:spLocks noChangeArrowheads="1"/>
          </p:cNvSpPr>
          <p:nvPr/>
        </p:nvSpPr>
        <p:spPr bwMode="auto">
          <a:xfrm>
            <a:off x="8267700" y="28448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0" name="Oval 18"/>
          <p:cNvSpPr>
            <a:spLocks noChangeArrowheads="1"/>
          </p:cNvSpPr>
          <p:nvPr/>
        </p:nvSpPr>
        <p:spPr bwMode="auto">
          <a:xfrm>
            <a:off x="2679700" y="3759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1" name="Oval 19"/>
          <p:cNvSpPr>
            <a:spLocks noChangeArrowheads="1"/>
          </p:cNvSpPr>
          <p:nvPr/>
        </p:nvSpPr>
        <p:spPr bwMode="auto">
          <a:xfrm>
            <a:off x="3771900" y="3759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2" name="Oval 20"/>
          <p:cNvSpPr>
            <a:spLocks noChangeArrowheads="1"/>
          </p:cNvSpPr>
          <p:nvPr/>
        </p:nvSpPr>
        <p:spPr bwMode="auto">
          <a:xfrm>
            <a:off x="5283200" y="3759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6489700" y="3759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2679700" y="4660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5" name="Oval 23"/>
          <p:cNvSpPr>
            <a:spLocks noChangeArrowheads="1"/>
          </p:cNvSpPr>
          <p:nvPr/>
        </p:nvSpPr>
        <p:spPr bwMode="auto">
          <a:xfrm>
            <a:off x="7620000" y="37592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76" name="Oval 24"/>
          <p:cNvSpPr>
            <a:spLocks noChangeArrowheads="1"/>
          </p:cNvSpPr>
          <p:nvPr/>
        </p:nvSpPr>
        <p:spPr bwMode="auto">
          <a:xfrm>
            <a:off x="9118600" y="37846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7177" name="AutoShape 25"/>
          <p:cNvCxnSpPr>
            <a:cxnSpLocks noChangeShapeType="1"/>
            <a:stCxn id="177172" idx="4"/>
            <a:endCxn id="177179" idx="0"/>
          </p:cNvCxnSpPr>
          <p:nvPr/>
        </p:nvCxnSpPr>
        <p:spPr bwMode="auto">
          <a:xfrm flipH="1">
            <a:off x="4838700" y="4130675"/>
            <a:ext cx="635000" cy="514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78" name="AutoShape 26"/>
          <p:cNvCxnSpPr>
            <a:cxnSpLocks noChangeShapeType="1"/>
            <a:stCxn id="177172" idx="4"/>
            <a:endCxn id="177180" idx="0"/>
          </p:cNvCxnSpPr>
          <p:nvPr/>
        </p:nvCxnSpPr>
        <p:spPr bwMode="auto">
          <a:xfrm>
            <a:off x="5473700" y="4130675"/>
            <a:ext cx="571500" cy="5143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77179" name="Oval 27"/>
          <p:cNvSpPr>
            <a:spLocks noChangeArrowheads="1"/>
          </p:cNvSpPr>
          <p:nvPr/>
        </p:nvSpPr>
        <p:spPr bwMode="auto">
          <a:xfrm>
            <a:off x="4648200" y="4660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0" name="Oval 28"/>
          <p:cNvSpPr>
            <a:spLocks noChangeArrowheads="1"/>
          </p:cNvSpPr>
          <p:nvPr/>
        </p:nvSpPr>
        <p:spPr bwMode="auto">
          <a:xfrm>
            <a:off x="5854700" y="46609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7181" name="AutoShape 29"/>
          <p:cNvCxnSpPr>
            <a:cxnSpLocks noChangeShapeType="1"/>
            <a:stCxn id="177175" idx="4"/>
            <a:endCxn id="177182" idx="0"/>
          </p:cNvCxnSpPr>
          <p:nvPr/>
        </p:nvCxnSpPr>
        <p:spPr bwMode="auto">
          <a:xfrm>
            <a:off x="7810500" y="4130675"/>
            <a:ext cx="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77182" name="Oval 30"/>
          <p:cNvSpPr>
            <a:spLocks noChangeArrowheads="1"/>
          </p:cNvSpPr>
          <p:nvPr/>
        </p:nvSpPr>
        <p:spPr bwMode="auto">
          <a:xfrm>
            <a:off x="7620000" y="46863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7183" name="AutoShape 31"/>
          <p:cNvCxnSpPr>
            <a:cxnSpLocks noChangeShapeType="1"/>
            <a:endCxn id="177185" idx="0"/>
          </p:cNvCxnSpPr>
          <p:nvPr/>
        </p:nvCxnSpPr>
        <p:spPr bwMode="auto">
          <a:xfrm flipH="1">
            <a:off x="8661400" y="4168775"/>
            <a:ext cx="635000" cy="5397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84" name="AutoShape 32"/>
          <p:cNvCxnSpPr>
            <a:cxnSpLocks noChangeShapeType="1"/>
            <a:stCxn id="177176" idx="4"/>
            <a:endCxn id="177186" idx="0"/>
          </p:cNvCxnSpPr>
          <p:nvPr/>
        </p:nvCxnSpPr>
        <p:spPr bwMode="auto">
          <a:xfrm>
            <a:off x="9309100" y="4156075"/>
            <a:ext cx="558800" cy="5524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77185" name="Oval 33"/>
          <p:cNvSpPr>
            <a:spLocks noChangeArrowheads="1"/>
          </p:cNvSpPr>
          <p:nvPr/>
        </p:nvSpPr>
        <p:spPr bwMode="auto">
          <a:xfrm>
            <a:off x="8470900" y="47244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6" name="Oval 34"/>
          <p:cNvSpPr>
            <a:spLocks noChangeArrowheads="1"/>
          </p:cNvSpPr>
          <p:nvPr/>
        </p:nvSpPr>
        <p:spPr bwMode="auto">
          <a:xfrm>
            <a:off x="9677400" y="47244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7187" name="AutoShape 35"/>
          <p:cNvCxnSpPr>
            <a:cxnSpLocks noChangeShapeType="1"/>
            <a:stCxn id="177174" idx="4"/>
            <a:endCxn id="177189" idx="0"/>
          </p:cNvCxnSpPr>
          <p:nvPr/>
        </p:nvCxnSpPr>
        <p:spPr bwMode="auto">
          <a:xfrm flipH="1">
            <a:off x="2247900" y="5032375"/>
            <a:ext cx="6223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77188" name="AutoShape 36"/>
          <p:cNvCxnSpPr>
            <a:cxnSpLocks noChangeShapeType="1"/>
            <a:stCxn id="177174" idx="4"/>
            <a:endCxn id="177190" idx="0"/>
          </p:cNvCxnSpPr>
          <p:nvPr/>
        </p:nvCxnSpPr>
        <p:spPr bwMode="auto">
          <a:xfrm>
            <a:off x="2870200" y="5032375"/>
            <a:ext cx="584200" cy="52705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177189" name="Oval 37"/>
          <p:cNvSpPr>
            <a:spLocks noChangeArrowheads="1"/>
          </p:cNvSpPr>
          <p:nvPr/>
        </p:nvSpPr>
        <p:spPr bwMode="auto">
          <a:xfrm>
            <a:off x="2057400" y="55753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90" name="Oval 38"/>
          <p:cNvSpPr>
            <a:spLocks noChangeArrowheads="1"/>
          </p:cNvSpPr>
          <p:nvPr/>
        </p:nvSpPr>
        <p:spPr bwMode="auto">
          <a:xfrm>
            <a:off x="3263900" y="5575300"/>
            <a:ext cx="381000" cy="355600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91" name="Text Box 39"/>
          <p:cNvSpPr txBox="1">
            <a:spLocks noChangeArrowheads="1"/>
          </p:cNvSpPr>
          <p:nvPr/>
        </p:nvSpPr>
        <p:spPr bwMode="auto">
          <a:xfrm>
            <a:off x="3362325" y="28686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2</a:t>
            </a:r>
          </a:p>
        </p:txBody>
      </p:sp>
      <p:sp>
        <p:nvSpPr>
          <p:cNvPr id="177192" name="Text Box 40"/>
          <p:cNvSpPr txBox="1">
            <a:spLocks noChangeArrowheads="1"/>
          </p:cNvSpPr>
          <p:nvPr/>
        </p:nvSpPr>
        <p:spPr bwMode="auto">
          <a:xfrm>
            <a:off x="5927725" y="28686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3</a:t>
            </a:r>
          </a:p>
        </p:txBody>
      </p:sp>
      <p:sp>
        <p:nvSpPr>
          <p:cNvPr id="177193" name="Text Box 41"/>
          <p:cNvSpPr txBox="1">
            <a:spLocks noChangeArrowheads="1"/>
          </p:cNvSpPr>
          <p:nvPr/>
        </p:nvSpPr>
        <p:spPr bwMode="auto">
          <a:xfrm>
            <a:off x="8328025" y="28559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4</a:t>
            </a:r>
          </a:p>
        </p:txBody>
      </p:sp>
      <p:sp>
        <p:nvSpPr>
          <p:cNvPr id="177194" name="Text Box 42"/>
          <p:cNvSpPr txBox="1">
            <a:spLocks noChangeArrowheads="1"/>
          </p:cNvSpPr>
          <p:nvPr/>
        </p:nvSpPr>
        <p:spPr bwMode="auto">
          <a:xfrm>
            <a:off x="2740025" y="37703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5</a:t>
            </a:r>
          </a:p>
        </p:txBody>
      </p:sp>
      <p:sp>
        <p:nvSpPr>
          <p:cNvPr id="177195" name="Text Box 43"/>
          <p:cNvSpPr txBox="1">
            <a:spLocks noChangeArrowheads="1"/>
          </p:cNvSpPr>
          <p:nvPr/>
        </p:nvSpPr>
        <p:spPr bwMode="auto">
          <a:xfrm>
            <a:off x="3832225" y="37703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6</a:t>
            </a:r>
          </a:p>
        </p:txBody>
      </p:sp>
      <p:sp>
        <p:nvSpPr>
          <p:cNvPr id="177196" name="Text Box 44"/>
          <p:cNvSpPr txBox="1">
            <a:spLocks noChangeArrowheads="1"/>
          </p:cNvSpPr>
          <p:nvPr/>
        </p:nvSpPr>
        <p:spPr bwMode="auto">
          <a:xfrm>
            <a:off x="5343525" y="37830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7</a:t>
            </a:r>
          </a:p>
        </p:txBody>
      </p:sp>
      <p:sp>
        <p:nvSpPr>
          <p:cNvPr id="177197" name="Text Box 45"/>
          <p:cNvSpPr txBox="1">
            <a:spLocks noChangeArrowheads="1"/>
          </p:cNvSpPr>
          <p:nvPr/>
        </p:nvSpPr>
        <p:spPr bwMode="auto">
          <a:xfrm>
            <a:off x="6550025" y="37830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8</a:t>
            </a:r>
          </a:p>
        </p:txBody>
      </p:sp>
      <p:sp>
        <p:nvSpPr>
          <p:cNvPr id="177198" name="Text Box 46"/>
          <p:cNvSpPr txBox="1">
            <a:spLocks noChangeArrowheads="1"/>
          </p:cNvSpPr>
          <p:nvPr/>
        </p:nvSpPr>
        <p:spPr bwMode="auto">
          <a:xfrm>
            <a:off x="7680325" y="3795714"/>
            <a:ext cx="279244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9</a:t>
            </a:r>
          </a:p>
        </p:txBody>
      </p:sp>
      <p:sp>
        <p:nvSpPr>
          <p:cNvPr id="177199" name="Text Box 47"/>
          <p:cNvSpPr txBox="1">
            <a:spLocks noChangeArrowheads="1"/>
          </p:cNvSpPr>
          <p:nvPr/>
        </p:nvSpPr>
        <p:spPr bwMode="auto">
          <a:xfrm>
            <a:off x="9128125" y="38084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10</a:t>
            </a:r>
          </a:p>
        </p:txBody>
      </p:sp>
      <p:sp>
        <p:nvSpPr>
          <p:cNvPr id="177200" name="Text Box 48"/>
          <p:cNvSpPr txBox="1">
            <a:spLocks noChangeArrowheads="1"/>
          </p:cNvSpPr>
          <p:nvPr/>
        </p:nvSpPr>
        <p:spPr bwMode="auto">
          <a:xfrm>
            <a:off x="2701925" y="46974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11</a:t>
            </a:r>
          </a:p>
        </p:txBody>
      </p:sp>
      <p:sp>
        <p:nvSpPr>
          <p:cNvPr id="177201" name="Text Box 49"/>
          <p:cNvSpPr txBox="1">
            <a:spLocks noChangeArrowheads="1"/>
          </p:cNvSpPr>
          <p:nvPr/>
        </p:nvSpPr>
        <p:spPr bwMode="auto">
          <a:xfrm>
            <a:off x="4657725" y="46720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12</a:t>
            </a:r>
          </a:p>
        </p:txBody>
      </p:sp>
      <p:sp>
        <p:nvSpPr>
          <p:cNvPr id="177202" name="Text Box 50"/>
          <p:cNvSpPr txBox="1">
            <a:spLocks noChangeArrowheads="1"/>
          </p:cNvSpPr>
          <p:nvPr/>
        </p:nvSpPr>
        <p:spPr bwMode="auto">
          <a:xfrm>
            <a:off x="5864225" y="46847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13</a:t>
            </a:r>
          </a:p>
        </p:txBody>
      </p:sp>
      <p:sp>
        <p:nvSpPr>
          <p:cNvPr id="177203" name="Text Box 51"/>
          <p:cNvSpPr txBox="1">
            <a:spLocks noChangeArrowheads="1"/>
          </p:cNvSpPr>
          <p:nvPr/>
        </p:nvSpPr>
        <p:spPr bwMode="auto">
          <a:xfrm>
            <a:off x="7629525" y="4697414"/>
            <a:ext cx="373820" cy="3077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400" b="1"/>
              <a:t>14</a:t>
            </a:r>
          </a:p>
        </p:txBody>
      </p:sp>
      <p:sp>
        <p:nvSpPr>
          <p:cNvPr id="177204" name="Oval 52"/>
          <p:cNvSpPr>
            <a:spLocks noChangeArrowheads="1"/>
          </p:cNvSpPr>
          <p:nvPr/>
        </p:nvSpPr>
        <p:spPr bwMode="auto">
          <a:xfrm>
            <a:off x="7353300" y="4457700"/>
            <a:ext cx="901700" cy="800100"/>
          </a:xfrm>
          <a:prstGeom prst="ellips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205" name="Text Box 53"/>
          <p:cNvSpPr txBox="1">
            <a:spLocks noChangeArrowheads="1"/>
          </p:cNvSpPr>
          <p:nvPr/>
        </p:nvSpPr>
        <p:spPr bwMode="auto">
          <a:xfrm>
            <a:off x="7489826" y="5192713"/>
            <a:ext cx="521297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 i="1"/>
              <a:t>goal</a:t>
            </a:r>
          </a:p>
        </p:txBody>
      </p:sp>
      <p:sp>
        <p:nvSpPr>
          <p:cNvPr id="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16050" y="395286"/>
            <a:ext cx="9905999" cy="3541714"/>
          </a:xfrm>
        </p:spPr>
        <p:txBody>
          <a:bodyPr/>
          <a:lstStyle/>
          <a:p>
            <a:r>
              <a:rPr lang="en-US" dirty="0"/>
              <a:t>Always expand the shallowest unexpanded node</a:t>
            </a:r>
          </a:p>
          <a:p>
            <a:pPr lvl="1"/>
            <a:r>
              <a:rPr lang="en-US" dirty="0" err="1"/>
              <a:t>QueuingFN</a:t>
            </a:r>
            <a:r>
              <a:rPr lang="en-US" dirty="0"/>
              <a:t> = insert successor at the end of the queue</a:t>
            </a:r>
          </a:p>
        </p:txBody>
      </p:sp>
    </p:spTree>
    <p:extLst>
      <p:ext uri="{BB962C8B-B14F-4D97-AF65-F5344CB8AC3E}">
        <p14:creationId xmlns:p14="http://schemas.microsoft.com/office/powerpoint/2010/main" val="1243923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55800" y="254000"/>
            <a:ext cx="8229600" cy="609600"/>
          </a:xfrm>
        </p:spPr>
        <p:txBody>
          <a:bodyPr>
            <a:normAutofit/>
          </a:bodyPr>
          <a:lstStyle/>
          <a:p>
            <a:r>
              <a:rPr lang="en-US"/>
              <a:t>Example (Romania)</a:t>
            </a:r>
          </a:p>
        </p:txBody>
      </p:sp>
      <p:graphicFrame>
        <p:nvGraphicFramePr>
          <p:cNvPr id="218115" name="Object 1027"/>
          <p:cNvGraphicFramePr>
            <a:graphicFrameLocks noChangeAspect="1"/>
          </p:cNvGraphicFramePr>
          <p:nvPr/>
        </p:nvGraphicFramePr>
        <p:xfrm>
          <a:off x="1698625" y="1143000"/>
          <a:ext cx="8439150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CorelPhotoPaint.Image.8" r:id="rId4" imgW="5876190" imgH="3409524" progId="">
                  <p:embed/>
                </p:oleObj>
              </mc:Choice>
              <mc:Fallback>
                <p:oleObj name="CorelPhotoPaint.Image.8" r:id="rId4" imgW="5876190" imgH="340952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54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1143000"/>
                        <a:ext cx="8439150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9820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1574</TotalTime>
  <Words>2020</Words>
  <Application>Microsoft Office PowerPoint</Application>
  <PresentationFormat>Widescreen</PresentationFormat>
  <Paragraphs>688</Paragraphs>
  <Slides>51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Arial</vt:lpstr>
      <vt:lpstr>Calibri</vt:lpstr>
      <vt:lpstr>Comic Sans MS</vt:lpstr>
      <vt:lpstr>Marlett</vt:lpstr>
      <vt:lpstr>Symbol</vt:lpstr>
      <vt:lpstr>Times New Roman</vt:lpstr>
      <vt:lpstr>Tw Cen MT</vt:lpstr>
      <vt:lpstr>Wingdings</vt:lpstr>
      <vt:lpstr>Circuit</vt:lpstr>
      <vt:lpstr>CorelPhotoPaint.Image.8</vt:lpstr>
      <vt:lpstr> CSC 480 Artificial Intelligence I  Problem solving as Search </vt:lpstr>
      <vt:lpstr>PowerPoint Presentation</vt:lpstr>
      <vt:lpstr>Simple Problem-Solving Agent Algorithm</vt:lpstr>
      <vt:lpstr>Implementation of Search Algorithms</vt:lpstr>
      <vt:lpstr>Search Strategies</vt:lpstr>
      <vt:lpstr>Search Strategies</vt:lpstr>
      <vt:lpstr>PowerPoint Presentation</vt:lpstr>
      <vt:lpstr>PowerPoint Presentation</vt:lpstr>
      <vt:lpstr>Example (Romania)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Breadth-First Search</vt:lpstr>
      <vt:lpstr>Properties of Breadth-First Search</vt:lpstr>
      <vt:lpstr>Breadth-First Search:  Time and Space Complexity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Depth-First Search</vt:lpstr>
      <vt:lpstr>PowerPoint Presentation</vt:lpstr>
      <vt:lpstr>Iterative Deepening</vt:lpstr>
      <vt:lpstr>Iterative Deepening</vt:lpstr>
      <vt:lpstr>Iterative Deepening</vt:lpstr>
      <vt:lpstr>Iterative Deepening</vt:lpstr>
      <vt:lpstr>Iterative Deepening</vt:lpstr>
      <vt:lpstr>Properties of Iterative Deepening</vt:lpstr>
      <vt:lpstr>PowerPoint Presentation</vt:lpstr>
      <vt:lpstr>Uniform-Cost Search</vt:lpstr>
      <vt:lpstr>PowerPoint Presentation</vt:lpstr>
      <vt:lpstr>PowerPoint Presentation</vt:lpstr>
      <vt:lpstr>PowerPoint Presentation</vt:lpstr>
      <vt:lpstr>Uniform Cost 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Uniform-Cost Search</vt:lpstr>
      <vt:lpstr>Properties of Uniform-Cost Search</vt:lpstr>
      <vt:lpstr>Problem with uniform cost search 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380 Foundations of Artificial Intelligence CSC 480 Artificial Intelligence I</dc:title>
  <dc:creator>Gemmell, Jonathan</dc:creator>
  <cp:lastModifiedBy>Bamshad Mobasher</cp:lastModifiedBy>
  <cp:revision>94</cp:revision>
  <cp:lastPrinted>2015-11-02T16:23:38Z</cp:lastPrinted>
  <dcterms:created xsi:type="dcterms:W3CDTF">2015-10-22T19:10:27Z</dcterms:created>
  <dcterms:modified xsi:type="dcterms:W3CDTF">2020-04-07T15:15:13Z</dcterms:modified>
</cp:coreProperties>
</file>