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8"/>
  </p:notesMasterIdLst>
  <p:sldIdLst>
    <p:sldId id="898" r:id="rId3"/>
    <p:sldId id="899" r:id="rId4"/>
    <p:sldId id="900" r:id="rId5"/>
    <p:sldId id="901" r:id="rId6"/>
    <p:sldId id="257" r:id="rId7"/>
    <p:sldId id="890" r:id="rId8"/>
    <p:sldId id="258" r:id="rId9"/>
    <p:sldId id="259" r:id="rId10"/>
    <p:sldId id="891" r:id="rId11"/>
    <p:sldId id="892" r:id="rId12"/>
    <p:sldId id="893" r:id="rId13"/>
    <p:sldId id="894" r:id="rId14"/>
    <p:sldId id="895" r:id="rId15"/>
    <p:sldId id="896" r:id="rId16"/>
    <p:sldId id="897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76" autoAdjust="0"/>
    <p:restoredTop sz="94660"/>
  </p:normalViewPr>
  <p:slideViewPr>
    <p:cSldViewPr snapToGrid="0">
      <p:cViewPr varScale="1">
        <p:scale>
          <a:sx n="91" d="100"/>
          <a:sy n="91" d="100"/>
        </p:scale>
        <p:origin x="90" y="4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2EED9E-DA3C-4C39-B7F2-1D72F1BE7C31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5F8DED-7849-4F21-8CD3-C5D4F5AB64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759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E2D0BE2-B81F-436E-B6F6-D550CC84F9E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893446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F9365C-CB5C-4AD1-9DA0-EB1B11B559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3403A65-E08C-4C29-B8E4-1B5D22D807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BF249A-4967-4E31-AB70-4647ED7E2F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F0A35-0F06-42B6-8681-F5BB59EC84ED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EC8E65-BB17-40CF-A2D6-BB2A075457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4E54B4-1AFF-4422-A3D4-5CE9D7043C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40397-D747-4682-899F-5A5968F6EB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0441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E423E2-7201-4589-966F-5F6A64BCE6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3487D1D-300A-4087-BEFE-612BC5B0DF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23D62E-416C-4D4B-AF2C-233AA116ED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F0A35-0F06-42B6-8681-F5BB59EC84ED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376843-F0C1-4254-A19E-552DE733BC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DEFA50-402D-463D-BBA4-7EA9AAF9AD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40397-D747-4682-899F-5A5968F6EB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736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5A3168E-943A-405F-A438-E525F78BC77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91ADDAF-B9E9-4815-8B3A-6A316C306C4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82857F-EFD2-4AD8-AE09-210C8C115A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F0A35-0F06-42B6-8681-F5BB59EC84ED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A3BDFC-1F76-42C6-80B0-F0DAE8680A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ADFAB7-D7C7-4DFC-ACC0-4370D97469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40397-D747-4682-899F-5A5968F6EB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0502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125" y="-2695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66899" y="971876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5/10/2020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24915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277957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1" y="1329687"/>
            <a:ext cx="9905999" cy="4905859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456921" y="6368016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5/10/2020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41411" y="6368015"/>
            <a:ext cx="623930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276321" y="6368014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58615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22758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179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253774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442300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5/10/2020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877778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95649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2313DA-7D72-4B4A-A99A-CB472FAB17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94E7A0-82C8-4E79-9EC0-F8755C63C3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5A5689-39CF-4B48-B5DC-5E229EE52C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F0A35-0F06-42B6-8681-F5BB59EC84ED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2EACC6-458F-4917-ABDF-D46999D734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97DC70-A412-43FA-8EB4-65D93E797D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40397-D747-4682-899F-5A5968F6EB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23533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205934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124147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260150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5098331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943720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901556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770690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369810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3566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ED94FA-7E53-4271-AF19-978B001793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201C74-BA2F-4737-B974-EA01426BBB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4A6B51-CF15-4BCD-83D4-AC13A23682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F0A35-0F06-42B6-8681-F5BB59EC84ED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5AAB91-FBEC-4DD0-A466-F68977DE46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FF5AA1-0AED-4508-A5AC-D944A99987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40397-D747-4682-899F-5A5968F6EB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8086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2B8BDC-78D2-4780-86F4-C0A066356D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4F8491-9F6A-411A-A63D-3B19F255F95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618C2F0-0FFC-45E5-8ED6-30B4CBF3E3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940DC2C-4596-4A2B-B3CE-04BBE00FCA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F0A35-0F06-42B6-8681-F5BB59EC84ED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EB7332D-6271-493A-B62A-54D307FD5B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675145-0E39-446C-B862-872020E46F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40397-D747-4682-899F-5A5968F6EB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0355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581B25-ECD7-4062-8BA7-51C4C2C0E4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529412-7A46-4A14-B57D-5C46602AE1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CEBEDFA-07BB-4DFA-8922-9A1875C928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A2D8B24-2C97-4774-B0C6-D93A98D8B06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1B7B6CF-8570-46F9-AA63-7B18FCE2A32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5A1793D-05A7-4BAA-9970-51D7620C3F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F0A35-0F06-42B6-8681-F5BB59EC84ED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C16F322-1AD4-4B31-BE52-3CE1459FFB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A7D6E85-4032-4C70-A0CA-369B9E9372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40397-D747-4682-899F-5A5968F6EB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3553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B7C1EE-B479-43F0-9BA6-E7AD3B23BB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73C43AA-F768-4FFB-9CAB-89EA24B316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F0A35-0F06-42B6-8681-F5BB59EC84ED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6C45DF5-BBFE-4F96-8876-A4C7E4F2BD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C821050-4A8A-4368-A453-86DBAA9E8F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40397-D747-4682-899F-5A5968F6EB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4478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CA3CF6D-D0C8-4D19-86FB-CE2069D0A6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F0A35-0F06-42B6-8681-F5BB59EC84ED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D8CA530-4B43-419E-9517-1AA8E67804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462CE93-3EF7-4DA2-BC80-8F5BF9BD93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40397-D747-4682-899F-5A5968F6EB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2340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7B0070-FC58-4E0A-A67D-FC8BAD4CAD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38BBFC-FECE-4FF6-85DD-195B29F9C9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0D67EFB-FDDA-41E6-9B24-E0B5A43BBE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5E3335-A941-40C6-BE57-8D779448AB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F0A35-0F06-42B6-8681-F5BB59EC84ED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30D0C4-E15B-4E6F-8E09-2EEB46FD5A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706379F-6A82-4AFF-AE3C-A15D98241D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40397-D747-4682-899F-5A5968F6EB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56853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C32897-3617-47F2-8063-6F480B88FA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83C89C8-8773-499F-9BEA-48551373A1F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DE36231-27B0-4B89-8186-2902AE9A7B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B11A31-F7EA-4E36-B405-FF8BB7F5EA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F0A35-0F06-42B6-8681-F5BB59EC84ED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BCA44D-923A-423B-9A2F-B3AF7577F2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DCFDE7-2CED-45A8-8E9C-ABD6E7BE18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40397-D747-4682-899F-5A5968F6EB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7661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26281CD-C2A8-4DF5-B120-FE49F5395E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AC1725-235C-48C7-BEB5-42B575EE97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8BA08F-9905-4904-993E-63A0CAA5F66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9F0A35-0F06-42B6-8681-F5BB59EC84ED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53D171-E0DC-4970-B08C-86D7173322F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13E0B1-6D73-45EE-9173-76DB3632F8C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140397-D747-4682-899F-5A5968F6EB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532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-14288" y="0"/>
            <a:ext cx="12192003" cy="14065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1435101"/>
            <a:ext cx="9905999" cy="48958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641209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5/10/2020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6412090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6412089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951285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swish.swi-prolog.org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learnprolognow.org/lpnpage.php?pageid=online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facweb.cs.depaul.edu/mobasher/classes/csc480/lectures/prolog/lp.htm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400C76-C942-4B9D-8F88-DA0B13F1B0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978189"/>
          </a:xfrm>
        </p:spPr>
        <p:txBody>
          <a:bodyPr>
            <a:normAutofit fontScale="90000"/>
          </a:bodyPr>
          <a:lstStyle/>
          <a:p>
            <a:r>
              <a:rPr lang="en-US" dirty="0"/>
              <a:t>Additional Notes on Notes on Logic Programming with Prolog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1F2FF51-0716-4ED2-9265-E65529DD65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930868"/>
            <a:ext cx="9144000" cy="1326931"/>
          </a:xfrm>
        </p:spPr>
        <p:txBody>
          <a:bodyPr>
            <a:normAutofit/>
          </a:bodyPr>
          <a:lstStyle/>
          <a:p>
            <a:r>
              <a:rPr lang="en-US" sz="2800" dirty="0"/>
              <a:t>CSC 480 – Artificial Intelligence I</a:t>
            </a:r>
          </a:p>
          <a:p>
            <a:r>
              <a:rPr lang="en-US" sz="2800" dirty="0"/>
              <a:t>Bamshad Mobasher</a:t>
            </a:r>
          </a:p>
        </p:txBody>
      </p:sp>
    </p:spTree>
    <p:extLst>
      <p:ext uri="{BB962C8B-B14F-4D97-AF65-F5344CB8AC3E}">
        <p14:creationId xmlns:p14="http://schemas.microsoft.com/office/powerpoint/2010/main" val="34799145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F94B33-6D55-487A-A2AE-27633D13D6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09493"/>
          </a:xfrm>
        </p:spPr>
        <p:txBody>
          <a:bodyPr/>
          <a:lstStyle/>
          <a:p>
            <a:r>
              <a:rPr lang="en-US" dirty="0"/>
              <a:t>Ancestor Example - </a:t>
            </a:r>
            <a:r>
              <a:rPr lang="en-US" altLang="en-US" dirty="0">
                <a:sym typeface="Symbol" panose="05050102010706020507" pitchFamily="18" charset="2"/>
              </a:rPr>
              <a:t>full prolog program </a:t>
            </a: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C2E4DC1-1DBA-4E9F-99B4-AEBCFF2877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3606" y="1524000"/>
            <a:ext cx="10515600" cy="4621432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altLang="en-US" dirty="0"/>
              <a:t>mother(</a:t>
            </a:r>
            <a:r>
              <a:rPr lang="en-US" altLang="en-US" dirty="0" err="1"/>
              <a:t>ann</a:t>
            </a:r>
            <a:r>
              <a:rPr lang="en-US" altLang="en-US" dirty="0"/>
              <a:t>, bob).</a:t>
            </a:r>
          </a:p>
          <a:p>
            <a:pPr marL="0" indent="0">
              <a:buNone/>
            </a:pPr>
            <a:r>
              <a:rPr lang="en-US" altLang="en-US" dirty="0"/>
              <a:t>father(joe, bob).</a:t>
            </a:r>
          </a:p>
          <a:p>
            <a:pPr marL="0" indent="0">
              <a:buNone/>
            </a:pPr>
            <a:r>
              <a:rPr lang="en-US" altLang="en-US" dirty="0"/>
              <a:t>father(bob, </a:t>
            </a:r>
            <a:r>
              <a:rPr lang="en-US" altLang="en-US" dirty="0" err="1"/>
              <a:t>cole</a:t>
            </a:r>
            <a:r>
              <a:rPr lang="en-US" altLang="en-US" dirty="0"/>
              <a:t>).</a:t>
            </a:r>
          </a:p>
          <a:p>
            <a:pPr marL="0" indent="0">
              <a:buNone/>
            </a:pPr>
            <a:r>
              <a:rPr lang="en-US" altLang="en-US" dirty="0"/>
              <a:t>father(</a:t>
            </a:r>
            <a:r>
              <a:rPr lang="en-US" altLang="en-US" dirty="0" err="1"/>
              <a:t>cole</a:t>
            </a:r>
            <a:r>
              <a:rPr lang="en-US" altLang="en-US" dirty="0"/>
              <a:t>, </a:t>
            </a:r>
            <a:r>
              <a:rPr lang="en-US" altLang="en-US" dirty="0" err="1"/>
              <a:t>ellen</a:t>
            </a:r>
            <a:r>
              <a:rPr lang="en-US" altLang="en-US" dirty="0"/>
              <a:t>).</a:t>
            </a:r>
          </a:p>
          <a:p>
            <a:pPr marL="0" indent="0">
              <a:buNone/>
            </a:pPr>
            <a:r>
              <a:rPr lang="en-US" altLang="en-US" dirty="0"/>
              <a:t>mother(</a:t>
            </a:r>
            <a:r>
              <a:rPr lang="en-US" altLang="en-US" dirty="0" err="1"/>
              <a:t>jan</a:t>
            </a:r>
            <a:r>
              <a:rPr lang="en-US" altLang="en-US" dirty="0"/>
              <a:t>, </a:t>
            </a:r>
            <a:r>
              <a:rPr lang="en-US" altLang="en-US" dirty="0" err="1"/>
              <a:t>ellen</a:t>
            </a:r>
            <a:r>
              <a:rPr lang="en-US" altLang="en-US" dirty="0"/>
              <a:t>).</a:t>
            </a:r>
          </a:p>
          <a:p>
            <a:pPr marL="0" indent="0">
              <a:buNone/>
            </a:pPr>
            <a:r>
              <a:rPr lang="en-US" altLang="en-US" dirty="0"/>
              <a:t>mother(</a:t>
            </a:r>
            <a:r>
              <a:rPr lang="en-US" altLang="en-US" dirty="0" err="1"/>
              <a:t>ellen</a:t>
            </a:r>
            <a:r>
              <a:rPr lang="en-US" altLang="en-US" dirty="0"/>
              <a:t>, dan).</a:t>
            </a:r>
          </a:p>
          <a:p>
            <a:pPr marL="0" indent="0">
              <a:buNone/>
            </a:pPr>
            <a:endParaRPr lang="en-US" altLang="en-US" sz="1100" dirty="0"/>
          </a:p>
          <a:p>
            <a:pPr marL="0" indent="0">
              <a:buNone/>
            </a:pPr>
            <a:r>
              <a:rPr lang="en-US" altLang="en-US" dirty="0"/>
              <a:t>parent(X,Y) :- father(X,Y).</a:t>
            </a:r>
          </a:p>
          <a:p>
            <a:pPr marL="0" indent="0">
              <a:buNone/>
            </a:pPr>
            <a:r>
              <a:rPr lang="en-US" altLang="en-US" dirty="0"/>
              <a:t>parent(X,Y) :- mother(X,Y).</a:t>
            </a:r>
          </a:p>
          <a:p>
            <a:pPr marL="0" indent="0">
              <a:buNone/>
            </a:pPr>
            <a:r>
              <a:rPr lang="en-US" altLang="en-US" dirty="0"/>
              <a:t>grand(X,Y) :- parent(X,Z), parent(Z,Y).</a:t>
            </a:r>
          </a:p>
          <a:p>
            <a:pPr marL="0" indent="0">
              <a:buNone/>
            </a:pPr>
            <a:r>
              <a:rPr lang="en-US" altLang="en-US" dirty="0"/>
              <a:t>ancestor(X,Y) :- parent(X,Y).</a:t>
            </a:r>
          </a:p>
          <a:p>
            <a:pPr marL="0" indent="0">
              <a:buNone/>
            </a:pPr>
            <a:r>
              <a:rPr lang="en-US" altLang="en-US" dirty="0"/>
              <a:t>ancestor(X,Y) :- parent(X,Z), ancestor(Z,Y).</a:t>
            </a:r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DE2C906-3E73-4DB1-9716-A149BF9F1525}"/>
              </a:ext>
            </a:extLst>
          </p:cNvPr>
          <p:cNvSpPr txBox="1"/>
          <p:nvPr/>
        </p:nvSpPr>
        <p:spPr>
          <a:xfrm>
            <a:off x="4991220" y="2459504"/>
            <a:ext cx="6457174" cy="1938992"/>
          </a:xfrm>
          <a:prstGeom prst="rect">
            <a:avLst/>
          </a:prstGeom>
          <a:solidFill>
            <a:srgbClr val="FFC0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000" dirty="0"/>
              <a:t>Predicates with no variables (only constants here) are “ground” atoms; in Prolog they are called “facts”.</a:t>
            </a:r>
          </a:p>
          <a:p>
            <a:endParaRPr lang="en-US" sz="2000" dirty="0"/>
          </a:p>
          <a:p>
            <a:r>
              <a:rPr lang="en-US" sz="2000" dirty="0"/>
              <a:t>The (reverse) implication statements are “rules” with the left-had-side of :- called the “head” of the rules and the right-hand-side called the “body” of the rule. </a:t>
            </a:r>
          </a:p>
        </p:txBody>
      </p:sp>
    </p:spTree>
    <p:extLst>
      <p:ext uri="{BB962C8B-B14F-4D97-AF65-F5344CB8AC3E}">
        <p14:creationId xmlns:p14="http://schemas.microsoft.com/office/powerpoint/2010/main" val="2388984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869C93-0A2A-4803-8683-FFC8A22D1A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11729"/>
          </a:xfrm>
        </p:spPr>
        <p:txBody>
          <a:bodyPr/>
          <a:lstStyle/>
          <a:p>
            <a:r>
              <a:rPr lang="en-US" dirty="0"/>
              <a:t>Queries in Prolog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A7B7AE-89AF-4018-8FD2-E2CCC0C7FC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18593"/>
            <a:ext cx="10515600" cy="4558370"/>
          </a:xfrm>
        </p:spPr>
        <p:txBody>
          <a:bodyPr/>
          <a:lstStyle/>
          <a:p>
            <a:r>
              <a:rPr lang="en-US" dirty="0"/>
              <a:t>Prolog programs are executed by issuing queries</a:t>
            </a:r>
          </a:p>
          <a:p>
            <a:pPr lvl="1"/>
            <a:r>
              <a:rPr lang="en-US" dirty="0"/>
              <a:t>Prolog uses </a:t>
            </a:r>
            <a:r>
              <a:rPr lang="en-US" i="1" dirty="0">
                <a:solidFill>
                  <a:srgbClr val="C00000"/>
                </a:solidFill>
              </a:rPr>
              <a:t>backward chaining </a:t>
            </a:r>
            <a:r>
              <a:rPr lang="en-US" dirty="0"/>
              <a:t>to determine if the query statement is entailed from the knowledgebase.</a:t>
            </a:r>
          </a:p>
          <a:p>
            <a:pPr lvl="1"/>
            <a:r>
              <a:rPr lang="en-US" dirty="0"/>
              <a:t>In the process, if the query has variables, it tries to provides answers for the variables through appropriate substitutions.</a:t>
            </a:r>
          </a:p>
          <a:p>
            <a:pPr lvl="1"/>
            <a:r>
              <a:rPr lang="en-US" dirty="0"/>
              <a:t>If there are several possible answers (because of alternative branches in the proof tree), we can force backtracking by issuing a “;” after each answer so that Prolog follows the alternative branch and provide additional answers.</a:t>
            </a:r>
          </a:p>
          <a:p>
            <a:pPr lvl="1"/>
            <a:r>
              <a:rPr lang="en-US" dirty="0"/>
              <a:t>If the query has no variables, Prolog will return either a “yes” or “no”.</a:t>
            </a:r>
          </a:p>
          <a:p>
            <a:pPr lvl="1"/>
            <a:r>
              <a:rPr lang="en-US" dirty="0"/>
              <a:t>In most Prolog interpreters queries are preceded with “?-”.</a:t>
            </a:r>
          </a:p>
        </p:txBody>
      </p:sp>
    </p:spTree>
    <p:extLst>
      <p:ext uri="{BB962C8B-B14F-4D97-AF65-F5344CB8AC3E}">
        <p14:creationId xmlns:p14="http://schemas.microsoft.com/office/powerpoint/2010/main" val="13545276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869C93-0A2A-4803-8683-FFC8A22D1A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11729"/>
          </a:xfrm>
        </p:spPr>
        <p:txBody>
          <a:bodyPr/>
          <a:lstStyle/>
          <a:p>
            <a:r>
              <a:rPr lang="en-US" dirty="0"/>
              <a:t>Queries in Prolog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A7B7AE-89AF-4018-8FD2-E2CCC0C7FC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02979"/>
            <a:ext cx="10515600" cy="4673984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?- mother(</a:t>
            </a:r>
            <a:r>
              <a:rPr lang="en-US" dirty="0" err="1"/>
              <a:t>ann</a:t>
            </a:r>
            <a:r>
              <a:rPr lang="en-US" dirty="0"/>
              <a:t>, bob).</a:t>
            </a:r>
          </a:p>
          <a:p>
            <a:pPr lvl="1"/>
            <a:r>
              <a:rPr lang="en-US" dirty="0"/>
              <a:t>Answer: “yes” or “true”</a:t>
            </a:r>
          </a:p>
          <a:p>
            <a:r>
              <a:rPr lang="en-US" dirty="0"/>
              <a:t>?- mother(</a:t>
            </a:r>
            <a:r>
              <a:rPr lang="en-US" dirty="0" err="1"/>
              <a:t>jan</a:t>
            </a:r>
            <a:r>
              <a:rPr lang="en-US" dirty="0"/>
              <a:t>, bob).</a:t>
            </a:r>
          </a:p>
          <a:p>
            <a:pPr lvl="1"/>
            <a:r>
              <a:rPr lang="en-US" dirty="0"/>
              <a:t>Answer: “no” or “false”</a:t>
            </a:r>
          </a:p>
          <a:p>
            <a:r>
              <a:rPr lang="en-US" dirty="0"/>
              <a:t>?- parent(X, bob).</a:t>
            </a:r>
          </a:p>
          <a:p>
            <a:pPr lvl="1"/>
            <a:r>
              <a:rPr lang="en-US" dirty="0"/>
              <a:t>X = joe;</a:t>
            </a:r>
          </a:p>
          <a:p>
            <a:pPr lvl="1"/>
            <a:r>
              <a:rPr lang="en-US" dirty="0"/>
              <a:t>X = </a:t>
            </a:r>
            <a:r>
              <a:rPr lang="en-US" dirty="0" err="1"/>
              <a:t>ann</a:t>
            </a:r>
            <a:r>
              <a:rPr lang="en-US" dirty="0"/>
              <a:t>;</a:t>
            </a:r>
          </a:p>
          <a:p>
            <a:r>
              <a:rPr lang="en-US" dirty="0"/>
              <a:t>?- ancestor(X, </a:t>
            </a:r>
            <a:r>
              <a:rPr lang="en-US" dirty="0" err="1"/>
              <a:t>ellen</a:t>
            </a:r>
            <a:r>
              <a:rPr lang="en-US" dirty="0"/>
              <a:t>).</a:t>
            </a:r>
          </a:p>
          <a:p>
            <a:pPr lvl="1"/>
            <a:r>
              <a:rPr lang="nl-NL" dirty="0"/>
              <a:t>X = cole;</a:t>
            </a:r>
          </a:p>
          <a:p>
            <a:pPr lvl="1"/>
            <a:r>
              <a:rPr lang="nl-NL" dirty="0"/>
              <a:t>X = jan;</a:t>
            </a:r>
          </a:p>
          <a:p>
            <a:pPr lvl="1"/>
            <a:r>
              <a:rPr lang="nl-NL" dirty="0"/>
              <a:t>X = joe;</a:t>
            </a:r>
          </a:p>
          <a:p>
            <a:pPr lvl="1"/>
            <a:r>
              <a:rPr lang="nl-NL" dirty="0"/>
              <a:t>X = bob;</a:t>
            </a:r>
          </a:p>
          <a:p>
            <a:pPr lvl="1"/>
            <a:r>
              <a:rPr lang="nl-NL" dirty="0"/>
              <a:t>X = ann</a:t>
            </a:r>
            <a:endParaRPr lang="en-US" dirty="0"/>
          </a:p>
          <a:p>
            <a:r>
              <a:rPr lang="en-US" dirty="0"/>
              <a:t>?- ancestor(bob, X).</a:t>
            </a:r>
          </a:p>
          <a:p>
            <a:pPr lvl="1"/>
            <a:r>
              <a:rPr lang="nl-NL" dirty="0"/>
              <a:t>X = cole;</a:t>
            </a:r>
          </a:p>
          <a:p>
            <a:pPr lvl="1"/>
            <a:r>
              <a:rPr lang="nl-NL" dirty="0"/>
              <a:t>X = ellen;</a:t>
            </a:r>
          </a:p>
          <a:p>
            <a:pPr lvl="1"/>
            <a:r>
              <a:rPr lang="nl-NL" dirty="0"/>
              <a:t>X = dan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BB05F9A-26BD-4B32-9387-7A4BA803C5E5}"/>
              </a:ext>
            </a:extLst>
          </p:cNvPr>
          <p:cNvSpPr/>
          <p:nvPr/>
        </p:nvSpPr>
        <p:spPr>
          <a:xfrm>
            <a:off x="5717628" y="1774459"/>
            <a:ext cx="4046483" cy="3693319"/>
          </a:xfrm>
          <a:prstGeom prst="rect">
            <a:avLst/>
          </a:prstGeom>
          <a:solidFill>
            <a:srgbClr val="FFC000"/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altLang="en-US" dirty="0"/>
              <a:t>mother(</a:t>
            </a:r>
            <a:r>
              <a:rPr lang="en-US" altLang="en-US" dirty="0" err="1"/>
              <a:t>ann</a:t>
            </a:r>
            <a:r>
              <a:rPr lang="en-US" altLang="en-US" dirty="0"/>
              <a:t>, bob).</a:t>
            </a:r>
          </a:p>
          <a:p>
            <a:r>
              <a:rPr lang="en-US" altLang="en-US" dirty="0"/>
              <a:t>mother(</a:t>
            </a:r>
            <a:r>
              <a:rPr lang="en-US" altLang="en-US" dirty="0" err="1"/>
              <a:t>jan</a:t>
            </a:r>
            <a:r>
              <a:rPr lang="en-US" altLang="en-US" dirty="0"/>
              <a:t>, </a:t>
            </a:r>
            <a:r>
              <a:rPr lang="en-US" altLang="en-US" dirty="0" err="1"/>
              <a:t>ellen</a:t>
            </a:r>
            <a:r>
              <a:rPr lang="en-US" altLang="en-US" dirty="0"/>
              <a:t>).</a:t>
            </a:r>
          </a:p>
          <a:p>
            <a:r>
              <a:rPr lang="en-US" altLang="en-US" dirty="0"/>
              <a:t>mother(</a:t>
            </a:r>
            <a:r>
              <a:rPr lang="en-US" altLang="en-US" dirty="0" err="1"/>
              <a:t>ellen</a:t>
            </a:r>
            <a:r>
              <a:rPr lang="en-US" altLang="en-US" dirty="0"/>
              <a:t>, dan).</a:t>
            </a:r>
          </a:p>
          <a:p>
            <a:endParaRPr lang="en-US" altLang="en-US" sz="900" dirty="0"/>
          </a:p>
          <a:p>
            <a:r>
              <a:rPr lang="en-US" altLang="en-US" dirty="0"/>
              <a:t>father(joe, bob).</a:t>
            </a:r>
          </a:p>
          <a:p>
            <a:r>
              <a:rPr lang="en-US" altLang="en-US" dirty="0"/>
              <a:t>father(bob, </a:t>
            </a:r>
            <a:r>
              <a:rPr lang="en-US" altLang="en-US" dirty="0" err="1"/>
              <a:t>cole</a:t>
            </a:r>
            <a:r>
              <a:rPr lang="en-US" altLang="en-US" dirty="0"/>
              <a:t>).</a:t>
            </a:r>
          </a:p>
          <a:p>
            <a:r>
              <a:rPr lang="en-US" altLang="en-US" dirty="0"/>
              <a:t>father(</a:t>
            </a:r>
            <a:r>
              <a:rPr lang="en-US" altLang="en-US" dirty="0" err="1"/>
              <a:t>cole</a:t>
            </a:r>
            <a:r>
              <a:rPr lang="en-US" altLang="en-US" dirty="0"/>
              <a:t>, </a:t>
            </a:r>
            <a:r>
              <a:rPr lang="en-US" altLang="en-US" dirty="0" err="1"/>
              <a:t>ellen</a:t>
            </a:r>
            <a:r>
              <a:rPr lang="en-US" altLang="en-US" dirty="0"/>
              <a:t>).</a:t>
            </a:r>
          </a:p>
          <a:p>
            <a:endParaRPr lang="en-US" altLang="en-US" sz="900" dirty="0"/>
          </a:p>
          <a:p>
            <a:r>
              <a:rPr lang="en-US" altLang="en-US" dirty="0"/>
              <a:t>parent(X,Y) :- father(X,Y).</a:t>
            </a:r>
          </a:p>
          <a:p>
            <a:r>
              <a:rPr lang="en-US" altLang="en-US" dirty="0"/>
              <a:t>parent(X,Y) :- mother(X,Y).</a:t>
            </a:r>
          </a:p>
          <a:p>
            <a:endParaRPr lang="en-US" altLang="en-US" sz="900" dirty="0"/>
          </a:p>
          <a:p>
            <a:r>
              <a:rPr lang="en-US" altLang="en-US" dirty="0"/>
              <a:t>grand(X,Y) :- parent(X,Z), parent(Z,Y).</a:t>
            </a:r>
          </a:p>
          <a:p>
            <a:endParaRPr lang="en-US" altLang="en-US" sz="900" dirty="0"/>
          </a:p>
          <a:p>
            <a:r>
              <a:rPr lang="en-US" altLang="en-US" dirty="0"/>
              <a:t>ancestor(X,Y) :- parent(X,Y).</a:t>
            </a:r>
          </a:p>
          <a:p>
            <a:r>
              <a:rPr lang="en-US" altLang="en-US" dirty="0"/>
              <a:t>ancestor(X,Y) :- parent(X,Z), ancestor(Z,Y).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392CEB5-4EED-424C-9B1E-5825E1F30FAE}"/>
              </a:ext>
            </a:extLst>
          </p:cNvPr>
          <p:cNvSpPr/>
          <p:nvPr/>
        </p:nvSpPr>
        <p:spPr>
          <a:xfrm>
            <a:off x="4685438" y="5933756"/>
            <a:ext cx="64213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0" u="sng" dirty="0">
                <a:solidFill>
                  <a:srgbClr val="5F8EA9"/>
                </a:solidFill>
                <a:effectLst/>
                <a:latin typeface="Arial" panose="020B0604020202020204" pitchFamily="34" charset="0"/>
                <a:hlinkClick r:id="rId2"/>
              </a:rPr>
              <a:t>Let’s try these in the Swish SWI-Prolog online interpreter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9258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3003AE-7EBD-452F-A645-21455B827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16834"/>
          </a:xfrm>
        </p:spPr>
        <p:txBody>
          <a:bodyPr/>
          <a:lstStyle/>
          <a:p>
            <a:r>
              <a:rPr lang="en-US" dirty="0"/>
              <a:t>Lists in Prolog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D20E38-32BB-4896-A8C8-454C124ED4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76552"/>
            <a:ext cx="10515600" cy="4600411"/>
          </a:xfrm>
        </p:spPr>
        <p:txBody>
          <a:bodyPr/>
          <a:lstStyle/>
          <a:p>
            <a:r>
              <a:rPr lang="en-US" dirty="0"/>
              <a:t>Lists are the primary built-in data structures in Prolog</a:t>
            </a:r>
          </a:p>
          <a:p>
            <a:r>
              <a:rPr lang="en-US" dirty="0"/>
              <a:t>Represented with square brackets: [], [1,2,3], [a, [1,3,b], [bob, </a:t>
            </a:r>
            <a:r>
              <a:rPr lang="en-US" dirty="0" err="1"/>
              <a:t>mary</a:t>
            </a:r>
            <a:r>
              <a:rPr lang="en-US" dirty="0"/>
              <a:t>]]</a:t>
            </a:r>
          </a:p>
          <a:p>
            <a:r>
              <a:rPr lang="en-US" dirty="0"/>
              <a:t>The vertical bar symbol, “|”, acts both as the constructor and selector for lists</a:t>
            </a:r>
          </a:p>
          <a:p>
            <a:pPr lvl="1"/>
            <a:r>
              <a:rPr lang="en-US" dirty="0"/>
              <a:t>[H|T] represents a list whose head element is H, and whose tail (i.e. the rest of the list) is T</a:t>
            </a:r>
          </a:p>
          <a:p>
            <a:pPr lvl="1"/>
            <a:r>
              <a:rPr lang="en-US" dirty="0"/>
              <a:t>[a, b, c] </a:t>
            </a:r>
            <a:r>
              <a:rPr lang="en-US" dirty="0">
                <a:sym typeface="Wingdings" panose="05000000000000000000" pitchFamily="2" charset="2"/>
              </a:rPr>
              <a:t></a:t>
            </a:r>
            <a:r>
              <a:rPr lang="en-US" dirty="0"/>
              <a:t> H = a and T = [b, c]</a:t>
            </a:r>
          </a:p>
          <a:p>
            <a:pPr lvl="1"/>
            <a:r>
              <a:rPr lang="en-US" dirty="0"/>
              <a:t>[[1,2], [3,4], b, c] </a:t>
            </a:r>
            <a:r>
              <a:rPr lang="en-US" dirty="0">
                <a:sym typeface="Wingdings" panose="05000000000000000000" pitchFamily="2" charset="2"/>
              </a:rPr>
              <a:t></a:t>
            </a:r>
            <a:r>
              <a:rPr lang="en-US" dirty="0"/>
              <a:t> H = [1,2] and T = [[3,4], b, c]</a:t>
            </a:r>
          </a:p>
          <a:p>
            <a:pPr lvl="1"/>
            <a:r>
              <a:rPr lang="en-US" dirty="0"/>
              <a:t>[a] </a:t>
            </a:r>
            <a:r>
              <a:rPr lang="en-US" dirty="0">
                <a:sym typeface="Wingdings" panose="05000000000000000000" pitchFamily="2" charset="2"/>
              </a:rPr>
              <a:t> H = a, T = []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3468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3003AE-7EBD-452F-A645-21455B827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16834"/>
          </a:xfrm>
        </p:spPr>
        <p:txBody>
          <a:bodyPr/>
          <a:lstStyle/>
          <a:p>
            <a:r>
              <a:rPr lang="en-US" dirty="0"/>
              <a:t>Lists in Prolog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D20E38-32BB-4896-A8C8-454C124ED4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76552"/>
            <a:ext cx="10515600" cy="4600411"/>
          </a:xfrm>
        </p:spPr>
        <p:txBody>
          <a:bodyPr>
            <a:normAutofit/>
          </a:bodyPr>
          <a:lstStyle/>
          <a:p>
            <a:r>
              <a:rPr lang="en-US" dirty="0"/>
              <a:t>Example: Appending a list to anther list</a:t>
            </a:r>
          </a:p>
          <a:p>
            <a:endParaRPr lang="en-US" sz="1400" dirty="0"/>
          </a:p>
          <a:p>
            <a:pPr lvl="1"/>
            <a:r>
              <a:rPr lang="en-US" dirty="0"/>
              <a:t>append([],</a:t>
            </a:r>
            <a:r>
              <a:rPr lang="en-US" dirty="0" err="1"/>
              <a:t>List,List</a:t>
            </a:r>
            <a:r>
              <a:rPr lang="en-US" dirty="0"/>
              <a:t>). </a:t>
            </a:r>
          </a:p>
          <a:p>
            <a:pPr lvl="1"/>
            <a:endParaRPr lang="en-US" sz="3200" dirty="0"/>
          </a:p>
          <a:p>
            <a:pPr lvl="1"/>
            <a:r>
              <a:rPr lang="en-US" dirty="0"/>
              <a:t>append([</a:t>
            </a:r>
            <a:r>
              <a:rPr lang="en-US" dirty="0" err="1"/>
              <a:t>H|Tail</a:t>
            </a:r>
            <a:r>
              <a:rPr lang="en-US" dirty="0"/>
              <a:t>], X, [</a:t>
            </a:r>
            <a:r>
              <a:rPr lang="en-US" dirty="0" err="1"/>
              <a:t>H|NewTail</a:t>
            </a:r>
            <a:r>
              <a:rPr lang="en-US" dirty="0"/>
              <a:t>]) :- </a:t>
            </a:r>
          </a:p>
          <a:p>
            <a:pPr marL="457200" lvl="1" indent="0">
              <a:buNone/>
            </a:pPr>
            <a:r>
              <a:rPr lang="en-US" dirty="0"/>
              <a:t>                                      append(Tail, X, </a:t>
            </a:r>
            <a:r>
              <a:rPr lang="en-US" dirty="0" err="1"/>
              <a:t>NewTail</a:t>
            </a:r>
            <a:r>
              <a:rPr lang="en-US" dirty="0"/>
              <a:t>).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An alternative version of the 2</a:t>
            </a:r>
            <a:r>
              <a:rPr lang="en-US" baseline="30000" dirty="0"/>
              <a:t>nd</a:t>
            </a:r>
            <a:r>
              <a:rPr lang="en-US" dirty="0"/>
              <a:t> statement:</a:t>
            </a:r>
          </a:p>
          <a:p>
            <a:endParaRPr lang="en-US" sz="900" dirty="0"/>
          </a:p>
          <a:p>
            <a:pPr lvl="1"/>
            <a:r>
              <a:rPr lang="en-US" dirty="0"/>
              <a:t>append([</a:t>
            </a:r>
            <a:r>
              <a:rPr lang="en-US" dirty="0" err="1"/>
              <a:t>H|Tail</a:t>
            </a:r>
            <a:r>
              <a:rPr lang="en-US" dirty="0"/>
              <a:t>], X, </a:t>
            </a:r>
            <a:r>
              <a:rPr lang="en-US" dirty="0" err="1"/>
              <a:t>NewList</a:t>
            </a:r>
            <a:r>
              <a:rPr lang="en-US" dirty="0"/>
              <a:t>) :- </a:t>
            </a:r>
          </a:p>
          <a:p>
            <a:pPr marL="457200" lvl="1" indent="0">
              <a:buNone/>
            </a:pPr>
            <a:r>
              <a:rPr lang="en-US" dirty="0"/>
              <a:t>                                      append(Tail, X, </a:t>
            </a:r>
            <a:r>
              <a:rPr lang="en-US" dirty="0" err="1"/>
              <a:t>NewTail</a:t>
            </a:r>
            <a:r>
              <a:rPr lang="en-US" dirty="0"/>
              <a:t>), </a:t>
            </a:r>
            <a:r>
              <a:rPr lang="en-US" dirty="0" err="1"/>
              <a:t>NewList</a:t>
            </a:r>
            <a:r>
              <a:rPr lang="en-US" dirty="0"/>
              <a:t> = [</a:t>
            </a:r>
            <a:r>
              <a:rPr lang="en-US" dirty="0" err="1"/>
              <a:t>H|NewTail</a:t>
            </a:r>
            <a:r>
              <a:rPr lang="en-US" dirty="0"/>
              <a:t>].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5112F40-18F9-407F-8A16-CAE16A26C620}"/>
              </a:ext>
            </a:extLst>
          </p:cNvPr>
          <p:cNvSpPr txBox="1"/>
          <p:nvPr/>
        </p:nvSpPr>
        <p:spPr>
          <a:xfrm>
            <a:off x="5909441" y="2151385"/>
            <a:ext cx="4382814" cy="923330"/>
          </a:xfrm>
          <a:prstGeom prst="rect">
            <a:avLst/>
          </a:prstGeom>
          <a:solidFill>
            <a:srgbClr val="FFC0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dirty="0"/>
              <a:t>First statement says that if we append a List to the empty list, we get back the List. This is also the base condition for the recursion.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03EF8B88-9090-416C-8DDC-AC36E5432ED1}"/>
              </a:ext>
            </a:extLst>
          </p:cNvPr>
          <p:cNvCxnSpPr/>
          <p:nvPr/>
        </p:nvCxnSpPr>
        <p:spPr>
          <a:xfrm flipH="1">
            <a:off x="5076498" y="2528966"/>
            <a:ext cx="832943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E5F7E372-4712-43C4-A433-057EB2BEC8BA}"/>
              </a:ext>
            </a:extLst>
          </p:cNvPr>
          <p:cNvSpPr txBox="1"/>
          <p:nvPr/>
        </p:nvSpPr>
        <p:spPr>
          <a:xfrm>
            <a:off x="7683064" y="3392216"/>
            <a:ext cx="3686504" cy="1477328"/>
          </a:xfrm>
          <a:prstGeom prst="rect">
            <a:avLst/>
          </a:prstGeom>
          <a:solidFill>
            <a:srgbClr val="FFC0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dirty="0"/>
              <a:t>The 2</a:t>
            </a:r>
            <a:r>
              <a:rPr lang="en-US" baseline="30000" dirty="0"/>
              <a:t>nd</a:t>
            </a:r>
            <a:r>
              <a:rPr lang="en-US" dirty="0"/>
              <a:t> statement says that if we append a list X to a list with head H and tail T, we get a new list with head H and a tail which is the result of append X to tail of the original list.</a:t>
            </a:r>
          </a:p>
        </p:txBody>
      </p:sp>
      <p:cxnSp>
        <p:nvCxnSpPr>
          <p:cNvPr id="9" name="Connector: Elbow 8">
            <a:extLst>
              <a:ext uri="{FF2B5EF4-FFF2-40B4-BE49-F238E27FC236}">
                <a16:creationId xmlns:a16="http://schemas.microsoft.com/office/drawing/2014/main" id="{C78ACF38-4DF5-4EAD-B9AB-D72EC221B5EB}"/>
              </a:ext>
            </a:extLst>
          </p:cNvPr>
          <p:cNvCxnSpPr>
            <a:cxnSpLocks/>
            <a:stCxn id="7" idx="1"/>
          </p:cNvCxnSpPr>
          <p:nvPr/>
        </p:nvCxnSpPr>
        <p:spPr>
          <a:xfrm rot="10800000">
            <a:off x="7073462" y="3876760"/>
            <a:ext cx="609602" cy="254121"/>
          </a:xfrm>
          <a:prstGeom prst="bentConnector3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75969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2D5D4D-9EE4-4D8B-BBEF-13323B6E17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01220"/>
          </a:xfrm>
        </p:spPr>
        <p:txBody>
          <a:bodyPr/>
          <a:lstStyle/>
          <a:p>
            <a:r>
              <a:rPr lang="en-US" dirty="0"/>
              <a:t>Arithmetic in Prolog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D423C4-D725-4945-8C7F-8152B61037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50428"/>
            <a:ext cx="10515600" cy="4726535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Prolog has special built-in features for dealing arithmetic and numeric operations:</a:t>
            </a:r>
          </a:p>
          <a:p>
            <a:endParaRPr lang="en-US" sz="1300" dirty="0"/>
          </a:p>
          <a:p>
            <a:pPr marL="0" indent="0">
              <a:buNone/>
            </a:pPr>
            <a:r>
              <a:rPr lang="pt-BR" dirty="0"/>
              <a:t>factorial(0, 1).</a:t>
            </a:r>
          </a:p>
          <a:p>
            <a:pPr marL="0" indent="0">
              <a:buNone/>
            </a:pPr>
            <a:r>
              <a:rPr lang="pt-BR" dirty="0"/>
              <a:t>factorial(N, F) :- N &gt; 0,</a:t>
            </a:r>
          </a:p>
          <a:p>
            <a:pPr marL="0" indent="0">
              <a:buNone/>
            </a:pPr>
            <a:r>
              <a:rPr lang="pt-BR" dirty="0"/>
              <a:t>                             N1 is N - 1,</a:t>
            </a:r>
          </a:p>
          <a:p>
            <a:pPr marL="0" indent="0">
              <a:buNone/>
            </a:pPr>
            <a:r>
              <a:rPr lang="pt-BR" dirty="0"/>
              <a:t>                             factorial(N1, F1),</a:t>
            </a:r>
          </a:p>
          <a:p>
            <a:pPr marL="0" indent="0">
              <a:buNone/>
            </a:pPr>
            <a:r>
              <a:rPr lang="pt-BR" dirty="0"/>
              <a:t>                             F is N * F1.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/>
              <a:t>add2list([], _, []).</a:t>
            </a:r>
          </a:p>
          <a:p>
            <a:pPr marL="0" indent="0">
              <a:buNone/>
            </a:pPr>
            <a:r>
              <a:rPr lang="pt-BR" dirty="0"/>
              <a:t>add2list([H|T], N, L) :- </a:t>
            </a:r>
          </a:p>
          <a:p>
            <a:pPr marL="0" indent="0">
              <a:buNone/>
            </a:pPr>
            <a:r>
              <a:rPr lang="pt-BR" dirty="0"/>
              <a:t>                 Hplus is H + N,</a:t>
            </a:r>
          </a:p>
          <a:p>
            <a:pPr marL="0" indent="0">
              <a:buNone/>
            </a:pPr>
            <a:r>
              <a:rPr lang="pt-BR" dirty="0"/>
              <a:t>                 add2list(T, N, Tplus),</a:t>
            </a:r>
          </a:p>
          <a:p>
            <a:pPr marL="0" indent="0">
              <a:buNone/>
            </a:pPr>
            <a:r>
              <a:rPr lang="pt-BR" dirty="0"/>
              <a:t>                 L = [Hplus|Tplus].</a:t>
            </a: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7310FDB-D004-41C1-8E60-56FB3005D0F9}"/>
              </a:ext>
            </a:extLst>
          </p:cNvPr>
          <p:cNvSpPr/>
          <p:nvPr/>
        </p:nvSpPr>
        <p:spPr>
          <a:xfrm>
            <a:off x="6190595" y="2563152"/>
            <a:ext cx="4046483" cy="646331"/>
          </a:xfrm>
          <a:prstGeom prst="rect">
            <a:avLst/>
          </a:prstGeom>
          <a:solidFill>
            <a:srgbClr val="FFC000"/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altLang="en-US" dirty="0"/>
              <a:t>?- factorial(10, X).</a:t>
            </a:r>
          </a:p>
          <a:p>
            <a:r>
              <a:rPr lang="en-US" b="1" dirty="0"/>
              <a:t>X</a:t>
            </a:r>
            <a:r>
              <a:rPr lang="en-US" dirty="0"/>
              <a:t> = 3628800</a:t>
            </a:r>
            <a:endParaRPr lang="en-US" altLang="en-US" dirty="0"/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08014539-3438-4707-8556-A6E266CC6793}"/>
              </a:ext>
            </a:extLst>
          </p:cNvPr>
          <p:cNvCxnSpPr>
            <a:cxnSpLocks/>
          </p:cNvCxnSpPr>
          <p:nvPr/>
        </p:nvCxnSpPr>
        <p:spPr>
          <a:xfrm>
            <a:off x="4939863" y="2886318"/>
            <a:ext cx="893382" cy="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>
            <a:extLst>
              <a:ext uri="{FF2B5EF4-FFF2-40B4-BE49-F238E27FC236}">
                <a16:creationId xmlns:a16="http://schemas.microsoft.com/office/drawing/2014/main" id="{71606CD8-B948-4786-AB7E-264C0C861B19}"/>
              </a:ext>
            </a:extLst>
          </p:cNvPr>
          <p:cNvSpPr/>
          <p:nvPr/>
        </p:nvSpPr>
        <p:spPr>
          <a:xfrm>
            <a:off x="6227377" y="4638945"/>
            <a:ext cx="4046483" cy="646331"/>
          </a:xfrm>
          <a:prstGeom prst="rect">
            <a:avLst/>
          </a:prstGeom>
          <a:solidFill>
            <a:srgbClr val="FFC000"/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altLang="en-US" dirty="0"/>
              <a:t>?- add2list([1,2,3], 5, L).</a:t>
            </a:r>
          </a:p>
          <a:p>
            <a:r>
              <a:rPr lang="en-US" b="1" dirty="0"/>
              <a:t>L</a:t>
            </a:r>
            <a:r>
              <a:rPr lang="en-US" dirty="0"/>
              <a:t> = [6, 7, 8]</a:t>
            </a:r>
            <a:endParaRPr lang="en-US" altLang="en-US" dirty="0"/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6C66F673-90C2-4E56-9C9E-9705315343C7}"/>
              </a:ext>
            </a:extLst>
          </p:cNvPr>
          <p:cNvCxnSpPr>
            <a:cxnSpLocks/>
          </p:cNvCxnSpPr>
          <p:nvPr/>
        </p:nvCxnSpPr>
        <p:spPr>
          <a:xfrm>
            <a:off x="5071243" y="4962111"/>
            <a:ext cx="893382" cy="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67431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A5DF7C-F128-439B-8B9F-827392A10A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53772"/>
          </a:xfrm>
        </p:spPr>
        <p:txBody>
          <a:bodyPr/>
          <a:lstStyle/>
          <a:p>
            <a:r>
              <a:rPr lang="en-US" dirty="0"/>
              <a:t>Prolog = Programming in Logic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CE7075-48EA-48E1-93B2-5D47A82DD7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8898"/>
            <a:ext cx="10515600" cy="4758065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Declarative (not procedural)</a:t>
            </a:r>
          </a:p>
          <a:p>
            <a:pPr lvl="1"/>
            <a:r>
              <a:rPr lang="en-US" dirty="0"/>
              <a:t>Recursion (no “for” or “while” loops)</a:t>
            </a:r>
          </a:p>
          <a:p>
            <a:pPr lvl="1"/>
            <a:r>
              <a:rPr lang="en-US" dirty="0"/>
              <a:t>Relations (not functions &amp; procedures)</a:t>
            </a:r>
          </a:p>
          <a:p>
            <a:pPr lvl="1"/>
            <a:r>
              <a:rPr lang="en-US" dirty="0"/>
              <a:t>Unification as the main method for message passing</a:t>
            </a:r>
          </a:p>
          <a:p>
            <a:r>
              <a:rPr lang="en-US" dirty="0"/>
              <a:t>Think declaratively, not procedurally</a:t>
            </a:r>
          </a:p>
          <a:p>
            <a:pPr lvl="1"/>
            <a:r>
              <a:rPr lang="en-US" dirty="0"/>
              <a:t>Challenging</a:t>
            </a:r>
          </a:p>
          <a:p>
            <a:pPr lvl="1"/>
            <a:r>
              <a:rPr lang="en-US" dirty="0"/>
              <a:t>Requires a different mindset</a:t>
            </a:r>
          </a:p>
          <a:p>
            <a:r>
              <a:rPr lang="en-US" dirty="0"/>
              <a:t>High-level language</a:t>
            </a:r>
          </a:p>
          <a:p>
            <a:pPr lvl="1"/>
            <a:r>
              <a:rPr lang="en-US" dirty="0"/>
              <a:t>Not as efficient as, say, C</a:t>
            </a:r>
          </a:p>
          <a:p>
            <a:pPr lvl="1"/>
            <a:r>
              <a:rPr lang="en-US" dirty="0"/>
              <a:t>Good for rapid prototyping</a:t>
            </a:r>
          </a:p>
          <a:p>
            <a:pPr lvl="1"/>
            <a:r>
              <a:rPr lang="en-US" dirty="0"/>
              <a:t>Small programs</a:t>
            </a:r>
          </a:p>
          <a:p>
            <a:pPr lvl="1"/>
            <a:r>
              <a:rPr lang="en-US" dirty="0"/>
              <a:t>Useful in many AI applications (knowledge representation, inference)</a:t>
            </a:r>
          </a:p>
          <a:p>
            <a:pPr lvl="1"/>
            <a:r>
              <a:rPr lang="en-US" dirty="0"/>
              <a:t>Extensions, like PSL (Probabilistic Soft Logic) are highly scalable and used extensively in machine learning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0679359-E544-4EA2-ACEB-7ED947D73A1C}"/>
              </a:ext>
            </a:extLst>
          </p:cNvPr>
          <p:cNvSpPr/>
          <p:nvPr/>
        </p:nvSpPr>
        <p:spPr>
          <a:xfrm>
            <a:off x="1123932" y="5999802"/>
            <a:ext cx="9572897" cy="646331"/>
          </a:xfrm>
          <a:prstGeom prst="rect">
            <a:avLst/>
          </a:prstGeom>
          <a:solidFill>
            <a:srgbClr val="FFC0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en-US" dirty="0"/>
              <a:t>For more information about the basic syntax and structure of Prolog programs please review the first few sections of the online tutorial </a:t>
            </a:r>
            <a:r>
              <a:rPr lang="en-US" b="1" u="sng" dirty="0">
                <a:hlinkClick r:id="rId2"/>
              </a:rPr>
              <a:t>Learning Prolog Now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79590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A5DF7C-F128-439B-8B9F-827392A10A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53772"/>
          </a:xfrm>
        </p:spPr>
        <p:txBody>
          <a:bodyPr/>
          <a:lstStyle/>
          <a:p>
            <a:r>
              <a:rPr lang="en-US" dirty="0"/>
              <a:t>Prolog = Programming in Logic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CE7075-48EA-48E1-93B2-5D47A82DD7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8898"/>
            <a:ext cx="10515600" cy="4758065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Basic Idea</a:t>
            </a:r>
          </a:p>
          <a:p>
            <a:pPr lvl="1"/>
            <a:r>
              <a:rPr lang="en-US" dirty="0"/>
              <a:t>Describe the situation of interest (specification for a task to be performed, knowledge about the environment, etc.)</a:t>
            </a:r>
          </a:p>
          <a:p>
            <a:pPr lvl="2"/>
            <a:r>
              <a:rPr lang="en-US" dirty="0"/>
              <a:t>In the form of logical statements</a:t>
            </a:r>
          </a:p>
          <a:p>
            <a:pPr lvl="1"/>
            <a:r>
              <a:rPr lang="en-US" dirty="0"/>
              <a:t>Ask a question (issue a query)</a:t>
            </a:r>
          </a:p>
          <a:p>
            <a:pPr lvl="2"/>
            <a:r>
              <a:rPr lang="en-US" dirty="0"/>
              <a:t>Prolog logically deduces new facts about the situation we described</a:t>
            </a:r>
          </a:p>
          <a:p>
            <a:pPr lvl="2"/>
            <a:r>
              <a:rPr lang="en-US" dirty="0"/>
              <a:t>Gives us its deductions back as answers to the query</a:t>
            </a:r>
          </a:p>
          <a:p>
            <a:pPr lvl="2"/>
            <a:endParaRPr lang="en-US" sz="800" dirty="0"/>
          </a:p>
          <a:p>
            <a:r>
              <a:rPr lang="en-US" dirty="0"/>
              <a:t>Prolog’s computational model</a:t>
            </a:r>
          </a:p>
          <a:p>
            <a:pPr lvl="1"/>
            <a:r>
              <a:rPr lang="en-US" dirty="0"/>
              <a:t>based on Backward Chaining Inferences from Horn Clause programs</a:t>
            </a:r>
          </a:p>
          <a:p>
            <a:pPr lvl="1"/>
            <a:r>
              <a:rPr lang="en-US" dirty="0"/>
              <a:t>equivalent to Resolution-Refutation with Horn Clauses </a:t>
            </a:r>
          </a:p>
          <a:p>
            <a:pPr lvl="1"/>
            <a:endParaRPr lang="en-US" sz="900" dirty="0"/>
          </a:p>
          <a:p>
            <a:pPr marL="0" indent="0">
              <a:buNone/>
            </a:pPr>
            <a:r>
              <a:rPr lang="en-US" dirty="0"/>
              <a:t>For more information about Prolog’s computational model, please review my </a:t>
            </a:r>
            <a:r>
              <a:rPr lang="en-US" b="1" u="sng" dirty="0">
                <a:hlinkClick r:id="rId2"/>
              </a:rPr>
              <a:t>Notes on Logic Programing &amp; Prolog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331767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6B5564-2D85-4CEA-928C-298AAF4D7D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17137"/>
          </a:xfrm>
        </p:spPr>
        <p:txBody>
          <a:bodyPr/>
          <a:lstStyle/>
          <a:p>
            <a:r>
              <a:rPr lang="en-US" dirty="0"/>
              <a:t>A bit of Prolog History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236E4C-E421-4518-9F87-BA265D587B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87367"/>
            <a:ext cx="6834352" cy="2680136"/>
          </a:xfrm>
        </p:spPr>
        <p:txBody>
          <a:bodyPr>
            <a:normAutofit/>
          </a:bodyPr>
          <a:lstStyle/>
          <a:p>
            <a:r>
              <a:rPr lang="en-US" sz="2400" dirty="0"/>
              <a:t>First Interpreters and Compilers in 1970s</a:t>
            </a:r>
          </a:p>
          <a:p>
            <a:r>
              <a:rPr lang="en-US" sz="2400" dirty="0"/>
              <a:t>Used extensively in early work on NLP and knowledge representation in 1980’s and 1990’s</a:t>
            </a:r>
          </a:p>
          <a:p>
            <a:r>
              <a:rPr lang="en-US" sz="2400" dirty="0"/>
              <a:t>Also used in many high profile DoD and NASA projects in 80s, 90s, and 2000s</a:t>
            </a:r>
          </a:p>
          <a:p>
            <a:pPr lvl="1"/>
            <a:r>
              <a:rPr lang="en-US" sz="2000" dirty="0"/>
              <a:t>E.g., Prolog used to program natural language interface in International Space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F044ED55-BC50-434F-8EF9-52E9CE8614FC}"/>
              </a:ext>
            </a:extLst>
          </p:cNvPr>
          <p:cNvSpPr txBox="1">
            <a:spLocks/>
          </p:cNvSpPr>
          <p:nvPr/>
        </p:nvSpPr>
        <p:spPr>
          <a:xfrm>
            <a:off x="5502165" y="4382814"/>
            <a:ext cx="6392918" cy="216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/>
              <a:t>More recently, Prolog (and it’s extensions) are used to develop components of intelligent systems that require reasoning in addition to machine learning</a:t>
            </a:r>
          </a:p>
          <a:p>
            <a:pPr lvl="1"/>
            <a:r>
              <a:rPr lang="en-US" sz="2000" dirty="0"/>
              <a:t>E.g., Parts of IBM’s Watson QA supercomputer were coded in Prolog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EE9EBE9-1CB4-42D8-8738-3300FEF637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9402" y="4166645"/>
            <a:ext cx="3982049" cy="2383932"/>
          </a:xfrm>
          <a:prstGeom prst="rect">
            <a:avLst/>
          </a:prstGeom>
        </p:spPr>
      </p:pic>
      <p:pic>
        <p:nvPicPr>
          <p:cNvPr id="8194" name="Picture 2">
            <a:extLst>
              <a:ext uri="{FF2B5EF4-FFF2-40B4-BE49-F238E27FC236}">
                <a16:creationId xmlns:a16="http://schemas.microsoft.com/office/drawing/2014/main" id="{E54E78E1-41A1-400D-90C8-6E47D69518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0950" y="823693"/>
            <a:ext cx="3752850" cy="2466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561703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F94B33-6D55-487A-A2AE-27633D13D6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FOPC to Prolog – Ancestor Example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C2E4DC1-1DBA-4E9F-99B4-AEBCFF2877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3606" y="1794094"/>
            <a:ext cx="10515600" cy="4351338"/>
          </a:xfrm>
        </p:spPr>
        <p:txBody>
          <a:bodyPr>
            <a:normAutofit fontScale="85000" lnSpcReduction="20000"/>
          </a:bodyPr>
          <a:lstStyle/>
          <a:p>
            <a:r>
              <a:rPr lang="en-US" altLang="en-US" dirty="0">
                <a:sym typeface="Symbol" panose="05050102010706020507" pitchFamily="18" charset="2"/>
              </a:rPr>
              <a:t></a:t>
            </a:r>
            <a:r>
              <a:rPr lang="en-US" altLang="en-US" dirty="0"/>
              <a:t>x </a:t>
            </a:r>
            <a:r>
              <a:rPr lang="en-US" altLang="en-US" dirty="0">
                <a:sym typeface="Symbol" panose="05050102010706020507" pitchFamily="18" charset="2"/>
              </a:rPr>
              <a:t>y</a:t>
            </a:r>
            <a:r>
              <a:rPr lang="en-US" altLang="en-US" dirty="0"/>
              <a:t> [father(</a:t>
            </a:r>
            <a:r>
              <a:rPr lang="en-US" altLang="en-US" dirty="0" err="1"/>
              <a:t>x,y</a:t>
            </a:r>
            <a:r>
              <a:rPr lang="en-US" altLang="en-US" dirty="0"/>
              <a:t>) \/ mother(</a:t>
            </a:r>
            <a:r>
              <a:rPr lang="en-US" altLang="en-US" dirty="0" err="1"/>
              <a:t>x,y</a:t>
            </a:r>
            <a:r>
              <a:rPr lang="en-US" altLang="en-US" dirty="0"/>
              <a:t>) </a:t>
            </a:r>
            <a:r>
              <a:rPr lang="en-US" altLang="en-US" dirty="0">
                <a:sym typeface="Symbol" panose="05050102010706020507" pitchFamily="18" charset="2"/>
              </a:rPr>
              <a:t></a:t>
            </a:r>
            <a:r>
              <a:rPr lang="en-US" altLang="en-US" dirty="0"/>
              <a:t> parent(</a:t>
            </a:r>
            <a:r>
              <a:rPr lang="en-US" altLang="en-US" dirty="0" err="1"/>
              <a:t>x,y</a:t>
            </a:r>
            <a:r>
              <a:rPr lang="en-US" altLang="en-US" dirty="0"/>
              <a:t>)]</a:t>
            </a:r>
          </a:p>
          <a:p>
            <a:r>
              <a:rPr lang="en-US" altLang="en-US" dirty="0">
                <a:sym typeface="Symbol" panose="05050102010706020507" pitchFamily="18" charset="2"/>
              </a:rPr>
              <a:t></a:t>
            </a:r>
            <a:r>
              <a:rPr lang="en-US" altLang="en-US" dirty="0"/>
              <a:t>x </a:t>
            </a:r>
            <a:r>
              <a:rPr lang="en-US" altLang="en-US" dirty="0">
                <a:sym typeface="Symbol" panose="05050102010706020507" pitchFamily="18" charset="2"/>
              </a:rPr>
              <a:t>y</a:t>
            </a:r>
            <a:r>
              <a:rPr lang="en-US" altLang="en-US" dirty="0"/>
              <a:t> [</a:t>
            </a:r>
            <a:r>
              <a:rPr lang="en-US" altLang="en-US" dirty="0">
                <a:sym typeface="Symbol" panose="05050102010706020507" pitchFamily="18" charset="2"/>
              </a:rPr>
              <a:t>z</a:t>
            </a:r>
            <a:r>
              <a:rPr lang="en-US" altLang="en-US" dirty="0"/>
              <a:t> [parent(</a:t>
            </a:r>
            <a:r>
              <a:rPr lang="en-US" altLang="en-US" dirty="0" err="1"/>
              <a:t>x,z</a:t>
            </a:r>
            <a:r>
              <a:rPr lang="en-US" altLang="en-US" dirty="0"/>
              <a:t>) /\ parent(</a:t>
            </a:r>
            <a:r>
              <a:rPr lang="en-US" altLang="en-US" dirty="0" err="1"/>
              <a:t>z,y</a:t>
            </a:r>
            <a:r>
              <a:rPr lang="en-US" altLang="en-US" dirty="0"/>
              <a:t>)] </a:t>
            </a:r>
            <a:r>
              <a:rPr lang="en-US" altLang="en-US" dirty="0">
                <a:sym typeface="Symbol" panose="05050102010706020507" pitchFamily="18" charset="2"/>
              </a:rPr>
              <a:t></a:t>
            </a:r>
            <a:r>
              <a:rPr lang="en-US" altLang="en-US" dirty="0"/>
              <a:t> grand(</a:t>
            </a:r>
            <a:r>
              <a:rPr lang="en-US" altLang="en-US" dirty="0" err="1"/>
              <a:t>x,y</a:t>
            </a:r>
            <a:r>
              <a:rPr lang="en-US" altLang="en-US" dirty="0"/>
              <a:t>)]</a:t>
            </a:r>
          </a:p>
          <a:p>
            <a:r>
              <a:rPr lang="en-US" altLang="en-US" dirty="0">
                <a:sym typeface="Symbol" panose="05050102010706020507" pitchFamily="18" charset="2"/>
              </a:rPr>
              <a:t></a:t>
            </a:r>
            <a:r>
              <a:rPr lang="en-US" altLang="en-US" dirty="0"/>
              <a:t>x </a:t>
            </a:r>
            <a:r>
              <a:rPr lang="en-US" altLang="en-US" dirty="0">
                <a:sym typeface="Symbol" panose="05050102010706020507" pitchFamily="18" charset="2"/>
              </a:rPr>
              <a:t>y</a:t>
            </a:r>
            <a:r>
              <a:rPr lang="en-US" altLang="en-US" dirty="0"/>
              <a:t> [parent(</a:t>
            </a:r>
            <a:r>
              <a:rPr lang="en-US" altLang="en-US" dirty="0" err="1"/>
              <a:t>x,y</a:t>
            </a:r>
            <a:r>
              <a:rPr lang="en-US" altLang="en-US" dirty="0"/>
              <a:t>) </a:t>
            </a:r>
            <a:r>
              <a:rPr lang="en-US" altLang="en-US" dirty="0">
                <a:sym typeface="Symbol" panose="05050102010706020507" pitchFamily="18" charset="2"/>
              </a:rPr>
              <a:t></a:t>
            </a:r>
            <a:r>
              <a:rPr lang="en-US" altLang="en-US" dirty="0"/>
              <a:t> ancestor(</a:t>
            </a:r>
            <a:r>
              <a:rPr lang="en-US" altLang="en-US" dirty="0" err="1"/>
              <a:t>x,y</a:t>
            </a:r>
            <a:r>
              <a:rPr lang="en-US" altLang="en-US" dirty="0"/>
              <a:t>)]</a:t>
            </a:r>
          </a:p>
          <a:p>
            <a:r>
              <a:rPr lang="en-US" altLang="en-US" dirty="0">
                <a:sym typeface="Symbol" panose="05050102010706020507" pitchFamily="18" charset="2"/>
              </a:rPr>
              <a:t></a:t>
            </a:r>
            <a:r>
              <a:rPr lang="en-US" altLang="en-US" dirty="0"/>
              <a:t>x </a:t>
            </a:r>
            <a:r>
              <a:rPr lang="en-US" altLang="en-US" dirty="0">
                <a:sym typeface="Symbol" panose="05050102010706020507" pitchFamily="18" charset="2"/>
              </a:rPr>
              <a:t>y</a:t>
            </a:r>
            <a:r>
              <a:rPr lang="en-US" altLang="en-US" dirty="0"/>
              <a:t> [</a:t>
            </a:r>
            <a:r>
              <a:rPr lang="en-US" altLang="en-US" dirty="0">
                <a:sym typeface="Symbol" panose="05050102010706020507" pitchFamily="18" charset="2"/>
              </a:rPr>
              <a:t>z</a:t>
            </a:r>
            <a:r>
              <a:rPr lang="en-US" altLang="en-US" dirty="0"/>
              <a:t> [parent(</a:t>
            </a:r>
            <a:r>
              <a:rPr lang="en-US" altLang="en-US" dirty="0" err="1"/>
              <a:t>x,z</a:t>
            </a:r>
            <a:r>
              <a:rPr lang="en-US" altLang="en-US" dirty="0"/>
              <a:t>) </a:t>
            </a:r>
            <a:r>
              <a:rPr lang="en-US" altLang="en-US" dirty="0">
                <a:sym typeface="Symbol" panose="05050102010706020507" pitchFamily="18" charset="2"/>
              </a:rPr>
              <a:t>/\</a:t>
            </a:r>
            <a:r>
              <a:rPr lang="en-US" altLang="en-US" dirty="0"/>
              <a:t> ancestor(</a:t>
            </a:r>
            <a:r>
              <a:rPr lang="en-US" altLang="en-US" dirty="0" err="1"/>
              <a:t>z,y</a:t>
            </a:r>
            <a:r>
              <a:rPr lang="en-US" altLang="en-US" dirty="0"/>
              <a:t>)] </a:t>
            </a:r>
            <a:r>
              <a:rPr lang="en-US" altLang="en-US" dirty="0">
                <a:sym typeface="Symbol" panose="05050102010706020507" pitchFamily="18" charset="2"/>
              </a:rPr>
              <a:t> ancestor(</a:t>
            </a:r>
            <a:r>
              <a:rPr lang="en-US" altLang="en-US" dirty="0" err="1">
                <a:sym typeface="Symbol" panose="05050102010706020507" pitchFamily="18" charset="2"/>
              </a:rPr>
              <a:t>x,y</a:t>
            </a:r>
            <a:r>
              <a:rPr lang="en-US" altLang="en-US" dirty="0">
                <a:sym typeface="Symbol" panose="05050102010706020507" pitchFamily="18" charset="2"/>
              </a:rPr>
              <a:t>)]</a:t>
            </a:r>
          </a:p>
          <a:p>
            <a:endParaRPr lang="en-US" altLang="en-US" sz="1400" dirty="0">
              <a:sym typeface="Symbol" panose="05050102010706020507" pitchFamily="18" charset="2"/>
            </a:endParaRPr>
          </a:p>
          <a:p>
            <a:r>
              <a:rPr lang="fr-FR" altLang="en-US" dirty="0" err="1"/>
              <a:t>mother</a:t>
            </a:r>
            <a:r>
              <a:rPr lang="fr-FR" altLang="en-US" dirty="0"/>
              <a:t>(</a:t>
            </a:r>
            <a:r>
              <a:rPr lang="fr-FR" altLang="en-US" dirty="0" err="1"/>
              <a:t>ann</a:t>
            </a:r>
            <a:r>
              <a:rPr lang="fr-FR" altLang="en-US" dirty="0"/>
              <a:t>, bob)</a:t>
            </a:r>
          </a:p>
          <a:p>
            <a:r>
              <a:rPr lang="fr-FR" altLang="en-US" dirty="0" err="1"/>
              <a:t>father</a:t>
            </a:r>
            <a:r>
              <a:rPr lang="fr-FR" altLang="en-US" dirty="0"/>
              <a:t>(</a:t>
            </a:r>
            <a:r>
              <a:rPr lang="fr-FR" altLang="en-US" dirty="0" err="1"/>
              <a:t>joe</a:t>
            </a:r>
            <a:r>
              <a:rPr lang="fr-FR" altLang="en-US" dirty="0"/>
              <a:t>, bob)</a:t>
            </a:r>
          </a:p>
          <a:p>
            <a:r>
              <a:rPr lang="fr-FR" altLang="en-US" dirty="0" err="1"/>
              <a:t>father</a:t>
            </a:r>
            <a:r>
              <a:rPr lang="fr-FR" altLang="en-US" dirty="0"/>
              <a:t>(bob, </a:t>
            </a:r>
            <a:r>
              <a:rPr lang="fr-FR" altLang="en-US" dirty="0" err="1"/>
              <a:t>cole</a:t>
            </a:r>
            <a:r>
              <a:rPr lang="fr-FR" altLang="en-US" dirty="0"/>
              <a:t>)</a:t>
            </a:r>
          </a:p>
          <a:p>
            <a:r>
              <a:rPr lang="fr-FR" altLang="en-US" dirty="0" err="1"/>
              <a:t>father</a:t>
            </a:r>
            <a:r>
              <a:rPr lang="fr-FR" altLang="en-US" dirty="0"/>
              <a:t>(</a:t>
            </a:r>
            <a:r>
              <a:rPr lang="fr-FR" altLang="en-US" dirty="0" err="1"/>
              <a:t>cole</a:t>
            </a:r>
            <a:r>
              <a:rPr lang="fr-FR" altLang="en-US" dirty="0"/>
              <a:t>, </a:t>
            </a:r>
            <a:r>
              <a:rPr lang="fr-FR" altLang="en-US" dirty="0" err="1"/>
              <a:t>ellen</a:t>
            </a:r>
            <a:r>
              <a:rPr lang="fr-FR" altLang="en-US" dirty="0"/>
              <a:t>)</a:t>
            </a:r>
          </a:p>
          <a:p>
            <a:r>
              <a:rPr lang="fr-FR" altLang="en-US" dirty="0" err="1"/>
              <a:t>mother</a:t>
            </a:r>
            <a:r>
              <a:rPr lang="fr-FR" altLang="en-US" dirty="0"/>
              <a:t>(jan, </a:t>
            </a:r>
            <a:r>
              <a:rPr lang="fr-FR" altLang="en-US" dirty="0" err="1"/>
              <a:t>ellen</a:t>
            </a:r>
            <a:r>
              <a:rPr lang="fr-FR" altLang="en-US" dirty="0"/>
              <a:t>)</a:t>
            </a:r>
          </a:p>
          <a:p>
            <a:r>
              <a:rPr lang="fr-FR" altLang="en-US" dirty="0" err="1"/>
              <a:t>mother</a:t>
            </a:r>
            <a:r>
              <a:rPr lang="fr-FR" altLang="en-US" dirty="0"/>
              <a:t>(</a:t>
            </a:r>
            <a:r>
              <a:rPr lang="fr-FR" altLang="en-US" dirty="0" err="1"/>
              <a:t>ellen</a:t>
            </a:r>
            <a:r>
              <a:rPr lang="fr-FR" altLang="en-US" dirty="0"/>
              <a:t>, dan)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544073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88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88590"/>
            <a:ext cx="12192000" cy="609600"/>
          </a:xfrm>
        </p:spPr>
        <p:txBody>
          <a:bodyPr/>
          <a:lstStyle/>
          <a:p>
            <a:pPr algn="ctr"/>
            <a:r>
              <a:rPr lang="en-US" sz="3200" dirty="0"/>
              <a:t>Conjunctive Normal Form - Revisited</a:t>
            </a:r>
          </a:p>
        </p:txBody>
      </p:sp>
      <p:sp>
        <p:nvSpPr>
          <p:cNvPr id="25088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227909" y="958467"/>
            <a:ext cx="9862457" cy="5750804"/>
          </a:xfrm>
        </p:spPr>
        <p:txBody>
          <a:bodyPr>
            <a:normAutofit/>
          </a:bodyPr>
          <a:lstStyle/>
          <a:p>
            <a:endParaRPr lang="en-US" sz="400" dirty="0"/>
          </a:p>
          <a:p>
            <a:r>
              <a:rPr lang="en-US" sz="2600" dirty="0"/>
              <a:t>Any first-order logic </a:t>
            </a:r>
            <a:r>
              <a:rPr lang="en-US" sz="2600" i="1" dirty="0"/>
              <a:t>KB</a:t>
            </a:r>
            <a:r>
              <a:rPr lang="en-US" sz="2600" dirty="0"/>
              <a:t> can be converted into CNF:</a:t>
            </a:r>
          </a:p>
          <a:p>
            <a:pPr lvl="1"/>
            <a:r>
              <a:rPr lang="en-US" sz="2300" dirty="0"/>
              <a:t>1. Replace  </a:t>
            </a:r>
            <a:r>
              <a:rPr lang="en-US" sz="2300" b="1" i="1" dirty="0"/>
              <a:t>P</a:t>
            </a:r>
            <a:r>
              <a:rPr lang="en-US" sz="2300" b="1" dirty="0"/>
              <a:t> </a:t>
            </a:r>
            <a:r>
              <a:rPr lang="en-US" sz="2300" b="1" dirty="0">
                <a:latin typeface="Symbol" pitchFamily="18" charset="2"/>
              </a:rPr>
              <a:t>Þ</a:t>
            </a:r>
            <a:r>
              <a:rPr lang="en-US" sz="2300" b="1" dirty="0"/>
              <a:t> </a:t>
            </a:r>
            <a:r>
              <a:rPr lang="en-US" sz="2300" b="1" i="1" dirty="0"/>
              <a:t>Q</a:t>
            </a:r>
            <a:r>
              <a:rPr lang="en-US" sz="2300" dirty="0"/>
              <a:t>  with  </a:t>
            </a:r>
            <a:r>
              <a:rPr lang="en-US" sz="2300" b="1" dirty="0">
                <a:latin typeface="Symbol" pitchFamily="18" charset="2"/>
              </a:rPr>
              <a:t>Ø</a:t>
            </a:r>
            <a:r>
              <a:rPr lang="en-US" sz="2300" b="1" i="1" dirty="0"/>
              <a:t>P</a:t>
            </a:r>
            <a:r>
              <a:rPr lang="en-US" sz="2300" b="1" dirty="0"/>
              <a:t> </a:t>
            </a:r>
            <a:r>
              <a:rPr lang="en-US" sz="2300" b="1" dirty="0">
                <a:latin typeface="Symbol" pitchFamily="18" charset="2"/>
              </a:rPr>
              <a:t>Ú</a:t>
            </a:r>
            <a:r>
              <a:rPr lang="en-US" sz="2300" b="1" dirty="0"/>
              <a:t> </a:t>
            </a:r>
            <a:r>
              <a:rPr lang="en-US" sz="2300" b="1" i="1" dirty="0"/>
              <a:t>Q</a:t>
            </a:r>
            <a:endParaRPr lang="en-US" sz="2300" dirty="0"/>
          </a:p>
          <a:p>
            <a:pPr lvl="1"/>
            <a:r>
              <a:rPr lang="en-US" sz="2300" dirty="0"/>
              <a:t>2. Move inward the negation symbol, e.g., </a:t>
            </a:r>
            <a:r>
              <a:rPr lang="en-US" sz="2300" b="1" dirty="0" err="1">
                <a:latin typeface="Symbol" pitchFamily="18" charset="2"/>
              </a:rPr>
              <a:t>Ø"</a:t>
            </a:r>
            <a:r>
              <a:rPr lang="en-US" sz="2300" b="1" i="1" dirty="0" err="1"/>
              <a:t>x</a:t>
            </a:r>
            <a:r>
              <a:rPr lang="en-US" sz="2300" b="1" dirty="0"/>
              <a:t> </a:t>
            </a:r>
            <a:r>
              <a:rPr lang="en-US" sz="2300" b="1" i="1" dirty="0"/>
              <a:t>P</a:t>
            </a:r>
            <a:r>
              <a:rPr lang="en-US" sz="2300" dirty="0"/>
              <a:t>  becomes </a:t>
            </a:r>
            <a:r>
              <a:rPr lang="en-US" sz="2300" b="1" dirty="0">
                <a:latin typeface="Symbol" pitchFamily="18" charset="2"/>
              </a:rPr>
              <a:t>$</a:t>
            </a:r>
            <a:r>
              <a:rPr lang="en-US" sz="2300" b="1" i="1" dirty="0"/>
              <a:t>x</a:t>
            </a:r>
            <a:r>
              <a:rPr lang="en-US" sz="2300" b="1" dirty="0"/>
              <a:t> </a:t>
            </a:r>
            <a:r>
              <a:rPr lang="en-US" sz="2300" b="1" dirty="0">
                <a:latin typeface="Symbol" pitchFamily="18" charset="2"/>
              </a:rPr>
              <a:t>Ø</a:t>
            </a:r>
            <a:r>
              <a:rPr lang="en-US" sz="2300" b="1" i="1" dirty="0"/>
              <a:t>P</a:t>
            </a:r>
            <a:endParaRPr lang="en-US" sz="2300" b="1" dirty="0"/>
          </a:p>
          <a:p>
            <a:pPr lvl="1"/>
            <a:r>
              <a:rPr lang="en-US" sz="2300" dirty="0"/>
              <a:t>3. Standardize variables apart, e.g., </a:t>
            </a:r>
            <a:r>
              <a:rPr lang="en-US" sz="2300" b="1" dirty="0">
                <a:latin typeface="Symbol" pitchFamily="18" charset="2"/>
              </a:rPr>
              <a:t>"</a:t>
            </a:r>
            <a:r>
              <a:rPr lang="en-US" sz="2300" b="1" i="1" dirty="0"/>
              <a:t>x</a:t>
            </a:r>
            <a:r>
              <a:rPr lang="en-US" sz="2300" b="1" dirty="0"/>
              <a:t> </a:t>
            </a:r>
            <a:r>
              <a:rPr lang="en-US" sz="2300" b="1" i="1" dirty="0"/>
              <a:t>P</a:t>
            </a:r>
            <a:r>
              <a:rPr lang="en-US" sz="2300" b="1" dirty="0"/>
              <a:t> </a:t>
            </a:r>
            <a:r>
              <a:rPr lang="en-US" sz="2300" b="1" dirty="0">
                <a:latin typeface="Symbol" pitchFamily="18" charset="2"/>
              </a:rPr>
              <a:t>Ú</a:t>
            </a:r>
            <a:r>
              <a:rPr lang="en-US" sz="2300" b="1" dirty="0"/>
              <a:t> </a:t>
            </a:r>
            <a:r>
              <a:rPr lang="en-US" sz="2300" b="1" dirty="0">
                <a:latin typeface="Symbol" pitchFamily="18" charset="2"/>
              </a:rPr>
              <a:t>$</a:t>
            </a:r>
            <a:r>
              <a:rPr lang="en-US" sz="2300" b="1" i="1" dirty="0"/>
              <a:t>x</a:t>
            </a:r>
            <a:r>
              <a:rPr lang="en-US" sz="2300" b="1" dirty="0"/>
              <a:t> </a:t>
            </a:r>
            <a:r>
              <a:rPr lang="en-US" sz="2300" b="1" i="1" dirty="0"/>
              <a:t>Q</a:t>
            </a:r>
            <a:r>
              <a:rPr lang="en-US" sz="2300" i="1" dirty="0"/>
              <a:t>   </a:t>
            </a:r>
            <a:r>
              <a:rPr lang="en-US" sz="2300" dirty="0"/>
              <a:t>becomes  </a:t>
            </a:r>
            <a:r>
              <a:rPr lang="en-US" sz="2300" b="1" dirty="0">
                <a:latin typeface="Symbol" pitchFamily="18" charset="2"/>
              </a:rPr>
              <a:t>"</a:t>
            </a:r>
            <a:r>
              <a:rPr lang="en-US" sz="2300" b="1" i="1" dirty="0"/>
              <a:t>x</a:t>
            </a:r>
            <a:r>
              <a:rPr lang="en-US" sz="2300" b="1" dirty="0"/>
              <a:t> </a:t>
            </a:r>
            <a:r>
              <a:rPr lang="en-US" sz="2300" b="1" i="1" dirty="0"/>
              <a:t>P</a:t>
            </a:r>
            <a:r>
              <a:rPr lang="en-US" sz="2300" b="1" dirty="0"/>
              <a:t> </a:t>
            </a:r>
            <a:r>
              <a:rPr lang="en-US" sz="2300" b="1" dirty="0">
                <a:latin typeface="Symbol" pitchFamily="18" charset="2"/>
              </a:rPr>
              <a:t>Ú</a:t>
            </a:r>
            <a:r>
              <a:rPr lang="en-US" sz="2300" b="1" dirty="0"/>
              <a:t> </a:t>
            </a:r>
            <a:r>
              <a:rPr lang="en-US" sz="2300" b="1" dirty="0">
                <a:latin typeface="Symbol" pitchFamily="18" charset="2"/>
              </a:rPr>
              <a:t>$</a:t>
            </a:r>
            <a:r>
              <a:rPr lang="en-US" sz="2300" b="1" i="1" dirty="0"/>
              <a:t>y</a:t>
            </a:r>
            <a:r>
              <a:rPr lang="en-US" sz="2300" b="1" dirty="0"/>
              <a:t> </a:t>
            </a:r>
            <a:r>
              <a:rPr lang="en-US" sz="2300" b="1" i="1" dirty="0"/>
              <a:t>Q</a:t>
            </a:r>
            <a:r>
              <a:rPr lang="en-US" sz="2300" i="1" dirty="0"/>
              <a:t> </a:t>
            </a:r>
            <a:endParaRPr lang="en-US" sz="2300" dirty="0"/>
          </a:p>
          <a:p>
            <a:pPr lvl="1"/>
            <a:r>
              <a:rPr lang="en-US" sz="2300" dirty="0"/>
              <a:t>4. Move quantifiers left in order, e.g., </a:t>
            </a:r>
            <a:r>
              <a:rPr lang="en-US" sz="2300" b="1" dirty="0">
                <a:latin typeface="Symbol" pitchFamily="18" charset="2"/>
              </a:rPr>
              <a:t>"</a:t>
            </a:r>
            <a:r>
              <a:rPr lang="en-US" sz="2300" b="1" i="1" dirty="0"/>
              <a:t>x</a:t>
            </a:r>
            <a:r>
              <a:rPr lang="en-US" sz="2300" b="1" dirty="0"/>
              <a:t> </a:t>
            </a:r>
            <a:r>
              <a:rPr lang="en-US" sz="2300" b="1" i="1" dirty="0"/>
              <a:t>P</a:t>
            </a:r>
            <a:r>
              <a:rPr lang="en-US" sz="2300" b="1" dirty="0"/>
              <a:t> </a:t>
            </a:r>
            <a:r>
              <a:rPr lang="en-US" sz="2300" b="1" dirty="0">
                <a:latin typeface="Symbol" pitchFamily="18" charset="2"/>
              </a:rPr>
              <a:t>Ú</a:t>
            </a:r>
            <a:r>
              <a:rPr lang="en-US" sz="2300" b="1" dirty="0"/>
              <a:t> </a:t>
            </a:r>
            <a:r>
              <a:rPr lang="en-US" sz="2300" b="1" dirty="0">
                <a:latin typeface="Symbol" pitchFamily="18" charset="2"/>
              </a:rPr>
              <a:t>$</a:t>
            </a:r>
            <a:r>
              <a:rPr lang="en-US" sz="2300" b="1" i="1" dirty="0"/>
              <a:t>y</a:t>
            </a:r>
            <a:r>
              <a:rPr lang="en-US" sz="2300" b="1" dirty="0"/>
              <a:t> </a:t>
            </a:r>
            <a:r>
              <a:rPr lang="en-US" sz="2300" b="1" i="1" dirty="0"/>
              <a:t>Q</a:t>
            </a:r>
            <a:r>
              <a:rPr lang="en-US" sz="2300" i="1" dirty="0"/>
              <a:t>   </a:t>
            </a:r>
            <a:r>
              <a:rPr lang="en-US" sz="2300" dirty="0"/>
              <a:t>becomes  </a:t>
            </a:r>
            <a:r>
              <a:rPr lang="en-US" sz="2300" b="1" dirty="0">
                <a:latin typeface="Symbol" pitchFamily="18" charset="2"/>
              </a:rPr>
              <a:t>"</a:t>
            </a:r>
            <a:r>
              <a:rPr lang="en-US" sz="2300" b="1" i="1" dirty="0" err="1"/>
              <a:t>x</a:t>
            </a:r>
            <a:r>
              <a:rPr lang="en-US" sz="2300" b="1" dirty="0" err="1">
                <a:latin typeface="Symbol" pitchFamily="18" charset="2"/>
              </a:rPr>
              <a:t>$</a:t>
            </a:r>
            <a:r>
              <a:rPr lang="en-US" sz="2300" b="1" i="1" dirty="0" err="1"/>
              <a:t>y</a:t>
            </a:r>
            <a:r>
              <a:rPr lang="en-US" sz="2300" b="1" dirty="0"/>
              <a:t> (</a:t>
            </a:r>
            <a:r>
              <a:rPr lang="en-US" sz="2300" b="1" i="1" dirty="0"/>
              <a:t>P</a:t>
            </a:r>
            <a:r>
              <a:rPr lang="en-US" sz="2300" b="1" dirty="0"/>
              <a:t> </a:t>
            </a:r>
            <a:r>
              <a:rPr lang="en-US" sz="2300" b="1" dirty="0">
                <a:latin typeface="Symbol" pitchFamily="18" charset="2"/>
              </a:rPr>
              <a:t>Ú</a:t>
            </a:r>
            <a:r>
              <a:rPr lang="en-US" sz="2300" b="1" dirty="0"/>
              <a:t> </a:t>
            </a:r>
            <a:r>
              <a:rPr lang="en-US" sz="2300" b="1" i="1" dirty="0"/>
              <a:t>Q</a:t>
            </a:r>
            <a:r>
              <a:rPr lang="en-US" sz="2300" b="1" dirty="0"/>
              <a:t>)</a:t>
            </a:r>
            <a:r>
              <a:rPr lang="en-US" sz="2300" i="1" dirty="0"/>
              <a:t> </a:t>
            </a:r>
            <a:endParaRPr lang="en-US" sz="2300" dirty="0"/>
          </a:p>
          <a:p>
            <a:pPr lvl="1"/>
            <a:r>
              <a:rPr lang="en-US" sz="2300" dirty="0"/>
              <a:t>5. Eliminate </a:t>
            </a:r>
            <a:r>
              <a:rPr lang="en-US" sz="2300" b="1" dirty="0">
                <a:latin typeface="Symbol" pitchFamily="18" charset="2"/>
              </a:rPr>
              <a:t>$</a:t>
            </a:r>
            <a:r>
              <a:rPr lang="en-US" sz="2300" dirty="0"/>
              <a:t> by </a:t>
            </a:r>
            <a:r>
              <a:rPr lang="en-US" sz="2300" dirty="0" err="1">
                <a:solidFill>
                  <a:srgbClr val="FF0000"/>
                </a:solidFill>
              </a:rPr>
              <a:t>Skolemization</a:t>
            </a:r>
            <a:r>
              <a:rPr lang="en-US" sz="2300" dirty="0"/>
              <a:t> (see later slide)</a:t>
            </a:r>
          </a:p>
          <a:p>
            <a:pPr lvl="1"/>
            <a:r>
              <a:rPr lang="en-US" sz="2300" dirty="0"/>
              <a:t>6. Drop universal quantifiers (we’ll assume they are implicit)</a:t>
            </a:r>
          </a:p>
          <a:p>
            <a:pPr lvl="1"/>
            <a:r>
              <a:rPr lang="en-US" sz="2300" dirty="0"/>
              <a:t>7. Distribute </a:t>
            </a:r>
            <a:r>
              <a:rPr lang="en-US" sz="2300" b="1" dirty="0">
                <a:latin typeface="Symbol" pitchFamily="18" charset="2"/>
              </a:rPr>
              <a:t>Ù</a:t>
            </a:r>
            <a:r>
              <a:rPr lang="en-US" sz="2300" dirty="0"/>
              <a:t> over </a:t>
            </a:r>
            <a:r>
              <a:rPr lang="en-US" sz="2300" b="1" dirty="0">
                <a:latin typeface="Symbol" pitchFamily="18" charset="2"/>
              </a:rPr>
              <a:t>Ú</a:t>
            </a:r>
            <a:r>
              <a:rPr lang="en-US" sz="2300" dirty="0"/>
              <a:t> , e.g., </a:t>
            </a:r>
            <a:r>
              <a:rPr lang="en-US" sz="2300" b="1" dirty="0"/>
              <a:t>(</a:t>
            </a:r>
            <a:r>
              <a:rPr lang="en-US" sz="2300" dirty="0"/>
              <a:t> </a:t>
            </a:r>
            <a:r>
              <a:rPr lang="en-US" sz="2300" b="1" i="1" dirty="0"/>
              <a:t>P</a:t>
            </a:r>
            <a:r>
              <a:rPr lang="en-US" sz="2300" b="1" dirty="0"/>
              <a:t> </a:t>
            </a:r>
            <a:r>
              <a:rPr lang="en-US" sz="2300" b="1" dirty="0">
                <a:latin typeface="Symbol" pitchFamily="18" charset="2"/>
              </a:rPr>
              <a:t>Ù</a:t>
            </a:r>
            <a:r>
              <a:rPr lang="en-US" sz="2300" b="1" dirty="0"/>
              <a:t> </a:t>
            </a:r>
            <a:r>
              <a:rPr lang="en-US" sz="2300" b="1" i="1" dirty="0"/>
              <a:t>Q</a:t>
            </a:r>
            <a:r>
              <a:rPr lang="en-US" sz="2300" b="1" dirty="0"/>
              <a:t>) </a:t>
            </a:r>
            <a:r>
              <a:rPr lang="en-US" sz="2300" b="1" dirty="0">
                <a:latin typeface="Symbol" pitchFamily="18" charset="2"/>
              </a:rPr>
              <a:t>Ú</a:t>
            </a:r>
            <a:r>
              <a:rPr lang="en-US" sz="2300" b="1" dirty="0"/>
              <a:t> </a:t>
            </a:r>
            <a:r>
              <a:rPr lang="en-US" sz="2300" b="1" i="1" dirty="0"/>
              <a:t>R</a:t>
            </a:r>
            <a:r>
              <a:rPr lang="en-US" sz="2300" dirty="0"/>
              <a:t>   becomes (</a:t>
            </a:r>
            <a:r>
              <a:rPr lang="en-US" sz="2300" b="1" i="1" dirty="0"/>
              <a:t>P</a:t>
            </a:r>
            <a:r>
              <a:rPr lang="en-US" sz="2300" b="1" dirty="0"/>
              <a:t> </a:t>
            </a:r>
            <a:r>
              <a:rPr lang="en-US" sz="2300" b="1" dirty="0">
                <a:latin typeface="Symbol" pitchFamily="18" charset="2"/>
              </a:rPr>
              <a:t>Ú</a:t>
            </a:r>
            <a:r>
              <a:rPr lang="en-US" sz="2300" b="1" dirty="0"/>
              <a:t> </a:t>
            </a:r>
            <a:r>
              <a:rPr lang="en-US" sz="2300" b="1" i="1" dirty="0"/>
              <a:t>Q</a:t>
            </a:r>
            <a:r>
              <a:rPr lang="en-US" sz="2300" b="1" dirty="0"/>
              <a:t>) </a:t>
            </a:r>
            <a:r>
              <a:rPr lang="en-US" sz="2300" b="1" dirty="0">
                <a:latin typeface="Symbol" pitchFamily="18" charset="2"/>
              </a:rPr>
              <a:t>Ù</a:t>
            </a:r>
            <a:r>
              <a:rPr lang="en-US" sz="2300" b="1" dirty="0"/>
              <a:t> (P </a:t>
            </a:r>
            <a:r>
              <a:rPr lang="en-US" sz="2300" b="1" dirty="0">
                <a:latin typeface="Symbol" pitchFamily="18" charset="2"/>
              </a:rPr>
              <a:t>Ú</a:t>
            </a:r>
            <a:r>
              <a:rPr lang="en-US" sz="2300" b="1" dirty="0"/>
              <a:t> </a:t>
            </a:r>
            <a:r>
              <a:rPr lang="en-US" sz="2300" b="1" i="1" dirty="0"/>
              <a:t>R</a:t>
            </a:r>
            <a:r>
              <a:rPr lang="en-US" sz="2300" b="1" dirty="0"/>
              <a:t>)</a:t>
            </a:r>
            <a:r>
              <a:rPr lang="en-US" sz="2300" dirty="0"/>
              <a:t> </a:t>
            </a:r>
          </a:p>
          <a:p>
            <a:pPr lvl="1"/>
            <a:r>
              <a:rPr lang="en-US" sz="2300" dirty="0"/>
              <a:t>8. Split conjunctions (into a set of clauses) and rename variables to avoid conflicts</a:t>
            </a:r>
          </a:p>
        </p:txBody>
      </p:sp>
    </p:spTree>
    <p:extLst>
      <p:ext uri="{BB962C8B-B14F-4D97-AF65-F5344CB8AC3E}">
        <p14:creationId xmlns:p14="http://schemas.microsoft.com/office/powerpoint/2010/main" val="6027288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F94B33-6D55-487A-A2AE-27633D13D6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90709"/>
          </a:xfrm>
        </p:spPr>
        <p:txBody>
          <a:bodyPr/>
          <a:lstStyle/>
          <a:p>
            <a:r>
              <a:rPr lang="en-US" dirty="0"/>
              <a:t>Conversion to Horn Clause Form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C2E4DC1-1DBA-4E9F-99B4-AEBCFF2877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4420" y="1429406"/>
            <a:ext cx="10515600" cy="5139559"/>
          </a:xfrm>
        </p:spPr>
        <p:txBody>
          <a:bodyPr>
            <a:normAutofit fontScale="92500" lnSpcReduction="10000"/>
          </a:bodyPr>
          <a:lstStyle/>
          <a:p>
            <a:r>
              <a:rPr lang="en-US" altLang="en-US" sz="2600" dirty="0">
                <a:sym typeface="Symbol" panose="05050102010706020507" pitchFamily="18" charset="2"/>
              </a:rPr>
              <a:t></a:t>
            </a:r>
            <a:r>
              <a:rPr lang="en-US" altLang="en-US" sz="2600" dirty="0"/>
              <a:t>x </a:t>
            </a:r>
            <a:r>
              <a:rPr lang="en-US" altLang="en-US" sz="2600" dirty="0">
                <a:sym typeface="Symbol" panose="05050102010706020507" pitchFamily="18" charset="2"/>
              </a:rPr>
              <a:t>y</a:t>
            </a:r>
            <a:r>
              <a:rPr lang="en-US" altLang="en-US" sz="2600" dirty="0"/>
              <a:t> [father(</a:t>
            </a:r>
            <a:r>
              <a:rPr lang="en-US" altLang="en-US" sz="2600" dirty="0" err="1"/>
              <a:t>x,y</a:t>
            </a:r>
            <a:r>
              <a:rPr lang="en-US" altLang="en-US" sz="2600" dirty="0"/>
              <a:t>) \/ mother(</a:t>
            </a:r>
            <a:r>
              <a:rPr lang="en-US" altLang="en-US" sz="2600" dirty="0" err="1"/>
              <a:t>x,y</a:t>
            </a:r>
            <a:r>
              <a:rPr lang="en-US" altLang="en-US" sz="2600" dirty="0"/>
              <a:t>) </a:t>
            </a:r>
            <a:r>
              <a:rPr lang="en-US" altLang="en-US" sz="2600" dirty="0">
                <a:sym typeface="Symbol" panose="05050102010706020507" pitchFamily="18" charset="2"/>
              </a:rPr>
              <a:t></a:t>
            </a:r>
            <a:r>
              <a:rPr lang="en-US" altLang="en-US" sz="2600" dirty="0"/>
              <a:t> parent(</a:t>
            </a:r>
            <a:r>
              <a:rPr lang="en-US" altLang="en-US" sz="2600" dirty="0" err="1"/>
              <a:t>x,y</a:t>
            </a:r>
            <a:r>
              <a:rPr lang="en-US" altLang="en-US" sz="2600" dirty="0"/>
              <a:t>)]</a:t>
            </a:r>
          </a:p>
          <a:p>
            <a:pPr lvl="1"/>
            <a:r>
              <a:rPr lang="en-US" altLang="en-US" dirty="0">
                <a:sym typeface="Symbol" panose="05050102010706020507" pitchFamily="18" charset="2"/>
              </a:rPr>
              <a:t></a:t>
            </a:r>
            <a:r>
              <a:rPr lang="en-US" altLang="en-US" dirty="0"/>
              <a:t>x </a:t>
            </a:r>
            <a:r>
              <a:rPr lang="en-US" altLang="en-US" dirty="0">
                <a:sym typeface="Symbol" panose="05050102010706020507" pitchFamily="18" charset="2"/>
              </a:rPr>
              <a:t>y</a:t>
            </a:r>
            <a:r>
              <a:rPr lang="en-US" altLang="en-US" dirty="0"/>
              <a:t> [~(father(</a:t>
            </a:r>
            <a:r>
              <a:rPr lang="en-US" altLang="en-US" dirty="0" err="1"/>
              <a:t>x,y</a:t>
            </a:r>
            <a:r>
              <a:rPr lang="en-US" altLang="en-US" dirty="0"/>
              <a:t>) \/ mother(</a:t>
            </a:r>
            <a:r>
              <a:rPr lang="en-US" altLang="en-US" dirty="0" err="1"/>
              <a:t>x,y</a:t>
            </a:r>
            <a:r>
              <a:rPr lang="en-US" altLang="en-US" dirty="0"/>
              <a:t>)) </a:t>
            </a:r>
            <a:r>
              <a:rPr lang="en-US" altLang="en-US" dirty="0">
                <a:sym typeface="Symbol" panose="05050102010706020507" pitchFamily="18" charset="2"/>
              </a:rPr>
              <a:t>\/</a:t>
            </a:r>
            <a:r>
              <a:rPr lang="en-US" altLang="en-US" dirty="0"/>
              <a:t> parent(</a:t>
            </a:r>
            <a:r>
              <a:rPr lang="en-US" altLang="en-US" dirty="0" err="1"/>
              <a:t>x,y</a:t>
            </a:r>
            <a:r>
              <a:rPr lang="en-US" altLang="en-US" dirty="0"/>
              <a:t>)]</a:t>
            </a:r>
          </a:p>
          <a:p>
            <a:pPr lvl="1"/>
            <a:r>
              <a:rPr lang="en-US" altLang="en-US" dirty="0">
                <a:sym typeface="Symbol" panose="05050102010706020507" pitchFamily="18" charset="2"/>
              </a:rPr>
              <a:t></a:t>
            </a:r>
            <a:r>
              <a:rPr lang="en-US" altLang="en-US" dirty="0"/>
              <a:t>x </a:t>
            </a:r>
            <a:r>
              <a:rPr lang="en-US" altLang="en-US" dirty="0">
                <a:sym typeface="Symbol" panose="05050102010706020507" pitchFamily="18" charset="2"/>
              </a:rPr>
              <a:t>y</a:t>
            </a:r>
            <a:r>
              <a:rPr lang="en-US" altLang="en-US" dirty="0"/>
              <a:t> [(~father(</a:t>
            </a:r>
            <a:r>
              <a:rPr lang="en-US" altLang="en-US" dirty="0" err="1"/>
              <a:t>x,y</a:t>
            </a:r>
            <a:r>
              <a:rPr lang="en-US" altLang="en-US" dirty="0"/>
              <a:t>) /\ ~mother(</a:t>
            </a:r>
            <a:r>
              <a:rPr lang="en-US" altLang="en-US" dirty="0" err="1"/>
              <a:t>x,y</a:t>
            </a:r>
            <a:r>
              <a:rPr lang="en-US" altLang="en-US" dirty="0"/>
              <a:t>)) </a:t>
            </a:r>
            <a:r>
              <a:rPr lang="en-US" altLang="en-US" dirty="0">
                <a:sym typeface="Symbol" panose="05050102010706020507" pitchFamily="18" charset="2"/>
              </a:rPr>
              <a:t>\/</a:t>
            </a:r>
            <a:r>
              <a:rPr lang="en-US" altLang="en-US" dirty="0"/>
              <a:t> parent(</a:t>
            </a:r>
            <a:r>
              <a:rPr lang="en-US" altLang="en-US" dirty="0" err="1"/>
              <a:t>x,y</a:t>
            </a:r>
            <a:r>
              <a:rPr lang="en-US" altLang="en-US" dirty="0"/>
              <a:t>)]</a:t>
            </a:r>
          </a:p>
          <a:p>
            <a:pPr lvl="1"/>
            <a:r>
              <a:rPr lang="en-US" altLang="en-US" dirty="0">
                <a:sym typeface="Symbol" panose="05050102010706020507" pitchFamily="18" charset="2"/>
              </a:rPr>
              <a:t></a:t>
            </a:r>
            <a:r>
              <a:rPr lang="en-US" altLang="en-US" dirty="0"/>
              <a:t>x </a:t>
            </a:r>
            <a:r>
              <a:rPr lang="en-US" altLang="en-US" dirty="0">
                <a:sym typeface="Symbol" panose="05050102010706020507" pitchFamily="18" charset="2"/>
              </a:rPr>
              <a:t>y</a:t>
            </a:r>
            <a:r>
              <a:rPr lang="en-US" altLang="en-US" dirty="0"/>
              <a:t> [(~father(</a:t>
            </a:r>
            <a:r>
              <a:rPr lang="en-US" altLang="en-US" dirty="0" err="1"/>
              <a:t>x,y</a:t>
            </a:r>
            <a:r>
              <a:rPr lang="en-US" altLang="en-US" dirty="0"/>
              <a:t>) \/ parent(</a:t>
            </a:r>
            <a:r>
              <a:rPr lang="en-US" altLang="en-US" dirty="0" err="1"/>
              <a:t>x,y</a:t>
            </a:r>
            <a:r>
              <a:rPr lang="en-US" altLang="en-US" dirty="0"/>
              <a:t>)) /\ (~mother(</a:t>
            </a:r>
            <a:r>
              <a:rPr lang="en-US" altLang="en-US" dirty="0" err="1"/>
              <a:t>x,y</a:t>
            </a:r>
            <a:r>
              <a:rPr lang="en-US" altLang="en-US" dirty="0"/>
              <a:t>) </a:t>
            </a:r>
            <a:r>
              <a:rPr lang="en-US" altLang="en-US" dirty="0">
                <a:sym typeface="Symbol" panose="05050102010706020507" pitchFamily="18" charset="2"/>
              </a:rPr>
              <a:t>\/</a:t>
            </a:r>
            <a:r>
              <a:rPr lang="en-US" altLang="en-US" dirty="0"/>
              <a:t> parent(</a:t>
            </a:r>
            <a:r>
              <a:rPr lang="en-US" altLang="en-US" dirty="0" err="1"/>
              <a:t>x,y</a:t>
            </a:r>
            <a:r>
              <a:rPr lang="en-US" altLang="en-US" dirty="0"/>
              <a:t>)]</a:t>
            </a:r>
          </a:p>
          <a:p>
            <a:pPr lvl="1"/>
            <a:r>
              <a:rPr lang="en-US" altLang="en-US" dirty="0"/>
              <a:t>(~father(</a:t>
            </a:r>
            <a:r>
              <a:rPr lang="en-US" altLang="en-US" dirty="0" err="1"/>
              <a:t>x,y</a:t>
            </a:r>
            <a:r>
              <a:rPr lang="en-US" altLang="en-US" dirty="0"/>
              <a:t>) \/ parent(</a:t>
            </a:r>
            <a:r>
              <a:rPr lang="en-US" altLang="en-US" dirty="0" err="1"/>
              <a:t>x,y</a:t>
            </a:r>
            <a:r>
              <a:rPr lang="en-US" altLang="en-US" dirty="0"/>
              <a:t>)) /\ (~mother(</a:t>
            </a:r>
            <a:r>
              <a:rPr lang="en-US" altLang="en-US" dirty="0" err="1"/>
              <a:t>x,y</a:t>
            </a:r>
            <a:r>
              <a:rPr lang="en-US" altLang="en-US" dirty="0"/>
              <a:t>) </a:t>
            </a:r>
            <a:r>
              <a:rPr lang="en-US" altLang="en-US" dirty="0">
                <a:sym typeface="Symbol" panose="05050102010706020507" pitchFamily="18" charset="2"/>
              </a:rPr>
              <a:t>\/</a:t>
            </a:r>
            <a:r>
              <a:rPr lang="en-US" altLang="en-US" dirty="0"/>
              <a:t> parent(</a:t>
            </a:r>
            <a:r>
              <a:rPr lang="en-US" altLang="en-US" dirty="0" err="1"/>
              <a:t>x,y</a:t>
            </a:r>
            <a:r>
              <a:rPr lang="en-US" altLang="en-US" dirty="0"/>
              <a:t>))</a:t>
            </a:r>
          </a:p>
          <a:p>
            <a:pPr lvl="1"/>
            <a:endParaRPr lang="en-US" altLang="en-US" sz="900" dirty="0"/>
          </a:p>
          <a:p>
            <a:r>
              <a:rPr lang="en-US" altLang="en-US" dirty="0"/>
              <a:t>This translates into two Horn clauses:</a:t>
            </a:r>
          </a:p>
          <a:p>
            <a:pPr lvl="1"/>
            <a:r>
              <a:rPr lang="en-US" altLang="en-US" dirty="0"/>
              <a:t>~father(</a:t>
            </a:r>
            <a:r>
              <a:rPr lang="en-US" altLang="en-US" dirty="0" err="1"/>
              <a:t>x,y</a:t>
            </a:r>
            <a:r>
              <a:rPr lang="en-US" altLang="en-US" dirty="0"/>
              <a:t>) \/ parent(</a:t>
            </a:r>
            <a:r>
              <a:rPr lang="en-US" altLang="en-US" dirty="0" err="1"/>
              <a:t>x,y</a:t>
            </a:r>
            <a:r>
              <a:rPr lang="en-US" altLang="en-US" dirty="0"/>
              <a:t>))   and   ~mother(</a:t>
            </a:r>
            <a:r>
              <a:rPr lang="en-US" altLang="en-US" dirty="0" err="1"/>
              <a:t>x,y</a:t>
            </a:r>
            <a:r>
              <a:rPr lang="en-US" altLang="en-US" dirty="0"/>
              <a:t>) </a:t>
            </a:r>
            <a:r>
              <a:rPr lang="en-US" altLang="en-US" dirty="0">
                <a:sym typeface="Symbol" panose="05050102010706020507" pitchFamily="18" charset="2"/>
              </a:rPr>
              <a:t>\/</a:t>
            </a:r>
            <a:r>
              <a:rPr lang="en-US" altLang="en-US" dirty="0"/>
              <a:t> parent(</a:t>
            </a:r>
            <a:r>
              <a:rPr lang="en-US" altLang="en-US" dirty="0" err="1"/>
              <a:t>x,y</a:t>
            </a:r>
            <a:r>
              <a:rPr lang="en-US" altLang="en-US" dirty="0"/>
              <a:t>)</a:t>
            </a:r>
          </a:p>
          <a:p>
            <a:pPr marL="457200" lvl="1" indent="0">
              <a:buNone/>
            </a:pPr>
            <a:r>
              <a:rPr lang="en-US" altLang="en-US" dirty="0"/>
              <a:t>Or in implication form:</a:t>
            </a:r>
          </a:p>
          <a:p>
            <a:pPr lvl="1"/>
            <a:r>
              <a:rPr lang="en-US" altLang="en-US" dirty="0"/>
              <a:t>father(</a:t>
            </a:r>
            <a:r>
              <a:rPr lang="en-US" altLang="en-US" dirty="0" err="1"/>
              <a:t>x,y</a:t>
            </a:r>
            <a:r>
              <a:rPr lang="en-US" altLang="en-US" dirty="0"/>
              <a:t>) </a:t>
            </a:r>
            <a:r>
              <a:rPr lang="en-US" altLang="en-US" dirty="0">
                <a:sym typeface="Symbol" panose="05050102010706020507" pitchFamily="18" charset="2"/>
              </a:rPr>
              <a:t> parent(</a:t>
            </a:r>
            <a:r>
              <a:rPr lang="en-US" altLang="en-US" dirty="0" err="1">
                <a:sym typeface="Symbol" panose="05050102010706020507" pitchFamily="18" charset="2"/>
              </a:rPr>
              <a:t>x,y</a:t>
            </a:r>
            <a:r>
              <a:rPr lang="en-US" altLang="en-US" dirty="0">
                <a:sym typeface="Symbol" panose="05050102010706020507" pitchFamily="18" charset="2"/>
              </a:rPr>
              <a:t>)     and    </a:t>
            </a:r>
            <a:r>
              <a:rPr lang="en-US" altLang="en-US" dirty="0"/>
              <a:t>mother(</a:t>
            </a:r>
            <a:r>
              <a:rPr lang="en-US" altLang="en-US" dirty="0" err="1"/>
              <a:t>x,y</a:t>
            </a:r>
            <a:r>
              <a:rPr lang="en-US" altLang="en-US" dirty="0"/>
              <a:t>) </a:t>
            </a:r>
            <a:r>
              <a:rPr lang="en-US" altLang="en-US" dirty="0">
                <a:sym typeface="Symbol" panose="05050102010706020507" pitchFamily="18" charset="2"/>
              </a:rPr>
              <a:t> parent(</a:t>
            </a:r>
            <a:r>
              <a:rPr lang="en-US" altLang="en-US" dirty="0" err="1">
                <a:sym typeface="Symbol" panose="05050102010706020507" pitchFamily="18" charset="2"/>
              </a:rPr>
              <a:t>x,y</a:t>
            </a:r>
            <a:r>
              <a:rPr lang="en-US" altLang="en-US" dirty="0">
                <a:sym typeface="Symbol" panose="05050102010706020507" pitchFamily="18" charset="2"/>
              </a:rPr>
              <a:t>) </a:t>
            </a:r>
          </a:p>
          <a:p>
            <a:pPr lvl="1"/>
            <a:endParaRPr lang="en-US" altLang="en-US" sz="900" dirty="0">
              <a:sym typeface="Symbol" panose="05050102010706020507" pitchFamily="18" charset="2"/>
            </a:endParaRPr>
          </a:p>
          <a:p>
            <a:r>
              <a:rPr lang="en-US" altLang="en-US" dirty="0">
                <a:sym typeface="Symbol" panose="05050102010706020507" pitchFamily="18" charset="2"/>
              </a:rPr>
              <a:t>In Prolog, these will be represented as two statements:</a:t>
            </a:r>
          </a:p>
          <a:p>
            <a:endParaRPr lang="en-US" altLang="en-US" sz="900" dirty="0">
              <a:sym typeface="Symbol" panose="05050102010706020507" pitchFamily="18" charset="2"/>
            </a:endParaRPr>
          </a:p>
          <a:p>
            <a:pPr lvl="1"/>
            <a:r>
              <a:rPr lang="en-US" altLang="en-US" dirty="0"/>
              <a:t>parent(X,Y) :- father(X,Y).</a:t>
            </a:r>
          </a:p>
          <a:p>
            <a:pPr lvl="1"/>
            <a:r>
              <a:rPr lang="en-US" altLang="en-US" dirty="0"/>
              <a:t>parent(X,Y) :- mother(X,Y).</a:t>
            </a:r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D1A4238-52A8-4090-8506-36E4DE165E81}"/>
              </a:ext>
            </a:extLst>
          </p:cNvPr>
          <p:cNvSpPr txBox="1"/>
          <p:nvPr/>
        </p:nvSpPr>
        <p:spPr>
          <a:xfrm>
            <a:off x="5299839" y="5368636"/>
            <a:ext cx="5770181" cy="1200329"/>
          </a:xfrm>
          <a:prstGeom prst="rect">
            <a:avLst/>
          </a:prstGeom>
          <a:solidFill>
            <a:srgbClr val="FFC0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dirty="0"/>
              <a:t>Note the backwards implication form in Prolog. Variables in Prolog must always begin with upper-case letters. Statements are assumed to be universally quantified. Each statement must end with “.”.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6AE3A50C-176A-4F0A-8D3B-A198FA39B803}"/>
              </a:ext>
            </a:extLst>
          </p:cNvPr>
          <p:cNvCxnSpPr/>
          <p:nvPr/>
        </p:nvCxnSpPr>
        <p:spPr>
          <a:xfrm flipH="1">
            <a:off x="4466896" y="5884065"/>
            <a:ext cx="832943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81362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F94B33-6D55-487A-A2AE-27633D13D6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230970"/>
          </a:xfrm>
        </p:spPr>
        <p:txBody>
          <a:bodyPr/>
          <a:lstStyle/>
          <a:p>
            <a:r>
              <a:rPr lang="en-US" dirty="0"/>
              <a:t>Conversion to Horn Clause Form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C2E4DC1-1DBA-4E9F-99B4-AEBCFF2877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3606" y="1794094"/>
            <a:ext cx="10515600" cy="4351338"/>
          </a:xfrm>
        </p:spPr>
        <p:txBody>
          <a:bodyPr>
            <a:normAutofit/>
          </a:bodyPr>
          <a:lstStyle/>
          <a:p>
            <a:r>
              <a:rPr lang="en-US" altLang="en-US" dirty="0">
                <a:sym typeface="Symbol" panose="05050102010706020507" pitchFamily="18" charset="2"/>
              </a:rPr>
              <a:t></a:t>
            </a:r>
            <a:r>
              <a:rPr lang="en-US" altLang="en-US" dirty="0"/>
              <a:t>x </a:t>
            </a:r>
            <a:r>
              <a:rPr lang="en-US" altLang="en-US" dirty="0">
                <a:sym typeface="Symbol" panose="05050102010706020507" pitchFamily="18" charset="2"/>
              </a:rPr>
              <a:t>y</a:t>
            </a:r>
            <a:r>
              <a:rPr lang="en-US" altLang="en-US" dirty="0"/>
              <a:t> [</a:t>
            </a:r>
            <a:r>
              <a:rPr lang="en-US" altLang="en-US" dirty="0">
                <a:sym typeface="Symbol" panose="05050102010706020507" pitchFamily="18" charset="2"/>
              </a:rPr>
              <a:t>z</a:t>
            </a:r>
            <a:r>
              <a:rPr lang="en-US" altLang="en-US" dirty="0"/>
              <a:t> [parent(</a:t>
            </a:r>
            <a:r>
              <a:rPr lang="en-US" altLang="en-US" dirty="0" err="1"/>
              <a:t>x,z</a:t>
            </a:r>
            <a:r>
              <a:rPr lang="en-US" altLang="en-US" dirty="0"/>
              <a:t>) /\ parent(</a:t>
            </a:r>
            <a:r>
              <a:rPr lang="en-US" altLang="en-US" dirty="0" err="1"/>
              <a:t>z,y</a:t>
            </a:r>
            <a:r>
              <a:rPr lang="en-US" altLang="en-US" dirty="0"/>
              <a:t>)] </a:t>
            </a:r>
            <a:r>
              <a:rPr lang="en-US" altLang="en-US" dirty="0">
                <a:sym typeface="Symbol" panose="05050102010706020507" pitchFamily="18" charset="2"/>
              </a:rPr>
              <a:t></a:t>
            </a:r>
            <a:r>
              <a:rPr lang="en-US" altLang="en-US" dirty="0"/>
              <a:t> grand(</a:t>
            </a:r>
            <a:r>
              <a:rPr lang="en-US" altLang="en-US" dirty="0" err="1"/>
              <a:t>x,y</a:t>
            </a:r>
            <a:r>
              <a:rPr lang="en-US" altLang="en-US" dirty="0"/>
              <a:t>)]</a:t>
            </a:r>
          </a:p>
          <a:p>
            <a:pPr lvl="1"/>
            <a:r>
              <a:rPr lang="en-US" altLang="en-US" dirty="0">
                <a:sym typeface="Symbol" panose="05050102010706020507" pitchFamily="18" charset="2"/>
              </a:rPr>
              <a:t></a:t>
            </a:r>
            <a:r>
              <a:rPr lang="en-US" altLang="en-US" dirty="0"/>
              <a:t>x </a:t>
            </a:r>
            <a:r>
              <a:rPr lang="en-US" altLang="en-US" dirty="0">
                <a:sym typeface="Symbol" panose="05050102010706020507" pitchFamily="18" charset="2"/>
              </a:rPr>
              <a:t>y</a:t>
            </a:r>
            <a:r>
              <a:rPr lang="en-US" altLang="en-US" dirty="0"/>
              <a:t> [~</a:t>
            </a:r>
            <a:r>
              <a:rPr lang="en-US" altLang="en-US" dirty="0">
                <a:sym typeface="Symbol" panose="05050102010706020507" pitchFamily="18" charset="2"/>
              </a:rPr>
              <a:t>z</a:t>
            </a:r>
            <a:r>
              <a:rPr lang="en-US" altLang="en-US" dirty="0"/>
              <a:t> [(parent(</a:t>
            </a:r>
            <a:r>
              <a:rPr lang="en-US" altLang="en-US" dirty="0" err="1"/>
              <a:t>x,z</a:t>
            </a:r>
            <a:r>
              <a:rPr lang="en-US" altLang="en-US" dirty="0"/>
              <a:t>) /\ parent(</a:t>
            </a:r>
            <a:r>
              <a:rPr lang="en-US" altLang="en-US" dirty="0" err="1"/>
              <a:t>z,y</a:t>
            </a:r>
            <a:r>
              <a:rPr lang="en-US" altLang="en-US" dirty="0"/>
              <a:t>)] </a:t>
            </a:r>
            <a:r>
              <a:rPr lang="en-US" altLang="en-US" dirty="0">
                <a:sym typeface="Symbol" panose="05050102010706020507" pitchFamily="18" charset="2"/>
              </a:rPr>
              <a:t>\/</a:t>
            </a:r>
            <a:r>
              <a:rPr lang="en-US" altLang="en-US" dirty="0"/>
              <a:t> grand(</a:t>
            </a:r>
            <a:r>
              <a:rPr lang="en-US" altLang="en-US" dirty="0" err="1"/>
              <a:t>x,y</a:t>
            </a:r>
            <a:r>
              <a:rPr lang="en-US" altLang="en-US" dirty="0"/>
              <a:t>)]</a:t>
            </a:r>
          </a:p>
          <a:p>
            <a:pPr lvl="1"/>
            <a:r>
              <a:rPr lang="en-US" altLang="en-US" dirty="0">
                <a:sym typeface="Symbol" panose="05050102010706020507" pitchFamily="18" charset="2"/>
              </a:rPr>
              <a:t></a:t>
            </a:r>
            <a:r>
              <a:rPr lang="en-US" altLang="en-US" dirty="0"/>
              <a:t>x </a:t>
            </a:r>
            <a:r>
              <a:rPr lang="en-US" altLang="en-US" dirty="0">
                <a:sym typeface="Symbol" panose="05050102010706020507" pitchFamily="18" charset="2"/>
              </a:rPr>
              <a:t>y</a:t>
            </a:r>
            <a:r>
              <a:rPr lang="en-US" altLang="en-US" dirty="0"/>
              <a:t> </a:t>
            </a:r>
            <a:r>
              <a:rPr lang="en-US" altLang="en-US" dirty="0">
                <a:sym typeface="Symbol" panose="05050102010706020507" pitchFamily="18" charset="2"/>
              </a:rPr>
              <a:t>z</a:t>
            </a:r>
            <a:r>
              <a:rPr lang="en-US" altLang="en-US" dirty="0"/>
              <a:t> ~[parent(</a:t>
            </a:r>
            <a:r>
              <a:rPr lang="en-US" altLang="en-US" dirty="0" err="1"/>
              <a:t>x,z</a:t>
            </a:r>
            <a:r>
              <a:rPr lang="en-US" altLang="en-US" dirty="0"/>
              <a:t>) /\ parent(</a:t>
            </a:r>
            <a:r>
              <a:rPr lang="en-US" altLang="en-US" dirty="0" err="1"/>
              <a:t>z,y</a:t>
            </a:r>
            <a:r>
              <a:rPr lang="en-US" altLang="en-US" dirty="0"/>
              <a:t>)] </a:t>
            </a:r>
            <a:r>
              <a:rPr lang="en-US" altLang="en-US" dirty="0">
                <a:sym typeface="Symbol" panose="05050102010706020507" pitchFamily="18" charset="2"/>
              </a:rPr>
              <a:t>\/</a:t>
            </a:r>
            <a:r>
              <a:rPr lang="en-US" altLang="en-US" dirty="0"/>
              <a:t> grand(</a:t>
            </a:r>
            <a:r>
              <a:rPr lang="en-US" altLang="en-US" dirty="0" err="1"/>
              <a:t>x,y</a:t>
            </a:r>
            <a:r>
              <a:rPr lang="en-US" altLang="en-US" dirty="0"/>
              <a:t>)]</a:t>
            </a:r>
          </a:p>
          <a:p>
            <a:pPr lvl="1"/>
            <a:r>
              <a:rPr lang="en-US" altLang="en-US" dirty="0">
                <a:sym typeface="Symbol" panose="05050102010706020507" pitchFamily="18" charset="2"/>
              </a:rPr>
              <a:t></a:t>
            </a:r>
            <a:r>
              <a:rPr lang="en-US" altLang="en-US" dirty="0"/>
              <a:t>x </a:t>
            </a:r>
            <a:r>
              <a:rPr lang="en-US" altLang="en-US" dirty="0">
                <a:sym typeface="Symbol" panose="05050102010706020507" pitchFamily="18" charset="2"/>
              </a:rPr>
              <a:t>y</a:t>
            </a:r>
            <a:r>
              <a:rPr lang="en-US" altLang="en-US" dirty="0"/>
              <a:t> </a:t>
            </a:r>
            <a:r>
              <a:rPr lang="en-US" altLang="en-US" dirty="0">
                <a:sym typeface="Symbol" panose="05050102010706020507" pitchFamily="18" charset="2"/>
              </a:rPr>
              <a:t>z</a:t>
            </a:r>
            <a:r>
              <a:rPr lang="en-US" altLang="en-US" dirty="0"/>
              <a:t> [~parent(</a:t>
            </a:r>
            <a:r>
              <a:rPr lang="en-US" altLang="en-US" dirty="0" err="1"/>
              <a:t>x,z</a:t>
            </a:r>
            <a:r>
              <a:rPr lang="en-US" altLang="en-US" dirty="0"/>
              <a:t>) \/ ~parent(</a:t>
            </a:r>
            <a:r>
              <a:rPr lang="en-US" altLang="en-US" dirty="0" err="1"/>
              <a:t>z,y</a:t>
            </a:r>
            <a:r>
              <a:rPr lang="en-US" altLang="en-US" dirty="0"/>
              <a:t>) </a:t>
            </a:r>
            <a:r>
              <a:rPr lang="en-US" altLang="en-US" dirty="0">
                <a:sym typeface="Symbol" panose="05050102010706020507" pitchFamily="18" charset="2"/>
              </a:rPr>
              <a:t>\/</a:t>
            </a:r>
            <a:r>
              <a:rPr lang="en-US" altLang="en-US" dirty="0"/>
              <a:t> grand(</a:t>
            </a:r>
            <a:r>
              <a:rPr lang="en-US" altLang="en-US" dirty="0" err="1"/>
              <a:t>x,y</a:t>
            </a:r>
            <a:r>
              <a:rPr lang="en-US" altLang="en-US" dirty="0"/>
              <a:t>)]</a:t>
            </a:r>
          </a:p>
          <a:p>
            <a:pPr lvl="1"/>
            <a:r>
              <a:rPr lang="en-US" altLang="en-US" dirty="0"/>
              <a:t>~parent(</a:t>
            </a:r>
            <a:r>
              <a:rPr lang="en-US" altLang="en-US" dirty="0" err="1"/>
              <a:t>x,z</a:t>
            </a:r>
            <a:r>
              <a:rPr lang="en-US" altLang="en-US" dirty="0"/>
              <a:t>) \/ ~parent(</a:t>
            </a:r>
            <a:r>
              <a:rPr lang="en-US" altLang="en-US" dirty="0" err="1"/>
              <a:t>z,y</a:t>
            </a:r>
            <a:r>
              <a:rPr lang="en-US" altLang="en-US" dirty="0"/>
              <a:t>) </a:t>
            </a:r>
            <a:r>
              <a:rPr lang="en-US" altLang="en-US" dirty="0">
                <a:sym typeface="Symbol" panose="05050102010706020507" pitchFamily="18" charset="2"/>
              </a:rPr>
              <a:t>\/</a:t>
            </a:r>
            <a:r>
              <a:rPr lang="en-US" altLang="en-US" dirty="0"/>
              <a:t> grand(</a:t>
            </a:r>
            <a:r>
              <a:rPr lang="en-US" altLang="en-US" dirty="0" err="1"/>
              <a:t>x,y</a:t>
            </a:r>
            <a:r>
              <a:rPr lang="en-US" altLang="en-US" dirty="0"/>
              <a:t>)</a:t>
            </a:r>
          </a:p>
          <a:p>
            <a:pPr lvl="1"/>
            <a:endParaRPr lang="en-US" altLang="en-US" sz="1200" dirty="0"/>
          </a:p>
          <a:p>
            <a:pPr marL="457200" lvl="1" indent="0">
              <a:buNone/>
            </a:pPr>
            <a:r>
              <a:rPr lang="en-US" altLang="en-US" dirty="0"/>
              <a:t>This a single Horn clause that can be converted into the implication form</a:t>
            </a:r>
          </a:p>
          <a:p>
            <a:pPr lvl="1"/>
            <a:r>
              <a:rPr lang="en-US" altLang="en-US" dirty="0"/>
              <a:t>parent(</a:t>
            </a:r>
            <a:r>
              <a:rPr lang="en-US" altLang="en-US" dirty="0" err="1"/>
              <a:t>x,z</a:t>
            </a:r>
            <a:r>
              <a:rPr lang="en-US" altLang="en-US" dirty="0"/>
              <a:t>) /\ parent(</a:t>
            </a:r>
            <a:r>
              <a:rPr lang="en-US" altLang="en-US" dirty="0" err="1"/>
              <a:t>z,y</a:t>
            </a:r>
            <a:r>
              <a:rPr lang="en-US" altLang="en-US" dirty="0"/>
              <a:t>) </a:t>
            </a:r>
            <a:r>
              <a:rPr lang="en-US" altLang="en-US" dirty="0">
                <a:sym typeface="Symbol" panose="05050102010706020507" pitchFamily="18" charset="2"/>
              </a:rPr>
              <a:t></a:t>
            </a:r>
            <a:r>
              <a:rPr lang="en-US" altLang="en-US" dirty="0"/>
              <a:t> grand(</a:t>
            </a:r>
            <a:r>
              <a:rPr lang="en-US" altLang="en-US" dirty="0" err="1"/>
              <a:t>x,y</a:t>
            </a:r>
            <a:r>
              <a:rPr lang="en-US" altLang="en-US" dirty="0"/>
              <a:t>)</a:t>
            </a:r>
          </a:p>
          <a:p>
            <a:pPr lvl="1"/>
            <a:endParaRPr lang="en-US" altLang="en-US" sz="1200" dirty="0"/>
          </a:p>
          <a:p>
            <a:pPr marL="457200" lvl="1" indent="0">
              <a:buNone/>
            </a:pPr>
            <a:r>
              <a:rPr lang="en-US" altLang="en-US" dirty="0"/>
              <a:t>In Prolog, this will be written as a rule:</a:t>
            </a:r>
          </a:p>
          <a:p>
            <a:pPr marL="457200" lvl="1" indent="0">
              <a:buNone/>
            </a:pPr>
            <a:endParaRPr lang="en-US" altLang="en-US" sz="1200" dirty="0"/>
          </a:p>
          <a:p>
            <a:pPr lvl="1"/>
            <a:r>
              <a:rPr lang="en-US" altLang="en-US" dirty="0"/>
              <a:t>grand(X,Y) :- parent(X,Z), parent(Z,Y).</a:t>
            </a:r>
          </a:p>
          <a:p>
            <a:pPr lvl="1"/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EBB7B7C-1979-4B1D-A483-E2CF6CAC42FA}"/>
              </a:ext>
            </a:extLst>
          </p:cNvPr>
          <p:cNvSpPr txBox="1"/>
          <p:nvPr/>
        </p:nvSpPr>
        <p:spPr>
          <a:xfrm>
            <a:off x="7191702" y="5420101"/>
            <a:ext cx="4382814" cy="923330"/>
          </a:xfrm>
          <a:prstGeom prst="rect">
            <a:avLst/>
          </a:prstGeom>
          <a:solidFill>
            <a:srgbClr val="FFC0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dirty="0"/>
              <a:t>Note the backwards implication form in Prolog. Also, the “,” in the body of the rule (the right-hand-side) means conjunction.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C366F23C-B388-41DC-A708-AECEB4C21DEB}"/>
              </a:ext>
            </a:extLst>
          </p:cNvPr>
          <p:cNvCxnSpPr/>
          <p:nvPr/>
        </p:nvCxnSpPr>
        <p:spPr>
          <a:xfrm flipH="1">
            <a:off x="6358759" y="5881766"/>
            <a:ext cx="832943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3333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F94B33-6D55-487A-A2AE-27633D13D6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64282"/>
          </a:xfrm>
        </p:spPr>
        <p:txBody>
          <a:bodyPr/>
          <a:lstStyle/>
          <a:p>
            <a:r>
              <a:rPr lang="en-US" dirty="0"/>
              <a:t>FOPC to Prolog – Ancestor Example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C2E4DC1-1DBA-4E9F-99B4-AEBCFF2877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3606" y="1618593"/>
            <a:ext cx="10515600" cy="4526839"/>
          </a:xfrm>
        </p:spPr>
        <p:txBody>
          <a:bodyPr>
            <a:normAutofit/>
          </a:bodyPr>
          <a:lstStyle/>
          <a:p>
            <a:r>
              <a:rPr lang="en-US" altLang="en-US" sz="2400" dirty="0">
                <a:sym typeface="Symbol" panose="05050102010706020507" pitchFamily="18" charset="2"/>
              </a:rPr>
              <a:t></a:t>
            </a:r>
            <a:r>
              <a:rPr lang="en-US" altLang="en-US" sz="2400" dirty="0"/>
              <a:t>x </a:t>
            </a:r>
            <a:r>
              <a:rPr lang="en-US" altLang="en-US" sz="2400" dirty="0">
                <a:sym typeface="Symbol" panose="05050102010706020507" pitchFamily="18" charset="2"/>
              </a:rPr>
              <a:t>y</a:t>
            </a:r>
            <a:r>
              <a:rPr lang="en-US" altLang="en-US" sz="2400" dirty="0"/>
              <a:t> [parent(</a:t>
            </a:r>
            <a:r>
              <a:rPr lang="en-US" altLang="en-US" sz="2400" dirty="0" err="1"/>
              <a:t>x,y</a:t>
            </a:r>
            <a:r>
              <a:rPr lang="en-US" altLang="en-US" sz="2400" dirty="0"/>
              <a:t>) </a:t>
            </a:r>
            <a:r>
              <a:rPr lang="en-US" altLang="en-US" sz="2400" dirty="0">
                <a:sym typeface="Symbol" panose="05050102010706020507" pitchFamily="18" charset="2"/>
              </a:rPr>
              <a:t></a:t>
            </a:r>
            <a:r>
              <a:rPr lang="en-US" altLang="en-US" sz="2400" dirty="0"/>
              <a:t> ancestor(</a:t>
            </a:r>
            <a:r>
              <a:rPr lang="en-US" altLang="en-US" sz="2400" dirty="0" err="1"/>
              <a:t>x,y</a:t>
            </a:r>
            <a:r>
              <a:rPr lang="en-US" altLang="en-US" sz="2400" dirty="0"/>
              <a:t>)]</a:t>
            </a:r>
          </a:p>
          <a:p>
            <a:r>
              <a:rPr lang="en-US" altLang="en-US" sz="2400" dirty="0">
                <a:sym typeface="Symbol" panose="05050102010706020507" pitchFamily="18" charset="2"/>
              </a:rPr>
              <a:t></a:t>
            </a:r>
            <a:r>
              <a:rPr lang="en-US" altLang="en-US" sz="2400" dirty="0"/>
              <a:t>x </a:t>
            </a:r>
            <a:r>
              <a:rPr lang="en-US" altLang="en-US" sz="2400" dirty="0">
                <a:sym typeface="Symbol" panose="05050102010706020507" pitchFamily="18" charset="2"/>
              </a:rPr>
              <a:t>y</a:t>
            </a:r>
            <a:r>
              <a:rPr lang="en-US" altLang="en-US" sz="2400" dirty="0"/>
              <a:t> [</a:t>
            </a:r>
            <a:r>
              <a:rPr lang="en-US" altLang="en-US" sz="2400" dirty="0">
                <a:sym typeface="Symbol" panose="05050102010706020507" pitchFamily="18" charset="2"/>
              </a:rPr>
              <a:t>z</a:t>
            </a:r>
            <a:r>
              <a:rPr lang="en-US" altLang="en-US" sz="2400" dirty="0"/>
              <a:t> [parent(</a:t>
            </a:r>
            <a:r>
              <a:rPr lang="en-US" altLang="en-US" sz="2400" dirty="0" err="1"/>
              <a:t>x,z</a:t>
            </a:r>
            <a:r>
              <a:rPr lang="en-US" altLang="en-US" sz="2400" dirty="0"/>
              <a:t>) </a:t>
            </a:r>
            <a:r>
              <a:rPr lang="en-US" altLang="en-US" sz="2400" dirty="0">
                <a:sym typeface="Symbol" panose="05050102010706020507" pitchFamily="18" charset="2"/>
              </a:rPr>
              <a:t>/\</a:t>
            </a:r>
            <a:r>
              <a:rPr lang="en-US" altLang="en-US" sz="2400" dirty="0"/>
              <a:t> ancestor(</a:t>
            </a:r>
            <a:r>
              <a:rPr lang="en-US" altLang="en-US" sz="2400" dirty="0" err="1"/>
              <a:t>z,y</a:t>
            </a:r>
            <a:r>
              <a:rPr lang="en-US" altLang="en-US" sz="2400" dirty="0"/>
              <a:t>)] </a:t>
            </a:r>
            <a:r>
              <a:rPr lang="en-US" altLang="en-US" sz="2400" dirty="0">
                <a:sym typeface="Symbol" panose="05050102010706020507" pitchFamily="18" charset="2"/>
              </a:rPr>
              <a:t> ancestor(</a:t>
            </a:r>
            <a:r>
              <a:rPr lang="en-US" altLang="en-US" sz="2400" dirty="0" err="1">
                <a:sym typeface="Symbol" panose="05050102010706020507" pitchFamily="18" charset="2"/>
              </a:rPr>
              <a:t>x,y</a:t>
            </a:r>
            <a:r>
              <a:rPr lang="en-US" altLang="en-US" sz="2400" dirty="0">
                <a:sym typeface="Symbol" panose="05050102010706020507" pitchFamily="18" charset="2"/>
              </a:rPr>
              <a:t>)]</a:t>
            </a:r>
          </a:p>
          <a:p>
            <a:endParaRPr lang="en-US" altLang="en-US" sz="800" dirty="0">
              <a:sym typeface="Symbol" panose="05050102010706020507" pitchFamily="18" charset="2"/>
            </a:endParaRPr>
          </a:p>
          <a:p>
            <a:pPr marL="0" indent="0">
              <a:buNone/>
            </a:pPr>
            <a:r>
              <a:rPr lang="en-US" altLang="en-US" sz="2400" dirty="0">
                <a:sym typeface="Symbol" panose="05050102010706020507" pitchFamily="18" charset="2"/>
              </a:rPr>
              <a:t>The above two rules represent the definition of what it means to be an “ancestor”. </a:t>
            </a:r>
            <a:r>
              <a:rPr lang="en-US" sz="2400" dirty="0"/>
              <a:t>Without explicitly converting into clause form, let’s write these as Prolog statements:</a:t>
            </a:r>
          </a:p>
          <a:p>
            <a:pPr marL="0" indent="0">
              <a:buNone/>
            </a:pPr>
            <a:endParaRPr lang="en-US" sz="105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s-ES" sz="2400" dirty="0" err="1"/>
              <a:t>ancestor</a:t>
            </a:r>
            <a:r>
              <a:rPr lang="es-ES" sz="2400" dirty="0"/>
              <a:t>(X,Y) :- </a:t>
            </a:r>
            <a:r>
              <a:rPr lang="es-ES" sz="2400" dirty="0" err="1"/>
              <a:t>parent</a:t>
            </a:r>
            <a:r>
              <a:rPr lang="es-ES" sz="2400" dirty="0"/>
              <a:t>(X,Y).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s-ES" sz="2400" dirty="0" err="1"/>
              <a:t>ancestor</a:t>
            </a:r>
            <a:r>
              <a:rPr lang="es-ES" sz="2400" dirty="0"/>
              <a:t>(X,Y) :- </a:t>
            </a:r>
            <a:r>
              <a:rPr lang="es-ES" sz="2400" dirty="0" err="1"/>
              <a:t>parent</a:t>
            </a:r>
            <a:r>
              <a:rPr lang="es-ES" sz="2400" dirty="0"/>
              <a:t>(X,Z), </a:t>
            </a:r>
            <a:r>
              <a:rPr lang="es-ES" sz="2400" dirty="0" err="1"/>
              <a:t>ancestor</a:t>
            </a:r>
            <a:r>
              <a:rPr lang="es-ES" sz="2400" dirty="0"/>
              <a:t>(Z,Y).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605797A-3DE9-4D09-8764-19CFAA4FDC93}"/>
              </a:ext>
            </a:extLst>
          </p:cNvPr>
          <p:cNvSpPr txBox="1"/>
          <p:nvPr/>
        </p:nvSpPr>
        <p:spPr>
          <a:xfrm>
            <a:off x="932794" y="5411287"/>
            <a:ext cx="9819289" cy="923330"/>
          </a:xfrm>
          <a:prstGeom prst="rect">
            <a:avLst/>
          </a:prstGeom>
          <a:solidFill>
            <a:srgbClr val="FFC0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dirty="0"/>
              <a:t>This is an example of a recursive rule. Note that Prolog executes the </a:t>
            </a:r>
            <a:r>
              <a:rPr lang="en-US" dirty="0" err="1"/>
              <a:t>subgoals</a:t>
            </a:r>
            <a:r>
              <a:rPr lang="en-US" dirty="0"/>
              <a:t> in the rule body in a top-down and left-to-right manner (depth-first-search). So, care must be taken to make sure it doesn’t get into infinite recursion.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8DEB79B5-5ADA-4BE3-AA1C-F9815EA64A9D}"/>
              </a:ext>
            </a:extLst>
          </p:cNvPr>
          <p:cNvCxnSpPr>
            <a:cxnSpLocks/>
          </p:cNvCxnSpPr>
          <p:nvPr/>
        </p:nvCxnSpPr>
        <p:spPr>
          <a:xfrm flipV="1">
            <a:off x="5163205" y="4872019"/>
            <a:ext cx="1" cy="539268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93523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ircuit">
  <a:themeElements>
    <a:clrScheme name="Yellow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FFCA08"/>
      </a:accent1>
      <a:accent2>
        <a:srgbClr val="F8931D"/>
      </a:accent2>
      <a:accent3>
        <a:srgbClr val="CE8D3E"/>
      </a:accent3>
      <a:accent4>
        <a:srgbClr val="EC7016"/>
      </a:accent4>
      <a:accent5>
        <a:srgbClr val="E64823"/>
      </a:accent5>
      <a:accent6>
        <a:srgbClr val="9C6A6A"/>
      </a:accent6>
      <a:hlink>
        <a:srgbClr val="2998E3"/>
      </a:hlink>
      <a:folHlink>
        <a:srgbClr val="7F723D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1094</TotalTime>
  <Words>2171</Words>
  <Application>Microsoft Office PowerPoint</Application>
  <PresentationFormat>Widescreen</PresentationFormat>
  <Paragraphs>199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</vt:lpstr>
      <vt:lpstr>Calibri</vt:lpstr>
      <vt:lpstr>Calibri Light</vt:lpstr>
      <vt:lpstr>Symbol</vt:lpstr>
      <vt:lpstr>Tw Cen MT</vt:lpstr>
      <vt:lpstr>Office Theme</vt:lpstr>
      <vt:lpstr>Circuit</vt:lpstr>
      <vt:lpstr>Additional Notes on Notes on Logic Programming with Prolog</vt:lpstr>
      <vt:lpstr>Prolog = Programming in Logic</vt:lpstr>
      <vt:lpstr>Prolog = Programming in Logic</vt:lpstr>
      <vt:lpstr>A bit of Prolog History</vt:lpstr>
      <vt:lpstr>FOPC to Prolog – Ancestor Example</vt:lpstr>
      <vt:lpstr>Conjunctive Normal Form - Revisited</vt:lpstr>
      <vt:lpstr>Conversion to Horn Clause Form</vt:lpstr>
      <vt:lpstr>Conversion to Horn Clause Form</vt:lpstr>
      <vt:lpstr>FOPC to Prolog – Ancestor Example</vt:lpstr>
      <vt:lpstr>Ancestor Example - full prolog program </vt:lpstr>
      <vt:lpstr>Queries in Prolog</vt:lpstr>
      <vt:lpstr>Queries in Prolog</vt:lpstr>
      <vt:lpstr>Lists in Prolog</vt:lpstr>
      <vt:lpstr>Lists in Prolog</vt:lpstr>
      <vt:lpstr>Arithmetic in Prolog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Mobasher, Bamshad</dc:creator>
  <cp:lastModifiedBy>Mobasher, Bamshad</cp:lastModifiedBy>
  <cp:revision>26</cp:revision>
  <dcterms:created xsi:type="dcterms:W3CDTF">2020-05-11T00:05:56Z</dcterms:created>
  <dcterms:modified xsi:type="dcterms:W3CDTF">2020-05-11T18:20:21Z</dcterms:modified>
</cp:coreProperties>
</file>