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3"/>
  </p:notesMasterIdLst>
  <p:sldIdLst>
    <p:sldId id="256" r:id="rId2"/>
    <p:sldId id="296" r:id="rId3"/>
    <p:sldId id="297" r:id="rId4"/>
    <p:sldId id="349" r:id="rId5"/>
    <p:sldId id="350" r:id="rId6"/>
    <p:sldId id="351" r:id="rId7"/>
    <p:sldId id="352" r:id="rId8"/>
    <p:sldId id="300" r:id="rId9"/>
    <p:sldId id="301" r:id="rId10"/>
    <p:sldId id="354" r:id="rId11"/>
    <p:sldId id="355" r:id="rId12"/>
    <p:sldId id="356" r:id="rId13"/>
    <p:sldId id="358" r:id="rId14"/>
    <p:sldId id="359" r:id="rId15"/>
    <p:sldId id="303" r:id="rId16"/>
    <p:sldId id="345" r:id="rId17"/>
    <p:sldId id="304" r:id="rId18"/>
    <p:sldId id="347" r:id="rId19"/>
    <p:sldId id="305" r:id="rId20"/>
    <p:sldId id="348" r:id="rId21"/>
    <p:sldId id="362" r:id="rId22"/>
    <p:sldId id="363" r:id="rId23"/>
    <p:sldId id="370" r:id="rId24"/>
    <p:sldId id="371" r:id="rId25"/>
    <p:sldId id="364" r:id="rId26"/>
    <p:sldId id="365" r:id="rId27"/>
    <p:sldId id="366" r:id="rId28"/>
    <p:sldId id="367" r:id="rId29"/>
    <p:sldId id="368" r:id="rId30"/>
    <p:sldId id="369" r:id="rId31"/>
    <p:sldId id="372" r:id="rId32"/>
    <p:sldId id="306" r:id="rId33"/>
    <p:sldId id="307" r:id="rId34"/>
    <p:sldId id="308" r:id="rId35"/>
    <p:sldId id="311" r:id="rId36"/>
    <p:sldId id="312" r:id="rId37"/>
    <p:sldId id="360" r:id="rId38"/>
    <p:sldId id="335" r:id="rId39"/>
    <p:sldId id="337" r:id="rId40"/>
    <p:sldId id="338" r:id="rId41"/>
    <p:sldId id="339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17CD3E"/>
    <a:srgbClr val="008000"/>
    <a:srgbClr val="FFD7AF"/>
    <a:srgbClr val="FF3300"/>
    <a:srgbClr val="CC3300"/>
    <a:srgbClr val="FFCC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18"/>
    </p:cViewPr>
  </p:sorterViewPr>
  <p:notesViewPr>
    <p:cSldViewPr snapToGrid="0">
      <p:cViewPr>
        <p:scale>
          <a:sx n="75" d="100"/>
          <a:sy n="75" d="100"/>
        </p:scale>
        <p:origin x="-1590" y="6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1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B50A8-C160-498E-9845-C0CD4907B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7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BB884-1B89-429E-8CE3-18EF89B5F1A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824E1-F064-4F60-8DBB-A213BAE48AE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98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9A9973-2861-441B-8AA1-9C6BAF5663A8}" type="slidenum">
              <a:rPr lang="en-GB"/>
              <a:pPr/>
              <a:t>11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6E3C41-7EE7-4710-90E8-9B4E373042E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12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6871B-EA6B-489B-B3B1-D4A5E5769A5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0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E957E-DC4C-4F22-93B6-48FAC4B6308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1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F4130-D030-47C2-8B99-0926694209C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02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A885C-15B8-4108-81F4-69B89087BE6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3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67E94-B4B9-4CF0-BB4B-46B36ADAAB2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04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15FF0-5C04-4B9D-896D-3BE10018BB1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05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0A8D76B-75AB-4507-B990-CC102EF8E98B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DE211-44B9-4D5E-9551-27E81BAD55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92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1102E8A-700A-4F52-9876-B959D8D146A0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050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050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5D500B3-2620-42A9-BA99-0BCEB16605C0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FB5-A0BD-4171-A264-D5D7D0CC1F6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06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590A6-F536-43D5-8086-D35208C3FBE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07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06519-1599-41EF-A6CC-92D3B749D182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508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F69BB-211A-4058-A611-4227B9AA415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10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9FB97-914A-4C4D-9270-19011191C21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12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032D1-3559-4FA3-9B28-55CD2175795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5922D-3965-4848-A64F-5AB0B421D2B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14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B6FAC-C472-4369-BBD1-254394125BB3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15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2BE45-FD26-4628-8A32-854CAFB9586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93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A3092-EDC2-4602-B265-A5C12901635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16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A1DC7-BDC7-4079-9E45-FA02A5CB9F5D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17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295D7F-DC97-4C6D-9BC3-A032A6E3253C}" type="slidenum">
              <a:rPr lang="en-GB"/>
              <a:pPr/>
              <a:t>4</a:t>
            </a:fld>
            <a:endParaRPr lang="en-GB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9A4A7F-2CA2-4E27-90ED-97C322A121D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FE33CF-C56A-47E4-8D74-BDD4C60475AE}" type="slidenum">
              <a:rPr lang="en-GB"/>
              <a:pPr/>
              <a:t>5</a:t>
            </a:fld>
            <a:endParaRPr lang="en-GB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AAECAB-DB39-4379-A9B8-88467244E53D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7657F3-D414-4793-B4BB-C29DFD80FB64}" type="slidenum">
              <a:rPr lang="en-GB"/>
              <a:pPr/>
              <a:t>6</a:t>
            </a:fld>
            <a:endParaRPr lang="en-GB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0F7992C-555B-4A1F-AA79-AF721FEFB8A5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C01209-6907-4C76-BE52-556423484D37}" type="slidenum">
              <a:rPr lang="en-GB"/>
              <a:pPr/>
              <a:t>7</a:t>
            </a:fld>
            <a:endParaRPr lang="en-GB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7DC8D73-2BA1-447B-9AC3-AB0E9192B3D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F7833-6F97-4D69-BA5D-457D454EB3F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96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DAF4F-7D2E-43C3-829E-0E66B61B219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97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E5F6B-2E8C-4888-8D2F-427F294488AF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9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AE364C-7AFB-4A8F-B37A-9B65E08B90B7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9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8A5360-D758-4F20-B336-E5376CF1E6D8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8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57E9F1CD-BBF3-4CAE-995F-7B979776DB62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0648745C-95B6-43C9-ABCD-7C8B833647F2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09B6A-0F8B-4F48-9E91-A1C3E16E66B0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1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66D1A2-B60D-4803-86B0-A5551EB86AE1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5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58E7CE-A759-4E4B-9F9B-570D01A692A0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3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DD78E-C06C-4FB3-AB4C-6C849FC0F9DD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4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CBF0BE-C979-49E5-967F-9B618AB013B9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9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189ADC-94B9-4D7C-B7D4-5ADE06E1CEBE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4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7E1D86-31EC-49A7-B7F2-3D3FAD570447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1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5ECCC1-A3B6-4512-A365-5FFF247BE6D0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1715F046-C531-4470-BD72-7B8393D21C27}" type="slidenum">
              <a:rPr lang="en-US" altLang="en-US"/>
              <a:pPr/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Microsoft_Word_97_-_2003_Document3.doc"/><Relationship Id="rId7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Microsoft_Word_97_-_2003_Document4.doc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.emf"/><Relationship Id="rId5" Type="http://schemas.openxmlformats.org/officeDocument/2006/relationships/image" Target="../media/image3.wmf"/><Relationship Id="rId10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950913"/>
            <a:ext cx="7772400" cy="2532062"/>
          </a:xfrm>
        </p:spPr>
        <p:txBody>
          <a:bodyPr/>
          <a:lstStyle/>
          <a:p>
            <a:r>
              <a:rPr lang="en-US" altLang="en-US" dirty="0"/>
              <a:t>Association </a:t>
            </a:r>
            <a:r>
              <a:rPr lang="en-US" altLang="en-US" dirty="0" smtClean="0"/>
              <a:t>Rule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Discovery</a:t>
            </a:r>
            <a:endParaRPr lang="en-US" alt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4449" y="4295775"/>
            <a:ext cx="2385589" cy="707886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/>
              <a:t>Bamshad Mobasher</a:t>
            </a:r>
          </a:p>
          <a:p>
            <a:pPr algn="ctr"/>
            <a:r>
              <a:rPr lang="en-US" altLang="en-US" sz="2000" b="1" dirty="0" smtClean="0"/>
              <a:t>DePaul </a:t>
            </a:r>
            <a:r>
              <a:rPr lang="en-US" altLang="en-US" sz="2000" b="1" dirty="0"/>
              <a:t>University</a:t>
            </a:r>
            <a:endParaRPr lang="en-US" altLang="en-US" sz="2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2D75B-BA74-4967-B49E-0865941CECF6}" type="slidenum">
              <a:rPr lang="en-US" altLang="en-US"/>
              <a:pPr/>
              <a:t>10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 in Association Rule Discovery</a:t>
            </a:r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70433"/>
            <a:ext cx="8229600" cy="15361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Find the </a:t>
            </a:r>
            <a:r>
              <a:rPr lang="en-US" altLang="en-US" i="1" dirty="0">
                <a:solidFill>
                  <a:srgbClr val="FF0000"/>
                </a:solidFill>
              </a:rPr>
              <a:t>frequent</a:t>
            </a:r>
            <a:r>
              <a:rPr lang="en-US" altLang="en-US" dirty="0"/>
              <a:t> </a:t>
            </a:r>
            <a:r>
              <a:rPr lang="en-US" altLang="en-US" dirty="0" err="1" smtClean="0"/>
              <a:t>itemsets</a:t>
            </a:r>
            <a:endParaRPr lang="en-US" altLang="en-US" sz="1600" dirty="0"/>
          </a:p>
          <a:p>
            <a:pPr marL="457200" lvl="1" indent="0">
              <a:buNone/>
            </a:pPr>
            <a:r>
              <a:rPr lang="en-US" altLang="en-US" dirty="0" smtClean="0"/>
              <a:t> (item </a:t>
            </a:r>
            <a:r>
              <a:rPr lang="en-US" altLang="en-US" dirty="0"/>
              <a:t>sets are the sets of items that have minimum </a:t>
            </a:r>
            <a:r>
              <a:rPr lang="en-US" altLang="en-US" dirty="0" smtClean="0"/>
              <a:t>support)</a:t>
            </a:r>
            <a:endParaRPr lang="en-US" altLang="en-US" dirty="0"/>
          </a:p>
          <a:p>
            <a:pPr>
              <a:buFont typeface="+mj-lt"/>
              <a:buAutoNum type="arabicPeriod"/>
            </a:pPr>
            <a:endParaRPr lang="en-US" altLang="en-US" sz="105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Use the frequent </a:t>
            </a:r>
            <a:r>
              <a:rPr lang="en-US" altLang="en-US" dirty="0" err="1"/>
              <a:t>itemsets</a:t>
            </a:r>
            <a:r>
              <a:rPr lang="en-US" altLang="en-US" dirty="0"/>
              <a:t> to generate association rules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99872" y="3014473"/>
            <a:ext cx="8229600" cy="159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arlett" pitchFamily="2" charset="2"/>
              <a:buChar char="i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FF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400" kern="0" dirty="0" smtClean="0">
                <a:solidFill>
                  <a:schemeClr val="accent2"/>
                </a:solidFill>
              </a:rPr>
              <a:t>Brute Force Algorithm: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List all possible itemsets and compute their support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all rules from frequent 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 rules that fail the </a:t>
            </a:r>
            <a:r>
              <a:rPr lang="en-GB" sz="2000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790578" y="5218992"/>
            <a:ext cx="3123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  <a:ea typeface="DejaVu LGC Sans" charset="0"/>
                <a:cs typeface="DejaVu LGC Sans" charset="0"/>
              </a:rPr>
              <a:t>Would this work</a:t>
            </a:r>
            <a:r>
              <a:rPr lang="en-GB" sz="28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?!</a:t>
            </a:r>
            <a:endParaRPr lang="en-GB" sz="28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5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>
                <a:solidFill>
                  <a:schemeClr val="accent2"/>
                </a:solidFill>
                <a:latin typeface="+mj-lt"/>
                <a:ea typeface="DejaVu LGC Sans" charset="0"/>
                <a:cs typeface="DejaVu LGC Sans" charset="0"/>
              </a:rPr>
              <a:t>How many itemsets are there? </a:t>
            </a:r>
            <a:endParaRPr lang="en-GB" sz="3600" b="1" dirty="0">
              <a:solidFill>
                <a:schemeClr val="accent2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952657"/>
              </p:ext>
            </p:extLst>
          </p:nvPr>
        </p:nvGraphicFramePr>
        <p:xfrm>
          <a:off x="222504" y="1014286"/>
          <a:ext cx="7034213" cy="531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912" r:id="rId4" imgW="9807480" imgH="7407000" progId="">
                  <p:embed/>
                </p:oleObj>
              </mc:Choice>
              <mc:Fallback>
                <p:oleObj r:id="rId4" imgW="9807480" imgH="7407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04" y="1014286"/>
                        <a:ext cx="7034213" cy="531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400800" y="4965192"/>
            <a:ext cx="2478024" cy="1202510"/>
          </a:xfrm>
          <a:prstGeom prst="rect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Given </a:t>
            </a:r>
            <a:r>
              <a:rPr lang="en-GB" b="1" i="1" dirty="0" smtClean="0">
                <a:solidFill>
                  <a:srgbClr val="C00000"/>
                </a:solidFill>
                <a:latin typeface="+mn-lt"/>
                <a:ea typeface="DejaVu LGC Sans" charset="0"/>
                <a:cs typeface="DejaVu LGC Sans" charset="0"/>
              </a:rPr>
              <a:t>n</a:t>
            </a:r>
            <a:r>
              <a:rPr lang="en-GB" b="1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items, there are </a:t>
            </a:r>
            <a:r>
              <a:rPr lang="en-GB" b="1" dirty="0" smtClean="0">
                <a:solidFill>
                  <a:srgbClr val="C00000"/>
                </a:solidFill>
                <a:latin typeface="+mn-lt"/>
                <a:ea typeface="DejaVu LGC Sans" charset="0"/>
                <a:cs typeface="DejaVu LGC Sans" charset="0"/>
              </a:rPr>
              <a:t>2</a:t>
            </a:r>
            <a:r>
              <a:rPr lang="en-GB" b="1" i="1" baseline="30000" dirty="0" smtClean="0">
                <a:solidFill>
                  <a:srgbClr val="C00000"/>
                </a:solidFill>
                <a:latin typeface="+mn-lt"/>
                <a:ea typeface="DejaVu LGC Sans" charset="0"/>
                <a:cs typeface="DejaVu LGC Sans" charset="0"/>
              </a:rPr>
              <a:t>n</a:t>
            </a:r>
            <a:r>
              <a:rPr lang="en-GB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possible </a:t>
            </a:r>
            <a:r>
              <a:rPr lang="en-GB" b="1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+mn-lt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76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10312"/>
            <a:ext cx="8229600" cy="905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>
                <a:solidFill>
                  <a:schemeClr val="accent2"/>
                </a:solidFill>
                <a:latin typeface="+mj-lt"/>
                <a:ea typeface="DejaVu LGC Sans" charset="0"/>
                <a:cs typeface="DejaVu LGC Sans" charset="0"/>
              </a:rPr>
              <a:t>Solution: The </a:t>
            </a:r>
            <a:r>
              <a:rPr lang="en-GB" sz="3600" b="1" dirty="0" err="1" smtClean="0">
                <a:solidFill>
                  <a:schemeClr val="accent2"/>
                </a:solidFill>
                <a:latin typeface="+mj-lt"/>
                <a:ea typeface="DejaVu LGC Sans" charset="0"/>
                <a:cs typeface="DejaVu LGC Sans" charset="0"/>
              </a:rPr>
              <a:t>Apriroi</a:t>
            </a:r>
            <a:r>
              <a:rPr lang="en-GB" sz="3600" b="1" dirty="0" smtClean="0">
                <a:solidFill>
                  <a:schemeClr val="accent2"/>
                </a:solidFill>
                <a:latin typeface="+mj-lt"/>
                <a:ea typeface="DejaVu LGC Sans" charset="0"/>
                <a:cs typeface="DejaVu LGC Sans" charset="0"/>
              </a:rPr>
              <a:t> Principle</a:t>
            </a:r>
            <a:endParaRPr lang="en-GB" sz="3600" b="1" dirty="0">
              <a:solidFill>
                <a:schemeClr val="accent2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9457" y="1207008"/>
            <a:ext cx="8650223" cy="4736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dirty="0" smtClean="0">
                <a:ea typeface="DejaVu LGC Sans" charset="0"/>
                <a:cs typeface="DejaVu LGC Sans" charset="0"/>
              </a:rPr>
              <a:t>Support is </a:t>
            </a:r>
            <a:r>
              <a:rPr lang="en-GB" dirty="0" smtClean="0">
                <a:solidFill>
                  <a:srgbClr val="C00000"/>
                </a:solidFill>
                <a:ea typeface="DejaVu LGC Sans" charset="0"/>
                <a:cs typeface="DejaVu LGC Sans" charset="0"/>
              </a:rPr>
              <a:t>“downward closed”</a:t>
            </a:r>
          </a:p>
          <a:p>
            <a:pPr marL="800100" lvl="1" indent="-342900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frequent (has enough </a:t>
            </a: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support),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then all of its subsets must also be </a:t>
            </a: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</a:t>
            </a:r>
          </a:p>
          <a:p>
            <a:pPr marL="1257300" lvl="2" indent="-342900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US" altLang="en-US" sz="2000" dirty="0" smtClean="0"/>
              <a:t>if {AB} is a frequent </a:t>
            </a:r>
            <a:r>
              <a:rPr lang="en-US" altLang="en-US" sz="2000" dirty="0" err="1" smtClean="0"/>
              <a:t>itemset</a:t>
            </a:r>
            <a:r>
              <a:rPr lang="en-US" altLang="en-US" sz="2000" dirty="0" smtClean="0"/>
              <a:t>, both {A} and {B} are frequent itemsets</a:t>
            </a:r>
            <a:endParaRPr lang="en-GB" sz="20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</a:t>
            </a: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due to the </a:t>
            </a:r>
            <a:r>
              <a:rPr lang="en-GB" sz="2200" b="1" i="1" dirty="0" smtClean="0">
                <a:solidFill>
                  <a:srgbClr val="CC3300"/>
                </a:solidFill>
                <a:ea typeface="DejaVu LGC Sans" charset="0"/>
                <a:cs typeface="DejaVu LGC Sans" charset="0"/>
              </a:rPr>
              <a:t>anti-monotone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property of support</a:t>
            </a:r>
          </a:p>
          <a:p>
            <a:pPr marL="747713" lvl="1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7713" lvl="1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 smtClean="0">
              <a:solidFill>
                <a:srgbClr val="C00000"/>
              </a:solidFill>
              <a:ea typeface="DejaVu LGC Sans" charset="0"/>
              <a:cs typeface="DejaVu LGC Sans" charset="0"/>
            </a:endParaRPr>
          </a:p>
          <a:p>
            <a:pPr marL="747713" lvl="1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 smtClean="0">
              <a:solidFill>
                <a:srgbClr val="C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US" altLang="en-US" sz="2200" b="1" dirty="0" smtClean="0"/>
              <a:t>Corollary: </a:t>
            </a:r>
            <a:r>
              <a:rPr lang="en-US" altLang="en-US" sz="2200" dirty="0" smtClean="0"/>
              <a:t>if an </a:t>
            </a:r>
            <a:r>
              <a:rPr lang="en-US" altLang="en-US" sz="2200" dirty="0" err="1" smtClean="0"/>
              <a:t>itemset</a:t>
            </a:r>
            <a:r>
              <a:rPr lang="en-US" altLang="en-US" sz="2200" dirty="0" smtClean="0"/>
              <a:t> doesn’t satisfy minimum support, none of its supersets will either</a:t>
            </a:r>
          </a:p>
          <a:p>
            <a:pPr marL="800100" lvl="1" indent="-342900">
              <a:lnSpc>
                <a:spcPct val="90000"/>
              </a:lnSpc>
              <a:spcBef>
                <a:spcPts val="75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US" altLang="en-US" sz="2200" dirty="0" smtClean="0"/>
              <a:t>this is essential for pruning search space)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570825"/>
              </p:ext>
            </p:extLst>
          </p:nvPr>
        </p:nvGraphicFramePr>
        <p:xfrm>
          <a:off x="1714500" y="3372167"/>
          <a:ext cx="57150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34" r:id="rId4" imgW="1993680" imgH="203040" progId="Equation.3">
                  <p:embed/>
                </p:oleObj>
              </mc:Choice>
              <mc:Fallback>
                <p:oleObj r:id="rId4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372167"/>
                        <a:ext cx="5715000" cy="5826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379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992"/>
            <a:ext cx="8229600" cy="609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89ADC-94B9-4D7C-B7D4-5ADE06E1CEBE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37160" y="1110361"/>
            <a:ext cx="8831263" cy="5235576"/>
            <a:chOff x="144" y="1022"/>
            <a:chExt cx="5563" cy="3298"/>
          </a:xfrm>
        </p:grpSpPr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44" y="2449"/>
              <a:ext cx="1164" cy="5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chemeClr val="accent2"/>
                  </a:solidFill>
                  <a:latin typeface="Arial" charset="0"/>
                  <a:ea typeface="DejaVu LGC Sans" charset="0"/>
                  <a:cs typeface="DejaVu LGC Sans" charset="0"/>
                </a:rPr>
                <a:t>Found </a:t>
              </a:r>
              <a:r>
                <a:rPr lang="en-GB" dirty="0" smtClean="0">
                  <a:solidFill>
                    <a:schemeClr val="accent2"/>
                  </a:solidFill>
                  <a:latin typeface="Arial" charset="0"/>
                  <a:ea typeface="DejaVu LGC Sans" charset="0"/>
                  <a:cs typeface="DejaVu LGC Sans" charset="0"/>
                </a:rPr>
                <a:t>to be </a:t>
              </a:r>
              <a:r>
                <a:rPr lang="en-GB" dirty="0">
                  <a:solidFill>
                    <a:schemeClr val="accent2"/>
                  </a:solidFill>
                  <a:latin typeface="Arial" charset="0"/>
                  <a:ea typeface="DejaVu LGC Sans" charset="0"/>
                  <a:cs typeface="DejaVu LGC Sans" charset="0"/>
                </a:rPr>
                <a:t>Infrequent</a:t>
              </a:r>
            </a:p>
          </p:txBody>
        </p:sp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972" r:id="rId3" imgW="9866478" imgH="7377618" progId="">
                    <p:embed/>
                  </p:oleObj>
                </mc:Choice>
                <mc:Fallback>
                  <p:oleObj r:id="rId3" imgW="9866478" imgH="737761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985010" y="1110361"/>
            <a:ext cx="6983413" cy="5235576"/>
            <a:chOff x="1308" y="1022"/>
            <a:chExt cx="4399" cy="3298"/>
          </a:xfrm>
        </p:grpSpPr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973" r:id="rId5" imgW="9866478" imgH="7377618" progId="">
                    <p:embed/>
                  </p:oleObj>
                </mc:Choice>
                <mc:Fallback>
                  <p:oleObj r:id="rId5" imgW="9866478" imgH="737761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308" y="3654"/>
              <a:ext cx="1006" cy="5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 supersets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97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Support-Based Pruning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9B6A-0F8B-4F48-9E91-A1C3E16E66B0}" type="slidenum">
              <a:rPr lang="en-US" altLang="en-US" smtClean="0"/>
              <a:pPr/>
              <a:t>14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290286"/>
              </p:ext>
            </p:extLst>
          </p:nvPr>
        </p:nvGraphicFramePr>
        <p:xfrm>
          <a:off x="201485" y="1627442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0" r:id="rId3" imgW="2289960" imgH="2495520" progId="Word.Document.8">
                  <p:embed/>
                </p:oleObj>
              </mc:Choice>
              <mc:Fallback>
                <p:oleObj r:id="rId3" imgW="2289960" imgH="249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85" y="1627442"/>
                        <a:ext cx="2289175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82281"/>
              </p:ext>
            </p:extLst>
          </p:nvPr>
        </p:nvGraphicFramePr>
        <p:xfrm>
          <a:off x="3105023" y="2425954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1" r:id="rId5" imgW="3328560" imgH="2008800" progId="Word.Document.8">
                  <p:embed/>
                </p:oleObj>
              </mc:Choice>
              <mc:Fallback>
                <p:oleObj r:id="rId5" imgW="3328560" imgH="2008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023" y="2425954"/>
                        <a:ext cx="3327400" cy="212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37926"/>
              </p:ext>
            </p:extLst>
          </p:nvPr>
        </p:nvGraphicFramePr>
        <p:xfrm>
          <a:off x="5083047" y="4884992"/>
          <a:ext cx="38004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2" r:id="rId7" imgW="3124080" imgH="840600" progId="Word.Document.8">
                  <p:embed/>
                </p:oleObj>
              </mc:Choice>
              <mc:Fallback>
                <p:oleObj r:id="rId7" imgW="3124080" imgH="840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047" y="4884992"/>
                        <a:ext cx="38004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60497" y="1551242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92610" y="2389442"/>
            <a:ext cx="3099160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sz="2000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sz="2000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sz="2000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sz="2000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906960" y="4392867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(3-itemsets)‏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328221" y="4388651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563685" y="2173034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830885" y="5666042"/>
            <a:ext cx="304800" cy="304800"/>
          </a:xfrm>
          <a:prstGeom prst="line">
            <a:avLst/>
          </a:prstGeom>
          <a:noFill/>
          <a:ln w="3816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91719" y="3551470"/>
            <a:ext cx="2095626" cy="402291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minsup</a:t>
            </a:r>
            <a:r>
              <a:rPr lang="en-GB" sz="2000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sz="2000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3/5</a:t>
            </a:r>
            <a:endParaRPr lang="en-GB" sz="2000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076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EF8FE-CE41-4D7E-A3BD-5384152BD1D2}" type="slidenum">
              <a:rPr lang="en-US" altLang="en-US"/>
              <a:pPr/>
              <a:t>15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229600" cy="609600"/>
          </a:xfrm>
        </p:spPr>
        <p:txBody>
          <a:bodyPr/>
          <a:lstStyle/>
          <a:p>
            <a:r>
              <a:rPr lang="en-US" altLang="en-US"/>
              <a:t>Apriori Algorithm</a:t>
            </a:r>
          </a:p>
        </p:txBody>
      </p:sp>
      <p:pic>
        <p:nvPicPr>
          <p:cNvPr id="340995" name="Picture 3"/>
          <p:cNvPicPr>
            <a:picLocks noChangeAspect="1" noChangeArrowheads="1"/>
          </p:cNvPicPr>
          <p:nvPr/>
        </p:nvPicPr>
        <p:blipFill>
          <a:blip r:embed="rId3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2055813"/>
            <a:ext cx="5748338" cy="294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2209800" y="1041400"/>
            <a:ext cx="43259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600" i="1">
                <a:latin typeface="Times-Italic"/>
              </a:rPr>
              <a:t>C</a:t>
            </a:r>
            <a:r>
              <a:rPr lang="en-US" altLang="en-US" sz="2600" b="1" i="1" baseline="-25000">
                <a:latin typeface="Times-Italic"/>
              </a:rPr>
              <a:t>k</a:t>
            </a:r>
            <a:r>
              <a:rPr lang="en-US" altLang="en-US" sz="2600" i="1">
                <a:latin typeface="Times-Italic"/>
              </a:rPr>
              <a:t> </a:t>
            </a:r>
            <a:r>
              <a:rPr lang="en-US" altLang="en-US" sz="2600">
                <a:latin typeface="Times-Roman"/>
              </a:rPr>
              <a:t>: Candidate itemset of size </a:t>
            </a:r>
            <a:r>
              <a:rPr lang="en-US" altLang="en-US" sz="2600" i="1">
                <a:latin typeface="Times-Roman"/>
              </a:rPr>
              <a:t>k</a:t>
            </a:r>
            <a:endParaRPr lang="en-US" altLang="en-US" sz="2600">
              <a:latin typeface="Times-Roman"/>
            </a:endParaRPr>
          </a:p>
          <a:p>
            <a:r>
              <a:rPr lang="en-US" altLang="en-US" sz="2600" i="1">
                <a:latin typeface="Times-Italic"/>
              </a:rPr>
              <a:t>L</a:t>
            </a:r>
            <a:r>
              <a:rPr lang="en-US" altLang="en-US" sz="2600" b="1" i="1" baseline="-25000">
                <a:latin typeface="Times-Italic"/>
              </a:rPr>
              <a:t>k</a:t>
            </a:r>
            <a:r>
              <a:rPr lang="en-US" altLang="en-US" sz="2600" i="1">
                <a:latin typeface="Times-Italic"/>
              </a:rPr>
              <a:t> </a:t>
            </a:r>
            <a:r>
              <a:rPr lang="en-US" altLang="en-US" sz="2600">
                <a:latin typeface="Times-Roman"/>
              </a:rPr>
              <a:t>:  Frequent itemset of size </a:t>
            </a:r>
            <a:r>
              <a:rPr lang="en-US" altLang="en-US" sz="2600" i="1">
                <a:latin typeface="Times-Roman"/>
              </a:rPr>
              <a:t>k</a:t>
            </a:r>
            <a:endParaRPr lang="en-US" altLang="en-US" sz="2600">
              <a:latin typeface="Times-Roman"/>
            </a:endParaRPr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801688" y="5181600"/>
            <a:ext cx="7416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800">
                <a:solidFill>
                  <a:srgbClr val="FF0000"/>
                </a:solidFill>
                <a:latin typeface="Tahoma" pitchFamily="34" charset="0"/>
              </a:rPr>
              <a:t>Join Step</a:t>
            </a:r>
            <a:r>
              <a:rPr lang="en-US" altLang="en-US" sz="1800">
                <a:latin typeface="Tahoma" pitchFamily="34" charset="0"/>
              </a:rPr>
              <a:t>: C</a:t>
            </a:r>
            <a:r>
              <a:rPr lang="en-US" altLang="en-US" sz="1800" baseline="-25000">
                <a:latin typeface="Tahoma" pitchFamily="34" charset="0"/>
              </a:rPr>
              <a:t>k</a:t>
            </a:r>
            <a:r>
              <a:rPr lang="en-US" altLang="en-US" sz="1800">
                <a:latin typeface="Tahoma" pitchFamily="34" charset="0"/>
              </a:rPr>
              <a:t> is generated by joining L</a:t>
            </a:r>
            <a:r>
              <a:rPr lang="en-US" altLang="en-US" sz="1800" baseline="-25000">
                <a:latin typeface="Tahoma" pitchFamily="34" charset="0"/>
              </a:rPr>
              <a:t>k-1</a:t>
            </a:r>
            <a:r>
              <a:rPr lang="en-US" altLang="en-US" sz="1800">
                <a:latin typeface="Tahoma" pitchFamily="34" charset="0"/>
              </a:rPr>
              <a:t>with itself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800">
                <a:solidFill>
                  <a:srgbClr val="FF0000"/>
                </a:solidFill>
                <a:latin typeface="Tahoma" pitchFamily="34" charset="0"/>
              </a:rPr>
              <a:t>Prune Step</a:t>
            </a:r>
            <a:r>
              <a:rPr lang="en-US" altLang="en-US" sz="1800">
                <a:latin typeface="Tahoma" pitchFamily="34" charset="0"/>
              </a:rPr>
              <a:t>:  Any (k-1)-itemset that is not frequent cannot be a subset of a frequent k-itemset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58260-B4B3-4410-8AF5-ACC5E0933E46}" type="slidenum">
              <a:rPr lang="en-US" altLang="en-US"/>
              <a:pPr/>
              <a:t>16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Generating Candidates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33500"/>
            <a:ext cx="8040688" cy="4751388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i="1" dirty="0"/>
              <a:t>L</a:t>
            </a:r>
            <a:r>
              <a:rPr lang="en-US" altLang="en-US" i="1" baseline="-25000" dirty="0"/>
              <a:t>3</a:t>
            </a:r>
            <a:r>
              <a:rPr lang="en-US" altLang="en-US" i="1" dirty="0"/>
              <a:t>=</a:t>
            </a:r>
            <a:r>
              <a:rPr lang="en-US" altLang="en-US" dirty="0"/>
              <a:t>{</a:t>
            </a:r>
            <a:r>
              <a:rPr lang="en-US" altLang="en-US" i="1" dirty="0" err="1"/>
              <a:t>abc</a:t>
            </a:r>
            <a:r>
              <a:rPr lang="en-US" altLang="en-US" i="1" dirty="0"/>
              <a:t>, </a:t>
            </a:r>
            <a:r>
              <a:rPr lang="en-US" altLang="en-US" i="1" dirty="0" err="1"/>
              <a:t>abd</a:t>
            </a:r>
            <a:r>
              <a:rPr lang="en-US" altLang="en-US" i="1" dirty="0"/>
              <a:t>, </a:t>
            </a:r>
            <a:r>
              <a:rPr lang="en-US" altLang="en-US" i="1" dirty="0" err="1"/>
              <a:t>acd</a:t>
            </a:r>
            <a:r>
              <a:rPr lang="en-US" altLang="en-US" i="1" dirty="0"/>
              <a:t>, ace, </a:t>
            </a:r>
            <a:r>
              <a:rPr lang="en-US" altLang="en-US" i="1" dirty="0" err="1"/>
              <a:t>bcd</a:t>
            </a:r>
            <a:r>
              <a:rPr lang="en-US" altLang="en-US" dirty="0"/>
              <a:t>}</a:t>
            </a:r>
          </a:p>
          <a:p>
            <a:pPr>
              <a:lnSpc>
                <a:spcPct val="140000"/>
              </a:lnSpc>
            </a:pPr>
            <a:endParaRPr lang="en-US" altLang="en-US" sz="800" dirty="0"/>
          </a:p>
          <a:p>
            <a:pPr>
              <a:lnSpc>
                <a:spcPct val="140000"/>
              </a:lnSpc>
            </a:pPr>
            <a:r>
              <a:rPr lang="en-US" altLang="en-US" dirty="0"/>
              <a:t>Self-joining: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3</a:t>
            </a:r>
            <a:r>
              <a:rPr lang="en-US" altLang="en-US" i="1" dirty="0"/>
              <a:t>*L</a:t>
            </a:r>
            <a:r>
              <a:rPr lang="en-US" altLang="en-US" i="1" baseline="-25000" dirty="0"/>
              <a:t>3</a:t>
            </a:r>
            <a:endParaRPr lang="en-US" altLang="en-US" i="1" dirty="0"/>
          </a:p>
          <a:p>
            <a:pPr lvl="1">
              <a:lnSpc>
                <a:spcPct val="140000"/>
              </a:lnSpc>
            </a:pPr>
            <a:r>
              <a:rPr lang="en-US" altLang="en-US" i="1" dirty="0" err="1"/>
              <a:t>abcd</a:t>
            </a:r>
            <a:r>
              <a:rPr lang="en-US" altLang="en-US" i="1" dirty="0"/>
              <a:t>  </a:t>
            </a:r>
            <a:r>
              <a:rPr lang="en-US" altLang="en-US" dirty="0"/>
              <a:t>from </a:t>
            </a:r>
            <a:r>
              <a:rPr lang="en-US" altLang="en-US" i="1" dirty="0" err="1"/>
              <a:t>abc</a:t>
            </a:r>
            <a:r>
              <a:rPr lang="en-US" altLang="en-US" dirty="0"/>
              <a:t> and </a:t>
            </a:r>
            <a:r>
              <a:rPr lang="en-US" altLang="en-US" i="1" dirty="0" err="1"/>
              <a:t>abd</a:t>
            </a:r>
            <a:endParaRPr lang="en-US" altLang="en-US" i="1" dirty="0"/>
          </a:p>
          <a:p>
            <a:pPr lvl="1">
              <a:lnSpc>
                <a:spcPct val="140000"/>
              </a:lnSpc>
            </a:pPr>
            <a:r>
              <a:rPr lang="en-US" altLang="en-US" i="1" dirty="0" err="1"/>
              <a:t>acde</a:t>
            </a:r>
            <a:r>
              <a:rPr lang="en-US" altLang="en-US" dirty="0"/>
              <a:t>  from </a:t>
            </a:r>
            <a:r>
              <a:rPr lang="en-US" altLang="en-US" i="1" dirty="0" err="1"/>
              <a:t>acd</a:t>
            </a:r>
            <a:r>
              <a:rPr lang="en-US" altLang="en-US" dirty="0"/>
              <a:t> and </a:t>
            </a:r>
            <a:r>
              <a:rPr lang="en-US" altLang="en-US" i="1" dirty="0"/>
              <a:t>ace</a:t>
            </a:r>
          </a:p>
          <a:p>
            <a:pPr lvl="1">
              <a:lnSpc>
                <a:spcPct val="140000"/>
              </a:lnSpc>
            </a:pPr>
            <a:endParaRPr lang="en-US" altLang="en-US" sz="800" i="1" dirty="0"/>
          </a:p>
          <a:p>
            <a:pPr>
              <a:lnSpc>
                <a:spcPct val="140000"/>
              </a:lnSpc>
            </a:pPr>
            <a:r>
              <a:rPr lang="en-US" altLang="en-US" dirty="0"/>
              <a:t>Pruning:</a:t>
            </a:r>
          </a:p>
          <a:p>
            <a:pPr lvl="1">
              <a:lnSpc>
                <a:spcPct val="140000"/>
              </a:lnSpc>
            </a:pPr>
            <a:r>
              <a:rPr lang="en-US" altLang="en-US" i="1" dirty="0" err="1"/>
              <a:t>acde</a:t>
            </a:r>
            <a:r>
              <a:rPr lang="en-US" altLang="en-US" dirty="0"/>
              <a:t> is removed because </a:t>
            </a:r>
            <a:r>
              <a:rPr lang="en-US" altLang="en-US" i="1" dirty="0" err="1"/>
              <a:t>ade</a:t>
            </a:r>
            <a:r>
              <a:rPr lang="en-US" altLang="en-US" dirty="0"/>
              <a:t> is not in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3</a:t>
            </a:r>
          </a:p>
          <a:p>
            <a:pPr lvl="1">
              <a:lnSpc>
                <a:spcPct val="140000"/>
              </a:lnSpc>
            </a:pPr>
            <a:endParaRPr lang="en-US" altLang="en-US" sz="800" i="1" baseline="-25000" dirty="0"/>
          </a:p>
          <a:p>
            <a:pPr>
              <a:lnSpc>
                <a:spcPct val="140000"/>
              </a:lnSpc>
            </a:pPr>
            <a:r>
              <a:rPr lang="en-US" altLang="en-US" i="1" dirty="0"/>
              <a:t>C</a:t>
            </a:r>
            <a:r>
              <a:rPr lang="en-US" altLang="en-US" i="1" baseline="-25000" dirty="0"/>
              <a:t>4 </a:t>
            </a:r>
            <a:r>
              <a:rPr lang="en-US" altLang="en-US" dirty="0"/>
              <a:t>= {</a:t>
            </a:r>
            <a:r>
              <a:rPr lang="en-US" altLang="en-US" i="1" dirty="0" err="1"/>
              <a:t>abcd</a:t>
            </a:r>
            <a:r>
              <a:rPr lang="en-US" altLang="en-US" dirty="0"/>
              <a:t>}</a:t>
            </a:r>
            <a:endParaRPr lang="en-US" altLang="en-US" i="1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798345" y="1899445"/>
            <a:ext cx="2427288" cy="1163638"/>
            <a:chOff x="3908" y="1533"/>
            <a:chExt cx="1529" cy="733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645" cy="29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{</a:t>
              </a:r>
              <a:r>
                <a:rPr lang="en-GB" b="1" i="1" dirty="0" err="1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a,c,d</a:t>
              </a:r>
              <a:r>
                <a:rPr lang="en-GB" b="1" dirty="0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}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34" cy="29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{</a:t>
              </a:r>
              <a:r>
                <a:rPr lang="en-GB" b="1" i="1" dirty="0" err="1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a,c,e</a:t>
              </a:r>
              <a:r>
                <a:rPr lang="en-GB" b="1" dirty="0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}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i="1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i="1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790" cy="29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{</a:t>
              </a:r>
              <a:r>
                <a:rPr lang="en-GB" b="1" i="1" dirty="0" err="1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chemeClr val="accent2"/>
                  </a:solidFill>
                  <a:latin typeface="+mn-lt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5768182" y="3010692"/>
            <a:ext cx="2814637" cy="920749"/>
            <a:chOff x="3889" y="2233"/>
            <a:chExt cx="1773" cy="580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i="1">
                <a:latin typeface="+mn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i="1">
                <a:latin typeface="+mn-lt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i="1"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40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>
                  <a:solidFill>
                    <a:srgbClr val="008000"/>
                  </a:solidFill>
                  <a:latin typeface="+mn-lt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>
                  <a:solidFill>
                    <a:srgbClr val="008000"/>
                  </a:solidFill>
                  <a:latin typeface="+mn-lt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>
                  <a:solidFill>
                    <a:srgbClr val="008000"/>
                  </a:solidFill>
                  <a:latin typeface="+mn-lt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>
                  <a:solidFill>
                    <a:srgbClr val="008000"/>
                  </a:solidFill>
                  <a:latin typeface="+mn-lt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i="1">
                <a:latin typeface="+mn-lt"/>
              </a:endParaRPr>
            </a:p>
          </p:txBody>
        </p:sp>
      </p:grp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31B88-1D1A-460B-9C35-2010B1CD3535}" type="slidenum">
              <a:rPr lang="en-US" altLang="en-US"/>
              <a:pPr/>
              <a:t>17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513"/>
            <a:ext cx="8229600" cy="609600"/>
          </a:xfrm>
        </p:spPr>
        <p:txBody>
          <a:bodyPr/>
          <a:lstStyle/>
          <a:p>
            <a:r>
              <a:rPr lang="en-US" altLang="en-US"/>
              <a:t>Apriori Algorithm - An Example</a:t>
            </a:r>
          </a:p>
        </p:txBody>
      </p:sp>
      <p:pic>
        <p:nvPicPr>
          <p:cNvPr id="342019" name="Picture 3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454150"/>
            <a:ext cx="7732713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973388" y="965200"/>
            <a:ext cx="2879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Arial" pitchFamily="34" charset="0"/>
              </a:rPr>
              <a:t>Assume minimum support =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A583D-ED4F-44EE-95B2-E9463C8FBFFD}" type="slidenum">
              <a:rPr lang="en-US" altLang="en-US"/>
              <a:pPr/>
              <a:t>18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Apriori Algorithm - An Example</a:t>
            </a:r>
          </a:p>
        </p:txBody>
      </p:sp>
      <p:pic>
        <p:nvPicPr>
          <p:cNvPr id="423944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1513" y="1373188"/>
            <a:ext cx="2028825" cy="181451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423945" name="Picture 9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474788"/>
            <a:ext cx="1962150" cy="8096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23947" name="Text Box 11"/>
          <p:cNvSpPr txBox="1">
            <a:spLocks noChangeArrowheads="1"/>
          </p:cNvSpPr>
          <p:nvPr/>
        </p:nvSpPr>
        <p:spPr bwMode="auto">
          <a:xfrm>
            <a:off x="512763" y="3562350"/>
            <a:ext cx="83153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final “frequent” item sets are those remaining in L2 and L3.</a:t>
            </a:r>
          </a:p>
          <a:p>
            <a:r>
              <a:rPr lang="en-US" altLang="en-US"/>
              <a:t>However, {2,3}, {2,5}, and {3,5} are all contained in the larger item set {2, 3, 5}. Thus, the final group of item sets reported by Apriori are </a:t>
            </a:r>
            <a:r>
              <a:rPr lang="en-US" altLang="en-US">
                <a:solidFill>
                  <a:srgbClr val="CC3300"/>
                </a:solidFill>
              </a:rPr>
              <a:t>{1,3}</a:t>
            </a:r>
            <a:r>
              <a:rPr lang="en-US" altLang="en-US"/>
              <a:t> and </a:t>
            </a:r>
            <a:r>
              <a:rPr lang="en-US" altLang="en-US">
                <a:solidFill>
                  <a:srgbClr val="CC3300"/>
                </a:solidFill>
              </a:rPr>
              <a:t>{2,3,5}</a:t>
            </a:r>
            <a:r>
              <a:rPr lang="en-US" altLang="en-US"/>
              <a:t>. These are the only item sets from which we will generate association rules.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8AC4-406A-43F1-BD27-1DD86BBC8610}" type="slidenum">
              <a:rPr lang="en-US" altLang="en-US"/>
              <a:pPr/>
              <a:t>19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5200"/>
          </a:xfrm>
        </p:spPr>
        <p:txBody>
          <a:bodyPr/>
          <a:lstStyle/>
          <a:p>
            <a:r>
              <a:rPr lang="en-US" altLang="en-US">
                <a:solidFill>
                  <a:srgbClr val="3333CD"/>
                </a:solidFill>
                <a:latin typeface="Times-Roman"/>
              </a:rPr>
              <a:t>Generating Association Rules</a:t>
            </a:r>
            <a:br>
              <a:rPr lang="en-US" altLang="en-US">
                <a:solidFill>
                  <a:srgbClr val="3333CD"/>
                </a:solidFill>
                <a:latin typeface="Times-Roman"/>
              </a:rPr>
            </a:br>
            <a:r>
              <a:rPr lang="en-US" altLang="en-US">
                <a:solidFill>
                  <a:srgbClr val="3333CD"/>
                </a:solidFill>
                <a:latin typeface="Times-Roman"/>
              </a:rPr>
              <a:t>from Frequent Itemsets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62100"/>
            <a:ext cx="8382000" cy="4495800"/>
          </a:xfrm>
        </p:spPr>
        <p:txBody>
          <a:bodyPr/>
          <a:lstStyle/>
          <a:p>
            <a:r>
              <a:rPr lang="en-US" altLang="en-US" dirty="0"/>
              <a:t>Only strong association rules are generated</a:t>
            </a:r>
          </a:p>
          <a:p>
            <a:r>
              <a:rPr lang="en-US" altLang="en-US" dirty="0"/>
              <a:t>Frequent </a:t>
            </a:r>
            <a:r>
              <a:rPr lang="en-US" altLang="en-US" dirty="0" err="1"/>
              <a:t>itemsets</a:t>
            </a:r>
            <a:r>
              <a:rPr lang="en-US" altLang="en-US" dirty="0"/>
              <a:t> satisfy minimum support threshold</a:t>
            </a:r>
          </a:p>
          <a:p>
            <a:r>
              <a:rPr lang="en-US" altLang="en-US" dirty="0"/>
              <a:t>Strong rules are those that satisfy minimum confidence threshold</a:t>
            </a:r>
          </a:p>
          <a:p>
            <a:endParaRPr lang="en-US" altLang="en-US" dirty="0">
              <a:latin typeface="Times-Roman"/>
            </a:endParaRPr>
          </a:p>
          <a:p>
            <a:r>
              <a:rPr lang="en-US" altLang="en-US" i="1" dirty="0"/>
              <a:t>confidence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sz="2400" b="0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) = </a:t>
            </a:r>
            <a:r>
              <a:rPr lang="en-US" altLang="en-US" dirty="0" err="1"/>
              <a:t>Pr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 | </a:t>
            </a:r>
            <a:r>
              <a:rPr lang="en-US" altLang="en-US" i="1" dirty="0"/>
              <a:t>A</a:t>
            </a:r>
            <a:r>
              <a:rPr lang="en-US" altLang="en-US" dirty="0"/>
              <a:t>) =</a:t>
            </a:r>
          </a:p>
        </p:txBody>
      </p:sp>
      <p:graphicFrame>
        <p:nvGraphicFramePr>
          <p:cNvPr id="3430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73808"/>
              </p:ext>
            </p:extLst>
          </p:nvPr>
        </p:nvGraphicFramePr>
        <p:xfrm>
          <a:off x="4754372" y="3074543"/>
          <a:ext cx="16240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76" name="Equation" r:id="rId4" imgW="1498320" imgH="596880" progId="Equation.DSMT4">
                  <p:embed/>
                </p:oleObj>
              </mc:Choice>
              <mc:Fallback>
                <p:oleObj name="Equation" r:id="rId4" imgW="149832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372" y="3074543"/>
                        <a:ext cx="1624013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977900" y="4181602"/>
            <a:ext cx="7410450" cy="17764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b="1">
                <a:solidFill>
                  <a:srgbClr val="FF0000"/>
                </a:solidFill>
              </a:rPr>
              <a:t>For each </a:t>
            </a:r>
            <a:r>
              <a:rPr lang="en-US" altLang="en-US" sz="2200">
                <a:solidFill>
                  <a:srgbClr val="000000"/>
                </a:solidFill>
              </a:rPr>
              <a:t>frequent itemset, </a:t>
            </a:r>
            <a:r>
              <a:rPr lang="en-US" altLang="en-US" sz="2200" b="1">
                <a:solidFill>
                  <a:srgbClr val="000000"/>
                </a:solidFill>
              </a:rPr>
              <a:t>f</a:t>
            </a:r>
            <a:r>
              <a:rPr lang="en-US" altLang="en-US" sz="2200">
                <a:solidFill>
                  <a:srgbClr val="000000"/>
                </a:solidFill>
              </a:rPr>
              <a:t>, generate all non-empty subsets of </a:t>
            </a:r>
            <a:r>
              <a:rPr lang="en-US" altLang="en-US" sz="2200" b="1">
                <a:solidFill>
                  <a:srgbClr val="000000"/>
                </a:solidFill>
              </a:rPr>
              <a:t>f</a:t>
            </a:r>
            <a:endParaRPr lang="en-US" altLang="en-US" sz="2200">
              <a:solidFill>
                <a:srgbClr val="000000"/>
              </a:solidFill>
            </a:endParaRPr>
          </a:p>
          <a:p>
            <a:r>
              <a:rPr lang="en-US" altLang="en-US" sz="2200" b="1">
                <a:solidFill>
                  <a:srgbClr val="FF0000"/>
                </a:solidFill>
              </a:rPr>
              <a:t>For every </a:t>
            </a:r>
            <a:r>
              <a:rPr lang="en-US" altLang="en-US" sz="2200">
                <a:solidFill>
                  <a:srgbClr val="000000"/>
                </a:solidFill>
              </a:rPr>
              <a:t>non-empty subset </a:t>
            </a:r>
            <a:r>
              <a:rPr lang="en-US" altLang="en-US" sz="2200" b="1">
                <a:solidFill>
                  <a:srgbClr val="000000"/>
                </a:solidFill>
              </a:rPr>
              <a:t>s </a:t>
            </a:r>
            <a:r>
              <a:rPr lang="en-US" altLang="en-US" sz="2200">
                <a:solidFill>
                  <a:srgbClr val="000000"/>
                </a:solidFill>
              </a:rPr>
              <a:t>of </a:t>
            </a:r>
            <a:r>
              <a:rPr lang="en-US" altLang="en-US" sz="2200" b="1">
                <a:solidFill>
                  <a:srgbClr val="000000"/>
                </a:solidFill>
              </a:rPr>
              <a:t>f </a:t>
            </a:r>
            <a:r>
              <a:rPr lang="en-US" altLang="en-US" sz="2200" b="1">
                <a:solidFill>
                  <a:srgbClr val="FF0000"/>
                </a:solidFill>
              </a:rPr>
              <a:t>do</a:t>
            </a:r>
          </a:p>
          <a:p>
            <a:r>
              <a:rPr lang="en-US" altLang="en-US" sz="2200" b="1">
                <a:solidFill>
                  <a:srgbClr val="FF0000"/>
                </a:solidFill>
              </a:rPr>
              <a:t>     if</a:t>
            </a:r>
            <a:r>
              <a:rPr lang="en-US" altLang="en-US" sz="2200" b="1">
                <a:solidFill>
                  <a:srgbClr val="000000"/>
                </a:solidFill>
              </a:rPr>
              <a:t> </a:t>
            </a:r>
            <a:r>
              <a:rPr lang="en-US" altLang="en-US" sz="2200">
                <a:solidFill>
                  <a:srgbClr val="000000"/>
                </a:solidFill>
              </a:rPr>
              <a:t>support(</a:t>
            </a:r>
            <a:r>
              <a:rPr lang="en-US" altLang="en-US" sz="2200" b="1">
                <a:solidFill>
                  <a:srgbClr val="000000"/>
                </a:solidFill>
              </a:rPr>
              <a:t>f</a:t>
            </a:r>
            <a:r>
              <a:rPr lang="en-US" altLang="en-US" sz="2200">
                <a:solidFill>
                  <a:srgbClr val="000000"/>
                </a:solidFill>
              </a:rPr>
              <a:t>)/support(</a:t>
            </a:r>
            <a:r>
              <a:rPr lang="en-US" altLang="en-US" sz="2200" b="1">
                <a:solidFill>
                  <a:srgbClr val="000000"/>
                </a:solidFill>
              </a:rPr>
              <a:t>s</a:t>
            </a:r>
            <a:r>
              <a:rPr lang="en-US" altLang="en-US" sz="2200">
                <a:solidFill>
                  <a:srgbClr val="000000"/>
                </a:solidFill>
              </a:rPr>
              <a:t>) </a:t>
            </a:r>
            <a:r>
              <a:rPr lang="en-US" altLang="en-US" sz="2200">
                <a:solidFill>
                  <a:srgbClr val="000000"/>
                </a:solidFill>
                <a:latin typeface="Symbol" pitchFamily="18" charset="2"/>
              </a:rPr>
              <a:t>³</a:t>
            </a:r>
            <a:r>
              <a:rPr lang="en-US" altLang="en-US" sz="2200">
                <a:solidFill>
                  <a:srgbClr val="000000"/>
                </a:solidFill>
              </a:rPr>
              <a:t> min_confidence </a:t>
            </a:r>
            <a:r>
              <a:rPr lang="en-US" altLang="en-US" sz="2200" b="1">
                <a:solidFill>
                  <a:srgbClr val="FF0000"/>
                </a:solidFill>
              </a:rPr>
              <a:t>then</a:t>
            </a:r>
          </a:p>
          <a:p>
            <a:r>
              <a:rPr lang="en-US" altLang="en-US" sz="2200">
                <a:solidFill>
                  <a:srgbClr val="000000"/>
                </a:solidFill>
              </a:rPr>
              <a:t>          output rule </a:t>
            </a:r>
            <a:r>
              <a:rPr lang="en-US" altLang="en-US" sz="2200" b="1">
                <a:solidFill>
                  <a:srgbClr val="000000"/>
                </a:solidFill>
              </a:rPr>
              <a:t>s </a:t>
            </a:r>
            <a:r>
              <a:rPr lang="en-US" altLang="en-US" sz="2200">
                <a:solidFill>
                  <a:srgbClr val="000000"/>
                </a:solidFill>
              </a:rPr>
              <a:t>==&gt; </a:t>
            </a:r>
            <a:r>
              <a:rPr lang="en-US" altLang="en-US" sz="2200" b="1">
                <a:solidFill>
                  <a:srgbClr val="000000"/>
                </a:solidFill>
              </a:rPr>
              <a:t>(f-s)</a:t>
            </a:r>
            <a:endParaRPr lang="en-US" altLang="en-US" sz="2200">
              <a:solidFill>
                <a:srgbClr val="000000"/>
              </a:solidFill>
            </a:endParaRPr>
          </a:p>
          <a:p>
            <a:r>
              <a:rPr lang="en-US" altLang="en-US" sz="2200" b="1">
                <a:solidFill>
                  <a:srgbClr val="FF0000"/>
                </a:solidFill>
              </a:rPr>
              <a:t>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6B1D-DD27-4B62-9D67-8AB36D6F3291}" type="slidenum">
              <a:rPr lang="en-US" altLang="en-US"/>
              <a:pPr/>
              <a:t>2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Basket Analysis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143000"/>
            <a:ext cx="8318500" cy="5118100"/>
          </a:xfrm>
        </p:spPr>
        <p:txBody>
          <a:bodyPr/>
          <a:lstStyle/>
          <a:p>
            <a:r>
              <a:rPr lang="en-US" altLang="en-US" dirty="0"/>
              <a:t>Goal of MBA is to find associations (affinities) among groups of items occurring in a transactional database</a:t>
            </a:r>
          </a:p>
          <a:p>
            <a:pPr lvl="1"/>
            <a:r>
              <a:rPr lang="en-US" altLang="en-US" dirty="0"/>
              <a:t>has roots in analysis of point-of-sale data, as in supermarkets</a:t>
            </a:r>
          </a:p>
          <a:p>
            <a:pPr lvl="1"/>
            <a:r>
              <a:rPr lang="en-US" altLang="en-US" dirty="0"/>
              <a:t>but, has found applications in many other areas</a:t>
            </a:r>
          </a:p>
          <a:p>
            <a:pPr lvl="1"/>
            <a:endParaRPr lang="en-US" altLang="en-US" sz="800" dirty="0"/>
          </a:p>
          <a:p>
            <a:r>
              <a:rPr lang="en-US" altLang="en-US" dirty="0"/>
              <a:t>Association Rule Discovery</a:t>
            </a:r>
          </a:p>
          <a:p>
            <a:pPr lvl="1"/>
            <a:r>
              <a:rPr lang="en-US" altLang="en-US" dirty="0"/>
              <a:t>most common type of MBA technique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-Roman"/>
              </a:rPr>
              <a:t>Find </a:t>
            </a:r>
            <a:r>
              <a:rPr lang="en-US" altLang="en-US" dirty="0">
                <a:solidFill>
                  <a:srgbClr val="F93F24"/>
                </a:solidFill>
                <a:latin typeface="Times-Roman"/>
              </a:rPr>
              <a:t>all 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rules that </a:t>
            </a:r>
            <a:r>
              <a:rPr lang="en-US" altLang="en-US" i="1" dirty="0">
                <a:solidFill>
                  <a:srgbClr val="000000"/>
                </a:solidFill>
                <a:latin typeface="Times-Roman"/>
              </a:rPr>
              <a:t>associate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 the presence of one set of items with that of another set of items.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-Roman"/>
              </a:rPr>
              <a:t>Example: </a:t>
            </a:r>
            <a:r>
              <a:rPr lang="en-US" altLang="en-US" b="1" i="1" dirty="0">
                <a:solidFill>
                  <a:schemeClr val="accent2"/>
                </a:solidFill>
                <a:latin typeface="Times-Italic"/>
              </a:rPr>
              <a:t>98% of people who purchase tires and auto accessories also get automotive services done</a:t>
            </a:r>
            <a:endParaRPr lang="en-US" altLang="en-US" i="1" dirty="0">
              <a:solidFill>
                <a:srgbClr val="3333CD"/>
              </a:solidFill>
              <a:latin typeface="Times-Italic"/>
            </a:endParaRP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-Roman"/>
              </a:rPr>
              <a:t>We are interested in rules that are</a:t>
            </a:r>
          </a:p>
          <a:p>
            <a:pPr lvl="2"/>
            <a:r>
              <a:rPr lang="en-US" altLang="en-US" sz="1800" dirty="0">
                <a:solidFill>
                  <a:srgbClr val="000000"/>
                </a:solidFill>
                <a:latin typeface="Times-Roman"/>
              </a:rPr>
              <a:t>non-trivial </a:t>
            </a:r>
            <a:r>
              <a:rPr lang="en-US" altLang="en-US" sz="1800" dirty="0" smtClean="0">
                <a:solidFill>
                  <a:srgbClr val="000000"/>
                </a:solidFill>
                <a:latin typeface="Times-Roman"/>
              </a:rPr>
              <a:t>(possibly </a:t>
            </a:r>
            <a:r>
              <a:rPr lang="en-US" altLang="en-US" sz="1800" dirty="0">
                <a:solidFill>
                  <a:srgbClr val="000000"/>
                </a:solidFill>
                <a:latin typeface="Times-Roman"/>
              </a:rPr>
              <a:t>unexpected)</a:t>
            </a:r>
          </a:p>
          <a:p>
            <a:pPr lvl="2"/>
            <a:r>
              <a:rPr lang="en-US" altLang="en-US" sz="1800" dirty="0">
                <a:solidFill>
                  <a:srgbClr val="000000"/>
                </a:solidFill>
                <a:latin typeface="Times-Roman"/>
              </a:rPr>
              <a:t>actionable</a:t>
            </a:r>
          </a:p>
          <a:p>
            <a:pPr lvl="2"/>
            <a:r>
              <a:rPr lang="en-US" altLang="en-US" sz="1800" dirty="0">
                <a:solidFill>
                  <a:srgbClr val="000000"/>
                </a:solidFill>
                <a:latin typeface="Times-Roman"/>
              </a:rPr>
              <a:t>easily explainable</a:t>
            </a:r>
            <a:endParaRPr lang="en-US" altLang="en-US" dirty="0">
              <a:solidFill>
                <a:srgbClr val="000000"/>
              </a:solidFill>
              <a:latin typeface="Times-Roman"/>
            </a:endParaRPr>
          </a:p>
        </p:txBody>
      </p:sp>
      <p:pic>
        <p:nvPicPr>
          <p:cNvPr id="3328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1857375"/>
            <a:ext cx="14478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25319-C7F2-4C26-AA0E-65CDE566F862}" type="slidenum">
              <a:rPr lang="en-US" altLang="en-US"/>
              <a:pPr/>
              <a:t>20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946150"/>
          </a:xfrm>
        </p:spPr>
        <p:txBody>
          <a:bodyPr/>
          <a:lstStyle/>
          <a:p>
            <a:r>
              <a:rPr lang="en-US" altLang="en-US">
                <a:solidFill>
                  <a:srgbClr val="3333CD"/>
                </a:solidFill>
                <a:latin typeface="Times-Roman"/>
              </a:rPr>
              <a:t>Generating Association Rules</a:t>
            </a:r>
            <a:br>
              <a:rPr lang="en-US" altLang="en-US">
                <a:solidFill>
                  <a:srgbClr val="3333CD"/>
                </a:solidFill>
                <a:latin typeface="Times-Roman"/>
              </a:rPr>
            </a:br>
            <a:r>
              <a:rPr lang="en-US" altLang="en-US" sz="2800">
                <a:solidFill>
                  <a:srgbClr val="3333CD"/>
                </a:solidFill>
                <a:latin typeface="Times-Roman"/>
              </a:rPr>
              <a:t>(Example Continued)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255713"/>
            <a:ext cx="7786687" cy="1114425"/>
          </a:xfrm>
        </p:spPr>
        <p:txBody>
          <a:bodyPr/>
          <a:lstStyle/>
          <a:p>
            <a:r>
              <a:rPr lang="en-US" altLang="en-US" sz="2000">
                <a:latin typeface="Times-Roman"/>
              </a:rPr>
              <a:t>Item sets: </a:t>
            </a:r>
            <a:r>
              <a:rPr lang="en-US" altLang="en-US" sz="2000">
                <a:solidFill>
                  <a:srgbClr val="CC3300"/>
                </a:solidFill>
                <a:latin typeface="Times-Roman"/>
              </a:rPr>
              <a:t>{1,3}</a:t>
            </a:r>
            <a:r>
              <a:rPr lang="en-US" altLang="en-US" sz="2000">
                <a:latin typeface="Times-Roman"/>
              </a:rPr>
              <a:t> and </a:t>
            </a:r>
            <a:r>
              <a:rPr lang="en-US" altLang="en-US" sz="2000">
                <a:solidFill>
                  <a:srgbClr val="CC3300"/>
                </a:solidFill>
                <a:latin typeface="Times-Roman"/>
              </a:rPr>
              <a:t>{2,3,5}</a:t>
            </a:r>
          </a:p>
          <a:p>
            <a:r>
              <a:rPr lang="en-US" altLang="en-US" sz="2000">
                <a:latin typeface="Times-Roman"/>
              </a:rPr>
              <a:t>Recall that confidence of a rule LHS </a:t>
            </a:r>
            <a:r>
              <a:rPr lang="en-US" altLang="en-US" sz="2000">
                <a:latin typeface="Times-Roman"/>
                <a:sym typeface="Wingdings" pitchFamily="2" charset="2"/>
              </a:rPr>
              <a:t> RHS is Support of itemset (i.e. LHS </a:t>
            </a:r>
            <a:r>
              <a:rPr lang="en-US" altLang="en-US" sz="2000">
                <a:latin typeface="Symbol" pitchFamily="18" charset="2"/>
              </a:rPr>
              <a:t>È</a:t>
            </a:r>
            <a:r>
              <a:rPr lang="en-US" altLang="en-US" sz="2000">
                <a:latin typeface="Times-Roman"/>
                <a:sym typeface="Wingdings" pitchFamily="2" charset="2"/>
              </a:rPr>
              <a:t> RHS) divided by support of LHS. </a:t>
            </a:r>
            <a:endParaRPr lang="en-US" altLang="en-US" sz="2000">
              <a:latin typeface="Times-Roman"/>
            </a:endParaRPr>
          </a:p>
          <a:p>
            <a:endParaRPr lang="en-US" altLang="en-US" sz="2000">
              <a:latin typeface="Times-Roman"/>
            </a:endParaRPr>
          </a:p>
        </p:txBody>
      </p:sp>
      <p:graphicFrame>
        <p:nvGraphicFramePr>
          <p:cNvPr id="427370" name="Group 362"/>
          <p:cNvGraphicFramePr>
            <a:graphicFrameLocks noGrp="1"/>
          </p:cNvGraphicFramePr>
          <p:nvPr>
            <p:ph sz="half" idx="2"/>
          </p:nvPr>
        </p:nvGraphicFramePr>
        <p:xfrm>
          <a:off x="382588" y="2454275"/>
          <a:ext cx="8472487" cy="3285744"/>
        </p:xfrm>
        <a:graphic>
          <a:graphicData uri="http://schemas.openxmlformats.org/drawingml/2006/table">
            <a:tbl>
              <a:tblPr/>
              <a:tblGrid>
                <a:gridCol w="1423987"/>
                <a:gridCol w="1230313"/>
                <a:gridCol w="1493837"/>
                <a:gridCol w="1441450"/>
                <a:gridCol w="1441450"/>
                <a:gridCol w="1441450"/>
              </a:tblGrid>
              <a:tr h="3111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Candidate rules for {1,3}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Candidate rules for {2,3,5}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Rule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Conf.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Conf.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Conf.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{1}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{3}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2/2 = 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{2,3}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{5}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2/2 = 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{2}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{5}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3/3 = 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{3}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{1}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{2,5}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{3}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{2}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{3}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{3,5}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2/2 = 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{3}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{2}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{3,5}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{3}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{3}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{2,5}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{5}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3/3 = 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{5}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{2,3}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{5}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{3}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FF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2/3 = 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7169" name="Text Box 161"/>
          <p:cNvSpPr txBox="1">
            <a:spLocks noChangeArrowheads="1"/>
          </p:cNvSpPr>
          <p:nvPr/>
        </p:nvSpPr>
        <p:spPr bwMode="auto">
          <a:xfrm>
            <a:off x="796925" y="5741988"/>
            <a:ext cx="728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Assuming a min. confidence of 75%, the final set of rules reported by </a:t>
            </a:r>
          </a:p>
          <a:p>
            <a:r>
              <a:rPr lang="en-US" altLang="en-US" sz="1800">
                <a:latin typeface="Arial" pitchFamily="34" charset="0"/>
              </a:rPr>
              <a:t>Apriori are: </a:t>
            </a:r>
            <a:r>
              <a:rPr lang="en-US" altLang="en-US" sz="1800">
                <a:solidFill>
                  <a:srgbClr val="CC3300"/>
                </a:solidFill>
                <a:latin typeface="Arial" pitchFamily="34" charset="0"/>
              </a:rPr>
              <a:t>{1}</a:t>
            </a:r>
            <a:r>
              <a:rPr lang="en-US" altLang="en-US" sz="1800">
                <a:solidFill>
                  <a:srgbClr val="CC3300"/>
                </a:solidFill>
                <a:latin typeface="Arial" pitchFamily="34" charset="0"/>
                <a:sym typeface="Wingdings" pitchFamily="2" charset="2"/>
              </a:rPr>
              <a:t>{3}</a:t>
            </a:r>
            <a:r>
              <a:rPr lang="en-US" altLang="en-US" sz="1800">
                <a:latin typeface="Arial" pitchFamily="34" charset="0"/>
                <a:sym typeface="Wingdings" pitchFamily="2" charset="2"/>
              </a:rPr>
              <a:t>, </a:t>
            </a:r>
            <a:r>
              <a:rPr lang="en-US" altLang="en-US" sz="1800">
                <a:solidFill>
                  <a:srgbClr val="CC3300"/>
                </a:solidFill>
                <a:latin typeface="Arial" pitchFamily="34" charset="0"/>
                <a:sym typeface="Wingdings" pitchFamily="2" charset="2"/>
              </a:rPr>
              <a:t>{3,5}{2}</a:t>
            </a:r>
            <a:r>
              <a:rPr lang="en-US" altLang="en-US" sz="1800">
                <a:latin typeface="Arial" pitchFamily="34" charset="0"/>
                <a:sym typeface="Wingdings" pitchFamily="2" charset="2"/>
              </a:rPr>
              <a:t>,</a:t>
            </a:r>
            <a:r>
              <a:rPr lang="en-US" altLang="en-US" sz="1800">
                <a:solidFill>
                  <a:srgbClr val="CC3300"/>
                </a:solidFill>
                <a:latin typeface="Arial" pitchFamily="34" charset="0"/>
                <a:sym typeface="Wingdings" pitchFamily="2" charset="2"/>
              </a:rPr>
              <a:t> {5}{2} </a:t>
            </a:r>
            <a:r>
              <a:rPr lang="en-US" altLang="en-US" sz="1800">
                <a:latin typeface="Arial" pitchFamily="34" charset="0"/>
                <a:sym typeface="Wingdings" pitchFamily="2" charset="2"/>
              </a:rPr>
              <a:t>and </a:t>
            </a:r>
            <a:r>
              <a:rPr lang="en-US" altLang="en-US" sz="1800">
                <a:solidFill>
                  <a:srgbClr val="CC3300"/>
                </a:solidFill>
                <a:latin typeface="Arial" pitchFamily="34" charset="0"/>
                <a:sym typeface="Wingdings" pitchFamily="2" charset="2"/>
              </a:rPr>
              <a:t>{2}{5}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45808" y="6394704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B29BD13-5331-49AA-AD5E-C26239A44AC1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37744" y="228600"/>
            <a:ext cx="8677656" cy="79552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Frequent </a:t>
            </a:r>
            <a:r>
              <a:rPr lang="en-US" altLang="en-US" sz="2800" dirty="0" smtClean="0"/>
              <a:t>Patterns Without Candidate Generation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42416"/>
            <a:ext cx="8597900" cy="531266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 dirty="0" smtClean="0"/>
              <a:t>Bottlenecks of the </a:t>
            </a:r>
            <a:r>
              <a:rPr lang="en-US" altLang="en-US" sz="2000" dirty="0" err="1" smtClean="0"/>
              <a:t>Apriori</a:t>
            </a:r>
            <a:r>
              <a:rPr lang="en-US" altLang="en-US" sz="2000" dirty="0" smtClean="0"/>
              <a:t> approach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Breadth-first (i.e., level-wise) search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Candidate generation and </a:t>
            </a:r>
            <a:r>
              <a:rPr lang="en-US" altLang="en-US" dirty="0" smtClean="0"/>
              <a:t>test (Often </a:t>
            </a:r>
            <a:r>
              <a:rPr lang="en-US" altLang="en-US" dirty="0" smtClean="0"/>
              <a:t>generates a huge number of </a:t>
            </a:r>
            <a:r>
              <a:rPr lang="en-US" altLang="en-US" dirty="0" smtClean="0"/>
              <a:t>candidates)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FPGrowth</a:t>
            </a:r>
            <a:r>
              <a:rPr lang="en-US" altLang="en-US" sz="2000" dirty="0" smtClean="0"/>
              <a:t> Approach (J. Han, J. Pei, </a:t>
            </a:r>
            <a:r>
              <a:rPr lang="en-US" altLang="en-US" sz="2000" dirty="0" smtClean="0"/>
              <a:t>Y</a:t>
            </a:r>
            <a:r>
              <a:rPr lang="en-US" altLang="en-US" sz="2000" dirty="0" smtClean="0"/>
              <a:t>. Yin, </a:t>
            </a:r>
            <a:r>
              <a:rPr lang="en-US" altLang="en-US" sz="2000" dirty="0" smtClean="0"/>
              <a:t>2000</a:t>
            </a:r>
            <a:r>
              <a:rPr lang="en-US" altLang="en-US" sz="2000" dirty="0" smtClean="0"/>
              <a:t>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Depth-first </a:t>
            </a:r>
            <a:r>
              <a:rPr lang="en-US" altLang="en-US" dirty="0" smtClean="0"/>
              <a:t>search; avoids </a:t>
            </a:r>
            <a:r>
              <a:rPr lang="en-US" altLang="en-US" dirty="0" smtClean="0"/>
              <a:t>explicit candidate generation</a:t>
            </a:r>
            <a:endParaRPr lang="en-US" alt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000" dirty="0" smtClean="0"/>
              <a:t>Basic Idea: </a:t>
            </a:r>
            <a:r>
              <a:rPr lang="en-US" altLang="en-US" sz="2000" dirty="0" smtClean="0"/>
              <a:t>Grow long patterns from short ones using </a:t>
            </a:r>
            <a:r>
              <a:rPr lang="en-US" altLang="en-US" sz="2000" dirty="0" smtClean="0"/>
              <a:t>locally </a:t>
            </a:r>
            <a:r>
              <a:rPr lang="en-US" altLang="en-US" sz="2000" dirty="0" smtClean="0"/>
              <a:t>frequent items only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“</a:t>
            </a:r>
            <a:r>
              <a:rPr lang="en-US" altLang="en-US" dirty="0" err="1" smtClean="0"/>
              <a:t>abc</a:t>
            </a:r>
            <a:r>
              <a:rPr lang="en-US" altLang="en-US" dirty="0" smtClean="0"/>
              <a:t>” is a frequent </a:t>
            </a:r>
            <a:r>
              <a:rPr lang="en-US" altLang="en-US" dirty="0" smtClean="0"/>
              <a:t>pattern; get </a:t>
            </a:r>
            <a:r>
              <a:rPr lang="en-US" altLang="en-US" dirty="0" smtClean="0"/>
              <a:t>all transactions having “</a:t>
            </a:r>
            <a:r>
              <a:rPr lang="en-US" altLang="en-US" dirty="0" err="1" smtClean="0"/>
              <a:t>abc</a:t>
            </a:r>
            <a:r>
              <a:rPr lang="en-US" altLang="en-US" dirty="0" smtClean="0"/>
              <a:t>”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“</a:t>
            </a:r>
            <a:r>
              <a:rPr lang="en-US" altLang="en-US" dirty="0" smtClean="0"/>
              <a:t>d” is a </a:t>
            </a:r>
            <a:r>
              <a:rPr lang="en-US" altLang="en-US" dirty="0" smtClean="0"/>
              <a:t>local </a:t>
            </a:r>
            <a:r>
              <a:rPr lang="en-US" altLang="en-US" dirty="0" smtClean="0"/>
              <a:t>frequent item in </a:t>
            </a:r>
            <a:r>
              <a:rPr lang="en-US" altLang="en-US" dirty="0" err="1" smtClean="0"/>
              <a:t>DB|abc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err="1" smtClean="0">
                <a:sym typeface="Wingdings" pitchFamily="2" charset="2"/>
              </a:rPr>
              <a:t>abcd</a:t>
            </a:r>
            <a:r>
              <a:rPr lang="en-US" altLang="en-US" dirty="0" smtClean="0">
                <a:sym typeface="Wingdings" pitchFamily="2" charset="2"/>
              </a:rPr>
              <a:t> is a frequent </a:t>
            </a:r>
            <a:r>
              <a:rPr lang="en-US" altLang="en-US" dirty="0" smtClean="0">
                <a:sym typeface="Wingdings" pitchFamily="2" charset="2"/>
              </a:rPr>
              <a:t>pattern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dirty="0" smtClean="0"/>
              <a:t>Approach: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Use a compressed representation of the database using an </a:t>
            </a:r>
            <a:r>
              <a:rPr lang="en-US" altLang="en-US" dirty="0" smtClean="0">
                <a:solidFill>
                  <a:srgbClr val="C00000"/>
                </a:solidFill>
              </a:rPr>
              <a:t>FP-tree</a:t>
            </a:r>
            <a:endParaRPr lang="en-US" altLang="en-US" sz="20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Once an FP-tree has been constructed, it uses a recursive divide-and-conquer approach to mine the frequent itemsets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981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30036" y="6382765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8D0505C-6517-43C6-8382-702D20103D86}" type="slidenum">
              <a:rPr lang="en-US" altLang="en-US" sz="1200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360" y="304800"/>
            <a:ext cx="8037576" cy="68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FP-Growth: Constructing </a:t>
            </a:r>
            <a:r>
              <a:rPr lang="en-US" altLang="en-US" sz="3200" dirty="0" smtClean="0"/>
              <a:t>FP-tree from a Transaction Database</a:t>
            </a: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4215142" y="2758502"/>
            <a:ext cx="4579938" cy="3624263"/>
            <a:chOff x="2496" y="1772"/>
            <a:chExt cx="2926" cy="2218"/>
          </a:xfrm>
        </p:grpSpPr>
        <p:sp>
          <p:nvSpPr>
            <p:cNvPr id="11273" name="Text Box 4"/>
            <p:cNvSpPr txBox="1">
              <a:spLocks noChangeArrowheads="1"/>
            </p:cNvSpPr>
            <p:nvPr/>
          </p:nvSpPr>
          <p:spPr bwMode="auto">
            <a:xfrm>
              <a:off x="4796" y="1772"/>
              <a:ext cx="28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itchFamily="18" charset="0"/>
                </a:rPr>
                <a:t>{}</a:t>
              </a:r>
            </a:p>
          </p:txBody>
        </p:sp>
        <p:sp>
          <p:nvSpPr>
            <p:cNvPr id="11274" name="Text Box 5"/>
            <p:cNvSpPr txBox="1">
              <a:spLocks noChangeArrowheads="1"/>
            </p:cNvSpPr>
            <p:nvPr/>
          </p:nvSpPr>
          <p:spPr bwMode="auto">
            <a:xfrm>
              <a:off x="4508" y="2205"/>
              <a:ext cx="305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f:4</a:t>
              </a:r>
            </a:p>
          </p:txBody>
        </p:sp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5084" y="2205"/>
              <a:ext cx="333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c:1</a:t>
              </a:r>
            </a:p>
          </p:txBody>
        </p:sp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5080" y="2588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11277" name="Text Box 8"/>
            <p:cNvSpPr txBox="1">
              <a:spLocks noChangeArrowheads="1"/>
            </p:cNvSpPr>
            <p:nvPr/>
          </p:nvSpPr>
          <p:spPr bwMode="auto">
            <a:xfrm>
              <a:off x="5080" y="2971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p:1</a:t>
              </a:r>
            </a:p>
          </p:txBody>
        </p:sp>
        <p:cxnSp>
          <p:nvCxnSpPr>
            <p:cNvPr id="11278" name="AutoShape 9"/>
            <p:cNvCxnSpPr>
              <a:cxnSpLocks noChangeShapeType="1"/>
              <a:stCxn id="11275" idx="2"/>
              <a:endCxn id="11276" idx="0"/>
            </p:cNvCxnSpPr>
            <p:nvPr/>
          </p:nvCxnSpPr>
          <p:spPr bwMode="auto">
            <a:xfrm>
              <a:off x="5248" y="2458"/>
              <a:ext cx="1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9" name="AutoShape 10"/>
            <p:cNvCxnSpPr>
              <a:cxnSpLocks noChangeShapeType="1"/>
              <a:stCxn id="11276" idx="2"/>
              <a:endCxn id="11277" idx="0"/>
            </p:cNvCxnSpPr>
            <p:nvPr/>
          </p:nvCxnSpPr>
          <p:spPr bwMode="auto">
            <a:xfrm>
              <a:off x="5249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0" name="AutoShape 11"/>
            <p:cNvCxnSpPr>
              <a:cxnSpLocks noChangeShapeType="1"/>
              <a:stCxn id="11273" idx="2"/>
              <a:endCxn id="11275" idx="0"/>
            </p:cNvCxnSpPr>
            <p:nvPr/>
          </p:nvCxnSpPr>
          <p:spPr bwMode="auto">
            <a:xfrm>
              <a:off x="4935" y="2026"/>
              <a:ext cx="313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12"/>
            <p:cNvCxnSpPr>
              <a:cxnSpLocks noChangeShapeType="1"/>
              <a:stCxn id="11273" idx="2"/>
              <a:endCxn id="11274" idx="0"/>
            </p:cNvCxnSpPr>
            <p:nvPr/>
          </p:nvCxnSpPr>
          <p:spPr bwMode="auto">
            <a:xfrm flipH="1">
              <a:off x="4659" y="2026"/>
              <a:ext cx="276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2" name="Text Box 13"/>
            <p:cNvSpPr txBox="1">
              <a:spLocks noChangeArrowheads="1"/>
            </p:cNvSpPr>
            <p:nvPr/>
          </p:nvSpPr>
          <p:spPr bwMode="auto">
            <a:xfrm>
              <a:off x="4700" y="2588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11283" name="Text Box 14"/>
            <p:cNvSpPr txBox="1">
              <a:spLocks noChangeArrowheads="1"/>
            </p:cNvSpPr>
            <p:nvPr/>
          </p:nvSpPr>
          <p:spPr bwMode="auto">
            <a:xfrm>
              <a:off x="4321" y="2588"/>
              <a:ext cx="33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c:3</a:t>
              </a:r>
            </a:p>
          </p:txBody>
        </p:sp>
        <p:cxnSp>
          <p:nvCxnSpPr>
            <p:cNvPr id="11284" name="AutoShape 15"/>
            <p:cNvCxnSpPr>
              <a:cxnSpLocks noChangeShapeType="1"/>
              <a:stCxn id="11274" idx="2"/>
              <a:endCxn id="11283" idx="0"/>
            </p:cNvCxnSpPr>
            <p:nvPr/>
          </p:nvCxnSpPr>
          <p:spPr bwMode="auto">
            <a:xfrm flipH="1">
              <a:off x="4485" y="2458"/>
              <a:ext cx="174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AutoShape 16"/>
            <p:cNvCxnSpPr>
              <a:cxnSpLocks noChangeShapeType="1"/>
              <a:stCxn id="11274" idx="2"/>
              <a:endCxn id="11282" idx="0"/>
            </p:cNvCxnSpPr>
            <p:nvPr/>
          </p:nvCxnSpPr>
          <p:spPr bwMode="auto">
            <a:xfrm>
              <a:off x="4659" y="2458"/>
              <a:ext cx="21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6" name="Text Box 17"/>
            <p:cNvSpPr txBox="1">
              <a:spLocks noChangeArrowheads="1"/>
            </p:cNvSpPr>
            <p:nvPr/>
          </p:nvSpPr>
          <p:spPr bwMode="auto">
            <a:xfrm>
              <a:off x="4315" y="2971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a:3</a:t>
              </a:r>
            </a:p>
          </p:txBody>
        </p:sp>
        <p:sp>
          <p:nvSpPr>
            <p:cNvPr id="11287" name="Text Box 18"/>
            <p:cNvSpPr txBox="1">
              <a:spLocks noChangeArrowheads="1"/>
            </p:cNvSpPr>
            <p:nvPr/>
          </p:nvSpPr>
          <p:spPr bwMode="auto">
            <a:xfrm>
              <a:off x="4556" y="3356"/>
              <a:ext cx="342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b:1</a:t>
              </a:r>
            </a:p>
          </p:txBody>
        </p:sp>
        <p:sp>
          <p:nvSpPr>
            <p:cNvPr id="11288" name="Text Box 19"/>
            <p:cNvSpPr txBox="1">
              <a:spLocks noChangeArrowheads="1"/>
            </p:cNvSpPr>
            <p:nvPr/>
          </p:nvSpPr>
          <p:spPr bwMode="auto">
            <a:xfrm>
              <a:off x="4130" y="3356"/>
              <a:ext cx="378" cy="25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m:2</a:t>
              </a:r>
            </a:p>
          </p:txBody>
        </p:sp>
        <p:sp>
          <p:nvSpPr>
            <p:cNvPr id="11289" name="Text Box 20"/>
            <p:cNvSpPr txBox="1">
              <a:spLocks noChangeArrowheads="1"/>
            </p:cNvSpPr>
            <p:nvPr/>
          </p:nvSpPr>
          <p:spPr bwMode="auto">
            <a:xfrm>
              <a:off x="4148" y="3739"/>
              <a:ext cx="342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p:2</a:t>
              </a:r>
            </a:p>
          </p:txBody>
        </p:sp>
        <p:cxnSp>
          <p:nvCxnSpPr>
            <p:cNvPr id="11290" name="AutoShape 21"/>
            <p:cNvCxnSpPr>
              <a:cxnSpLocks noChangeShapeType="1"/>
              <a:stCxn id="11283" idx="2"/>
              <a:endCxn id="11286" idx="0"/>
            </p:cNvCxnSpPr>
            <p:nvPr/>
          </p:nvCxnSpPr>
          <p:spPr bwMode="auto">
            <a:xfrm>
              <a:off x="4485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1" name="AutoShape 22"/>
            <p:cNvCxnSpPr>
              <a:cxnSpLocks noChangeShapeType="1"/>
              <a:stCxn id="11286" idx="2"/>
              <a:endCxn id="11288" idx="0"/>
            </p:cNvCxnSpPr>
            <p:nvPr/>
          </p:nvCxnSpPr>
          <p:spPr bwMode="auto">
            <a:xfrm flipH="1">
              <a:off x="4317" y="3226"/>
              <a:ext cx="168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2" name="AutoShape 23"/>
            <p:cNvCxnSpPr>
              <a:cxnSpLocks noChangeShapeType="1"/>
              <a:stCxn id="11286" idx="2"/>
              <a:endCxn id="11287" idx="0"/>
            </p:cNvCxnSpPr>
            <p:nvPr/>
          </p:nvCxnSpPr>
          <p:spPr bwMode="auto">
            <a:xfrm>
              <a:off x="4485" y="3226"/>
              <a:ext cx="24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3" name="AutoShape 24"/>
            <p:cNvCxnSpPr>
              <a:cxnSpLocks noChangeShapeType="1"/>
              <a:stCxn id="11288" idx="2"/>
              <a:endCxn id="11289" idx="0"/>
            </p:cNvCxnSpPr>
            <p:nvPr/>
          </p:nvCxnSpPr>
          <p:spPr bwMode="auto">
            <a:xfrm>
              <a:off x="4317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94" name="Text Box 25"/>
            <p:cNvSpPr txBox="1">
              <a:spLocks noChangeArrowheads="1"/>
            </p:cNvSpPr>
            <p:nvPr/>
          </p:nvSpPr>
          <p:spPr bwMode="auto">
            <a:xfrm>
              <a:off x="4538" y="3739"/>
              <a:ext cx="378" cy="251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m:1</a:t>
              </a:r>
            </a:p>
          </p:txBody>
        </p:sp>
        <p:cxnSp>
          <p:nvCxnSpPr>
            <p:cNvPr id="11295" name="AutoShape 26"/>
            <p:cNvCxnSpPr>
              <a:cxnSpLocks noChangeShapeType="1"/>
              <a:stCxn id="11287" idx="2"/>
              <a:endCxn id="11294" idx="0"/>
            </p:cNvCxnSpPr>
            <p:nvPr/>
          </p:nvCxnSpPr>
          <p:spPr bwMode="auto">
            <a:xfrm>
              <a:off x="4725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96" name="Text Box 27"/>
            <p:cNvSpPr txBox="1">
              <a:spLocks noChangeArrowheads="1"/>
            </p:cNvSpPr>
            <p:nvPr/>
          </p:nvSpPr>
          <p:spPr bwMode="auto">
            <a:xfrm>
              <a:off x="2496" y="1935"/>
              <a:ext cx="1625" cy="157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Times New Roman" pitchFamily="18" charset="0"/>
                </a:rPr>
                <a:t>Header Table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 u="sng">
                  <a:latin typeface="Times New Roman" pitchFamily="18" charset="0"/>
                </a:rPr>
                <a:t>Item  frequency  head 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 f	4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c	4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a	3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b	3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m	3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p	3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11297" name="Freeform 28"/>
            <p:cNvSpPr>
              <a:spLocks/>
            </p:cNvSpPr>
            <p:nvPr/>
          </p:nvSpPr>
          <p:spPr bwMode="auto">
            <a:xfrm>
              <a:off x="3879" y="2341"/>
              <a:ext cx="672" cy="240"/>
            </a:xfrm>
            <a:custGeom>
              <a:avLst/>
              <a:gdLst>
                <a:gd name="T0" fmla="*/ 0 w 672"/>
                <a:gd name="T1" fmla="*/ 240 h 240"/>
                <a:gd name="T2" fmla="*/ 288 w 672"/>
                <a:gd name="T3" fmla="*/ 192 h 240"/>
                <a:gd name="T4" fmla="*/ 432 w 672"/>
                <a:gd name="T5" fmla="*/ 48 h 240"/>
                <a:gd name="T6" fmla="*/ 672 w 672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240"/>
                <a:gd name="T14" fmla="*/ 672 w 67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240">
                  <a:moveTo>
                    <a:pt x="0" y="240"/>
                  </a:moveTo>
                  <a:cubicBezTo>
                    <a:pt x="108" y="232"/>
                    <a:pt x="216" y="224"/>
                    <a:pt x="288" y="192"/>
                  </a:cubicBezTo>
                  <a:cubicBezTo>
                    <a:pt x="360" y="160"/>
                    <a:pt x="368" y="80"/>
                    <a:pt x="432" y="48"/>
                  </a:cubicBezTo>
                  <a:cubicBezTo>
                    <a:pt x="496" y="16"/>
                    <a:pt x="584" y="8"/>
                    <a:pt x="67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Freeform 29"/>
            <p:cNvSpPr>
              <a:spLocks/>
            </p:cNvSpPr>
            <p:nvPr/>
          </p:nvSpPr>
          <p:spPr bwMode="auto">
            <a:xfrm>
              <a:off x="3879" y="2725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  <a:gd name="T4" fmla="*/ 0 60000 65536"/>
                <a:gd name="T5" fmla="*/ 0 60000 65536"/>
                <a:gd name="T6" fmla="*/ 0 w 432"/>
                <a:gd name="T7" fmla="*/ 0 h 1"/>
                <a:gd name="T8" fmla="*/ 432 w 43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2" h="1">
                  <a:moveTo>
                    <a:pt x="0" y="0"/>
                  </a:moveTo>
                  <a:cubicBezTo>
                    <a:pt x="0" y="0"/>
                    <a:pt x="216" y="0"/>
                    <a:pt x="432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Freeform 30"/>
            <p:cNvSpPr>
              <a:spLocks/>
            </p:cNvSpPr>
            <p:nvPr/>
          </p:nvSpPr>
          <p:spPr bwMode="auto">
            <a:xfrm>
              <a:off x="4599" y="2341"/>
              <a:ext cx="480" cy="384"/>
            </a:xfrm>
            <a:custGeom>
              <a:avLst/>
              <a:gdLst>
                <a:gd name="T0" fmla="*/ 0 w 480"/>
                <a:gd name="T1" fmla="*/ 384 h 384"/>
                <a:gd name="T2" fmla="*/ 48 w 480"/>
                <a:gd name="T3" fmla="*/ 336 h 384"/>
                <a:gd name="T4" fmla="*/ 240 w 480"/>
                <a:gd name="T5" fmla="*/ 96 h 384"/>
                <a:gd name="T6" fmla="*/ 480 w 48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384"/>
                <a:gd name="T14" fmla="*/ 480 w 48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384">
                  <a:moveTo>
                    <a:pt x="0" y="384"/>
                  </a:moveTo>
                  <a:cubicBezTo>
                    <a:pt x="4" y="384"/>
                    <a:pt x="8" y="384"/>
                    <a:pt x="48" y="336"/>
                  </a:cubicBezTo>
                  <a:cubicBezTo>
                    <a:pt x="88" y="288"/>
                    <a:pt x="168" y="152"/>
                    <a:pt x="240" y="96"/>
                  </a:cubicBezTo>
                  <a:cubicBezTo>
                    <a:pt x="312" y="40"/>
                    <a:pt x="396" y="20"/>
                    <a:pt x="480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Freeform 31"/>
            <p:cNvSpPr>
              <a:spLocks/>
            </p:cNvSpPr>
            <p:nvPr/>
          </p:nvSpPr>
          <p:spPr bwMode="auto">
            <a:xfrm>
              <a:off x="3879" y="2928"/>
              <a:ext cx="432" cy="192"/>
            </a:xfrm>
            <a:custGeom>
              <a:avLst/>
              <a:gdLst>
                <a:gd name="T0" fmla="*/ 0 w 432"/>
                <a:gd name="T1" fmla="*/ 0 h 192"/>
                <a:gd name="T2" fmla="*/ 144 w 432"/>
                <a:gd name="T3" fmla="*/ 48 h 192"/>
                <a:gd name="T4" fmla="*/ 288 w 432"/>
                <a:gd name="T5" fmla="*/ 144 h 192"/>
                <a:gd name="T6" fmla="*/ 432 w 43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92"/>
                <a:gd name="T14" fmla="*/ 432 w 4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92">
                  <a:moveTo>
                    <a:pt x="0" y="0"/>
                  </a:moveTo>
                  <a:cubicBezTo>
                    <a:pt x="48" y="12"/>
                    <a:pt x="96" y="24"/>
                    <a:pt x="144" y="48"/>
                  </a:cubicBezTo>
                  <a:cubicBezTo>
                    <a:pt x="192" y="72"/>
                    <a:pt x="240" y="120"/>
                    <a:pt x="288" y="144"/>
                  </a:cubicBezTo>
                  <a:cubicBezTo>
                    <a:pt x="336" y="168"/>
                    <a:pt x="384" y="180"/>
                    <a:pt x="432" y="19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Freeform 32"/>
            <p:cNvSpPr>
              <a:spLocks/>
            </p:cNvSpPr>
            <p:nvPr/>
          </p:nvSpPr>
          <p:spPr bwMode="auto">
            <a:xfrm>
              <a:off x="3888" y="3072"/>
              <a:ext cx="720" cy="384"/>
            </a:xfrm>
            <a:custGeom>
              <a:avLst/>
              <a:gdLst>
                <a:gd name="T0" fmla="*/ 0 w 720"/>
                <a:gd name="T1" fmla="*/ 0 h 384"/>
                <a:gd name="T2" fmla="*/ 240 w 720"/>
                <a:gd name="T3" fmla="*/ 48 h 384"/>
                <a:gd name="T4" fmla="*/ 528 w 720"/>
                <a:gd name="T5" fmla="*/ 288 h 384"/>
                <a:gd name="T6" fmla="*/ 720 w 7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84"/>
                <a:gd name="T14" fmla="*/ 720 w 72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84">
                  <a:moveTo>
                    <a:pt x="0" y="0"/>
                  </a:moveTo>
                  <a:cubicBezTo>
                    <a:pt x="76" y="0"/>
                    <a:pt x="152" y="0"/>
                    <a:pt x="240" y="48"/>
                  </a:cubicBezTo>
                  <a:cubicBezTo>
                    <a:pt x="328" y="96"/>
                    <a:pt x="448" y="232"/>
                    <a:pt x="528" y="288"/>
                  </a:cubicBezTo>
                  <a:cubicBezTo>
                    <a:pt x="608" y="344"/>
                    <a:pt x="664" y="364"/>
                    <a:pt x="720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Freeform 33"/>
            <p:cNvSpPr>
              <a:spLocks/>
            </p:cNvSpPr>
            <p:nvPr/>
          </p:nvSpPr>
          <p:spPr bwMode="auto">
            <a:xfrm>
              <a:off x="4848" y="2832"/>
              <a:ext cx="56" cy="672"/>
            </a:xfrm>
            <a:custGeom>
              <a:avLst/>
              <a:gdLst>
                <a:gd name="T0" fmla="*/ 0 w 56"/>
                <a:gd name="T1" fmla="*/ 672 h 672"/>
                <a:gd name="T2" fmla="*/ 48 w 56"/>
                <a:gd name="T3" fmla="*/ 432 h 672"/>
                <a:gd name="T4" fmla="*/ 48 w 56"/>
                <a:gd name="T5" fmla="*/ 0 h 672"/>
                <a:gd name="T6" fmla="*/ 0 60000 65536"/>
                <a:gd name="T7" fmla="*/ 0 60000 65536"/>
                <a:gd name="T8" fmla="*/ 0 60000 65536"/>
                <a:gd name="T9" fmla="*/ 0 w 56"/>
                <a:gd name="T10" fmla="*/ 0 h 672"/>
                <a:gd name="T11" fmla="*/ 56 w 56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672">
                  <a:moveTo>
                    <a:pt x="0" y="672"/>
                  </a:moveTo>
                  <a:cubicBezTo>
                    <a:pt x="20" y="608"/>
                    <a:pt x="40" y="544"/>
                    <a:pt x="48" y="432"/>
                  </a:cubicBezTo>
                  <a:cubicBezTo>
                    <a:pt x="56" y="320"/>
                    <a:pt x="52" y="160"/>
                    <a:pt x="4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Line 34"/>
            <p:cNvSpPr>
              <a:spLocks noChangeShapeType="1"/>
            </p:cNvSpPr>
            <p:nvPr/>
          </p:nvSpPr>
          <p:spPr bwMode="auto">
            <a:xfrm>
              <a:off x="4983" y="2725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Freeform 35"/>
            <p:cNvSpPr>
              <a:spLocks/>
            </p:cNvSpPr>
            <p:nvPr/>
          </p:nvSpPr>
          <p:spPr bwMode="auto">
            <a:xfrm>
              <a:off x="3888" y="3264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144 w 288"/>
                <a:gd name="T3" fmla="*/ 48 h 240"/>
                <a:gd name="T4" fmla="*/ 192 w 288"/>
                <a:gd name="T5" fmla="*/ 192 h 240"/>
                <a:gd name="T6" fmla="*/ 288 w 288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40"/>
                <a:gd name="T14" fmla="*/ 288 w 2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40">
                  <a:moveTo>
                    <a:pt x="0" y="0"/>
                  </a:moveTo>
                  <a:cubicBezTo>
                    <a:pt x="56" y="8"/>
                    <a:pt x="112" y="16"/>
                    <a:pt x="144" y="48"/>
                  </a:cubicBezTo>
                  <a:cubicBezTo>
                    <a:pt x="176" y="80"/>
                    <a:pt x="168" y="160"/>
                    <a:pt x="192" y="192"/>
                  </a:cubicBezTo>
                  <a:cubicBezTo>
                    <a:pt x="216" y="224"/>
                    <a:pt x="252" y="232"/>
                    <a:pt x="288" y="24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Freeform 36"/>
            <p:cNvSpPr>
              <a:spLocks/>
            </p:cNvSpPr>
            <p:nvPr/>
          </p:nvSpPr>
          <p:spPr bwMode="auto">
            <a:xfrm>
              <a:off x="4464" y="3504"/>
              <a:ext cx="96" cy="384"/>
            </a:xfrm>
            <a:custGeom>
              <a:avLst/>
              <a:gdLst>
                <a:gd name="T0" fmla="*/ 0 w 96"/>
                <a:gd name="T1" fmla="*/ 0 h 384"/>
                <a:gd name="T2" fmla="*/ 48 w 96"/>
                <a:gd name="T3" fmla="*/ 96 h 384"/>
                <a:gd name="T4" fmla="*/ 48 w 96"/>
                <a:gd name="T5" fmla="*/ 288 h 384"/>
                <a:gd name="T6" fmla="*/ 96 w 9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384"/>
                <a:gd name="T14" fmla="*/ 96 w 96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384">
                  <a:moveTo>
                    <a:pt x="0" y="0"/>
                  </a:moveTo>
                  <a:cubicBezTo>
                    <a:pt x="20" y="24"/>
                    <a:pt x="40" y="48"/>
                    <a:pt x="48" y="96"/>
                  </a:cubicBezTo>
                  <a:cubicBezTo>
                    <a:pt x="56" y="144"/>
                    <a:pt x="40" y="240"/>
                    <a:pt x="48" y="288"/>
                  </a:cubicBezTo>
                  <a:cubicBezTo>
                    <a:pt x="56" y="336"/>
                    <a:pt x="76" y="360"/>
                    <a:pt x="96" y="384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Freeform 37"/>
            <p:cNvSpPr>
              <a:spLocks/>
            </p:cNvSpPr>
            <p:nvPr/>
          </p:nvSpPr>
          <p:spPr bwMode="auto">
            <a:xfrm>
              <a:off x="3888" y="3456"/>
              <a:ext cx="288" cy="432"/>
            </a:xfrm>
            <a:custGeom>
              <a:avLst/>
              <a:gdLst>
                <a:gd name="T0" fmla="*/ 0 w 288"/>
                <a:gd name="T1" fmla="*/ 0 h 432"/>
                <a:gd name="T2" fmla="*/ 96 w 288"/>
                <a:gd name="T3" fmla="*/ 144 h 432"/>
                <a:gd name="T4" fmla="*/ 144 w 288"/>
                <a:gd name="T5" fmla="*/ 336 h 432"/>
                <a:gd name="T6" fmla="*/ 288 w 288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432"/>
                <a:gd name="T14" fmla="*/ 288 w 288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432">
                  <a:moveTo>
                    <a:pt x="0" y="0"/>
                  </a:moveTo>
                  <a:cubicBezTo>
                    <a:pt x="36" y="44"/>
                    <a:pt x="72" y="88"/>
                    <a:pt x="96" y="144"/>
                  </a:cubicBezTo>
                  <a:cubicBezTo>
                    <a:pt x="120" y="200"/>
                    <a:pt x="112" y="288"/>
                    <a:pt x="144" y="336"/>
                  </a:cubicBezTo>
                  <a:cubicBezTo>
                    <a:pt x="176" y="384"/>
                    <a:pt x="232" y="408"/>
                    <a:pt x="288" y="432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Freeform 38"/>
            <p:cNvSpPr>
              <a:spLocks/>
            </p:cNvSpPr>
            <p:nvPr/>
          </p:nvSpPr>
          <p:spPr bwMode="auto">
            <a:xfrm>
              <a:off x="4464" y="3216"/>
              <a:ext cx="768" cy="672"/>
            </a:xfrm>
            <a:custGeom>
              <a:avLst/>
              <a:gdLst>
                <a:gd name="T0" fmla="*/ 0 w 768"/>
                <a:gd name="T1" fmla="*/ 672 h 672"/>
                <a:gd name="T2" fmla="*/ 96 w 768"/>
                <a:gd name="T3" fmla="*/ 528 h 672"/>
                <a:gd name="T4" fmla="*/ 528 w 768"/>
                <a:gd name="T5" fmla="*/ 384 h 672"/>
                <a:gd name="T6" fmla="*/ 768 w 76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672"/>
                <a:gd name="T14" fmla="*/ 768 w 76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672">
                  <a:moveTo>
                    <a:pt x="0" y="672"/>
                  </a:moveTo>
                  <a:cubicBezTo>
                    <a:pt x="4" y="624"/>
                    <a:pt x="8" y="576"/>
                    <a:pt x="96" y="528"/>
                  </a:cubicBezTo>
                  <a:cubicBezTo>
                    <a:pt x="184" y="480"/>
                    <a:pt x="416" y="472"/>
                    <a:pt x="528" y="384"/>
                  </a:cubicBezTo>
                  <a:cubicBezTo>
                    <a:pt x="640" y="296"/>
                    <a:pt x="704" y="148"/>
                    <a:pt x="768" y="0"/>
                  </a:cubicBezTo>
                </a:path>
              </a:pathLst>
            </a:cu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Text Box 39"/>
          <p:cNvSpPr txBox="1">
            <a:spLocks noChangeArrowheads="1"/>
          </p:cNvSpPr>
          <p:nvPr/>
        </p:nvSpPr>
        <p:spPr bwMode="auto">
          <a:xfrm>
            <a:off x="6230706" y="1903856"/>
            <a:ext cx="2097088" cy="2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i="1" dirty="0" err="1">
                <a:latin typeface="Times New Roman" pitchFamily="18" charset="0"/>
              </a:rPr>
              <a:t>min_support</a:t>
            </a:r>
            <a:r>
              <a:rPr lang="en-US" altLang="en-US" sz="2000" b="1" i="1" dirty="0">
                <a:latin typeface="Times New Roman" pitchFamily="18" charset="0"/>
              </a:rPr>
              <a:t> = 3</a:t>
            </a:r>
            <a:endParaRPr lang="en-US" altLang="en-US" sz="2400" b="1" u="sng" dirty="0">
              <a:latin typeface="Times New Roman" pitchFamily="18" charset="0"/>
            </a:endParaRPr>
          </a:p>
        </p:txBody>
      </p:sp>
      <p:sp>
        <p:nvSpPr>
          <p:cNvPr id="11270" name="Rectangle 40"/>
          <p:cNvSpPr>
            <a:spLocks noChangeArrowheads="1"/>
          </p:cNvSpPr>
          <p:nvPr/>
        </p:nvSpPr>
        <p:spPr bwMode="auto">
          <a:xfrm>
            <a:off x="635979" y="1336059"/>
            <a:ext cx="59563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i="1" u="sng" dirty="0">
                <a:latin typeface="Times New Roman" pitchFamily="18" charset="0"/>
              </a:rPr>
              <a:t>TID		Items bought	  (ordered) frequent items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itchFamily="18" charset="0"/>
              </a:rPr>
              <a:t>100		{</a:t>
            </a:r>
            <a:r>
              <a:rPr lang="en-US" altLang="en-US" sz="2000" b="1" i="1" dirty="0">
                <a:latin typeface="Times New Roman" pitchFamily="18" charset="0"/>
              </a:rPr>
              <a:t>f, a, c, d, g, </a:t>
            </a:r>
            <a:r>
              <a:rPr lang="en-US" altLang="en-US" sz="2000" b="1" i="1" dirty="0" err="1">
                <a:latin typeface="Times New Roman" pitchFamily="18" charset="0"/>
              </a:rPr>
              <a:t>i</a:t>
            </a:r>
            <a:r>
              <a:rPr lang="en-US" altLang="en-US" sz="2000" b="1" i="1" dirty="0">
                <a:latin typeface="Times New Roman" pitchFamily="18" charset="0"/>
              </a:rPr>
              <a:t>, m, p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  <a:r>
              <a:rPr lang="en-US" altLang="en-US" sz="2000" b="1" i="1" dirty="0">
                <a:latin typeface="Times New Roman" pitchFamily="18" charset="0"/>
              </a:rPr>
              <a:t>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f, c, a, m, p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itchFamily="18" charset="0"/>
              </a:rPr>
              <a:t>200		{</a:t>
            </a:r>
            <a:r>
              <a:rPr lang="en-US" altLang="en-US" sz="2000" b="1" i="1" dirty="0">
                <a:latin typeface="Times New Roman" pitchFamily="18" charset="0"/>
              </a:rPr>
              <a:t>a, b, c, f, l, m, o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  <a:r>
              <a:rPr lang="en-US" altLang="en-US" sz="2000" b="1" i="1" dirty="0">
                <a:latin typeface="Times New Roman" pitchFamily="18" charset="0"/>
              </a:rPr>
              <a:t>	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f, c, a, b, m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itchFamily="18" charset="0"/>
              </a:rPr>
              <a:t>300	</a:t>
            </a:r>
            <a:r>
              <a:rPr lang="en-US" altLang="en-US" sz="2000" b="1" i="1" dirty="0">
                <a:latin typeface="Times New Roman" pitchFamily="18" charset="0"/>
              </a:rPr>
              <a:t> 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b, f, h, j, o, w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  <a:r>
              <a:rPr lang="en-US" altLang="en-US" sz="2000" b="1" i="1" dirty="0">
                <a:latin typeface="Times New Roman" pitchFamily="18" charset="0"/>
              </a:rPr>
              <a:t>	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f, b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itchFamily="18" charset="0"/>
              </a:rPr>
              <a:t>400	</a:t>
            </a:r>
            <a:r>
              <a:rPr lang="en-US" altLang="en-US" sz="2000" b="1" i="1" dirty="0">
                <a:latin typeface="Times New Roman" pitchFamily="18" charset="0"/>
              </a:rPr>
              <a:t> 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b, c, k, s, p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  <a:r>
              <a:rPr lang="en-US" altLang="en-US" sz="2000" b="1" i="1" dirty="0">
                <a:latin typeface="Times New Roman" pitchFamily="18" charset="0"/>
              </a:rPr>
              <a:t>	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c, b, p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itchFamily="18" charset="0"/>
              </a:rPr>
              <a:t>500</a:t>
            </a:r>
            <a:r>
              <a:rPr lang="en-US" altLang="en-US" sz="2000" b="1" i="1" dirty="0">
                <a:latin typeface="Times New Roman" pitchFamily="18" charset="0"/>
              </a:rPr>
              <a:t>	 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a, f, c, e, l, p, m, n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  <a:r>
              <a:rPr lang="en-US" altLang="en-US" sz="2000" b="1" i="1" dirty="0">
                <a:latin typeface="Times New Roman" pitchFamily="18" charset="0"/>
              </a:rPr>
              <a:t>	</a:t>
            </a:r>
            <a:r>
              <a:rPr lang="en-US" altLang="en-US" sz="2000" b="1" dirty="0">
                <a:latin typeface="Times New Roman" pitchFamily="18" charset="0"/>
              </a:rPr>
              <a:t>{</a:t>
            </a:r>
            <a:r>
              <a:rPr lang="en-US" altLang="en-US" sz="2000" b="1" i="1" dirty="0">
                <a:latin typeface="Times New Roman" pitchFamily="18" charset="0"/>
              </a:rPr>
              <a:t>f, c, a, m, p</a:t>
            </a:r>
            <a:r>
              <a:rPr lang="en-US" altLang="en-US" sz="2000" b="1" dirty="0">
                <a:latin typeface="Times New Roman" pitchFamily="18" charset="0"/>
              </a:rPr>
              <a:t>}</a:t>
            </a:r>
          </a:p>
        </p:txBody>
      </p:sp>
      <p:sp>
        <p:nvSpPr>
          <p:cNvPr id="11271" name="Text Box 41"/>
          <p:cNvSpPr txBox="1">
            <a:spLocks noChangeArrowheads="1"/>
          </p:cNvSpPr>
          <p:nvPr/>
        </p:nvSpPr>
        <p:spPr bwMode="auto">
          <a:xfrm>
            <a:off x="237998" y="3286226"/>
            <a:ext cx="35814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000" dirty="0"/>
              <a:t>Scan DB once, find frequent 1-itemset (single item pattern)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000" dirty="0"/>
              <a:t>Sort frequent items in frequency descending order, f-list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000" dirty="0"/>
              <a:t>Scan DB again, construct FP-tree</a:t>
            </a:r>
          </a:p>
        </p:txBody>
      </p:sp>
      <p:sp>
        <p:nvSpPr>
          <p:cNvPr id="11272" name="Text Box 42"/>
          <p:cNvSpPr txBox="1">
            <a:spLocks noChangeArrowheads="1"/>
          </p:cNvSpPr>
          <p:nvPr/>
        </p:nvSpPr>
        <p:spPr bwMode="auto">
          <a:xfrm>
            <a:off x="3614129" y="5845906"/>
            <a:ext cx="2801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F-list</a:t>
            </a:r>
            <a:r>
              <a:rPr lang="en-US" altLang="en-US" sz="2400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= f-c-a-b-m-p</a:t>
            </a:r>
          </a:p>
        </p:txBody>
      </p:sp>
    </p:spTree>
    <p:extLst>
      <p:ext uri="{BB962C8B-B14F-4D97-AF65-F5344CB8AC3E}">
        <p14:creationId xmlns:p14="http://schemas.microsoft.com/office/powerpoint/2010/main" val="173952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</a:t>
            </a:r>
            <a:r>
              <a:rPr lang="en-US" altLang="en-US" sz="3600" dirty="0" smtClean="0"/>
              <a:t>FP-Tree </a:t>
            </a:r>
            <a:r>
              <a:rPr lang="en-US" altLang="en-US" sz="3600" dirty="0" smtClean="0"/>
              <a:t>Construction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7010400" y="12466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975829"/>
              </p:ext>
            </p:extLst>
          </p:nvPr>
        </p:nvGraphicFramePr>
        <p:xfrm>
          <a:off x="414528" y="1667891"/>
          <a:ext cx="23749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91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28" y="1667891"/>
                        <a:ext cx="23749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29400" y="19324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6172200" y="27706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6858000" y="43708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6858000" y="1551432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6324600" y="2237232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6248400" y="37612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5867400" y="44470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5067300" y="5308346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6096000" y="4066032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5334000" y="4751831"/>
            <a:ext cx="60960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7467600" y="52852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7924800" y="604723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400800" y="4066032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7086600" y="4675632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696200" y="5590032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477000" y="10942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172200" y="18562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A:1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715000" y="26944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B:1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715000" y="36850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334000" y="43708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A:1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533900" y="5232146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086600" y="42946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848600" y="52090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8229600" y="597103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276600" y="1322832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After reading TID=1: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200400" y="3516757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After reading TID=2:</a:t>
            </a: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5372100" y="4599432"/>
            <a:ext cx="1485900" cy="861314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0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</a:t>
            </a:r>
            <a:r>
              <a:rPr lang="en-US" altLang="en-US" sz="3600" dirty="0" smtClean="0"/>
              <a:t>FP-Tree </a:t>
            </a:r>
            <a:r>
              <a:rPr lang="en-US" altLang="en-US" sz="3600" dirty="0" smtClean="0"/>
              <a:t>Construction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51929"/>
              </p:ext>
            </p:extLst>
          </p:nvPr>
        </p:nvGraphicFramePr>
        <p:xfrm>
          <a:off x="414528" y="1667891"/>
          <a:ext cx="23749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5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28" y="1667891"/>
                        <a:ext cx="23749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384362" y="1685099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After reading </a:t>
            </a:r>
            <a:r>
              <a:rPr lang="en-US" altLang="en-US" sz="2000" b="1" dirty="0" smtClean="0"/>
              <a:t>TID=3:</a:t>
            </a:r>
            <a:endParaRPr lang="en-US" altLang="en-US" sz="2000" b="1" dirty="0"/>
          </a:p>
        </p:txBody>
      </p:sp>
      <p:sp>
        <p:nvSpPr>
          <p:cNvPr id="32" name="Oval 20"/>
          <p:cNvSpPr>
            <a:spLocks noChangeArrowheads="1"/>
          </p:cNvSpPr>
          <p:nvPr/>
        </p:nvSpPr>
        <p:spPr bwMode="auto">
          <a:xfrm>
            <a:off x="5307650" y="396417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4841306" y="4034281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C:1</a:t>
            </a:r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V="1">
            <a:off x="5460050" y="3386328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289106" y="3010789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5679506" y="2401189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5298506" y="3086989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Oval 12"/>
          <p:cNvSpPr>
            <a:spLocks noChangeArrowheads="1"/>
          </p:cNvSpPr>
          <p:nvPr/>
        </p:nvSpPr>
        <p:spPr bwMode="auto">
          <a:xfrm>
            <a:off x="4498406" y="394830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H="1">
            <a:off x="5527106" y="2705989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H="1">
            <a:off x="4765106" y="3391788"/>
            <a:ext cx="60960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6898706" y="3925189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16"/>
          <p:cNvSpPr>
            <a:spLocks noChangeArrowheads="1"/>
          </p:cNvSpPr>
          <p:nvPr/>
        </p:nvSpPr>
        <p:spPr bwMode="auto">
          <a:xfrm>
            <a:off x="7355906" y="4687189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5831906" y="2705989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H="1" flipV="1">
            <a:off x="6517706" y="3315589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7127306" y="4229989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5146106" y="23249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4765106" y="30107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Times New Roman" pitchFamily="18" charset="0"/>
              </a:rPr>
              <a:t>A:2</a:t>
            </a: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3965006" y="387210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B:1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6517706" y="29345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B:1</a:t>
            </a: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7279706" y="38489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51" name="Text Box 28"/>
          <p:cNvSpPr txBox="1">
            <a:spLocks noChangeArrowheads="1"/>
          </p:cNvSpPr>
          <p:nvPr/>
        </p:nvSpPr>
        <p:spPr bwMode="auto">
          <a:xfrm>
            <a:off x="7660706" y="46109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 flipV="1">
            <a:off x="4803206" y="3239389"/>
            <a:ext cx="1485900" cy="861314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32"/>
          <p:cNvSpPr>
            <a:spLocks noChangeArrowheads="1"/>
          </p:cNvSpPr>
          <p:nvPr/>
        </p:nvSpPr>
        <p:spPr bwMode="auto">
          <a:xfrm>
            <a:off x="5804474" y="399434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6136706" y="399434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D:1</a:t>
            </a:r>
          </a:p>
        </p:txBody>
      </p:sp>
      <p:sp>
        <p:nvSpPr>
          <p:cNvPr id="55" name="Line 39"/>
          <p:cNvSpPr>
            <a:spLocks noChangeShapeType="1"/>
          </p:cNvSpPr>
          <p:nvPr/>
        </p:nvSpPr>
        <p:spPr bwMode="auto">
          <a:xfrm flipH="1" flipV="1">
            <a:off x="5546156" y="3386326"/>
            <a:ext cx="346710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Elbow Connector 2"/>
          <p:cNvCxnSpPr>
            <a:stCxn id="32" idx="7"/>
            <a:endCxn id="41" idx="0"/>
          </p:cNvCxnSpPr>
          <p:nvPr/>
        </p:nvCxnSpPr>
        <p:spPr bwMode="auto">
          <a:xfrm rot="5400000" flipH="1" flipV="1">
            <a:off x="6267646" y="3225356"/>
            <a:ext cx="83626" cy="1483293"/>
          </a:xfrm>
          <a:prstGeom prst="bentConnector3">
            <a:avLst>
              <a:gd name="adj1" fmla="val 296817"/>
            </a:avLst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Oval 34"/>
          <p:cNvSpPr>
            <a:spLocks noChangeArrowheads="1"/>
          </p:cNvSpPr>
          <p:nvPr/>
        </p:nvSpPr>
        <p:spPr bwMode="auto">
          <a:xfrm>
            <a:off x="6051362" y="492398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6309459" y="492398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E:1</a:t>
            </a:r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 flipH="1" flipV="1">
            <a:off x="5975162" y="431438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>
            <a:off x="6109274" y="4268976"/>
            <a:ext cx="1246632" cy="570612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54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1272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Example: FP-Tree </a:t>
            </a:r>
            <a:r>
              <a:rPr lang="en-US" altLang="en-US" sz="3600" dirty="0" smtClean="0"/>
              <a:t>Construction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6629400" y="25725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638800" y="18105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572000" y="26487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657600" y="34869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4800600" y="2115312"/>
            <a:ext cx="99060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886200" y="2953512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239000" y="34869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010400" y="42489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5791200" y="2115312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 flipV="1">
            <a:off x="6858000" y="2877312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7239000" y="3791712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029200" y="17343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038600" y="25725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A:7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124200" y="34107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B:5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858000" y="24963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620000" y="34107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315200" y="41727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4495800" y="3623437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4648200" y="45537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4648200" y="2953512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4648200" y="3944112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800600" y="35631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953000" y="44775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7674" name="Oval 26"/>
          <p:cNvSpPr>
            <a:spLocks noChangeArrowheads="1"/>
          </p:cNvSpPr>
          <p:nvPr/>
        </p:nvSpPr>
        <p:spPr bwMode="auto">
          <a:xfrm>
            <a:off x="3352800" y="44013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9400" y="43251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C:3</a:t>
            </a:r>
          </a:p>
        </p:txBody>
      </p:sp>
      <p:sp>
        <p:nvSpPr>
          <p:cNvPr id="27676" name="Oval 28"/>
          <p:cNvSpPr>
            <a:spLocks noChangeArrowheads="1"/>
          </p:cNvSpPr>
          <p:nvPr/>
        </p:nvSpPr>
        <p:spPr bwMode="auto">
          <a:xfrm>
            <a:off x="3124200" y="53919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667000" y="52395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V="1">
            <a:off x="3505200" y="3791712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H="1">
            <a:off x="3276600" y="4706112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5486400" y="3578987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791200" y="35631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5715000" y="44775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943600" y="44775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7684" name="Oval 36"/>
          <p:cNvSpPr>
            <a:spLocks noChangeArrowheads="1"/>
          </p:cNvSpPr>
          <p:nvPr/>
        </p:nvSpPr>
        <p:spPr bwMode="auto">
          <a:xfrm>
            <a:off x="8001000" y="44775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8229600" y="4325112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7391400" y="3791712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H="1" flipV="1">
            <a:off x="4724400" y="2953512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H="1" flipV="1">
            <a:off x="5638800" y="3867912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8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149476"/>
              </p:ext>
            </p:extLst>
          </p:nvPr>
        </p:nvGraphicFramePr>
        <p:xfrm>
          <a:off x="304800" y="1200912"/>
          <a:ext cx="16906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44" name="Worksheet" r:id="rId3" imgW="1952887" imgH="3257967" progId="Excel.Sheet.8">
                  <p:embed/>
                </p:oleObj>
              </mc:Choice>
              <mc:Fallback>
                <p:oleObj name="Worksheet" r:id="rId3" imgW="1952887" imgH="325796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00912"/>
                        <a:ext cx="16906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90" name="Line 42"/>
          <p:cNvSpPr>
            <a:spLocks noChangeShapeType="1"/>
          </p:cNvSpPr>
          <p:nvPr/>
        </p:nvSpPr>
        <p:spPr bwMode="auto">
          <a:xfrm flipV="1">
            <a:off x="3429000" y="4629912"/>
            <a:ext cx="6096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 flipV="1">
            <a:off x="4876800" y="3883787"/>
            <a:ext cx="685800" cy="669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5791200" y="3883787"/>
            <a:ext cx="1219200" cy="441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V="1">
            <a:off x="6400800" y="4629912"/>
            <a:ext cx="1600200" cy="158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581400" y="3883787"/>
            <a:ext cx="914400" cy="5937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V="1">
            <a:off x="4953000" y="3578987"/>
            <a:ext cx="22860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 flipV="1">
            <a:off x="3962400" y="2801112"/>
            <a:ext cx="2667000" cy="85407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5029200" y="5556504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Pointers are used to assist frequent </a:t>
            </a:r>
            <a:r>
              <a:rPr lang="en-US" altLang="en-US" sz="2000" b="1" dirty="0" err="1"/>
              <a:t>itemset</a:t>
            </a:r>
            <a:r>
              <a:rPr lang="en-US" altLang="en-US" sz="2000" b="1" dirty="0"/>
              <a:t> generation</a:t>
            </a:r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4038600" y="44013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3886200" y="47061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>
            <a:off x="4343400" y="4629912"/>
            <a:ext cx="304800" cy="76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>
            <a:off x="3886200" y="3791712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Oval 54"/>
          <p:cNvSpPr>
            <a:spLocks noChangeArrowheads="1"/>
          </p:cNvSpPr>
          <p:nvPr/>
        </p:nvSpPr>
        <p:spPr bwMode="auto">
          <a:xfrm>
            <a:off x="4648200" y="51633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4953000" y="508711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4800600" y="48585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V="1">
            <a:off x="4876800" y="4706112"/>
            <a:ext cx="8382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2095500" y="1277112"/>
            <a:ext cx="2057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Transaction Database</a:t>
            </a:r>
          </a:p>
        </p:txBody>
      </p:sp>
      <p:graphicFrame>
        <p:nvGraphicFramePr>
          <p:cNvPr id="27707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870950"/>
              </p:ext>
            </p:extLst>
          </p:nvPr>
        </p:nvGraphicFramePr>
        <p:xfrm>
          <a:off x="381000" y="4553712"/>
          <a:ext cx="18288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45" name="Worksheet" r:id="rId5" imgW="1953006" imgH="1781658" progId="Excel.Sheet.8">
                  <p:embed/>
                </p:oleObj>
              </mc:Choice>
              <mc:Fallback>
                <p:oleObj name="Worksheet" r:id="rId5" imgW="1953006" imgH="17816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53712"/>
                        <a:ext cx="18288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8" name="Line 60"/>
          <p:cNvSpPr>
            <a:spLocks noChangeShapeType="1"/>
          </p:cNvSpPr>
          <p:nvPr/>
        </p:nvSpPr>
        <p:spPr bwMode="auto">
          <a:xfrm flipV="1">
            <a:off x="2362200" y="2877312"/>
            <a:ext cx="2209800" cy="533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 flipH="1">
            <a:off x="1524000" y="4934712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H="1" flipV="1">
            <a:off x="2362200" y="3410712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 flipH="1">
            <a:off x="1524000" y="5239512"/>
            <a:ext cx="99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 flipH="1" flipV="1">
            <a:off x="2514600" y="4096512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 flipV="1">
            <a:off x="2514600" y="3715512"/>
            <a:ext cx="1219200" cy="3810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 flipV="1">
            <a:off x="2438400" y="4629912"/>
            <a:ext cx="9906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 flipH="1">
            <a:off x="1524000" y="5544312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 flipH="1">
            <a:off x="1524000" y="5849112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7" name="Line 69"/>
          <p:cNvSpPr>
            <a:spLocks noChangeShapeType="1"/>
          </p:cNvSpPr>
          <p:nvPr/>
        </p:nvSpPr>
        <p:spPr bwMode="auto">
          <a:xfrm flipV="1">
            <a:off x="2438400" y="5620512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8" name="Line 70"/>
          <p:cNvSpPr>
            <a:spLocks noChangeShapeType="1"/>
          </p:cNvSpPr>
          <p:nvPr/>
        </p:nvSpPr>
        <p:spPr bwMode="auto">
          <a:xfrm flipH="1">
            <a:off x="1524000" y="6077712"/>
            <a:ext cx="1447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19" name="Line 71"/>
          <p:cNvSpPr>
            <a:spLocks noChangeShapeType="1"/>
          </p:cNvSpPr>
          <p:nvPr/>
        </p:nvSpPr>
        <p:spPr bwMode="auto">
          <a:xfrm flipV="1">
            <a:off x="2971800" y="5391912"/>
            <a:ext cx="1676400" cy="6858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342900" y="4172712"/>
            <a:ext cx="175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Header table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79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366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FP-growth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4038600" y="24987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048000" y="17367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981200" y="25749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066800" y="34131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2209800" y="2041525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295400" y="28797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648200" y="34131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19600" y="41751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200400" y="2041525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 flipV="1">
            <a:off x="4267200" y="28035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4648200" y="3717925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438400" y="1660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447800" y="2498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A:7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33400" y="33369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B:5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267200" y="2422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B:3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029200" y="33369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C:3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724400" y="40989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1905000" y="3549650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2057400" y="44799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2057400" y="2879725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057400" y="3870325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209800" y="3489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362200" y="4403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762000" y="43275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28600" y="3946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C:3</a:t>
            </a:r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533400" y="53181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V="1">
            <a:off x="914400" y="3717925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H="1">
            <a:off x="685800" y="4632325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200400" y="3489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3124200" y="44037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352800" y="4403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5410200" y="44037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800600" y="3717925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flipH="1" flipV="1">
            <a:off x="2133600" y="28797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048000" y="3794125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1447800" y="43275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1295400" y="4632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1295400" y="3717925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2057400" y="50895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2362200" y="5013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2209800" y="4784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5715000" y="1279524"/>
            <a:ext cx="3352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Build conditional pattern base for E: </a:t>
            </a:r>
            <a:br>
              <a:rPr lang="en-US" altLang="en-US" sz="2000" b="1" dirty="0"/>
            </a:br>
            <a:r>
              <a:rPr lang="en-US" altLang="en-US" sz="2000" b="1" dirty="0"/>
              <a:t>     P = {(A:1,C:1,D:1),</a:t>
            </a:r>
            <a:br>
              <a:rPr lang="en-US" altLang="en-US" sz="2000" b="1" dirty="0"/>
            </a:br>
            <a:r>
              <a:rPr lang="en-US" altLang="en-US" sz="2000" b="1" dirty="0"/>
              <a:t>	(A:1,D:1), </a:t>
            </a:r>
            <a:br>
              <a:rPr lang="en-US" altLang="en-US" sz="2000" b="1" dirty="0"/>
            </a:br>
            <a:r>
              <a:rPr lang="en-US" altLang="en-US" sz="2000" b="1" dirty="0"/>
              <a:t>             (B:1,C:1)}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Recursively apply FP-growth on P</a:t>
            </a:r>
          </a:p>
          <a:p>
            <a:pPr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4953000" y="45561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762000" y="5470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02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FP-growth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276600" y="26971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286000" y="193516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1219200" y="27733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1447800" y="2239962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886200" y="36115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438400" y="2239962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 flipV="1">
            <a:off x="3505200" y="3001962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676400" y="18589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85800" y="26971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A:2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505200" y="26209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B:1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267200" y="35353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1143000" y="3748087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1295400" y="46783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1295400" y="3078162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295400" y="4068762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447800" y="36877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600200" y="46021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2133600" y="3703637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438400" y="36877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2362200" y="46021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590800" y="46021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648200" y="46021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H="1" flipV="1">
            <a:off x="4038600" y="3916362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H="1" flipV="1">
            <a:off x="1371600" y="3078162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H="1" flipV="1">
            <a:off x="2286000" y="3992562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1295400" y="5287962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600200" y="521176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1447800" y="49831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538216" y="1398714"/>
            <a:ext cx="33528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Conditional Pattern base for E: </a:t>
            </a:r>
            <a:br>
              <a:rPr lang="en-US" altLang="en-US" sz="2000" b="1" dirty="0"/>
            </a:br>
            <a:r>
              <a:rPr lang="en-US" altLang="en-US" sz="2000" b="1" dirty="0"/>
              <a:t>     P = {(A:1,C:1,D:1,E:1),</a:t>
            </a:r>
            <a:br>
              <a:rPr lang="en-US" altLang="en-US" sz="2000" b="1" dirty="0"/>
            </a:br>
            <a:r>
              <a:rPr lang="en-US" altLang="en-US" sz="2000" b="1" dirty="0"/>
              <a:t>	(A:1,D:1,E:1), </a:t>
            </a:r>
            <a:br>
              <a:rPr lang="en-US" altLang="en-US" sz="2000" b="1" dirty="0"/>
            </a:br>
            <a:r>
              <a:rPr lang="en-US" altLang="en-US" sz="2000" b="1" dirty="0"/>
              <a:t>             (B:1,C:1,E:1)}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Count for E is 3: {E} is frequent </a:t>
            </a:r>
            <a:r>
              <a:rPr lang="en-US" altLang="en-US" sz="2000" b="1" dirty="0" err="1"/>
              <a:t>itemset</a:t>
            </a:r>
            <a:endParaRPr lang="en-US" altLang="en-US" sz="2000" b="1" dirty="0"/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Recursively apply FP-growth on P</a:t>
            </a:r>
          </a:p>
          <a:p>
            <a:pPr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4191000" y="4754562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E:1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914400" y="1355725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u="sng" dirty="0"/>
              <a:t>Conditional tree for E: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44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FP-growth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27904" y="1612709"/>
            <a:ext cx="33528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Conditional pattern base for D within conditional base for E: </a:t>
            </a:r>
            <a:br>
              <a:rPr lang="en-US" altLang="en-US" sz="2000" b="1" dirty="0"/>
            </a:br>
            <a:r>
              <a:rPr lang="en-US" altLang="en-US" sz="2000" b="1" dirty="0"/>
              <a:t>     P = {(A:1,C:1,D:1),</a:t>
            </a:r>
            <a:br>
              <a:rPr lang="en-US" altLang="en-US" sz="2000" b="1" dirty="0"/>
            </a:br>
            <a:r>
              <a:rPr lang="en-US" altLang="en-US" sz="2000" b="1" dirty="0"/>
              <a:t>	(A:1,D:1)}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Count for D is 2: {D,E} is frequent </a:t>
            </a:r>
            <a:r>
              <a:rPr lang="en-US" altLang="en-US" sz="2000" b="1" dirty="0" err="1"/>
              <a:t>itemset</a:t>
            </a:r>
            <a:endParaRPr lang="en-US" altLang="en-US" sz="2000" b="1" dirty="0"/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Recursively apply FP-growth on P</a:t>
            </a:r>
          </a:p>
          <a:p>
            <a:pPr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66800" y="117348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u="sng" dirty="0"/>
              <a:t>Conditional tree for D within conditional tree for E: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2743200" y="2508504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1676400" y="3346704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1905000" y="2813304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133600" y="2432304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143000" y="3270504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A:2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600200" y="4321429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1752600" y="5251704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1752600" y="3651504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752600" y="4642104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905000" y="4261104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057400" y="5175504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2590800" y="4276979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895600" y="4261104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D:1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 flipV="1">
            <a:off x="1828800" y="3651504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2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FP-growth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209032" y="1492250"/>
            <a:ext cx="3352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Conditional pattern base for C within D within E: </a:t>
            </a:r>
            <a:br>
              <a:rPr lang="en-US" altLang="en-US" sz="2000" b="1" dirty="0"/>
            </a:br>
            <a:r>
              <a:rPr lang="en-US" altLang="en-US" sz="2000" b="1" dirty="0"/>
              <a:t>     P = {(A:1,C:1)}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Count for C is 1: {C,D,E} is NOT frequent </a:t>
            </a:r>
            <a:r>
              <a:rPr lang="en-US" altLang="en-US" sz="2000" b="1" dirty="0" err="1"/>
              <a:t>itemset</a:t>
            </a:r>
            <a:endParaRPr lang="en-US" altLang="en-US" sz="2000" b="1" dirty="0"/>
          </a:p>
          <a:p>
            <a:pPr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66800" y="1401762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u="sng" dirty="0"/>
              <a:t>Conditional tree for C within D within E: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895600" y="25749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1828800" y="34131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2057400" y="2879725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286000" y="2498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295400" y="33369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A:1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1752600" y="4387850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1905000" y="3717925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057400" y="4327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C:1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DE1F-D48B-497C-B205-2C9E9C8CC35B}" type="slidenum">
              <a:rPr lang="en-US" altLang="en-US"/>
              <a:pPr/>
              <a:t>3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Format of Association Rules</a:t>
            </a:r>
            <a:endParaRPr lang="en-US" alt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1262"/>
            <a:ext cx="8229600" cy="4934438"/>
          </a:xfrm>
        </p:spPr>
        <p:txBody>
          <a:bodyPr/>
          <a:lstStyle/>
          <a:p>
            <a:r>
              <a:rPr lang="en-US" altLang="en-US" dirty="0" smtClean="0"/>
              <a:t>Typical Rule </a:t>
            </a:r>
            <a:r>
              <a:rPr lang="en-US" altLang="en-US" dirty="0"/>
              <a:t>form: </a:t>
            </a:r>
          </a:p>
          <a:p>
            <a:pPr lvl="1"/>
            <a:r>
              <a:rPr lang="en-US" altLang="en-US" dirty="0"/>
              <a:t>Body ==&gt; Head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Body </a:t>
            </a:r>
            <a:r>
              <a:rPr lang="en-US" altLang="en-US" dirty="0"/>
              <a:t>and Head can be represented as sets of </a:t>
            </a:r>
            <a:r>
              <a:rPr lang="en-US" altLang="en-US" dirty="0" smtClean="0"/>
              <a:t>items (in transaction data) </a:t>
            </a:r>
            <a:r>
              <a:rPr lang="en-US" altLang="en-US" dirty="0"/>
              <a:t>or as </a:t>
            </a:r>
            <a:r>
              <a:rPr lang="en-US" altLang="en-US" dirty="0" smtClean="0"/>
              <a:t>conjunction of predicates (in relational data)</a:t>
            </a:r>
          </a:p>
          <a:p>
            <a:pPr lvl="1"/>
            <a:r>
              <a:rPr lang="en-US" altLang="en-US" dirty="0" smtClean="0"/>
              <a:t>Support and Confidence</a:t>
            </a:r>
          </a:p>
          <a:p>
            <a:pPr lvl="2"/>
            <a:r>
              <a:rPr lang="en-US" altLang="en-US" dirty="0" smtClean="0"/>
              <a:t>Usually reported along with the rules</a:t>
            </a:r>
          </a:p>
          <a:p>
            <a:pPr lvl="2"/>
            <a:r>
              <a:rPr lang="en-US" altLang="en-US" dirty="0" smtClean="0"/>
              <a:t>Metrics that indicate the strength of the item associations</a:t>
            </a:r>
            <a:endParaRPr lang="en-US" altLang="en-US" dirty="0"/>
          </a:p>
          <a:p>
            <a:pPr lvl="1"/>
            <a:endParaRPr lang="en-US" altLang="en-US" sz="800" dirty="0"/>
          </a:p>
          <a:p>
            <a:r>
              <a:rPr lang="en-US" altLang="en-US" dirty="0"/>
              <a:t>Examples:</a:t>
            </a:r>
          </a:p>
          <a:p>
            <a:pPr lvl="1"/>
            <a:r>
              <a:rPr lang="en-US" altLang="en-US" dirty="0"/>
              <a:t>{diaper, </a:t>
            </a:r>
            <a:r>
              <a:rPr lang="en-US" altLang="en-US" dirty="0" smtClean="0"/>
              <a:t>milk} </a:t>
            </a:r>
            <a:r>
              <a:rPr lang="en-US" altLang="en-US" dirty="0"/>
              <a:t>==&gt; {beer} </a:t>
            </a:r>
            <a:r>
              <a:rPr lang="en-US" altLang="en-US" dirty="0" smtClean="0"/>
              <a:t>[support: 0.5</a:t>
            </a:r>
            <a:r>
              <a:rPr lang="en-US" altLang="en-US" dirty="0"/>
              <a:t>%, </a:t>
            </a:r>
            <a:r>
              <a:rPr lang="en-US" altLang="en-US" dirty="0" smtClean="0"/>
              <a:t>confidence: 78</a:t>
            </a:r>
            <a:r>
              <a:rPr lang="en-US" altLang="en-US" dirty="0"/>
              <a:t>%]</a:t>
            </a:r>
          </a:p>
          <a:p>
            <a:pPr lvl="1"/>
            <a:r>
              <a:rPr lang="en-US" altLang="en-US" dirty="0"/>
              <a:t>buys(x, "bread</a:t>
            </a:r>
            <a:r>
              <a:rPr lang="en-US" altLang="en-US" dirty="0" smtClean="0"/>
              <a:t>") /\ </a:t>
            </a:r>
            <a:r>
              <a:rPr lang="en-US" altLang="en-US" dirty="0" smtClean="0"/>
              <a:t>buys(x, “eggs")</a:t>
            </a:r>
            <a:r>
              <a:rPr lang="en-US" altLang="en-US" dirty="0" smtClean="0"/>
              <a:t> </a:t>
            </a:r>
            <a:r>
              <a:rPr lang="en-US" altLang="en-US" dirty="0"/>
              <a:t>==&gt; buys(x, "milk") </a:t>
            </a:r>
            <a:r>
              <a:rPr lang="en-US" altLang="en-US" dirty="0" smtClean="0"/>
              <a:t>[sup: 0.6</a:t>
            </a:r>
            <a:r>
              <a:rPr lang="en-US" altLang="en-US" dirty="0"/>
              <a:t>%, </a:t>
            </a:r>
            <a:r>
              <a:rPr lang="en-US" altLang="en-US" dirty="0" err="1" smtClean="0"/>
              <a:t>conf</a:t>
            </a:r>
            <a:r>
              <a:rPr lang="en-US" altLang="en-US" dirty="0" smtClean="0"/>
              <a:t>: 65</a:t>
            </a:r>
            <a:r>
              <a:rPr lang="en-US" altLang="en-US" dirty="0"/>
              <a:t>%]</a:t>
            </a:r>
          </a:p>
          <a:p>
            <a:pPr lvl="1"/>
            <a:r>
              <a:rPr lang="en-US" altLang="en-US" dirty="0"/>
              <a:t>major(x, "CS") /\ takes(x, "DB") ==&gt; grade(x, "A") [1%, 75%]</a:t>
            </a:r>
          </a:p>
          <a:p>
            <a:pPr lvl="1"/>
            <a:r>
              <a:rPr lang="en-US" altLang="en-US" dirty="0"/>
              <a:t>age(X,30-45) /\ income(X, 50K-75K) ==&gt; </a:t>
            </a:r>
            <a:r>
              <a:rPr lang="en-US" altLang="en-US" dirty="0" smtClean="0"/>
              <a:t>owns(X</a:t>
            </a:r>
            <a:r>
              <a:rPr lang="en-US" altLang="en-US" dirty="0"/>
              <a:t>, </a:t>
            </a:r>
            <a:r>
              <a:rPr lang="en-US" altLang="en-US" dirty="0" smtClean="0"/>
              <a:t>SUV)</a:t>
            </a:r>
            <a:endParaRPr lang="en-US" altLang="en-US" dirty="0"/>
          </a:p>
          <a:p>
            <a:pPr lvl="1"/>
            <a:r>
              <a:rPr lang="en-US" altLang="en-US" dirty="0"/>
              <a:t>age=“30-45”, income=“50K-75K” ==&gt; car=“SUV”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FP-growth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007864" y="1660524"/>
            <a:ext cx="3352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Count for A is 2: {A,D,E} is frequent </a:t>
            </a:r>
            <a:r>
              <a:rPr lang="en-US" altLang="en-US" sz="2000" b="1" dirty="0" err="1"/>
              <a:t>itemset</a:t>
            </a:r>
            <a:endParaRPr lang="en-US" altLang="en-US" sz="2000" b="1" dirty="0"/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Next step: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Construct conditional tree C within conditional tree E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/>
              <a:t>Continue until exploring conditional tree for A (which has only node A)</a:t>
            </a:r>
          </a:p>
          <a:p>
            <a:pPr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295400" y="1508125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u="sng"/>
              <a:t>Conditional tree for A within D within E: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667000" y="25749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1600200" y="3413125"/>
            <a:ext cx="304800" cy="304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1828800" y="2879725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057400" y="24987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null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066800" y="33369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A:2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1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82384" y="6403848"/>
            <a:ext cx="1905000" cy="2804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6921A26-6E3B-4CD8-B7B0-3657B31D2F66}" type="slidenum">
              <a:rPr lang="en-US" altLang="en-US" sz="1200" b="1" smtClean="0">
                <a:solidFill>
                  <a:schemeClr val="accent2"/>
                </a:solidFill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56616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 </a:t>
            </a:r>
            <a:r>
              <a:rPr lang="en-US" altLang="en-US" sz="3200" dirty="0" smtClean="0"/>
              <a:t>FP-Growth </a:t>
            </a:r>
            <a:r>
              <a:rPr lang="en-US" altLang="en-US" sz="3200" dirty="0" smtClean="0"/>
              <a:t>Mining </a:t>
            </a:r>
            <a:r>
              <a:rPr lang="en-US" altLang="en-US" sz="3200" dirty="0" smtClean="0"/>
              <a:t>Method Summary</a:t>
            </a:r>
            <a:endParaRPr lang="en-US" altLang="en-US" sz="3200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636008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Idea: Frequent pattern growth</a:t>
            </a:r>
          </a:p>
          <a:p>
            <a:pPr lvl="1" eaLnBrk="1" hangingPunct="1"/>
            <a:r>
              <a:rPr lang="en-US" altLang="en-US" sz="2400" dirty="0" smtClean="0"/>
              <a:t>Recursively grow frequent patterns by pattern and database </a:t>
            </a:r>
            <a:r>
              <a:rPr lang="en-US" altLang="en-US" sz="2400" dirty="0" smtClean="0"/>
              <a:t>partition</a:t>
            </a:r>
          </a:p>
          <a:p>
            <a:pPr lvl="1" eaLnBrk="1" hangingPunct="1"/>
            <a:endParaRPr lang="en-US" altLang="en-US" sz="1000" dirty="0" smtClean="0"/>
          </a:p>
          <a:p>
            <a:pPr eaLnBrk="1" hangingPunct="1"/>
            <a:r>
              <a:rPr lang="en-US" altLang="en-US" sz="2400" dirty="0" smtClean="0"/>
              <a:t>Method </a:t>
            </a:r>
          </a:p>
          <a:p>
            <a:pPr lvl="1" eaLnBrk="1" hangingPunct="1"/>
            <a:r>
              <a:rPr lang="en-US" altLang="en-US" sz="2400" dirty="0" smtClean="0"/>
              <a:t>For each frequent item, construct its conditional pattern-base, and then its conditional FP-tree</a:t>
            </a:r>
          </a:p>
          <a:p>
            <a:pPr lvl="1" eaLnBrk="1" hangingPunct="1"/>
            <a:r>
              <a:rPr lang="en-US" altLang="en-US" sz="2400" dirty="0" smtClean="0"/>
              <a:t>Repeat the process on each newly created conditional FP-tree </a:t>
            </a:r>
          </a:p>
          <a:p>
            <a:pPr lvl="1" eaLnBrk="1" hangingPunct="1"/>
            <a:r>
              <a:rPr lang="en-US" altLang="en-US" sz="2400" dirty="0" smtClean="0"/>
              <a:t>Until the resulting FP-tree is empty, or it contains only one path—single path will generate all the combinations of its sub-paths, each of which is a frequent pattern</a:t>
            </a:r>
          </a:p>
        </p:txBody>
      </p:sp>
    </p:spTree>
    <p:extLst>
      <p:ext uri="{BB962C8B-B14F-4D97-AF65-F5344CB8AC3E}">
        <p14:creationId xmlns:p14="http://schemas.microsoft.com/office/powerpoint/2010/main" val="240454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8F271-8FCE-491F-96F0-493524B21557}" type="slidenum">
              <a:rPr lang="en-US" altLang="en-US"/>
              <a:pPr/>
              <a:t>32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Extensions: Multiple-Level </a:t>
            </a:r>
            <a:r>
              <a:rPr lang="en-US" altLang="en-US" dirty="0"/>
              <a:t>Association Rules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409700"/>
            <a:ext cx="8318500" cy="49149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dirty="0"/>
              <a:t>Items often form a hierarchy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Items at the lower level are expected to have lower support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Rules regarding itemsets at appropriate levels could be quite useful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Transaction database can be encoded based on dimensions and levels</a:t>
            </a:r>
          </a:p>
          <a:p>
            <a:pPr lvl="1">
              <a:lnSpc>
                <a:spcPct val="110000"/>
              </a:lnSpc>
            </a:pPr>
            <a:endParaRPr lang="en-US" altLang="en-US" sz="2000" dirty="0"/>
          </a:p>
        </p:txBody>
      </p:sp>
      <p:grpSp>
        <p:nvGrpSpPr>
          <p:cNvPr id="344082" name="Group 18"/>
          <p:cNvGrpSpPr>
            <a:grpSpLocks/>
          </p:cNvGrpSpPr>
          <p:nvPr/>
        </p:nvGrpSpPr>
        <p:grpSpPr bwMode="auto">
          <a:xfrm>
            <a:off x="2016125" y="3409950"/>
            <a:ext cx="4492625" cy="2295525"/>
            <a:chOff x="264" y="2082"/>
            <a:chExt cx="2830" cy="1446"/>
          </a:xfrm>
        </p:grpSpPr>
        <p:sp>
          <p:nvSpPr>
            <p:cNvPr id="344069" name="Text Box 5"/>
            <p:cNvSpPr txBox="1">
              <a:spLocks noChangeArrowheads="1"/>
            </p:cNvSpPr>
            <p:nvPr/>
          </p:nvSpPr>
          <p:spPr bwMode="auto">
            <a:xfrm>
              <a:off x="1424" y="2082"/>
              <a:ext cx="517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Food</a:t>
              </a:r>
            </a:p>
          </p:txBody>
        </p:sp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600" y="2626"/>
              <a:ext cx="591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 Milk 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2136" y="2626"/>
              <a:ext cx="580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Bread</a:t>
              </a:r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264" y="3234"/>
              <a:ext cx="527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Skim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992" y="3234"/>
              <a:ext cx="522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  2% </a:t>
              </a: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728" y="3234"/>
              <a:ext cx="622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Wheat</a:t>
              </a:r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2504" y="3234"/>
              <a:ext cx="590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White</a:t>
              </a:r>
            </a:p>
          </p:txBody>
        </p:sp>
        <p:cxnSp>
          <p:nvCxnSpPr>
            <p:cNvPr id="344076" name="AutoShape 12"/>
            <p:cNvCxnSpPr>
              <a:cxnSpLocks noChangeShapeType="1"/>
              <a:stCxn id="344069" idx="2"/>
              <a:endCxn id="344070" idx="0"/>
            </p:cNvCxnSpPr>
            <p:nvPr/>
          </p:nvCxnSpPr>
          <p:spPr bwMode="auto">
            <a:xfrm rot="5400000">
              <a:off x="1165" y="2107"/>
              <a:ext cx="250" cy="7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4077" name="AutoShape 13"/>
            <p:cNvCxnSpPr>
              <a:cxnSpLocks noChangeShapeType="1"/>
              <a:stCxn id="344069" idx="2"/>
              <a:endCxn id="344071" idx="0"/>
            </p:cNvCxnSpPr>
            <p:nvPr/>
          </p:nvCxnSpPr>
          <p:spPr bwMode="auto">
            <a:xfrm rot="16200000" flipH="1">
              <a:off x="1930" y="2129"/>
              <a:ext cx="250" cy="7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4078" name="AutoShape 14"/>
            <p:cNvCxnSpPr>
              <a:cxnSpLocks noChangeShapeType="1"/>
              <a:stCxn id="344070" idx="2"/>
              <a:endCxn id="344072" idx="0"/>
            </p:cNvCxnSpPr>
            <p:nvPr/>
          </p:nvCxnSpPr>
          <p:spPr bwMode="auto">
            <a:xfrm rot="5400000">
              <a:off x="555" y="2893"/>
              <a:ext cx="314" cy="3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4079" name="AutoShape 15"/>
            <p:cNvCxnSpPr>
              <a:cxnSpLocks noChangeShapeType="1"/>
              <a:stCxn id="344070" idx="2"/>
              <a:endCxn id="344073" idx="0"/>
            </p:cNvCxnSpPr>
            <p:nvPr/>
          </p:nvCxnSpPr>
          <p:spPr bwMode="auto">
            <a:xfrm rot="16200000" flipH="1">
              <a:off x="918" y="2898"/>
              <a:ext cx="314" cy="35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4080" name="AutoShape 16"/>
            <p:cNvCxnSpPr>
              <a:cxnSpLocks noChangeShapeType="1"/>
              <a:stCxn id="344071" idx="2"/>
              <a:endCxn id="344074" idx="0"/>
            </p:cNvCxnSpPr>
            <p:nvPr/>
          </p:nvCxnSpPr>
          <p:spPr bwMode="auto">
            <a:xfrm rot="5400000">
              <a:off x="2076" y="2883"/>
              <a:ext cx="314" cy="3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4081" name="AutoShape 17"/>
            <p:cNvCxnSpPr>
              <a:cxnSpLocks noChangeShapeType="1"/>
              <a:stCxn id="344071" idx="2"/>
              <a:endCxn id="344075" idx="0"/>
            </p:cNvCxnSpPr>
            <p:nvPr/>
          </p:nvCxnSpPr>
          <p:spPr bwMode="auto">
            <a:xfrm rot="16200000" flipH="1">
              <a:off x="2456" y="2890"/>
              <a:ext cx="314" cy="37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4083" name="Line 19"/>
          <p:cNvSpPr>
            <a:spLocks noChangeShapeType="1"/>
          </p:cNvSpPr>
          <p:nvPr/>
        </p:nvSpPr>
        <p:spPr bwMode="auto">
          <a:xfrm flipH="1">
            <a:off x="1973263" y="5715000"/>
            <a:ext cx="268287" cy="3238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4" name="Line 20"/>
          <p:cNvSpPr>
            <a:spLocks noChangeShapeType="1"/>
          </p:cNvSpPr>
          <p:nvPr/>
        </p:nvSpPr>
        <p:spPr bwMode="auto">
          <a:xfrm>
            <a:off x="2386013" y="5703888"/>
            <a:ext cx="0" cy="3349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5" name="Line 21"/>
          <p:cNvSpPr>
            <a:spLocks noChangeShapeType="1"/>
          </p:cNvSpPr>
          <p:nvPr/>
        </p:nvSpPr>
        <p:spPr bwMode="auto">
          <a:xfrm>
            <a:off x="2609850" y="5715000"/>
            <a:ext cx="166688" cy="3460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6" name="Line 22"/>
          <p:cNvSpPr>
            <a:spLocks noChangeShapeType="1"/>
          </p:cNvSpPr>
          <p:nvPr/>
        </p:nvSpPr>
        <p:spPr bwMode="auto">
          <a:xfrm flipH="1">
            <a:off x="3278188" y="5703888"/>
            <a:ext cx="168275" cy="3238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7" name="Line 23"/>
          <p:cNvSpPr>
            <a:spLocks noChangeShapeType="1"/>
          </p:cNvSpPr>
          <p:nvPr/>
        </p:nvSpPr>
        <p:spPr bwMode="auto">
          <a:xfrm>
            <a:off x="3657600" y="5715000"/>
            <a:ext cx="133350" cy="3238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5DED5-C4E9-47E3-B579-C94946C1468A}" type="slidenum">
              <a:rPr lang="en-US" altLang="en-US"/>
              <a:pPr/>
              <a:t>33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33CD"/>
                </a:solidFill>
                <a:latin typeface="Times-Roman"/>
              </a:rPr>
              <a:t>Mining Multi-Level Associations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latin typeface="Times-Bold"/>
              </a:rPr>
              <a:t>A top_down, progressive deepening approach</a:t>
            </a:r>
          </a:p>
          <a:p>
            <a:pPr lvl="1"/>
            <a:r>
              <a:rPr lang="en-US" altLang="en-US">
                <a:solidFill>
                  <a:srgbClr val="000000"/>
                </a:solidFill>
                <a:latin typeface="Times-Roman"/>
              </a:rPr>
              <a:t>First find high-level strong rules:</a:t>
            </a:r>
          </a:p>
          <a:p>
            <a:pPr lvl="2"/>
            <a:r>
              <a:rPr lang="en-US" altLang="en-US" sz="1800">
                <a:solidFill>
                  <a:srgbClr val="FF0000"/>
                </a:solidFill>
                <a:latin typeface="Times-Roman"/>
              </a:rPr>
              <a:t>milk </a:t>
            </a:r>
            <a:r>
              <a:rPr lang="en-US" altLang="en-US" sz="1800">
                <a:solidFill>
                  <a:srgbClr val="FF0000"/>
                </a:solidFill>
                <a:latin typeface="Symbol" pitchFamily="18" charset="2"/>
              </a:rPr>
              <a:t>® </a:t>
            </a:r>
            <a:r>
              <a:rPr lang="en-US" altLang="en-US" sz="1800">
                <a:solidFill>
                  <a:srgbClr val="FF0000"/>
                </a:solidFill>
                <a:latin typeface="Times-Roman"/>
              </a:rPr>
              <a:t>bread [20%, 60%]</a:t>
            </a:r>
            <a:endParaRPr lang="en-US" altLang="en-US">
              <a:solidFill>
                <a:srgbClr val="000000"/>
              </a:solidFill>
              <a:latin typeface="Times-Roman"/>
            </a:endParaRPr>
          </a:p>
          <a:p>
            <a:pPr lvl="1"/>
            <a:r>
              <a:rPr lang="en-US" altLang="en-US">
                <a:solidFill>
                  <a:srgbClr val="000000"/>
                </a:solidFill>
                <a:latin typeface="Times-Roman"/>
              </a:rPr>
              <a:t>Then find their lower-level “weaker” rules:</a:t>
            </a:r>
          </a:p>
          <a:p>
            <a:pPr lvl="2"/>
            <a:r>
              <a:rPr lang="en-US" altLang="en-US" sz="1800">
                <a:solidFill>
                  <a:srgbClr val="FF0000"/>
                </a:solidFill>
                <a:latin typeface="Times-Roman"/>
              </a:rPr>
              <a:t>2% milk </a:t>
            </a:r>
            <a:r>
              <a:rPr lang="en-US" altLang="en-US" sz="1800">
                <a:solidFill>
                  <a:srgbClr val="FF0000"/>
                </a:solidFill>
                <a:latin typeface="Symbol" pitchFamily="18" charset="2"/>
              </a:rPr>
              <a:t>® </a:t>
            </a:r>
            <a:r>
              <a:rPr lang="en-US" altLang="en-US" sz="1800">
                <a:solidFill>
                  <a:srgbClr val="FF0000"/>
                </a:solidFill>
                <a:latin typeface="Times-Roman"/>
              </a:rPr>
              <a:t>wheat bread [6%, 50%]</a:t>
            </a:r>
            <a:endParaRPr lang="en-US" altLang="en-US" sz="1800">
              <a:solidFill>
                <a:srgbClr val="000000"/>
              </a:solidFill>
              <a:latin typeface="Times-Roman"/>
            </a:endParaRPr>
          </a:p>
          <a:p>
            <a:pPr lvl="1"/>
            <a:r>
              <a:rPr lang="en-US" altLang="en-US">
                <a:solidFill>
                  <a:srgbClr val="000000"/>
                </a:solidFill>
                <a:latin typeface="Times-Roman"/>
              </a:rPr>
              <a:t>When one threshold set for all levels; if support too high then it is possible to miss meaningful associations at low level; if support too low then possible generation of uninteresting rules</a:t>
            </a:r>
          </a:p>
          <a:p>
            <a:pPr lvl="2"/>
            <a:r>
              <a:rPr lang="en-US" altLang="en-US" sz="1800">
                <a:solidFill>
                  <a:srgbClr val="000000"/>
                </a:solidFill>
                <a:latin typeface="Times-Roman"/>
              </a:rPr>
              <a:t>different minimum support thresholds across multi-levels lead to different algorithms (e.g., decrease min-support at lower levels)</a:t>
            </a:r>
          </a:p>
          <a:p>
            <a:r>
              <a:rPr lang="en-US" altLang="en-US">
                <a:solidFill>
                  <a:srgbClr val="000000"/>
                </a:solidFill>
                <a:latin typeface="Times-Bold"/>
              </a:rPr>
              <a:t>Variations at mining multiple-level association rules</a:t>
            </a:r>
          </a:p>
          <a:p>
            <a:pPr lvl="1"/>
            <a:r>
              <a:rPr lang="en-US" altLang="en-US">
                <a:solidFill>
                  <a:srgbClr val="000000"/>
                </a:solidFill>
                <a:latin typeface="Times-Roman"/>
              </a:rPr>
              <a:t>Level-crossed association rules:</a:t>
            </a:r>
          </a:p>
          <a:p>
            <a:pPr lvl="2"/>
            <a:r>
              <a:rPr lang="en-US" altLang="en-US" sz="1800">
                <a:solidFill>
                  <a:srgbClr val="FF0000"/>
                </a:solidFill>
                <a:latin typeface="Times-Italic"/>
              </a:rPr>
              <a:t>milk </a:t>
            </a:r>
            <a:r>
              <a:rPr lang="en-US" altLang="en-US" sz="1800">
                <a:solidFill>
                  <a:srgbClr val="FF0000"/>
                </a:solidFill>
                <a:latin typeface="Symbol" pitchFamily="18" charset="2"/>
              </a:rPr>
              <a:t>® </a:t>
            </a:r>
            <a:r>
              <a:rPr lang="en-US" altLang="en-US" sz="1800">
                <a:solidFill>
                  <a:srgbClr val="FF0000"/>
                </a:solidFill>
                <a:latin typeface="Times-BoldItalic"/>
              </a:rPr>
              <a:t>wonder wheat </a:t>
            </a:r>
            <a:r>
              <a:rPr lang="en-US" altLang="en-US" sz="1800">
                <a:solidFill>
                  <a:srgbClr val="FF0000"/>
                </a:solidFill>
                <a:latin typeface="Times-Italic"/>
              </a:rPr>
              <a:t>bread</a:t>
            </a:r>
            <a:endParaRPr lang="en-US" altLang="en-US" i="1">
              <a:solidFill>
                <a:srgbClr val="000000"/>
              </a:solidFill>
              <a:latin typeface="Times-Italic"/>
            </a:endParaRPr>
          </a:p>
          <a:p>
            <a:pPr lvl="1"/>
            <a:r>
              <a:rPr lang="en-US" altLang="en-US">
                <a:solidFill>
                  <a:srgbClr val="000000"/>
                </a:solidFill>
                <a:latin typeface="Times-Roman"/>
              </a:rPr>
              <a:t>Association rules with multiple, alternative hierarchies:</a:t>
            </a:r>
          </a:p>
          <a:p>
            <a:pPr lvl="2"/>
            <a:r>
              <a:rPr lang="en-US" altLang="en-US" sz="1800">
                <a:solidFill>
                  <a:srgbClr val="FF0000"/>
                </a:solidFill>
                <a:latin typeface="Times-Roman"/>
              </a:rPr>
              <a:t>2% </a:t>
            </a:r>
            <a:r>
              <a:rPr lang="en-US" altLang="en-US" sz="1800">
                <a:solidFill>
                  <a:srgbClr val="FF0000"/>
                </a:solidFill>
                <a:latin typeface="Times-Italic"/>
              </a:rPr>
              <a:t>milk </a:t>
            </a:r>
            <a:r>
              <a:rPr lang="en-US" altLang="en-US" sz="1800">
                <a:solidFill>
                  <a:srgbClr val="FF0000"/>
                </a:solidFill>
                <a:latin typeface="Symbol" pitchFamily="18" charset="2"/>
              </a:rPr>
              <a:t>® </a:t>
            </a:r>
            <a:r>
              <a:rPr lang="en-US" altLang="en-US" sz="1800">
                <a:solidFill>
                  <a:srgbClr val="FF0000"/>
                </a:solidFill>
                <a:latin typeface="Times-Italic"/>
              </a:rPr>
              <a:t>wonder bread</a:t>
            </a:r>
            <a:endParaRPr lang="en-US" altLang="en-US">
              <a:solidFill>
                <a:srgbClr val="000000"/>
              </a:solidFill>
              <a:latin typeface="Times-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73-3410-4929-B890-EA25C16C7617}" type="slidenum">
              <a:rPr lang="en-US" altLang="en-US"/>
              <a:pPr/>
              <a:t>34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0896"/>
            <a:ext cx="8229600" cy="9144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3333CD"/>
                </a:solidFill>
                <a:latin typeface="Times-Bold"/>
              </a:rPr>
              <a:t>Extensions: Quantitative </a:t>
            </a:r>
            <a:r>
              <a:rPr lang="en-US" altLang="en-US" dirty="0">
                <a:solidFill>
                  <a:srgbClr val="3333CD"/>
                </a:solidFill>
                <a:latin typeface="Times-Bold"/>
              </a:rPr>
              <a:t>Association Rules</a:t>
            </a:r>
          </a:p>
        </p:txBody>
      </p:sp>
      <p:pic>
        <p:nvPicPr>
          <p:cNvPr id="346115" name="Picture 3"/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2883"/>
            <a:ext cx="81915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974725" y="5430647"/>
            <a:ext cx="71675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Handling quantitative rules may </a:t>
            </a:r>
            <a:r>
              <a:rPr lang="en-US" altLang="en-US" dirty="0" smtClean="0"/>
              <a:t>requires discretization of numerical attributes</a:t>
            </a:r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853-152C-4E9E-AA87-36B5841C1520}" type="slidenum">
              <a:rPr lang="en-US" altLang="en-US"/>
              <a:pPr/>
              <a:t>35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Associations</a:t>
            </a:r>
            <a:r>
              <a:rPr lang="en-US" altLang="en-US" dirty="0" smtClean="0"/>
              <a:t> </a:t>
            </a:r>
            <a:r>
              <a:rPr lang="en-US" altLang="en-US" dirty="0"/>
              <a:t>in Text / Web </a:t>
            </a:r>
            <a:r>
              <a:rPr lang="en-US" altLang="en-US" dirty="0" smtClean="0"/>
              <a:t>Mining</a:t>
            </a:r>
            <a:endParaRPr lang="en-US" altLang="en-US" dirty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Document </a:t>
            </a:r>
            <a:r>
              <a:rPr lang="en-US" altLang="en-US" dirty="0"/>
              <a:t>Associations</a:t>
            </a:r>
          </a:p>
          <a:p>
            <a:pPr lvl="1"/>
            <a:r>
              <a:rPr lang="en-US" altLang="en-US" dirty="0"/>
              <a:t>Find (content-based) associations among documents in a collection</a:t>
            </a:r>
          </a:p>
          <a:p>
            <a:pPr lvl="1"/>
            <a:r>
              <a:rPr lang="en-US" altLang="en-US" dirty="0"/>
              <a:t>Documents correspond to items and words correspond to transactions</a:t>
            </a:r>
          </a:p>
          <a:p>
            <a:pPr lvl="1"/>
            <a:r>
              <a:rPr lang="en-US" altLang="en-US" dirty="0"/>
              <a:t>Frequent itemsets are groups of docs in which many words occur in common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Term Associations</a:t>
            </a:r>
          </a:p>
          <a:p>
            <a:pPr lvl="1"/>
            <a:r>
              <a:rPr lang="en-US" altLang="en-US" dirty="0"/>
              <a:t>Find associations among words based on their occurrences in documents</a:t>
            </a:r>
          </a:p>
          <a:p>
            <a:pPr lvl="1"/>
            <a:r>
              <a:rPr lang="en-US" altLang="en-US" dirty="0"/>
              <a:t>similar to above, but invert the table (terms as items, and docs as transactions)</a:t>
            </a:r>
          </a:p>
        </p:txBody>
      </p:sp>
      <p:graphicFrame>
        <p:nvGraphicFramePr>
          <p:cNvPr id="34918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12900" y="2844800"/>
          <a:ext cx="600710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9" name="Worksheet" r:id="rId4" imgW="3611520" imgH="1041120" progId="Excel.Sheet.8">
                  <p:embed/>
                </p:oleObj>
              </mc:Choice>
              <mc:Fallback>
                <p:oleObj name="Worksheet" r:id="rId4" imgW="3611520" imgH="1041120" progId="Excel.Shee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2844800"/>
                        <a:ext cx="6007100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0C43F-AC39-40F5-AD8D-90E260FA18AA}" type="slidenum">
              <a:rPr lang="en-US" altLang="en-US"/>
              <a:pPr/>
              <a:t>36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Associations</a:t>
            </a:r>
            <a:r>
              <a:rPr lang="en-US" altLang="en-US" dirty="0" smtClean="0"/>
              <a:t> </a:t>
            </a:r>
            <a:r>
              <a:rPr lang="en-US" altLang="en-US" dirty="0"/>
              <a:t>in Web Usage Mining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4100"/>
            <a:ext cx="8229600" cy="5041900"/>
          </a:xfrm>
        </p:spPr>
        <p:txBody>
          <a:bodyPr/>
          <a:lstStyle/>
          <a:p>
            <a:r>
              <a:rPr lang="en-US" altLang="en-US"/>
              <a:t>Association Rules in Web Transactions</a:t>
            </a:r>
          </a:p>
          <a:p>
            <a:pPr lvl="1"/>
            <a:r>
              <a:rPr lang="en-US" altLang="en-US"/>
              <a:t>discover affinities among sets of Web page references across user sessions</a:t>
            </a:r>
          </a:p>
          <a:p>
            <a:pPr lvl="1"/>
            <a:endParaRPr lang="en-US" altLang="en-US" sz="800"/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60% of clients who accessed 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/products/</a:t>
            </a:r>
            <a:r>
              <a:rPr lang="en-US" altLang="en-US"/>
              <a:t>, also accessed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/products/software/webminer.htm</a:t>
            </a:r>
          </a:p>
          <a:p>
            <a:pPr lvl="1"/>
            <a:r>
              <a:rPr lang="en-US" altLang="en-US"/>
              <a:t>30% of clients who accessed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/special-offer.html</a:t>
            </a:r>
            <a:r>
              <a:rPr lang="en-US" altLang="en-US"/>
              <a:t>, placed an online order in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/products/software/</a:t>
            </a:r>
            <a:endParaRPr lang="en-US" altLang="en-US"/>
          </a:p>
          <a:p>
            <a:pPr lvl="1"/>
            <a:r>
              <a:rPr lang="en-US" altLang="en-US"/>
              <a:t>Actual Example from IBM official Olympics Site: </a:t>
            </a:r>
          </a:p>
          <a:p>
            <a:pPr lvl="2"/>
            <a:r>
              <a:rPr lang="en-US" altLang="en-US" sz="1800">
                <a:solidFill>
                  <a:schemeClr val="tx2"/>
                </a:solidFill>
              </a:rPr>
              <a:t>{Badminton, Diving} ==&gt; {Table Tennis} </a:t>
            </a:r>
            <a:r>
              <a:rPr lang="en-US" altLang="en-US" sz="1800">
                <a:solidFill>
                  <a:srgbClr val="008000"/>
                </a:solidFill>
              </a:rPr>
              <a:t>[conf</a:t>
            </a:r>
            <a:r>
              <a:rPr lang="en-US" altLang="en-US" sz="1800">
                <a:solidFill>
                  <a:srgbClr val="008000"/>
                </a:solidFill>
                <a:latin typeface="Symbol" pitchFamily="18" charset="2"/>
              </a:rPr>
              <a:t></a:t>
            </a:r>
            <a:r>
              <a:rPr lang="en-US" altLang="en-US" sz="1800">
                <a:solidFill>
                  <a:srgbClr val="008000"/>
                </a:solidFill>
                <a:latin typeface="Times Roman" charset="0"/>
              </a:rPr>
              <a:t>69.7%</a:t>
            </a:r>
            <a:r>
              <a:rPr lang="en-US" altLang="en-US" sz="1800" i="1">
                <a:solidFill>
                  <a:srgbClr val="008000"/>
                </a:solidFill>
                <a:latin typeface="Times Roman" charset="0"/>
              </a:rPr>
              <a:t>,</a:t>
            </a:r>
            <a:r>
              <a:rPr lang="en-US" altLang="en-US" sz="1800">
                <a:solidFill>
                  <a:srgbClr val="008000"/>
                </a:solidFill>
                <a:latin typeface="Symbol" pitchFamily="18" charset="2"/>
              </a:rPr>
              <a:t></a:t>
            </a:r>
            <a:r>
              <a:rPr lang="en-US" altLang="en-US" sz="1800">
                <a:solidFill>
                  <a:srgbClr val="008000"/>
                </a:solidFill>
              </a:rPr>
              <a:t>sup</a:t>
            </a:r>
            <a:r>
              <a:rPr lang="en-US" altLang="en-US" sz="1800">
                <a:solidFill>
                  <a:srgbClr val="008000"/>
                </a:solidFill>
                <a:latin typeface="Symbol" pitchFamily="18" charset="2"/>
              </a:rPr>
              <a:t></a:t>
            </a:r>
            <a:r>
              <a:rPr lang="en-US" altLang="en-US" sz="1800">
                <a:solidFill>
                  <a:srgbClr val="008000"/>
                </a:solidFill>
              </a:rPr>
              <a:t>0.35%]</a:t>
            </a:r>
            <a:endParaRPr lang="en-US" altLang="en-US"/>
          </a:p>
          <a:p>
            <a:endParaRPr lang="en-US" altLang="en-US" sz="800"/>
          </a:p>
          <a:p>
            <a:r>
              <a:rPr lang="en-US" altLang="en-US"/>
              <a:t>Applications</a:t>
            </a:r>
          </a:p>
          <a:p>
            <a:pPr lvl="1"/>
            <a:r>
              <a:rPr lang="en-US" altLang="en-US"/>
              <a:t>Use rules to serve dynamic, customized contents to users</a:t>
            </a:r>
          </a:p>
          <a:p>
            <a:pPr lvl="1"/>
            <a:r>
              <a:rPr lang="en-US" altLang="en-US"/>
              <a:t>prefetch files that are most likely to be accessed</a:t>
            </a:r>
          </a:p>
          <a:p>
            <a:pPr lvl="1"/>
            <a:r>
              <a:rPr lang="en-US" altLang="en-US"/>
              <a:t>determine the best way to structure the Web site (site optimization)</a:t>
            </a:r>
          </a:p>
          <a:p>
            <a:pPr lvl="1"/>
            <a:r>
              <a:rPr lang="en-US" altLang="en-US"/>
              <a:t>targeted electronic advertising and increasing cross sales</a:t>
            </a:r>
            <a:endParaRPr lang="en-US" altLang="en-US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D2857-2C23-4878-BB09-5186133996B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30175"/>
            <a:ext cx="7848600" cy="469900"/>
          </a:xfrm>
        </p:spPr>
        <p:txBody>
          <a:bodyPr/>
          <a:lstStyle/>
          <a:p>
            <a:r>
              <a:rPr lang="en-US" altLang="en-US" sz="2800" dirty="0" smtClean="0"/>
              <a:t>Associations in </a:t>
            </a:r>
            <a:r>
              <a:rPr lang="en-US" altLang="en-US" sz="2800" dirty="0"/>
              <a:t>Recommender Systems</a:t>
            </a:r>
          </a:p>
        </p:txBody>
      </p:sp>
      <p:pic>
        <p:nvPicPr>
          <p:cNvPr id="258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0765" y="724408"/>
            <a:ext cx="7346950" cy="54213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58052" name="AutoShape 4"/>
          <p:cNvSpPr>
            <a:spLocks noChangeArrowheads="1"/>
          </p:cNvSpPr>
          <p:nvPr/>
        </p:nvSpPr>
        <p:spPr bwMode="auto">
          <a:xfrm>
            <a:off x="319215" y="5612321"/>
            <a:ext cx="960437" cy="179387"/>
          </a:xfrm>
          <a:prstGeom prst="rightArrow">
            <a:avLst>
              <a:gd name="adj1" fmla="val 50000"/>
              <a:gd name="adj2" fmla="val 13385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911352" y="5048759"/>
            <a:ext cx="6759575" cy="1297178"/>
          </a:xfrm>
          <a:prstGeom prst="ellipse">
            <a:avLst/>
          </a:prstGeom>
          <a:noFill/>
          <a:ln w="9525" algn="ctr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69706-EDBE-4212-AC9C-0B5D42E6CBD2}" type="slidenum">
              <a:rPr lang="en-US" altLang="en-US"/>
              <a:pPr/>
              <a:t>38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24" y="347472"/>
            <a:ext cx="8229600" cy="886968"/>
          </a:xfrm>
        </p:spPr>
        <p:txBody>
          <a:bodyPr/>
          <a:lstStyle/>
          <a:p>
            <a:r>
              <a:rPr lang="en-US" altLang="en-US" dirty="0"/>
              <a:t>Sequential </a:t>
            </a:r>
            <a:r>
              <a:rPr lang="en-US" altLang="en-US" dirty="0" smtClean="0"/>
              <a:t>Patterns</a:t>
            </a:r>
            <a:br>
              <a:rPr lang="en-US" altLang="en-US" dirty="0" smtClean="0"/>
            </a:br>
            <a:r>
              <a:rPr lang="en-US" altLang="en-US" sz="2800" dirty="0" smtClean="0"/>
              <a:t>Extending Frequent Itemsets</a:t>
            </a:r>
            <a:endParaRPr lang="en-US" altLang="en-US" dirty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17904"/>
            <a:ext cx="8526463" cy="4578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Sequential patterns add an extra dimension to frequent itemsets and association rules - time.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Items can appear before, after, or at the same time as each other.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General form: “x% of the time, when A appears in a transaction, B appears within z transactions.”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note that other items may appear between A and B, so sequential patterns do not necessarily imply consecutive appearances of items (in terms of time)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Renting </a:t>
            </a:r>
            <a:r>
              <a:rPr lang="en-US" altLang="en-US" sz="1600" dirty="0"/>
              <a:t>“Star Wars”, then “Empire Strikes Back”, then “Return of the Jedi” in that order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Collection of ordered events within an interval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Most sequential pattern discovery algorithms are based on extensions of the </a:t>
            </a:r>
            <a:r>
              <a:rPr lang="en-US" altLang="en-US" sz="1600" dirty="0" err="1"/>
              <a:t>Apriori</a:t>
            </a:r>
            <a:r>
              <a:rPr lang="en-US" altLang="en-US" sz="1600" dirty="0"/>
              <a:t> algorithm for discovering itemsets</a:t>
            </a:r>
          </a:p>
          <a:p>
            <a:pPr lvl="1">
              <a:lnSpc>
                <a:spcPct val="90000"/>
              </a:lnSpc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Navigational Patterns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they can be viewed as a special form of sequential patterns which capture navigational patterns among users of a site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in this case a session is a </a:t>
            </a:r>
            <a:r>
              <a:rPr lang="en-US" altLang="en-US" sz="1600" dirty="0">
                <a:solidFill>
                  <a:srgbClr val="FF3300"/>
                </a:solidFill>
              </a:rPr>
              <a:t>consecutive sequence of </a:t>
            </a:r>
            <a:r>
              <a:rPr lang="en-US" altLang="en-US" sz="1600" dirty="0" err="1">
                <a:solidFill>
                  <a:srgbClr val="FF3300"/>
                </a:solidFill>
              </a:rPr>
              <a:t>pageview</a:t>
            </a:r>
            <a:r>
              <a:rPr lang="en-US" altLang="en-US" sz="1600" dirty="0">
                <a:solidFill>
                  <a:srgbClr val="FF3300"/>
                </a:solidFill>
              </a:rPr>
              <a:t> references</a:t>
            </a:r>
            <a:r>
              <a:rPr lang="en-US" altLang="en-US" sz="1600" dirty="0"/>
              <a:t> for a user over a specified period of time</a:t>
            </a:r>
          </a:p>
        </p:txBody>
      </p:sp>
    </p:spTree>
  </p:cSld>
  <p:clrMapOvr>
    <a:masterClrMapping/>
  </p:clrMapOvr>
  <p:transition>
    <p:cover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5904-4B6C-4405-9E88-A702F804CC8D}" type="slidenum">
              <a:rPr lang="en-US" altLang="en-US"/>
              <a:pPr/>
              <a:t>39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Mining Sequences - Example</a:t>
            </a:r>
          </a:p>
        </p:txBody>
      </p:sp>
      <p:graphicFrame>
        <p:nvGraphicFramePr>
          <p:cNvPr id="412675" name="Object 3"/>
          <p:cNvGraphicFramePr>
            <a:graphicFrameLocks noChangeAspect="1"/>
          </p:cNvGraphicFramePr>
          <p:nvPr>
            <p:ph type="tbl" idx="4294967295"/>
          </p:nvPr>
        </p:nvGraphicFramePr>
        <p:xfrm>
          <a:off x="2498725" y="2151063"/>
          <a:ext cx="3849688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09" name="Document" r:id="rId4" imgW="3940200" imgH="2476080" progId="Word.Document.8">
                  <p:embed/>
                </p:oleObj>
              </mc:Choice>
              <mc:Fallback>
                <p:oleObj name="Document" r:id="rId4" imgW="3940200" imgH="24760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2151063"/>
                        <a:ext cx="3849688" cy="254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2439988" y="1420813"/>
            <a:ext cx="403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1pPr>
            <a:lvl2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2pPr>
            <a:lvl3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3pPr>
            <a:lvl4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4pPr>
            <a:lvl5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Customer-sequence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1511300" y="4837113"/>
            <a:ext cx="6172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1pPr>
            <a:lvl2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2pPr>
            <a:lvl3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3pPr>
            <a:lvl4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4pPr>
            <a:lvl5pPr algn="ctr">
              <a:defRPr sz="3600" b="1">
                <a:solidFill>
                  <a:schemeClr val="accent2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Sequential patterns with support &gt; 0.25</a:t>
            </a:r>
            <a:br>
              <a:rPr lang="en-US" altLang="en-US" sz="2400">
                <a:solidFill>
                  <a:schemeClr val="tx1"/>
                </a:solidFill>
              </a:rPr>
            </a:br>
            <a:r>
              <a:rPr lang="en-US" altLang="en-US" sz="2400"/>
              <a:t>{(C), (H)}</a:t>
            </a:r>
            <a:br>
              <a:rPr lang="en-US" altLang="en-US" sz="2400"/>
            </a:br>
            <a:r>
              <a:rPr lang="en-US" altLang="en-US" sz="2400"/>
              <a:t>{(C), (DG)}</a:t>
            </a:r>
            <a:endParaRPr lang="en-US" altLang="en-US"/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4582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dirty="0" smtClean="0">
                <a:solidFill>
                  <a:schemeClr val="accent2"/>
                </a:solidFill>
                <a:latin typeface="+mj-lt"/>
              </a:rPr>
              <a:t>Association Rules – Basic Concepts</a:t>
            </a:r>
            <a:endParaRPr lang="en-GB" sz="3600" b="1" dirty="0">
              <a:solidFill>
                <a:schemeClr val="accent2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417639"/>
            <a:ext cx="8229600" cy="5141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be database of </a:t>
            </a:r>
            <a:r>
              <a:rPr lang="en-GB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transactions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be the set of items that appear in the database, e.g.,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I={A,B,C,D,E,F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798513" lvl="1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ea typeface="DejaVu LGC Sans" charset="0"/>
                <a:cs typeface="DejaVu LGC Sans" charset="0"/>
              </a:rPr>
              <a:t>Each transaction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 smtClean="0">
                <a:ea typeface="DejaVu LGC Sans" charset="0"/>
                <a:cs typeface="DejaVu LGC Sans" charset="0"/>
              </a:rPr>
              <a:t> is a subset of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endParaRPr lang="en-GB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b="1" i="1" dirty="0">
                <a:solidFill>
                  <a:srgbClr val="C00000"/>
                </a:solidFill>
                <a:ea typeface="DejaVu LGC Sans" charset="0"/>
                <a:cs typeface="DejaVu LGC Sans" charset="0"/>
              </a:rPr>
              <a:t>rule</a:t>
            </a:r>
            <a:r>
              <a:rPr lang="en-GB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implication among </a:t>
            </a:r>
            <a:r>
              <a:rPr lang="en-GB" b="1" i="1" dirty="0" smtClean="0">
                <a:solidFill>
                  <a:srgbClr val="C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of the form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by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and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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Y=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{B,C} </a:t>
            </a:r>
            <a:r>
              <a:rPr lang="en-GB" sz="20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{A}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rule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10695"/>
              </p:ext>
            </p:extLst>
          </p:nvPr>
        </p:nvGraphicFramePr>
        <p:xfrm>
          <a:off x="1972408" y="2074985"/>
          <a:ext cx="2514600" cy="181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914400"/>
              </a:tblGrid>
              <a:tr h="3327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Transaction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A, </a:t>
                      </a:r>
                      <a:r>
                        <a:rPr lang="en-US" sz="1600" dirty="0" smtClean="0"/>
                        <a:t>B,</a:t>
                      </a:r>
                      <a:r>
                        <a:rPr lang="en-US" sz="1600" baseline="0" dirty="0" smtClean="0"/>
                        <a:t> C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A, </a:t>
                      </a:r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A, 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B, E, F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537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973F0-F8C4-4BD1-A479-0761DD96D997}" type="slidenum">
              <a:rPr lang="en-US" altLang="en-US"/>
              <a:pPr/>
              <a:t>40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28600"/>
            <a:ext cx="7978775" cy="1066800"/>
          </a:xfrm>
        </p:spPr>
        <p:txBody>
          <a:bodyPr/>
          <a:lstStyle/>
          <a:p>
            <a:r>
              <a:rPr lang="en-US" altLang="en-US" sz="3500"/>
              <a:t>Sequential Pattern Mining: </a:t>
            </a:r>
            <a:br>
              <a:rPr lang="en-US" altLang="en-US" sz="3500"/>
            </a:br>
            <a:r>
              <a:rPr lang="en-US" altLang="en-US" sz="2800"/>
              <a:t>Cases and Parameters</a:t>
            </a:r>
            <a:r>
              <a:rPr lang="en-US" altLang="en-US" sz="3500"/>
              <a:t> 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r>
              <a:rPr lang="en-US" altLang="en-US"/>
              <a:t>Duration of a time sequence </a:t>
            </a:r>
            <a:r>
              <a:rPr lang="en-US" altLang="en-US" i="1"/>
              <a:t>T</a:t>
            </a:r>
            <a:endParaRPr lang="en-US" altLang="en-US"/>
          </a:p>
          <a:p>
            <a:pPr lvl="1"/>
            <a:r>
              <a:rPr lang="en-US" altLang="en-US"/>
              <a:t>Sequential pattern mining can then be confined to the data within a specified duration</a:t>
            </a:r>
          </a:p>
          <a:p>
            <a:pPr lvl="1"/>
            <a:r>
              <a:rPr lang="en-US" altLang="en-US"/>
              <a:t>Ex. Subsequence corresponding to the year of 1999</a:t>
            </a:r>
          </a:p>
          <a:p>
            <a:pPr lvl="1"/>
            <a:r>
              <a:rPr lang="en-US" altLang="en-US"/>
              <a:t>Ex. Partitioned sequences, such as every year, or every week after stock crashes, or every two weeks before and after a volcano eruption</a:t>
            </a:r>
          </a:p>
          <a:p>
            <a:pPr lvl="1"/>
            <a:endParaRPr lang="en-US" altLang="en-US"/>
          </a:p>
          <a:p>
            <a:r>
              <a:rPr lang="en-US" altLang="en-US"/>
              <a:t>Event folding window </a:t>
            </a:r>
            <a:r>
              <a:rPr lang="en-US" altLang="en-US" i="1"/>
              <a:t>w</a:t>
            </a:r>
            <a:endParaRPr lang="en-US" altLang="en-US"/>
          </a:p>
          <a:p>
            <a:pPr lvl="1"/>
            <a:r>
              <a:rPr lang="en-US" altLang="en-US"/>
              <a:t>If </a:t>
            </a:r>
            <a:r>
              <a:rPr lang="en-US" altLang="en-US" i="1"/>
              <a:t>w = T</a:t>
            </a:r>
            <a:r>
              <a:rPr lang="en-US" altLang="en-US"/>
              <a:t>, time-insensitive frequent patterns are found</a:t>
            </a:r>
          </a:p>
          <a:p>
            <a:pPr lvl="1"/>
            <a:r>
              <a:rPr lang="en-US" altLang="en-US"/>
              <a:t>If </a:t>
            </a:r>
            <a:r>
              <a:rPr lang="en-US" altLang="en-US" i="1"/>
              <a:t>w = 0</a:t>
            </a:r>
            <a:r>
              <a:rPr lang="en-US" altLang="en-US"/>
              <a:t> (no event sequence folding), sequential patterns are found where each event occurs at a distinct time instant</a:t>
            </a:r>
          </a:p>
          <a:p>
            <a:pPr lvl="1"/>
            <a:r>
              <a:rPr lang="en-US" altLang="en-US"/>
              <a:t>If </a:t>
            </a:r>
            <a:r>
              <a:rPr lang="en-US" altLang="en-US" i="1"/>
              <a:t>0 &lt; w &lt; T</a:t>
            </a:r>
            <a:r>
              <a:rPr lang="en-US" altLang="en-US"/>
              <a:t>, sequences occurring within the same period </a:t>
            </a:r>
            <a:r>
              <a:rPr lang="en-US" altLang="en-US" i="1"/>
              <a:t>w</a:t>
            </a:r>
            <a:r>
              <a:rPr lang="en-US" altLang="en-US"/>
              <a:t> are folded in the analysis</a:t>
            </a:r>
          </a:p>
        </p:txBody>
      </p:sp>
    </p:spTree>
  </p:cSld>
  <p:clrMapOvr>
    <a:masterClrMapping/>
  </p:clrMapOvr>
  <p:transition>
    <p:strips dir="r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9317E-57D7-47CA-A5BB-27F31AB52C47}" type="slidenum">
              <a:rPr lang="en-US" altLang="en-US"/>
              <a:pPr/>
              <a:t>41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4963" y="1555750"/>
            <a:ext cx="8351837" cy="4540250"/>
          </a:xfrm>
        </p:spPr>
        <p:txBody>
          <a:bodyPr/>
          <a:lstStyle/>
          <a:p>
            <a:r>
              <a:rPr lang="en-US" altLang="en-US" sz="2400"/>
              <a:t>Time interval, int, between events in the discovered pattern</a:t>
            </a:r>
          </a:p>
          <a:p>
            <a:endParaRPr lang="en-US" altLang="en-US" sz="800"/>
          </a:p>
          <a:p>
            <a:pPr lvl="1"/>
            <a:r>
              <a:rPr lang="en-US" altLang="en-US" sz="2000"/>
              <a:t>int = 0: no interval gap is allowed, i.e., only strictly consecutive sequences are found</a:t>
            </a:r>
          </a:p>
          <a:p>
            <a:pPr lvl="2"/>
            <a:r>
              <a:rPr lang="en-US" altLang="en-US" sz="1800"/>
              <a:t>Ex. “Find frequent patterns occurring in consecutive weeks”</a:t>
            </a:r>
          </a:p>
          <a:p>
            <a:pPr lvl="2"/>
            <a:endParaRPr lang="en-US" altLang="en-US" sz="800"/>
          </a:p>
          <a:p>
            <a:pPr lvl="1"/>
            <a:r>
              <a:rPr lang="en-US" altLang="en-US" sz="2000"/>
              <a:t>min_int </a:t>
            </a:r>
            <a:r>
              <a:rPr lang="en-US" altLang="en-US" sz="2000">
                <a:sym typeface="Symbol" pitchFamily="18" charset="2"/>
              </a:rPr>
              <a:t> int  max_int: </a:t>
            </a:r>
            <a:r>
              <a:rPr lang="en-US" altLang="en-US" sz="2000"/>
              <a:t>find patterns that are separated by at least min_int but at most max_int</a:t>
            </a:r>
          </a:p>
          <a:p>
            <a:pPr lvl="2"/>
            <a:r>
              <a:rPr lang="en-US" altLang="en-US" sz="1800"/>
              <a:t>Ex. “If a person rents movie A, it is likely she will rent movie B within 30 days” (int </a:t>
            </a:r>
            <a:r>
              <a:rPr lang="en-US" altLang="en-US" sz="1800">
                <a:sym typeface="Symbol" pitchFamily="18" charset="2"/>
              </a:rPr>
              <a:t>  30)</a:t>
            </a:r>
          </a:p>
          <a:p>
            <a:pPr lvl="2"/>
            <a:endParaRPr lang="en-US" altLang="en-US" sz="800">
              <a:sym typeface="Symbol" pitchFamily="18" charset="2"/>
            </a:endParaRPr>
          </a:p>
          <a:p>
            <a:pPr lvl="1"/>
            <a:r>
              <a:rPr lang="en-US" altLang="en-US" sz="2000">
                <a:sym typeface="Symbol" pitchFamily="18" charset="2"/>
              </a:rPr>
              <a:t>int = c  0: find patterns carrying an exact interval</a:t>
            </a:r>
          </a:p>
          <a:p>
            <a:pPr lvl="2"/>
            <a:r>
              <a:rPr lang="en-US" altLang="en-US" sz="1800">
                <a:sym typeface="Symbol" pitchFamily="18" charset="2"/>
              </a:rPr>
              <a:t>Ex. “Every time when Dow Jones drops more than 5%, what will happen exactly two days later?” (int = 2)</a:t>
            </a:r>
          </a:p>
        </p:txBody>
      </p:sp>
      <p:sp>
        <p:nvSpPr>
          <p:cNvPr id="41472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978775" cy="1066800"/>
          </a:xfrm>
          <a:noFill/>
          <a:ln/>
        </p:spPr>
        <p:txBody>
          <a:bodyPr/>
          <a:lstStyle/>
          <a:p>
            <a:r>
              <a:rPr lang="en-US" altLang="en-US" sz="3500"/>
              <a:t>Sequential Pattern Mining: </a:t>
            </a:r>
            <a:br>
              <a:rPr lang="en-US" altLang="en-US" sz="3500"/>
            </a:br>
            <a:r>
              <a:rPr lang="en-US" altLang="en-US" sz="2800"/>
              <a:t>Cases and Parameters</a:t>
            </a:r>
            <a:r>
              <a:rPr lang="en-US" altLang="en-US" sz="3500"/>
              <a:t> </a:t>
            </a:r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Association Rules – Basic </a:t>
            </a:r>
            <a:r>
              <a:rPr lang="en-US" altLang="en-US" sz="3600" b="1" dirty="0" smtClean="0">
                <a:solidFill>
                  <a:schemeClr val="accent2"/>
                </a:solidFill>
                <a:latin typeface="+mj-lt"/>
              </a:rPr>
              <a:t>Concepts</a:t>
            </a:r>
            <a:endParaRPr lang="en-GB" sz="3600" b="1" dirty="0">
              <a:solidFill>
                <a:schemeClr val="accent2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3431" y="980953"/>
            <a:ext cx="4988169" cy="3250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set of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one or more items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{Milk, Bread, Diaper}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</a:t>
            </a:r>
            <a:r>
              <a:rPr lang="en-GB" sz="1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contains </a:t>
            </a:r>
            <a:r>
              <a:rPr lang="en-GB" sz="1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items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count (</a:t>
            </a:r>
            <a:r>
              <a:rPr lang="en-GB" sz="2000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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Frequency of occurrence of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(number of transactions it appears)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   </a:t>
            </a:r>
            <a:r>
              <a:rPr lang="en-GB" sz="20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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({Milk, </a:t>
            </a:r>
            <a:r>
              <a:rPr lang="en-GB" sz="20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Bread,Diaper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}) = 2 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322277" y="1526443"/>
            <a:ext cx="3656013" cy="2193925"/>
            <a:chOff x="3408" y="1316"/>
            <a:chExt cx="2303" cy="1382"/>
          </a:xfrm>
        </p:grpSpPr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3408" y="1316"/>
            <a:ext cx="2304" cy="1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7869" r:id="rId4" imgW="3359338" imgH="2015504" progId="Word.Document.8">
                    <p:embed/>
                  </p:oleObj>
                </mc:Choice>
                <mc:Fallback>
                  <p:oleObj r:id="rId4" imgW="3359338" imgH="2015504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1316"/>
                          <a:ext cx="2304" cy="1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408" y="1316"/>
              <a:ext cx="2304" cy="13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3431" y="4237771"/>
            <a:ext cx="8721969" cy="19806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Fraction of 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transactions in which an </a:t>
            </a:r>
            <a:r>
              <a:rPr lang="en-GB" sz="2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appears</a:t>
            </a:r>
            <a:endParaRPr lang="en-GB" sz="2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.   s({Milk, Bread, Diaper}) = 2/5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0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whose support is greater than or equal to a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</a:t>
            </a:r>
          </a:p>
        </p:txBody>
      </p:sp>
    </p:spTree>
    <p:extLst>
      <p:ext uri="{BB962C8B-B14F-4D97-AF65-F5344CB8AC3E}">
        <p14:creationId xmlns:p14="http://schemas.microsoft.com/office/powerpoint/2010/main" val="358088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5040135" y="3447281"/>
            <a:ext cx="3798377" cy="2737621"/>
            <a:chOff x="2998" y="2201"/>
            <a:chExt cx="2508" cy="1695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3002" y="2201"/>
              <a:ext cx="666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F0000"/>
                  </a:solidFill>
                  <a:ea typeface="DejaVu LGC Sans" charset="0"/>
                  <a:cs typeface="DejaVu LGC Sans" charset="0"/>
                </a:rPr>
                <a:t>Example:</a:t>
              </a:r>
            </a:p>
          </p:txBody>
        </p:sp>
        <p:graphicFrame>
          <p:nvGraphicFramePr>
            <p:cNvPr id="389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4344490"/>
                </p:ext>
              </p:extLst>
            </p:nvPr>
          </p:nvGraphicFramePr>
          <p:xfrm>
            <a:off x="2998" y="2540"/>
            <a:ext cx="171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970" name="Equation" r:id="rId4" imgW="1434960" imgH="203040" progId="Equation.3">
                    <p:embed/>
                  </p:oleObj>
                </mc:Choice>
                <mc:Fallback>
                  <p:oleObj name="Equation" r:id="rId4" imgW="1434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" y="2540"/>
                          <a:ext cx="1711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8069038"/>
                </p:ext>
              </p:extLst>
            </p:nvPr>
          </p:nvGraphicFramePr>
          <p:xfrm>
            <a:off x="3031" y="2940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971" r:id="rId6" imgW="4317840" imgH="787320" progId="Equation.3">
                    <p:embed/>
                  </p:oleObj>
                </mc:Choice>
                <mc:Fallback>
                  <p:oleObj r:id="rId6" imgW="431784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1" y="2940"/>
                          <a:ext cx="2460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2341352"/>
                </p:ext>
              </p:extLst>
            </p:nvPr>
          </p:nvGraphicFramePr>
          <p:xfrm>
            <a:off x="3031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972" r:id="rId8" imgW="4470120" imgH="787320" progId="Equation.3">
                    <p:embed/>
                  </p:oleObj>
                </mc:Choice>
                <mc:Fallback>
                  <p:oleObj r:id="rId8" imgW="447012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1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75848" y="1151792"/>
            <a:ext cx="4876800" cy="5249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Association Rule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X </a:t>
            </a:r>
            <a:r>
              <a:rPr lang="en-GB" sz="20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  <a:sym typeface="Wingdings" panose="05000000000000000000" pitchFamily="2" charset="2"/>
              </a:rPr>
              <a:t></a:t>
            </a:r>
            <a:r>
              <a:rPr lang="en-GB" sz="20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Y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, where </a:t>
            </a:r>
            <a:r>
              <a:rPr lang="en-GB" sz="2000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X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and </a:t>
            </a:r>
            <a:r>
              <a:rPr lang="en-GB" sz="2000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Y</a:t>
            </a:r>
            <a:r>
              <a:rPr lang="en-GB" sz="20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are </a:t>
            </a:r>
            <a:r>
              <a:rPr lang="en-GB" sz="2000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non-overlapping itemsets</a:t>
            </a:r>
            <a:endParaRPr lang="en-GB" sz="2000" dirty="0">
              <a:solidFill>
                <a:srgbClr val="000000"/>
              </a:solidFill>
              <a:latin typeface="+mn-lt"/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{</a:t>
            </a:r>
            <a:r>
              <a:rPr lang="en-GB" sz="2000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Milk, Diaper} </a:t>
            </a:r>
            <a:r>
              <a:rPr lang="en-GB" sz="2000" b="1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  <a:sym typeface="Wingdings" panose="05000000000000000000" pitchFamily="2" charset="2"/>
              </a:rPr>
              <a:t></a:t>
            </a:r>
            <a:r>
              <a:rPr lang="en-GB" sz="2000" b="1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{Beer}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b="1" dirty="0">
              <a:solidFill>
                <a:srgbClr val="000000"/>
              </a:solidFill>
              <a:latin typeface="+mn-lt"/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Rule Evaluation Metrics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Support (</a:t>
            </a:r>
            <a:r>
              <a:rPr lang="en-GB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s</a:t>
            </a: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Fraction of transactions that contain both </a:t>
            </a:r>
            <a:r>
              <a:rPr lang="en-GB" sz="1800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X</a:t>
            </a:r>
            <a:r>
              <a:rPr lang="en-GB" sz="18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and </a:t>
            </a:r>
            <a:r>
              <a:rPr lang="en-GB" sz="18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Y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b="1" dirty="0" smtClean="0">
                <a:latin typeface="+mn-lt"/>
                <a:ea typeface="DejaVu LGC Sans" charset="0"/>
                <a:cs typeface="DejaVu LGC Sans" charset="0"/>
              </a:rPr>
              <a:t>i.e., support of the </a:t>
            </a:r>
            <a:r>
              <a:rPr lang="en-GB" sz="1800" b="1" dirty="0" err="1" smtClean="0">
                <a:latin typeface="+mn-lt"/>
                <a:ea typeface="DejaVu LGC Sans" charset="0"/>
                <a:cs typeface="DejaVu LGC Sans" charset="0"/>
              </a:rPr>
              <a:t>itemset</a:t>
            </a:r>
            <a:r>
              <a:rPr lang="en-GB" sz="1800" b="1" dirty="0" smtClean="0"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X</a:t>
            </a:r>
            <a:r>
              <a:rPr lang="en-GB" sz="14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  <a:latin typeface="Symbol" panose="05050102010706020507" pitchFamily="18" charset="2"/>
                <a:ea typeface="DejaVu LGC Sans" charset="0"/>
                <a:cs typeface="DejaVu LGC Sans" charset="0"/>
                <a:sym typeface="Symbol"/>
              </a:rPr>
              <a:t></a:t>
            </a:r>
            <a:r>
              <a:rPr lang="en-GB" sz="14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  <a:sym typeface="Symbol"/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Y</a:t>
            </a:r>
            <a:endParaRPr lang="en-GB" sz="1800" b="1" dirty="0">
              <a:solidFill>
                <a:schemeClr val="accent2"/>
              </a:solidFill>
              <a:latin typeface="+mn-lt"/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Confidence (</a:t>
            </a:r>
            <a:r>
              <a:rPr lang="en-GB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c</a:t>
            </a:r>
            <a:r>
              <a:rPr lang="en-GB" b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Measures how often items in </a:t>
            </a:r>
            <a:r>
              <a:rPr lang="en-GB" sz="1600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Y</a:t>
            </a:r>
            <a:r>
              <a:rPr lang="en-GB" sz="16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br>
              <a:rPr lang="en-GB" sz="16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appear in transactions that</a:t>
            </a:r>
            <a:br>
              <a:rPr lang="en-GB" sz="16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contain </a:t>
            </a:r>
            <a:r>
              <a:rPr lang="en-GB" sz="1600" b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X</a:t>
            </a:r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5410200" y="1295400"/>
            <a:ext cx="3586163" cy="2151063"/>
            <a:chOff x="3408" y="816"/>
            <a:chExt cx="2259" cy="1355"/>
          </a:xfrm>
        </p:grpSpPr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3408" y="816"/>
            <a:ext cx="2260" cy="1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8973" r:id="rId10" imgW="3359338" imgH="2015504" progId="Word.Document.8">
                    <p:embed/>
                  </p:oleObj>
                </mc:Choice>
                <mc:Fallback>
                  <p:oleObj r:id="rId10" imgW="3359338" imgH="2015504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816"/>
                          <a:ext cx="2260" cy="1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408" y="816"/>
              <a:ext cx="2260" cy="13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Association Rules – Basic </a:t>
            </a:r>
            <a:r>
              <a:rPr lang="en-US" altLang="en-US" sz="3600" b="1" dirty="0" smtClean="0">
                <a:solidFill>
                  <a:schemeClr val="accent2"/>
                </a:solidFill>
                <a:latin typeface="+mj-lt"/>
              </a:rPr>
              <a:t>Concepts</a:t>
            </a:r>
            <a:endParaRPr lang="en-GB" sz="3600" b="1" dirty="0">
              <a:solidFill>
                <a:schemeClr val="accent2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89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68496" y="1072662"/>
            <a:ext cx="4858984" cy="2758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175" indent="-317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Another interpretation of support and confidence for 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0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endParaRPr lang="en-GB" sz="20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support, </a:t>
            </a:r>
            <a:r>
              <a:rPr lang="en-GB" sz="2000" i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dirty="0" smtClean="0">
                <a:solidFill>
                  <a:srgbClr val="1F497D"/>
                </a:solidFill>
                <a:ea typeface="DejaVu LGC Sans" charset="0"/>
                <a:cs typeface="DejaVu LGC Sans" charset="0"/>
              </a:rPr>
              <a:t>probability</a:t>
            </a: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a transaction contains 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{X </a:t>
            </a:r>
            <a:r>
              <a:rPr lang="en-GB" sz="20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Y} </a:t>
            </a:r>
            <a:r>
              <a:rPr lang="en-GB" sz="2000" b="1" dirty="0" smtClean="0">
                <a:ea typeface="DejaVu LGC Sans" charset="0"/>
                <a:cs typeface="DejaVu LGC Sans" charset="0"/>
              </a:rPr>
              <a:t>or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b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0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Pr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(X /\ Y)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confidence</a:t>
            </a:r>
            <a:r>
              <a:rPr lang="en-GB" sz="2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i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conditional probability </a:t>
            </a:r>
            <a:endParaRPr lang="en-GB" sz="2000" b="1" i="1" dirty="0" smtClean="0">
              <a:solidFill>
                <a:schemeClr val="tx1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that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transaction having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also contains 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dirty="0" smtClean="0">
                <a:ea typeface="DejaVu LGC Sans" charset="0"/>
                <a:cs typeface="DejaVu LGC Sans" charset="0"/>
              </a:rPr>
              <a:t>or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0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Pr</a:t>
            </a:r>
            <a:r>
              <a:rPr lang="en-GB" sz="2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(Y | X)</a:t>
            </a:r>
            <a:endParaRPr lang="en-GB" sz="2000" b="1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698627" y="4545623"/>
            <a:ext cx="4970587" cy="16793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EEECE1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  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Let </a:t>
            </a:r>
            <a:r>
              <a:rPr lang="en-GB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minimum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support = 50</a:t>
            </a:r>
            <a:r>
              <a:rPr lang="en-GB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%, and minimum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confidence = 50%: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EEECE1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400" i="1" dirty="0" smtClean="0">
              <a:solidFill>
                <a:srgbClr val="000000"/>
              </a:solidFill>
              <a:latin typeface="+mn-lt"/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EEECE1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i="1" dirty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i="1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    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A 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i="1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C  </a:t>
            </a:r>
            <a:r>
              <a:rPr lang="en-GB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(50%, 66.6%)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‏</a:t>
            </a:r>
            <a:br>
              <a:rPr lang="en-GB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</a:br>
            <a:r>
              <a:rPr lang="en-GB" dirty="0" smtClean="0">
                <a:solidFill>
                  <a:srgbClr val="000000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C 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 </a:t>
            </a:r>
            <a:r>
              <a:rPr lang="en-GB" i="1" dirty="0" smtClean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A  </a:t>
            </a:r>
            <a:r>
              <a:rPr lang="en-GB" dirty="0">
                <a:solidFill>
                  <a:schemeClr val="accent2"/>
                </a:solidFill>
                <a:latin typeface="+mn-lt"/>
                <a:ea typeface="DejaVu LGC Sans" charset="0"/>
                <a:cs typeface="DejaVu LGC Sans" charset="0"/>
              </a:rPr>
              <a:t>(50%, 100%)‏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59423" y="1754982"/>
            <a:ext cx="1905000" cy="1371600"/>
          </a:xfrm>
          <a:prstGeom prst="ellipse">
            <a:avLst/>
          </a:prstGeom>
          <a:noFill/>
          <a:ln w="255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1345223" y="1754982"/>
            <a:ext cx="1905000" cy="1524000"/>
          </a:xfrm>
          <a:prstGeom prst="ellips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886436" y="2440782"/>
            <a:ext cx="231775" cy="762000"/>
          </a:xfrm>
          <a:prstGeom prst="line">
            <a:avLst/>
          </a:prstGeom>
          <a:noFill/>
          <a:ln w="93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793023" y="1829595"/>
            <a:ext cx="228600" cy="688975"/>
          </a:xfrm>
          <a:prstGeom prst="lin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 flipV="1">
            <a:off x="1877036" y="1600995"/>
            <a:ext cx="79375" cy="91757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564423" y="1297782"/>
            <a:ext cx="1219200" cy="116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0000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0000"/>
                </a:solidFill>
                <a:ea typeface="DejaVu LGC Sans" charset="0"/>
                <a:cs typeface="DejaVu LGC Sans" charset="0"/>
              </a:rPr>
              <a:t>buys diaper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269023" y="1145382"/>
            <a:ext cx="1042988" cy="116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4F81B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4F81BD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4F81B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4F81BD"/>
                </a:solidFill>
                <a:ea typeface="DejaVu LGC Sans" charset="0"/>
                <a:cs typeface="DejaVu LGC Sans" charset="0"/>
              </a:rPr>
              <a:t>buys both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80023" y="3202782"/>
            <a:ext cx="1296988" cy="62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1F497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1F497D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1F497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1F497D"/>
                </a:solidFill>
                <a:ea typeface="DejaVu LGC Sans" charset="0"/>
                <a:cs typeface="DejaVu LGC Sans" charset="0"/>
              </a:rPr>
              <a:t>buys beer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94285" y="1137384"/>
            <a:ext cx="3665538" cy="2554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93694"/>
              </p:ext>
            </p:extLst>
          </p:nvPr>
        </p:nvGraphicFramePr>
        <p:xfrm>
          <a:off x="435708" y="4377202"/>
          <a:ext cx="2438400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288"/>
                <a:gridCol w="1281112"/>
              </a:tblGrid>
              <a:tr h="36107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B,E,F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597880" y="2286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b="1" dirty="0">
                <a:solidFill>
                  <a:schemeClr val="accent2"/>
                </a:solidFill>
                <a:latin typeface="+mj-lt"/>
              </a:rPr>
              <a:t>Association Rules – Basic </a:t>
            </a:r>
            <a:r>
              <a:rPr lang="en-US" altLang="en-US" sz="3600" b="1" dirty="0" smtClean="0">
                <a:solidFill>
                  <a:schemeClr val="accent2"/>
                </a:solidFill>
                <a:latin typeface="+mj-lt"/>
              </a:rPr>
              <a:t>Concepts</a:t>
            </a:r>
            <a:endParaRPr lang="en-GB" sz="3600" b="1" dirty="0">
              <a:solidFill>
                <a:schemeClr val="accent2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3089030" y="5099538"/>
            <a:ext cx="694593" cy="404447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9973" y="3686533"/>
            <a:ext cx="4677507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C00000"/>
                </a:solidFill>
              </a:rPr>
              <a:t>Note: 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</a:t>
            </a:r>
            <a:r>
              <a:rPr lang="en-US" altLang="en-US" sz="2000" dirty="0" smtClean="0">
                <a:solidFill>
                  <a:schemeClr val="accent2"/>
                </a:solidFill>
              </a:rPr>
              <a:t>onfidence(X </a:t>
            </a:r>
            <a:r>
              <a:rPr lang="en-US" altLang="en-US" sz="20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000" dirty="0" smtClean="0">
                <a:solidFill>
                  <a:schemeClr val="accent2"/>
                </a:solidFill>
              </a:rPr>
              <a:t> Y)  = </a:t>
            </a:r>
            <a:br>
              <a:rPr lang="en-US" altLang="en-US" sz="2000" dirty="0" smtClean="0">
                <a:solidFill>
                  <a:schemeClr val="accent2"/>
                </a:solidFill>
              </a:rPr>
            </a:br>
            <a:r>
              <a:rPr lang="en-US" altLang="en-US" sz="2000" dirty="0" smtClean="0">
                <a:solidFill>
                  <a:schemeClr val="accent2"/>
                </a:solidFill>
              </a:rPr>
              <a:t>                      support(X </a:t>
            </a:r>
            <a:r>
              <a:rPr lang="en-US" altLang="en-US" sz="2000" b="1" dirty="0" smtClean="0">
                <a:solidFill>
                  <a:schemeClr val="accent2"/>
                </a:solidFill>
                <a:latin typeface="Symbol" pitchFamily="18" charset="2"/>
              </a:rPr>
              <a:t>È</a:t>
            </a:r>
            <a:r>
              <a:rPr lang="en-US" altLang="en-US" sz="2000" dirty="0" smtClean="0">
                <a:solidFill>
                  <a:schemeClr val="accent2"/>
                </a:solidFill>
              </a:rPr>
              <a:t> Y) / support(X)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96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FF27F-8859-4E9A-929F-C869670A9736}" type="slidenum">
              <a:rPr lang="en-US" altLang="en-US"/>
              <a:pPr/>
              <a:t>8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609600"/>
          </a:xfrm>
        </p:spPr>
        <p:txBody>
          <a:bodyPr/>
          <a:lstStyle/>
          <a:p>
            <a:r>
              <a:rPr lang="en-US" altLang="en-US"/>
              <a:t>Support and Confidence - Example</a:t>
            </a:r>
          </a:p>
        </p:txBody>
      </p:sp>
      <p:graphicFrame>
        <p:nvGraphicFramePr>
          <p:cNvPr id="337924" name="Object 4"/>
          <p:cNvGraphicFramePr>
            <a:graphicFrameLocks noChangeAspect="1"/>
          </p:cNvGraphicFramePr>
          <p:nvPr/>
        </p:nvGraphicFramePr>
        <p:xfrm>
          <a:off x="508000" y="2003425"/>
          <a:ext cx="3313113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8" name="Worksheet" r:id="rId4" imgW="2905626" imgH="2295986" progId="Excel.Sheet.8">
                  <p:embed/>
                </p:oleObj>
              </mc:Choice>
              <mc:Fallback>
                <p:oleObj name="Worksheet" r:id="rId4" imgW="2905626" imgH="22959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03425"/>
                        <a:ext cx="3313113" cy="235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4808538" y="1677988"/>
            <a:ext cx="3824287" cy="2790825"/>
          </a:xfrm>
          <a:prstGeom prst="rect">
            <a:avLst/>
          </a:pr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en-US" sz="1600" b="1"/>
              <a:t>Itemset {A, C} has a support of 2/5 = 40%</a:t>
            </a:r>
          </a:p>
          <a:p>
            <a:endParaRPr lang="en-US" altLang="en-US" sz="1600" b="1"/>
          </a:p>
          <a:p>
            <a:r>
              <a:rPr lang="en-US" altLang="en-US" sz="1600" b="1"/>
              <a:t>Rule {A} ==&gt; {C} has confidence of 50%</a:t>
            </a:r>
          </a:p>
          <a:p>
            <a:endParaRPr lang="en-US" altLang="en-US" sz="1600" b="1"/>
          </a:p>
          <a:p>
            <a:r>
              <a:rPr lang="en-US" altLang="en-US" sz="1600" b="1"/>
              <a:t>Rule {C} ==&gt; {A} has confidence of 100%</a:t>
            </a:r>
          </a:p>
          <a:p>
            <a:endParaRPr lang="en-US" altLang="en-US" sz="1600" b="1"/>
          </a:p>
          <a:p>
            <a:r>
              <a:rPr lang="en-US" altLang="en-US" sz="1600" b="1"/>
              <a:t>Support for {A, C, E} ?</a:t>
            </a:r>
          </a:p>
          <a:p>
            <a:r>
              <a:rPr lang="en-US" altLang="en-US" sz="1600" b="1"/>
              <a:t>Support for {A, D, F} ?</a:t>
            </a:r>
          </a:p>
          <a:p>
            <a:endParaRPr lang="en-US" altLang="en-US" sz="1600" b="1"/>
          </a:p>
          <a:p>
            <a:r>
              <a:rPr lang="en-US" altLang="en-US" sz="1600" b="1"/>
              <a:t>Confidence for {A, D} ==&gt; {F} ?</a:t>
            </a:r>
          </a:p>
          <a:p>
            <a:r>
              <a:rPr lang="en-US" altLang="en-US" sz="1600" b="1"/>
              <a:t>Confidence for {A} ==&gt; {D, F} ?</a:t>
            </a:r>
          </a:p>
        </p:txBody>
      </p:sp>
      <p:sp>
        <p:nvSpPr>
          <p:cNvPr id="337928" name="AutoShape 8"/>
          <p:cNvSpPr>
            <a:spLocks noChangeArrowheads="1"/>
          </p:cNvSpPr>
          <p:nvPr/>
        </p:nvSpPr>
        <p:spPr bwMode="auto">
          <a:xfrm>
            <a:off x="3952875" y="3108325"/>
            <a:ext cx="731838" cy="254000"/>
          </a:xfrm>
          <a:prstGeom prst="rightArrow">
            <a:avLst>
              <a:gd name="adj1" fmla="val 50000"/>
              <a:gd name="adj2" fmla="val 7203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72FA-47DE-4D09-A7B7-FA3F1475304E}" type="slidenum">
              <a:rPr lang="en-US" altLang="en-US"/>
              <a:pPr/>
              <a:t>9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Lift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en-US" dirty="0" smtClean="0"/>
              <a:t>Improvement)</a:t>
            </a:r>
            <a:endParaRPr lang="en-US" alt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High 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confidence rules are not necessarily useful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What 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if confidence of {A, B} 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  <a:sym typeface="Wingdings" panose="05000000000000000000" pitchFamily="2" charset="2"/>
              </a:rPr>
              <a:t>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{C} is less than </a:t>
            </a:r>
            <a:r>
              <a:rPr lang="en-US" altLang="en-US" dirty="0" err="1">
                <a:solidFill>
                  <a:srgbClr val="000000"/>
                </a:solidFill>
                <a:latin typeface="Times-Roman"/>
              </a:rPr>
              <a:t>Pr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({C})?</a:t>
            </a:r>
            <a:endParaRPr lang="en-US" altLang="en-US" dirty="0">
              <a:solidFill>
                <a:srgbClr val="000000"/>
              </a:solidFill>
              <a:latin typeface="Times-Roman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Lift 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gives the predictive power of a rule compared to 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random </a:t>
            </a:r>
            <a:r>
              <a:rPr lang="en-US" altLang="en-US" dirty="0">
                <a:solidFill>
                  <a:srgbClr val="000000"/>
                </a:solidFill>
                <a:latin typeface="Times-Roman"/>
              </a:rPr>
              <a:t>chance</a:t>
            </a:r>
            <a:r>
              <a:rPr lang="en-US" altLang="en-US" dirty="0" smtClean="0">
                <a:solidFill>
                  <a:srgbClr val="000000"/>
                </a:solidFill>
                <a:latin typeface="Times-Roman"/>
              </a:rPr>
              <a:t>:</a:t>
            </a:r>
          </a:p>
          <a:p>
            <a:pPr lvl="1"/>
            <a:endParaRPr lang="en-US" altLang="en-US" dirty="0">
              <a:solidFill>
                <a:srgbClr val="000000"/>
              </a:solidFill>
              <a:latin typeface="Times-Roman"/>
            </a:endParaRPr>
          </a:p>
        </p:txBody>
      </p:sp>
      <p:grpSp>
        <p:nvGrpSpPr>
          <p:cNvPr id="338953" name="Group 9"/>
          <p:cNvGrpSpPr>
            <a:grpSpLocks/>
          </p:cNvGrpSpPr>
          <p:nvPr/>
        </p:nvGrpSpPr>
        <p:grpSpPr bwMode="auto">
          <a:xfrm>
            <a:off x="4865849" y="3784751"/>
            <a:ext cx="3571875" cy="2178050"/>
            <a:chOff x="2790" y="2343"/>
            <a:chExt cx="2250" cy="1372"/>
          </a:xfrm>
        </p:grpSpPr>
        <p:sp>
          <p:nvSpPr>
            <p:cNvPr id="338948" name="Text Box 4"/>
            <p:cNvSpPr txBox="1">
              <a:spLocks noChangeArrowheads="1"/>
            </p:cNvSpPr>
            <p:nvPr/>
          </p:nvSpPr>
          <p:spPr bwMode="auto">
            <a:xfrm>
              <a:off x="2790" y="2343"/>
              <a:ext cx="2245" cy="137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altLang="en-US" sz="1600" b="1" dirty="0" err="1"/>
                <a:t>Itemset</a:t>
              </a:r>
              <a:r>
                <a:rPr lang="en-US" altLang="en-US" sz="1600" b="1" dirty="0"/>
                <a:t> {A} has a support of 4/5</a:t>
              </a:r>
            </a:p>
            <a:p>
              <a:r>
                <a:rPr lang="en-US" altLang="en-US" sz="1600" b="1" dirty="0"/>
                <a:t>Rule {C} ==&gt; {A} has confidence of 2/2</a:t>
              </a:r>
            </a:p>
            <a:p>
              <a:endParaRPr lang="en-US" altLang="en-US" sz="800" b="1" dirty="0"/>
            </a:p>
            <a:p>
              <a:r>
                <a:rPr lang="en-US" altLang="en-US" sz="1600" b="1" dirty="0" smtClean="0"/>
                <a:t>Lift </a:t>
              </a:r>
              <a:r>
                <a:rPr lang="en-US" altLang="en-US" sz="1600" b="1" dirty="0"/>
                <a:t>= 5/4 = 1.25</a:t>
              </a:r>
            </a:p>
            <a:p>
              <a:endParaRPr lang="en-US" altLang="en-US" b="1" dirty="0"/>
            </a:p>
            <a:p>
              <a:r>
                <a:rPr lang="en-US" altLang="en-US" sz="1600" b="1" dirty="0" err="1"/>
                <a:t>Itemset</a:t>
              </a:r>
              <a:r>
                <a:rPr lang="en-US" altLang="en-US" sz="1600" b="1" dirty="0"/>
                <a:t> {A} has a support of 4/5</a:t>
              </a:r>
            </a:p>
            <a:p>
              <a:r>
                <a:rPr lang="en-US" altLang="en-US" sz="1600" b="1" dirty="0"/>
                <a:t>Rule {B} ==&gt; {A} has confidence of 1/2</a:t>
              </a:r>
            </a:p>
            <a:p>
              <a:endParaRPr lang="en-US" altLang="en-US" sz="800" b="1" dirty="0"/>
            </a:p>
            <a:p>
              <a:r>
                <a:rPr lang="en-US" altLang="en-US" sz="1600" b="1" dirty="0" smtClean="0"/>
                <a:t>Lift </a:t>
              </a:r>
              <a:r>
                <a:rPr lang="en-US" altLang="en-US" sz="1600" b="1" dirty="0"/>
                <a:t>= 5/8 = 0.625</a:t>
              </a:r>
            </a:p>
          </p:txBody>
        </p:sp>
        <p:sp>
          <p:nvSpPr>
            <p:cNvPr id="338951" name="Line 7"/>
            <p:cNvSpPr>
              <a:spLocks noChangeShapeType="1"/>
            </p:cNvSpPr>
            <p:nvPr/>
          </p:nvSpPr>
          <p:spPr bwMode="auto">
            <a:xfrm>
              <a:off x="2800" y="3040"/>
              <a:ext cx="224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389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769598"/>
              </p:ext>
            </p:extLst>
          </p:nvPr>
        </p:nvGraphicFramePr>
        <p:xfrm>
          <a:off x="652982" y="3767904"/>
          <a:ext cx="313055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92" name="Worksheet" r:id="rId4" imgW="2905626" imgH="2295986" progId="Excel.Sheet.8">
                  <p:embed/>
                </p:oleObj>
              </mc:Choice>
              <mc:Fallback>
                <p:oleObj name="Worksheet" r:id="rId4" imgW="2905626" imgH="2295986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82" y="3767904"/>
                        <a:ext cx="3130550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54" name="AutoShape 10"/>
          <p:cNvSpPr>
            <a:spLocks noChangeArrowheads="1"/>
          </p:cNvSpPr>
          <p:nvPr/>
        </p:nvSpPr>
        <p:spPr bwMode="auto">
          <a:xfrm>
            <a:off x="3901589" y="4746776"/>
            <a:ext cx="731837" cy="254000"/>
          </a:xfrm>
          <a:prstGeom prst="rightArrow">
            <a:avLst>
              <a:gd name="adj1" fmla="val 50000"/>
              <a:gd name="adj2" fmla="val 7203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9249" y="2500602"/>
                <a:ext cx="8416213" cy="744243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𝑙𝑖𝑓𝑡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𝑐𝑜𝑛𝑓𝑖𝑑𝑒𝑛𝑐𝑒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𝑠𝑢𝑝𝑝𝑜𝑟𝑡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𝑠𝑢𝑝𝑝𝑜𝑟𝑡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𝑠𝑢𝑝𝑝𝑜𝑟𝑡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𝑠𝑢𝑝𝑝𝑜𝑟𝑡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49" y="2500602"/>
                <a:ext cx="8416213" cy="7442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3561</TotalTime>
  <Words>2899</Words>
  <Application>Microsoft Office PowerPoint</Application>
  <PresentationFormat>On-screen Show (4:3)</PresentationFormat>
  <Paragraphs>559</Paragraphs>
  <Slides>41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41</vt:i4>
      </vt:variant>
    </vt:vector>
  </HeadingPairs>
  <TitlesOfParts>
    <vt:vector size="61" baseType="lpstr">
      <vt:lpstr>Times New Roman</vt:lpstr>
      <vt:lpstr>Arial</vt:lpstr>
      <vt:lpstr>Marlett</vt:lpstr>
      <vt:lpstr>Times-Roman</vt:lpstr>
      <vt:lpstr>Times-Italic</vt:lpstr>
      <vt:lpstr>Symbol</vt:lpstr>
      <vt:lpstr>Times-Bold</vt:lpstr>
      <vt:lpstr>Tahoma</vt:lpstr>
      <vt:lpstr>Wingdings</vt:lpstr>
      <vt:lpstr>Times-BoldItalic</vt:lpstr>
      <vt:lpstr>Courier New</vt:lpstr>
      <vt:lpstr>Times Roman</vt:lpstr>
      <vt:lpstr>Tms Rmn</vt:lpstr>
      <vt:lpstr>Blank Presentation</vt:lpstr>
      <vt:lpstr>Microsoft Excel Worksheet</vt:lpstr>
      <vt:lpstr>MathType 4.0 Equation</vt:lpstr>
      <vt:lpstr>Microsoft Word Document</vt:lpstr>
      <vt:lpstr>Microsoft Word 97 - 2003 Document</vt:lpstr>
      <vt:lpstr>Equation</vt:lpstr>
      <vt:lpstr>Microsoft Equation 3.0</vt:lpstr>
      <vt:lpstr>Association Rule Discovery</vt:lpstr>
      <vt:lpstr>Market Basket Analysis</vt:lpstr>
      <vt:lpstr>Format of Association Rules</vt:lpstr>
      <vt:lpstr>PowerPoint Presentation</vt:lpstr>
      <vt:lpstr>PowerPoint Presentation</vt:lpstr>
      <vt:lpstr>PowerPoint Presentation</vt:lpstr>
      <vt:lpstr>PowerPoint Presentation</vt:lpstr>
      <vt:lpstr>Support and Confidence - Example</vt:lpstr>
      <vt:lpstr>Lift (Improvement)</vt:lpstr>
      <vt:lpstr>Steps in Association Rule Discovery</vt:lpstr>
      <vt:lpstr>PowerPoint Presentation</vt:lpstr>
      <vt:lpstr>PowerPoint Presentation</vt:lpstr>
      <vt:lpstr>The Apriori Principle</vt:lpstr>
      <vt:lpstr>Support-Based Pruning</vt:lpstr>
      <vt:lpstr>Apriori Algorithm</vt:lpstr>
      <vt:lpstr>Example of Generating Candidates</vt:lpstr>
      <vt:lpstr>Apriori Algorithm - An Example</vt:lpstr>
      <vt:lpstr>Apriori Algorithm - An Example</vt:lpstr>
      <vt:lpstr>Generating Association Rules from Frequent Itemsets</vt:lpstr>
      <vt:lpstr>Generating Association Rules (Example Continued)</vt:lpstr>
      <vt:lpstr>Frequent Patterns Without Candidate Generation</vt:lpstr>
      <vt:lpstr>FP-Growth: Constructing FP-tree from a Transaction Database</vt:lpstr>
      <vt:lpstr>Example: FP-Tree Construction</vt:lpstr>
      <vt:lpstr>Example: FP-Tree Construction</vt:lpstr>
      <vt:lpstr>Example: FP-Tree Construction</vt:lpstr>
      <vt:lpstr>FP-growth</vt:lpstr>
      <vt:lpstr>FP-growth</vt:lpstr>
      <vt:lpstr>FP-growth</vt:lpstr>
      <vt:lpstr>FP-growth</vt:lpstr>
      <vt:lpstr>FP-growth</vt:lpstr>
      <vt:lpstr>The FP-Growth Mining Method Summary</vt:lpstr>
      <vt:lpstr>Extensions: Multiple-Level Association Rules</vt:lpstr>
      <vt:lpstr>Mining Multi-Level Associations</vt:lpstr>
      <vt:lpstr>Extensions: Quantitative Association Rules</vt:lpstr>
      <vt:lpstr>Associations in Text / Web Mining</vt:lpstr>
      <vt:lpstr>Associations in Web Usage Mining</vt:lpstr>
      <vt:lpstr>Associations in Recommender Systems</vt:lpstr>
      <vt:lpstr>Sequential Patterns Extending Frequent Itemsets</vt:lpstr>
      <vt:lpstr>Mining Sequences - Example</vt:lpstr>
      <vt:lpstr>Sequential Pattern Mining:  Cases and Parameters </vt:lpstr>
      <vt:lpstr>Sequential Pattern Mining:  Cases and Parameters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Miing and Knowledge Discvoery - Web Data Mining</dc:title>
  <dc:creator>Bamshad Mobasher</dc:creator>
  <cp:lastModifiedBy>Bamshad Mobasher</cp:lastModifiedBy>
  <cp:revision>251</cp:revision>
  <cp:lastPrinted>2001-05-02T17:00:13Z</cp:lastPrinted>
  <dcterms:created xsi:type="dcterms:W3CDTF">1999-03-29T20:01:23Z</dcterms:created>
  <dcterms:modified xsi:type="dcterms:W3CDTF">2013-11-12T05:54:47Z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http://maya.cs.depaul.edu/~classes/ect584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C:\Bamshad\CLASS\ECT584\Lectures</vt:lpwstr>
  </property>
</Properties>
</file>