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584" r:id="rId2"/>
    <p:sldId id="585" r:id="rId3"/>
    <p:sldId id="265" r:id="rId4"/>
    <p:sldId id="260" r:id="rId5"/>
    <p:sldId id="258" r:id="rId6"/>
    <p:sldId id="259" r:id="rId7"/>
    <p:sldId id="264" r:id="rId8"/>
    <p:sldId id="266" r:id="rId9"/>
    <p:sldId id="261" r:id="rId10"/>
    <p:sldId id="583" r:id="rId11"/>
    <p:sldId id="263" r:id="rId12"/>
    <p:sldId id="581" r:id="rId13"/>
    <p:sldId id="582" r:id="rId14"/>
    <p:sldId id="609" r:id="rId15"/>
    <p:sldId id="262" r:id="rId16"/>
    <p:sldId id="578" r:id="rId17"/>
    <p:sldId id="58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52BE3-C951-4216-944C-F8F644663E0C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88B1D-A1B0-434B-B9F0-BD6239C4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4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88B1D-A1B0-434B-B9F0-BD6239C47D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44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88B1D-A1B0-434B-B9F0-BD6239C47D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28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988B1D-A1B0-434B-B9F0-BD6239C47D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44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6009916-460E-4D76-B02B-BCA33B62CAB5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C2388E0-15D2-4D80-BC67-4F362F86D7DC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15988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defTabSz="9159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3B795B-56A0-4DBE-9E41-5262BD48962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9462" cy="344170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0CE8-30F2-4947-900E-D66DE82CC08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350-7DF8-4FCC-8844-C5B4628E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2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0CE8-30F2-4947-900E-D66DE82CC08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350-7DF8-4FCC-8844-C5B4628E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6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0CE8-30F2-4947-900E-D66DE82CC08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350-7DF8-4FCC-8844-C5B4628E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03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381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810000"/>
            <a:ext cx="381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10000"/>
            <a:ext cx="381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Intelligent Information Retrieval</a:t>
            </a:r>
            <a:endParaRPr lang="en-US" altLang="en-US" sz="140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27C58-F4B4-46FE-849B-74F1BB9141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38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0CE8-30F2-4947-900E-D66DE82CC08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350-7DF8-4FCC-8844-C5B4628E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52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0CE8-30F2-4947-900E-D66DE82CC08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350-7DF8-4FCC-8844-C5B4628E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0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0CE8-30F2-4947-900E-D66DE82CC08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350-7DF8-4FCC-8844-C5B4628E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9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0CE8-30F2-4947-900E-D66DE82CC08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350-7DF8-4FCC-8844-C5B4628E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0CE8-30F2-4947-900E-D66DE82CC08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350-7DF8-4FCC-8844-C5B4628E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3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0CE8-30F2-4947-900E-D66DE82CC08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350-7DF8-4FCC-8844-C5B4628E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8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0CE8-30F2-4947-900E-D66DE82CC08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350-7DF8-4FCC-8844-C5B4628E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0CE8-30F2-4947-900E-D66DE82CC08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350-7DF8-4FCC-8844-C5B4628E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2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30CE8-30F2-4947-900E-D66DE82CC081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350-7DF8-4FCC-8844-C5B4628E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4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bviewer.jupyter.org/url/bmobasher.com/Class/CSC478/Docs-Terms-TFIDF-KNN-Classify.ipynb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8144A-3A13-4DC1-BAC1-F68B7AA3A7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Notes on Assignment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AD8153-547D-464E-983C-531DB4E33D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/>
          <a:p>
            <a:r>
              <a:rPr lang="en-US" sz="4000" b="1" dirty="0"/>
              <a:t>DSC 478</a:t>
            </a:r>
          </a:p>
          <a:p>
            <a:r>
              <a:rPr lang="en-US" dirty="0"/>
              <a:t>Programming Machine Learning Applications</a:t>
            </a:r>
          </a:p>
        </p:txBody>
      </p:sp>
    </p:spTree>
    <p:extLst>
      <p:ext uri="{BB962C8B-B14F-4D97-AF65-F5344CB8AC3E}">
        <p14:creationId xmlns:p14="http://schemas.microsoft.com/office/powerpoint/2010/main" val="1712738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/>
              <a:t>Knn</a:t>
            </a:r>
            <a:r>
              <a:rPr lang="en-US" dirty="0"/>
              <a:t> Classification &amp; Evaluation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1C1FB8-9FAA-48CA-954B-228F85536D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806" y="1905000"/>
            <a:ext cx="8594388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942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/>
              <a:t>Knn</a:t>
            </a:r>
            <a:r>
              <a:rPr lang="en-US" dirty="0"/>
              <a:t> Classification &amp; Evaluation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515726" y="1752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knn_evaluate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DT_test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test_labels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DT_train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train_labels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K, measure)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8415417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647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3" y="304800"/>
            <a:ext cx="8543925" cy="990600"/>
          </a:xfrm>
        </p:spPr>
        <p:txBody>
          <a:bodyPr>
            <a:normAutofit fontScale="90000"/>
          </a:bodyPr>
          <a:lstStyle/>
          <a:p>
            <a:r>
              <a:rPr lang="en-US" altLang="en-US" dirty="0" err="1"/>
              <a:t>Rocchio</a:t>
            </a:r>
            <a:r>
              <a:rPr lang="en-US" altLang="en-US" dirty="0"/>
              <a:t> Text Categorization Algorithm</a:t>
            </a:r>
            <a:br>
              <a:rPr lang="en-US" altLang="en-US" dirty="0"/>
            </a:br>
            <a:r>
              <a:rPr lang="en-US" altLang="en-US" dirty="0"/>
              <a:t>(Training)</a:t>
            </a:r>
          </a:p>
        </p:txBody>
      </p:sp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730250" y="1639888"/>
            <a:ext cx="7699375" cy="348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2400" dirty="0"/>
              <a:t>Assume the set of categories is </a:t>
            </a:r>
            <a:r>
              <a:rPr lang="en-US" altLang="en-US" sz="2400" dirty="0">
                <a:sym typeface="Symbol" pitchFamily="18" charset="2"/>
              </a:rPr>
              <a:t>{</a:t>
            </a:r>
            <a:r>
              <a:rPr lang="en-US" altLang="en-US" sz="2400" i="1" dirty="0">
                <a:sym typeface="Symbol" pitchFamily="18" charset="2"/>
              </a:rPr>
              <a:t>c</a:t>
            </a:r>
            <a:r>
              <a:rPr lang="en-US" altLang="en-US" sz="2400" baseline="-25000" dirty="0">
                <a:sym typeface="Symbol" pitchFamily="18" charset="2"/>
              </a:rPr>
              <a:t>1</a:t>
            </a:r>
            <a:r>
              <a:rPr lang="en-US" altLang="en-US" sz="2400" dirty="0">
                <a:sym typeface="Symbol" pitchFamily="18" charset="2"/>
              </a:rPr>
              <a:t>, </a:t>
            </a:r>
            <a:r>
              <a:rPr lang="en-US" altLang="en-US" sz="2400" i="1" dirty="0">
                <a:sym typeface="Symbol" pitchFamily="18" charset="2"/>
              </a:rPr>
              <a:t>c</a:t>
            </a:r>
            <a:r>
              <a:rPr lang="en-US" altLang="en-US" sz="2400" baseline="-25000" dirty="0">
                <a:sym typeface="Symbol" pitchFamily="18" charset="2"/>
              </a:rPr>
              <a:t>2</a:t>
            </a:r>
            <a:r>
              <a:rPr lang="en-US" altLang="en-US" sz="2400" dirty="0">
                <a:sym typeface="Symbol" pitchFamily="18" charset="2"/>
              </a:rPr>
              <a:t>,…</a:t>
            </a:r>
            <a:r>
              <a:rPr lang="en-US" altLang="en-US" sz="2400" i="1" dirty="0" err="1">
                <a:sym typeface="Symbol" pitchFamily="18" charset="2"/>
              </a:rPr>
              <a:t>c</a:t>
            </a:r>
            <a:r>
              <a:rPr lang="en-US" altLang="en-US" sz="2400" i="1" baseline="-25000" dirty="0" err="1">
                <a:sym typeface="Symbol" pitchFamily="18" charset="2"/>
              </a:rPr>
              <a:t>n</a:t>
            </a:r>
            <a:r>
              <a:rPr lang="en-US" altLang="en-US" sz="2400" dirty="0">
                <a:sym typeface="Symbol" pitchFamily="18" charset="2"/>
              </a:rPr>
              <a:t>}</a:t>
            </a:r>
          </a:p>
          <a:p>
            <a:pPr algn="l" eaLnBrk="1" hangingPunct="1"/>
            <a:endParaRPr lang="en-US" altLang="en-US" sz="2400" dirty="0"/>
          </a:p>
          <a:p>
            <a:pPr algn="l" eaLnBrk="1" hangingPunct="1"/>
            <a:r>
              <a:rPr lang="en-US" altLang="en-US" sz="2400" dirty="0"/>
              <a:t>For </a:t>
            </a:r>
            <a:r>
              <a:rPr lang="en-US" altLang="en-US" sz="2400" i="1" dirty="0" err="1"/>
              <a:t>i</a:t>
            </a:r>
            <a:r>
              <a:rPr lang="en-US" altLang="en-US" sz="2400" dirty="0"/>
              <a:t> from 1 to </a:t>
            </a:r>
            <a:r>
              <a:rPr lang="en-US" altLang="en-US" sz="2400" i="1" dirty="0"/>
              <a:t>n</a:t>
            </a:r>
            <a:r>
              <a:rPr lang="en-US" altLang="en-US" sz="2400" dirty="0"/>
              <a:t> let </a:t>
            </a:r>
            <a:r>
              <a:rPr lang="en-US" altLang="en-US" sz="2400" b="1" dirty="0"/>
              <a:t>p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 = &lt;0, 0,…,0&gt;  </a:t>
            </a:r>
            <a:r>
              <a:rPr lang="en-US" altLang="en-US" sz="2400" dirty="0">
                <a:solidFill>
                  <a:srgbClr val="CC0000"/>
                </a:solidFill>
              </a:rPr>
              <a:t>(</a:t>
            </a:r>
            <a:r>
              <a:rPr lang="en-US" altLang="en-US" sz="2400" i="1" dirty="0" err="1">
                <a:solidFill>
                  <a:srgbClr val="CC0000"/>
                </a:solidFill>
              </a:rPr>
              <a:t>init.</a:t>
            </a:r>
            <a:r>
              <a:rPr lang="en-US" altLang="en-US" sz="2400" i="1" dirty="0">
                <a:solidFill>
                  <a:srgbClr val="CC0000"/>
                </a:solidFill>
              </a:rPr>
              <a:t> prototype vectors</a:t>
            </a:r>
            <a:r>
              <a:rPr lang="en-US" altLang="en-US" sz="2400" dirty="0">
                <a:solidFill>
                  <a:srgbClr val="CC0000"/>
                </a:solidFill>
              </a:rPr>
              <a:t>)</a:t>
            </a:r>
          </a:p>
          <a:p>
            <a:pPr algn="l" eaLnBrk="1" hangingPunct="1"/>
            <a:endParaRPr lang="en-US" altLang="en-US" sz="2400" dirty="0">
              <a:solidFill>
                <a:schemeClr val="accent1"/>
              </a:solidFill>
            </a:endParaRPr>
          </a:p>
          <a:p>
            <a:pPr algn="l" eaLnBrk="1" hangingPunct="1"/>
            <a:r>
              <a:rPr lang="en-US" altLang="en-US" sz="2400" dirty="0"/>
              <a:t>For each training example &lt;</a:t>
            </a:r>
            <a:r>
              <a:rPr lang="en-US" altLang="en-US" sz="2400" i="1" dirty="0"/>
              <a:t>x</a:t>
            </a:r>
            <a:r>
              <a:rPr lang="en-US" altLang="en-US" sz="2400" dirty="0"/>
              <a:t>, </a:t>
            </a:r>
            <a:r>
              <a:rPr lang="en-US" altLang="en-US" sz="2400" i="1" dirty="0"/>
              <a:t>c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)&gt; </a:t>
            </a:r>
            <a:r>
              <a:rPr lang="en-US" altLang="en-US" sz="2800" dirty="0">
                <a:sym typeface="Symbol" pitchFamily="18" charset="2"/>
              </a:rPr>
              <a:t></a:t>
            </a:r>
            <a:r>
              <a:rPr lang="en-US" altLang="en-US" sz="2400" dirty="0"/>
              <a:t> </a:t>
            </a:r>
            <a:r>
              <a:rPr lang="en-US" altLang="en-US" sz="2400" i="1" dirty="0"/>
              <a:t>D</a:t>
            </a:r>
          </a:p>
          <a:p>
            <a:pPr algn="l" eaLnBrk="1" hangingPunct="1"/>
            <a:r>
              <a:rPr lang="en-US" altLang="en-US" sz="2400" i="1" dirty="0"/>
              <a:t>    </a:t>
            </a:r>
            <a:r>
              <a:rPr lang="en-US" altLang="en-US" sz="2400" dirty="0"/>
              <a:t>Let </a:t>
            </a:r>
            <a:r>
              <a:rPr lang="en-US" altLang="en-US" sz="2400" b="1" dirty="0"/>
              <a:t>d </a:t>
            </a:r>
            <a:r>
              <a:rPr lang="en-US" altLang="en-US" sz="2400" dirty="0"/>
              <a:t>be the TF/IDF term vector for doc </a:t>
            </a:r>
            <a:r>
              <a:rPr lang="en-US" altLang="en-US" sz="2400" i="1" dirty="0"/>
              <a:t>x</a:t>
            </a:r>
          </a:p>
          <a:p>
            <a:pPr algn="l" eaLnBrk="1" hangingPunct="1"/>
            <a:r>
              <a:rPr lang="en-US" altLang="en-US" sz="2400" i="1" dirty="0"/>
              <a:t>    </a:t>
            </a:r>
            <a:r>
              <a:rPr lang="en-US" altLang="en-US" sz="2400" dirty="0"/>
              <a:t>Let </a:t>
            </a:r>
            <a:r>
              <a:rPr lang="en-US" altLang="en-US" sz="2400" i="1" dirty="0" err="1"/>
              <a:t>i</a:t>
            </a:r>
            <a:r>
              <a:rPr lang="en-US" altLang="en-US" sz="2400" dirty="0"/>
              <a:t> =  </a:t>
            </a:r>
            <a:r>
              <a:rPr lang="en-US" altLang="en-US" sz="2400" i="1" dirty="0"/>
              <a:t>j</a:t>
            </a:r>
            <a:r>
              <a:rPr lang="en-US" altLang="en-US" sz="2400" dirty="0"/>
              <a:t> where </a:t>
            </a:r>
            <a:r>
              <a:rPr lang="en-US" altLang="en-US" sz="2400" i="1" dirty="0" err="1"/>
              <a:t>c</a:t>
            </a:r>
            <a:r>
              <a:rPr lang="en-US" altLang="en-US" sz="2400" i="1" baseline="-25000" dirty="0" err="1"/>
              <a:t>j</a:t>
            </a:r>
            <a:r>
              <a:rPr lang="en-US" altLang="en-US" sz="2400" dirty="0"/>
              <a:t> = </a:t>
            </a:r>
            <a:r>
              <a:rPr lang="en-US" altLang="en-US" sz="2400" i="1" dirty="0"/>
              <a:t>c</a:t>
            </a:r>
            <a:r>
              <a:rPr lang="en-US" altLang="en-US" sz="2400" dirty="0"/>
              <a:t>(</a:t>
            </a:r>
            <a:r>
              <a:rPr lang="en-US" altLang="en-US" sz="2400" i="1" dirty="0"/>
              <a:t>x</a:t>
            </a:r>
            <a:r>
              <a:rPr lang="en-US" altLang="en-US" sz="2400" dirty="0"/>
              <a:t>)</a:t>
            </a:r>
            <a:endParaRPr lang="en-US" altLang="en-US" sz="2400" baseline="-25000" dirty="0"/>
          </a:p>
          <a:p>
            <a:pPr algn="l" eaLnBrk="1" hangingPunct="1"/>
            <a:r>
              <a:rPr lang="en-US" altLang="en-US" sz="2400" i="1" baseline="-25000" dirty="0"/>
              <a:t>       </a:t>
            </a:r>
            <a:r>
              <a:rPr lang="en-US" altLang="en-US" sz="2400" dirty="0">
                <a:solidFill>
                  <a:srgbClr val="CC0000"/>
                </a:solidFill>
              </a:rPr>
              <a:t>(</a:t>
            </a:r>
            <a:r>
              <a:rPr lang="en-US" altLang="en-US" sz="2400" i="1" dirty="0">
                <a:solidFill>
                  <a:srgbClr val="CC0000"/>
                </a:solidFill>
              </a:rPr>
              <a:t>sum all the document vectors in c</a:t>
            </a:r>
            <a:r>
              <a:rPr lang="en-US" altLang="en-US" sz="2400" i="1" baseline="-25000" dirty="0">
                <a:solidFill>
                  <a:srgbClr val="CC0000"/>
                </a:solidFill>
              </a:rPr>
              <a:t>i</a:t>
            </a:r>
            <a:r>
              <a:rPr lang="en-US" altLang="en-US" sz="2400" i="1" dirty="0">
                <a:solidFill>
                  <a:srgbClr val="CC0000"/>
                </a:solidFill>
              </a:rPr>
              <a:t> to get </a:t>
            </a:r>
            <a:r>
              <a:rPr lang="en-US" altLang="en-US" sz="2400" b="1" i="1" dirty="0">
                <a:solidFill>
                  <a:srgbClr val="CC0000"/>
                </a:solidFill>
              </a:rPr>
              <a:t>p</a:t>
            </a:r>
            <a:r>
              <a:rPr lang="en-US" altLang="en-US" sz="2400" i="1" baseline="-25000" dirty="0">
                <a:solidFill>
                  <a:srgbClr val="CC0000"/>
                </a:solidFill>
              </a:rPr>
              <a:t>i</a:t>
            </a:r>
            <a:r>
              <a:rPr lang="en-US" altLang="en-US" sz="2400" dirty="0">
                <a:solidFill>
                  <a:srgbClr val="CC0000"/>
                </a:solidFill>
              </a:rPr>
              <a:t>)</a:t>
            </a:r>
            <a:endParaRPr lang="en-US" altLang="en-US" sz="2400" baseline="-25000" dirty="0">
              <a:solidFill>
                <a:srgbClr val="CC0000"/>
              </a:solidFill>
            </a:endParaRPr>
          </a:p>
          <a:p>
            <a:pPr algn="l" eaLnBrk="1" hangingPunct="1"/>
            <a:r>
              <a:rPr lang="en-US" altLang="en-US" sz="2400" i="1" baseline="-25000" dirty="0"/>
              <a:t>       </a:t>
            </a:r>
            <a:r>
              <a:rPr lang="en-US" altLang="en-US" sz="2400" dirty="0"/>
              <a:t>Let </a:t>
            </a:r>
            <a:r>
              <a:rPr lang="en-US" altLang="en-US" sz="2400" b="1" dirty="0"/>
              <a:t>p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 = </a:t>
            </a:r>
            <a:r>
              <a:rPr lang="en-US" altLang="en-US" sz="2400" b="1" dirty="0"/>
              <a:t>p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 + </a:t>
            </a:r>
            <a:r>
              <a:rPr lang="en-US" altLang="en-US" sz="2400" b="1" dirty="0"/>
              <a:t>d     </a:t>
            </a:r>
          </a:p>
        </p:txBody>
      </p:sp>
    </p:spTree>
    <p:extLst>
      <p:ext uri="{BB962C8B-B14F-4D97-AF65-F5344CB8AC3E}">
        <p14:creationId xmlns:p14="http://schemas.microsoft.com/office/powerpoint/2010/main" val="176133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304800"/>
            <a:ext cx="8374062" cy="1074738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Rocchio Text Categorization Algorithm</a:t>
            </a:r>
            <a:br>
              <a:rPr lang="en-US" altLang="en-US"/>
            </a:br>
            <a:r>
              <a:rPr lang="en-US" altLang="en-US"/>
              <a:t>(Test)</a:t>
            </a: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519113" y="1260475"/>
            <a:ext cx="180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990600" y="1676400"/>
            <a:ext cx="6646863" cy="4526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altLang="en-US" sz="2400" dirty="0"/>
              <a:t>Given test document </a:t>
            </a:r>
            <a:r>
              <a:rPr lang="en-US" altLang="en-US" sz="2400" i="1" dirty="0"/>
              <a:t>x</a:t>
            </a:r>
          </a:p>
          <a:p>
            <a:pPr algn="l" eaLnBrk="1" hangingPunct="1"/>
            <a:endParaRPr lang="en-US" altLang="en-US" sz="2400" i="1" dirty="0"/>
          </a:p>
          <a:p>
            <a:pPr algn="l" eaLnBrk="1" hangingPunct="1"/>
            <a:r>
              <a:rPr lang="en-US" altLang="en-US" sz="2400" dirty="0"/>
              <a:t>Let </a:t>
            </a:r>
            <a:r>
              <a:rPr lang="en-US" altLang="en-US" sz="2400" b="1" dirty="0"/>
              <a:t>d </a:t>
            </a:r>
            <a:r>
              <a:rPr lang="en-US" altLang="en-US" sz="2400" dirty="0"/>
              <a:t>be the TF/IDF term vector for </a:t>
            </a:r>
            <a:r>
              <a:rPr lang="en-US" altLang="en-US" sz="2400" i="1" dirty="0"/>
              <a:t>x</a:t>
            </a:r>
          </a:p>
          <a:p>
            <a:pPr algn="l" eaLnBrk="1" hangingPunct="1"/>
            <a:r>
              <a:rPr lang="en-US" altLang="en-US" sz="2400" dirty="0"/>
              <a:t>Let </a:t>
            </a:r>
            <a:r>
              <a:rPr lang="en-US" altLang="en-US" sz="2400" i="1" dirty="0"/>
              <a:t>m</a:t>
            </a:r>
            <a:r>
              <a:rPr lang="en-US" altLang="en-US" sz="2400" dirty="0"/>
              <a:t> = </a:t>
            </a:r>
            <a:r>
              <a:rPr lang="en-US" altLang="en-US" sz="2400" dirty="0">
                <a:cs typeface="Times New Roman" pitchFamily="18" charset="0"/>
                <a:sym typeface="Symbol" pitchFamily="18" charset="2"/>
              </a:rPr>
              <a:t>–2      </a:t>
            </a:r>
            <a:r>
              <a:rPr lang="en-US" altLang="en-US" sz="2400" dirty="0">
                <a:solidFill>
                  <a:srgbClr val="CC0000"/>
                </a:solidFill>
                <a:cs typeface="Times New Roman" pitchFamily="18" charset="0"/>
                <a:sym typeface="Symbol" pitchFamily="18" charset="2"/>
              </a:rPr>
              <a:t>(</a:t>
            </a:r>
            <a:r>
              <a:rPr lang="en-US" altLang="en-US" sz="2400" i="1" dirty="0" err="1">
                <a:solidFill>
                  <a:srgbClr val="CC0000"/>
                </a:solidFill>
                <a:cs typeface="Times New Roman" pitchFamily="18" charset="0"/>
                <a:sym typeface="Symbol" pitchFamily="18" charset="2"/>
              </a:rPr>
              <a:t>init.</a:t>
            </a:r>
            <a:r>
              <a:rPr lang="en-US" altLang="en-US" sz="2400" dirty="0">
                <a:solidFill>
                  <a:srgbClr val="CC0000"/>
                </a:solidFill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400" i="1" dirty="0">
                <a:solidFill>
                  <a:srgbClr val="CC0000"/>
                </a:solidFill>
                <a:cs typeface="Times New Roman" pitchFamily="18" charset="0"/>
                <a:sym typeface="Symbol" pitchFamily="18" charset="2"/>
              </a:rPr>
              <a:t>maximum </a:t>
            </a:r>
            <a:r>
              <a:rPr lang="en-US" altLang="en-US" sz="2400" i="1" dirty="0" err="1">
                <a:solidFill>
                  <a:srgbClr val="CC0000"/>
                </a:solidFill>
                <a:cs typeface="Times New Roman" pitchFamily="18" charset="0"/>
                <a:sym typeface="Symbol" pitchFamily="18" charset="2"/>
              </a:rPr>
              <a:t>cosSim</a:t>
            </a:r>
            <a:r>
              <a:rPr lang="en-US" altLang="en-US" sz="2400" dirty="0">
                <a:solidFill>
                  <a:srgbClr val="CC0000"/>
                </a:solidFill>
                <a:cs typeface="Times New Roman" pitchFamily="18" charset="0"/>
                <a:sym typeface="Symbol" pitchFamily="18" charset="2"/>
              </a:rPr>
              <a:t>)</a:t>
            </a:r>
            <a:endParaRPr lang="en-US" altLang="en-US" sz="2400" dirty="0">
              <a:solidFill>
                <a:srgbClr val="CC0000"/>
              </a:solidFill>
            </a:endParaRPr>
          </a:p>
          <a:p>
            <a:pPr algn="l" eaLnBrk="1" hangingPunct="1"/>
            <a:r>
              <a:rPr lang="en-US" altLang="en-US" sz="2400" dirty="0"/>
              <a:t>For </a:t>
            </a:r>
            <a:r>
              <a:rPr lang="en-US" altLang="en-US" sz="2400" i="1" dirty="0" err="1"/>
              <a:t>i</a:t>
            </a:r>
            <a:r>
              <a:rPr lang="en-US" altLang="en-US" sz="2400" dirty="0"/>
              <a:t> from 1 to </a:t>
            </a:r>
            <a:r>
              <a:rPr lang="en-US" altLang="en-US" sz="2400" i="1" dirty="0"/>
              <a:t>n</a:t>
            </a:r>
            <a:r>
              <a:rPr lang="en-US" altLang="en-US" sz="2400" dirty="0"/>
              <a:t>:</a:t>
            </a:r>
          </a:p>
          <a:p>
            <a:pPr algn="l" eaLnBrk="1" hangingPunct="1"/>
            <a:r>
              <a:rPr lang="en-US" altLang="en-US" sz="2400" dirty="0"/>
              <a:t>     </a:t>
            </a:r>
            <a:r>
              <a:rPr lang="en-US" altLang="en-US" sz="2400" dirty="0">
                <a:solidFill>
                  <a:srgbClr val="CC0000"/>
                </a:solidFill>
              </a:rPr>
              <a:t>(</a:t>
            </a:r>
            <a:r>
              <a:rPr lang="en-US" altLang="en-US" sz="2400" i="1" dirty="0">
                <a:solidFill>
                  <a:srgbClr val="CC0000"/>
                </a:solidFill>
              </a:rPr>
              <a:t>compute similarity to prototype vector</a:t>
            </a:r>
            <a:r>
              <a:rPr lang="en-US" altLang="en-US" sz="2400" dirty="0">
                <a:solidFill>
                  <a:srgbClr val="CC0000"/>
                </a:solidFill>
              </a:rPr>
              <a:t>)</a:t>
            </a:r>
          </a:p>
          <a:p>
            <a:pPr algn="l" eaLnBrk="1" hangingPunct="1"/>
            <a:r>
              <a:rPr lang="en-US" altLang="en-US" sz="2400" dirty="0"/>
              <a:t>     Let </a:t>
            </a:r>
            <a:r>
              <a:rPr lang="en-US" altLang="en-US" sz="2400" i="1" dirty="0"/>
              <a:t>s</a:t>
            </a:r>
            <a:r>
              <a:rPr lang="en-US" altLang="en-US" sz="2400" dirty="0"/>
              <a:t> = </a:t>
            </a:r>
            <a:r>
              <a:rPr lang="en-US" altLang="en-US" sz="2400" dirty="0" err="1"/>
              <a:t>cosSim</a:t>
            </a:r>
            <a:r>
              <a:rPr lang="en-US" altLang="en-US" sz="2400" dirty="0"/>
              <a:t>(</a:t>
            </a:r>
            <a:r>
              <a:rPr lang="en-US" altLang="en-US" sz="2400" b="1" dirty="0"/>
              <a:t>d</a:t>
            </a:r>
            <a:r>
              <a:rPr lang="en-US" altLang="en-US" sz="2400" dirty="0"/>
              <a:t>, </a:t>
            </a:r>
            <a:r>
              <a:rPr lang="en-US" altLang="en-US" sz="2400" b="1" dirty="0"/>
              <a:t>p</a:t>
            </a:r>
            <a:r>
              <a:rPr lang="en-US" altLang="en-US" sz="2400" i="1" baseline="-25000" dirty="0"/>
              <a:t>i</a:t>
            </a:r>
            <a:r>
              <a:rPr lang="en-US" altLang="en-US" sz="2400" dirty="0"/>
              <a:t>)</a:t>
            </a:r>
          </a:p>
          <a:p>
            <a:pPr algn="l" eaLnBrk="1" hangingPunct="1"/>
            <a:r>
              <a:rPr lang="en-US" altLang="en-US" sz="2400" dirty="0"/>
              <a:t>     if </a:t>
            </a:r>
            <a:r>
              <a:rPr lang="en-US" altLang="en-US" sz="2400" i="1" dirty="0"/>
              <a:t>s</a:t>
            </a:r>
            <a:r>
              <a:rPr lang="en-US" altLang="en-US" sz="2400" dirty="0"/>
              <a:t> &gt; </a:t>
            </a:r>
            <a:r>
              <a:rPr lang="en-US" altLang="en-US" sz="2400" i="1" dirty="0"/>
              <a:t>m</a:t>
            </a:r>
          </a:p>
          <a:p>
            <a:pPr algn="l" eaLnBrk="1" hangingPunct="1"/>
            <a:r>
              <a:rPr lang="en-US" altLang="en-US" sz="2400" i="1" dirty="0"/>
              <a:t>          </a:t>
            </a:r>
            <a:r>
              <a:rPr lang="en-US" altLang="en-US" sz="2400" dirty="0"/>
              <a:t>let </a:t>
            </a:r>
            <a:r>
              <a:rPr lang="en-US" altLang="en-US" sz="2400" i="1" dirty="0"/>
              <a:t>m</a:t>
            </a:r>
            <a:r>
              <a:rPr lang="en-US" altLang="en-US" sz="2400" dirty="0"/>
              <a:t> = </a:t>
            </a:r>
            <a:r>
              <a:rPr lang="en-US" altLang="en-US" sz="2400" i="1" dirty="0"/>
              <a:t>s</a:t>
            </a:r>
          </a:p>
          <a:p>
            <a:pPr algn="l" eaLnBrk="1" hangingPunct="1"/>
            <a:r>
              <a:rPr lang="en-US" altLang="en-US" sz="2400" i="1" dirty="0"/>
              <a:t>          </a:t>
            </a:r>
            <a:r>
              <a:rPr lang="en-US" altLang="en-US" sz="2400" dirty="0"/>
              <a:t>let </a:t>
            </a:r>
            <a:r>
              <a:rPr lang="en-US" altLang="en-US" sz="2400" i="1" dirty="0"/>
              <a:t>r = c</a:t>
            </a:r>
            <a:r>
              <a:rPr lang="en-US" altLang="en-US" sz="2400" i="1" baseline="-25000" dirty="0"/>
              <a:t>i  </a:t>
            </a:r>
            <a:r>
              <a:rPr lang="en-US" altLang="en-US" sz="2400" dirty="0">
                <a:solidFill>
                  <a:srgbClr val="CC0000"/>
                </a:solidFill>
              </a:rPr>
              <a:t>(</a:t>
            </a:r>
            <a:r>
              <a:rPr lang="en-US" altLang="en-US" sz="2400" i="1" dirty="0">
                <a:solidFill>
                  <a:srgbClr val="CC0000"/>
                </a:solidFill>
              </a:rPr>
              <a:t>update most similar class prototype</a:t>
            </a:r>
            <a:r>
              <a:rPr lang="en-US" altLang="en-US" sz="2400" dirty="0">
                <a:solidFill>
                  <a:srgbClr val="CC0000"/>
                </a:solidFill>
              </a:rPr>
              <a:t>)</a:t>
            </a:r>
          </a:p>
          <a:p>
            <a:pPr algn="l" eaLnBrk="1" hangingPunct="1"/>
            <a:r>
              <a:rPr lang="en-US" altLang="en-US" sz="2400" dirty="0"/>
              <a:t>Return class </a:t>
            </a:r>
            <a:r>
              <a:rPr lang="en-US" altLang="en-US" sz="2400" i="1" dirty="0"/>
              <a:t>r</a:t>
            </a:r>
            <a:endParaRPr lang="en-US" altLang="en-US" sz="2400" baseline="-25000" dirty="0"/>
          </a:p>
          <a:p>
            <a:pPr algn="l" eaLnBrk="1" hangingPunct="1"/>
            <a:endParaRPr lang="en-US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405984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2"/>
          <p:cNvSpPr>
            <a:spLocks noGrp="1" noChangeArrowheads="1"/>
          </p:cNvSpPr>
          <p:nvPr>
            <p:ph type="title" sz="quarter"/>
          </p:nvPr>
        </p:nvSpPr>
        <p:spPr>
          <a:noFill/>
        </p:spPr>
        <p:txBody>
          <a:bodyPr/>
          <a:lstStyle/>
          <a:p>
            <a:r>
              <a:rPr lang="en-US" altLang="en-US" sz="3200" dirty="0" err="1"/>
              <a:t>Rocchio</a:t>
            </a:r>
            <a:r>
              <a:rPr lang="en-US" altLang="en-US" sz="3200" dirty="0"/>
              <a:t>-Based Categorization - Example</a:t>
            </a:r>
          </a:p>
        </p:txBody>
      </p:sp>
      <p:sp>
        <p:nvSpPr>
          <p:cNvPr id="10251" name="Text Box 14"/>
          <p:cNvSpPr txBox="1">
            <a:spLocks noChangeArrowheads="1"/>
          </p:cNvSpPr>
          <p:nvPr/>
        </p:nvSpPr>
        <p:spPr bwMode="auto">
          <a:xfrm>
            <a:off x="1893468" y="5049868"/>
            <a:ext cx="5361347" cy="52322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  <a:tab pos="13763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dirty="0"/>
              <a:t>So, the new document/email should it be classified as spam = “yes” because it is more similar to the prototype for the “yes” category.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96378" y="1353358"/>
          <a:ext cx="6667500" cy="3314700"/>
        </p:xfrm>
        <a:graphic>
          <a:graphicData uri="http://schemas.openxmlformats.org/drawingml/2006/table">
            <a:tbl>
              <a:tblPr/>
              <a:tblGrid>
                <a:gridCol w="909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1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Spam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 Sim with New Doc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Prototype: "no"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Prototype: "yes"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Doc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73512" y="1536751"/>
            <a:ext cx="3085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For simplicity, in this example we will use raw term frequencies (normally full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TFxIDF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weights should be used).</a:t>
            </a:r>
          </a:p>
        </p:txBody>
      </p:sp>
    </p:spTree>
    <p:extLst>
      <p:ext uri="{BB962C8B-B14F-4D97-AF65-F5344CB8AC3E}">
        <p14:creationId xmlns:p14="http://schemas.microsoft.com/office/powerpoint/2010/main" val="1096211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Rocchio</a:t>
            </a:r>
            <a:r>
              <a:rPr lang="en-US" dirty="0"/>
              <a:t> Classification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447800"/>
            <a:ext cx="47339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Rocchio_Train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(train, labels):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. . 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prototype</a:t>
            </a:r>
          </a:p>
        </p:txBody>
      </p:sp>
      <p:sp>
        <p:nvSpPr>
          <p:cNvPr id="5" name="Rectangle 4"/>
          <p:cNvSpPr/>
          <p:nvPr/>
        </p:nvSpPr>
        <p:spPr>
          <a:xfrm>
            <a:off x="685800" y="2667000"/>
            <a:ext cx="625042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Rocchio_classifier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(prototype, instance):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. . 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predicted_label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sims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3886200"/>
            <a:ext cx="70088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rocchio_evaluate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(test,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test_lab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prototype):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. . 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accuracy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51054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prototype </a:t>
            </a:r>
            <a:r>
              <a:rPr lang="en-US" dirty="0"/>
              <a:t>could be a dictionary with unique class labels as keys and one dimensional arrays representing the prototype vectors for the class as values</a:t>
            </a:r>
          </a:p>
        </p:txBody>
      </p:sp>
    </p:spTree>
    <p:extLst>
      <p:ext uri="{BB962C8B-B14F-4D97-AF65-F5344CB8AC3E}">
        <p14:creationId xmlns:p14="http://schemas.microsoft.com/office/powerpoint/2010/main" val="2870971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tf</a:t>
            </a:r>
            <a:r>
              <a:rPr lang="en-US" altLang="en-US" dirty="0"/>
              <a:t> x </a:t>
            </a:r>
            <a:r>
              <a:rPr lang="en-US" altLang="en-US" dirty="0" err="1"/>
              <a:t>idf</a:t>
            </a:r>
            <a:r>
              <a:rPr lang="en-US" altLang="en-US" dirty="0"/>
              <a:t> Transformation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216150" y="1304925"/>
          <a:ext cx="6383336" cy="1928817"/>
        </p:xfrm>
        <a:graphic>
          <a:graphicData uri="http://schemas.openxmlformats.org/drawingml/2006/table">
            <a:tbl>
              <a:tblPr/>
              <a:tblGrid>
                <a:gridCol w="634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4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44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44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44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44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511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441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568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43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 1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 2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 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 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 5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 6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df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idf = log2(N/df)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T1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T2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T5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T6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T7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T8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6" marR="9526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725738" y="4525963"/>
          <a:ext cx="4267200" cy="17145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 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 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 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478" name="TextBox 9"/>
          <p:cNvSpPr txBox="1">
            <a:spLocks noChangeArrowheads="1"/>
          </p:cNvSpPr>
          <p:nvPr/>
        </p:nvSpPr>
        <p:spPr bwMode="auto">
          <a:xfrm>
            <a:off x="228600" y="1981200"/>
            <a:ext cx="17526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b="0">
                <a:solidFill>
                  <a:srgbClr val="C00000"/>
                </a:solidFill>
              </a:rPr>
              <a:t>The initial </a:t>
            </a:r>
            <a:br>
              <a:rPr lang="en-US" altLang="en-US" sz="1600" b="0">
                <a:solidFill>
                  <a:srgbClr val="C00000"/>
                </a:solidFill>
              </a:rPr>
            </a:br>
            <a:r>
              <a:rPr lang="en-US" altLang="en-US" sz="1600" b="0">
                <a:solidFill>
                  <a:srgbClr val="C00000"/>
                </a:solidFill>
              </a:rPr>
              <a:t>Term x Doc matrix</a:t>
            </a:r>
            <a:br>
              <a:rPr lang="en-US" altLang="en-US" sz="1600" b="0">
                <a:solidFill>
                  <a:srgbClr val="C00000"/>
                </a:solidFill>
              </a:rPr>
            </a:br>
            <a:r>
              <a:rPr lang="en-US" altLang="en-US" sz="1600" b="0">
                <a:solidFill>
                  <a:srgbClr val="C00000"/>
                </a:solidFill>
              </a:rPr>
              <a:t>(Inverted Index)</a:t>
            </a:r>
          </a:p>
        </p:txBody>
      </p:sp>
      <p:sp>
        <p:nvSpPr>
          <p:cNvPr id="11479" name="TextBox 10"/>
          <p:cNvSpPr txBox="1">
            <a:spLocks noChangeArrowheads="1"/>
          </p:cNvSpPr>
          <p:nvPr/>
        </p:nvSpPr>
        <p:spPr bwMode="auto">
          <a:xfrm>
            <a:off x="652463" y="5143500"/>
            <a:ext cx="1752600" cy="585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b="0">
                <a:solidFill>
                  <a:srgbClr val="C00000"/>
                </a:solidFill>
              </a:rPr>
              <a:t>tf x idf</a:t>
            </a:r>
            <a:br>
              <a:rPr lang="en-US" altLang="en-US" sz="1600" b="0">
                <a:solidFill>
                  <a:srgbClr val="C00000"/>
                </a:solidFill>
              </a:rPr>
            </a:br>
            <a:r>
              <a:rPr lang="en-US" altLang="en-US" sz="1600" b="0">
                <a:solidFill>
                  <a:srgbClr val="C00000"/>
                </a:solidFill>
              </a:rPr>
              <a:t>Term x Doc matrix</a:t>
            </a:r>
          </a:p>
        </p:txBody>
      </p:sp>
      <p:sp>
        <p:nvSpPr>
          <p:cNvPr id="11480" name="TextBox 11"/>
          <p:cNvSpPr txBox="1">
            <a:spLocks noChangeArrowheads="1"/>
          </p:cNvSpPr>
          <p:nvPr/>
        </p:nvSpPr>
        <p:spPr bwMode="auto">
          <a:xfrm>
            <a:off x="2600325" y="3759200"/>
            <a:ext cx="4294188" cy="338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600" b="0">
                <a:solidFill>
                  <a:srgbClr val="C00000"/>
                </a:solidFill>
              </a:rPr>
              <a:t>Documents represented as vectors of words</a:t>
            </a:r>
          </a:p>
        </p:txBody>
      </p:sp>
      <p:cxnSp>
        <p:nvCxnSpPr>
          <p:cNvPr id="11481" name="Straight Arrow Connector 13"/>
          <p:cNvCxnSpPr>
            <a:cxnSpLocks noChangeShapeType="1"/>
            <a:stCxn id="11480" idx="0"/>
          </p:cNvCxnSpPr>
          <p:nvPr/>
        </p:nvCxnSpPr>
        <p:spPr bwMode="auto">
          <a:xfrm flipH="1" flipV="1">
            <a:off x="4746625" y="3263900"/>
            <a:ext cx="0" cy="4953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482" name="Straight Arrow Connector 15"/>
          <p:cNvCxnSpPr>
            <a:cxnSpLocks noChangeShapeType="1"/>
            <a:stCxn id="11480" idx="2"/>
          </p:cNvCxnSpPr>
          <p:nvPr/>
        </p:nvCxnSpPr>
        <p:spPr bwMode="auto">
          <a:xfrm flipH="1">
            <a:off x="4746625" y="4097338"/>
            <a:ext cx="0" cy="4032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FF01E-037F-429F-8300-4129C17F1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Problem 2 - Parameter Optimization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98B5974-3B9C-44AD-8DC1-E0F955260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39" y="1426461"/>
            <a:ext cx="8613521" cy="401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966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91F6B-8762-4ED3-A46B-93A44EE63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Problem 1 – Text Categorization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B0BEE-FAE7-4DE8-9EE1-9AA0F2F22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879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400" dirty="0"/>
              <a:t>Modified subset of the </a:t>
            </a:r>
            <a:r>
              <a:rPr lang="en-US" sz="1400" b="1" dirty="0"/>
              <a:t>20 newsgroup corpus </a:t>
            </a:r>
          </a:p>
          <a:p>
            <a:r>
              <a:rPr lang="en-US" sz="1400" dirty="0"/>
              <a:t>Docs from two newsgroups only {Windows, Hockey}. Text preprocessing already performed. </a:t>
            </a:r>
          </a:p>
          <a:p>
            <a:r>
              <a:rPr lang="en-US" sz="1400" dirty="0"/>
              <a:t>Data divided into test and train (20%, 80%) subsets.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400" b="1" dirty="0"/>
              <a:t>trainMatrixModified.txt: </a:t>
            </a:r>
          </a:p>
          <a:p>
            <a:r>
              <a:rPr lang="en-US" sz="1400" dirty="0"/>
              <a:t>term-document frequency matrix for the training documents</a:t>
            </a:r>
          </a:p>
          <a:p>
            <a:r>
              <a:rPr lang="en-US" sz="1400" dirty="0"/>
              <a:t>Each row corresponds one unique term (stem) and each column corresponds to one documents</a:t>
            </a:r>
          </a:p>
          <a:p>
            <a:r>
              <a:rPr lang="en-US" sz="1400" dirty="0"/>
              <a:t>(</a:t>
            </a:r>
            <a:r>
              <a:rPr lang="en-US" sz="1400" dirty="0" err="1"/>
              <a:t>i,j</a:t>
            </a:r>
            <a:r>
              <a:rPr lang="en-US" sz="1400" dirty="0"/>
              <a:t>)</a:t>
            </a:r>
            <a:r>
              <a:rPr lang="en-US" sz="1400" dirty="0" err="1"/>
              <a:t>th</a:t>
            </a:r>
            <a:r>
              <a:rPr lang="en-US" sz="1400" dirty="0"/>
              <a:t> element of the matrix shows the frequency of the </a:t>
            </a:r>
            <a:r>
              <a:rPr lang="en-US" sz="1400" dirty="0" err="1"/>
              <a:t>ith</a:t>
            </a:r>
            <a:r>
              <a:rPr lang="en-US" sz="1400" dirty="0"/>
              <a:t> term in the </a:t>
            </a:r>
            <a:r>
              <a:rPr lang="en-US" sz="1400" dirty="0" err="1"/>
              <a:t>jth</a:t>
            </a:r>
            <a:r>
              <a:rPr lang="en-US" sz="1400" dirty="0"/>
              <a:t> document. </a:t>
            </a:r>
          </a:p>
          <a:p>
            <a:r>
              <a:rPr lang="en-US" sz="1400" dirty="0"/>
              <a:t>5500 rows (terms) and 800 columns (docs).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400" b="1" dirty="0"/>
              <a:t>testMatrixModified.txt: </a:t>
            </a:r>
          </a:p>
          <a:p>
            <a:r>
              <a:rPr lang="en-US" sz="1400" dirty="0"/>
              <a:t>term-document frequency for the test documents. </a:t>
            </a:r>
          </a:p>
          <a:p>
            <a:r>
              <a:rPr lang="en-US" sz="1400" dirty="0"/>
              <a:t>5500 rows and 200 columns.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400" b="1" dirty="0"/>
              <a:t>trainClasses.txt: </a:t>
            </a:r>
          </a:p>
          <a:p>
            <a:r>
              <a:rPr lang="en-US" sz="1400" dirty="0"/>
              <a:t>labels associated with each training document </a:t>
            </a:r>
          </a:p>
          <a:p>
            <a:r>
              <a:rPr lang="en-US" sz="1400" dirty="0"/>
              <a:t>format of </a:t>
            </a:r>
            <a:r>
              <a:rPr lang="en-US" sz="1400" dirty="0" err="1"/>
              <a:t>documentIndex</a:t>
            </a:r>
            <a:r>
              <a:rPr lang="en-US" sz="1400" dirty="0"/>
              <a:t> \t </a:t>
            </a:r>
            <a:r>
              <a:rPr lang="en-US" sz="1400" dirty="0" err="1"/>
              <a:t>classId</a:t>
            </a:r>
            <a:r>
              <a:rPr lang="en-US" sz="1400" dirty="0"/>
              <a:t> </a:t>
            </a:r>
          </a:p>
          <a:p>
            <a:r>
              <a:rPr lang="en-US" sz="1400" dirty="0" err="1"/>
              <a:t>documentIndex</a:t>
            </a:r>
            <a:r>
              <a:rPr lang="en-US" sz="1400" dirty="0"/>
              <a:t>: [0,800) </a:t>
            </a:r>
            <a:r>
              <a:rPr lang="en-US" sz="1400" dirty="0">
                <a:sym typeface="Wingdings" panose="05000000000000000000" pitchFamily="2" charset="2"/>
              </a:rPr>
              <a:t> </a:t>
            </a:r>
            <a:r>
              <a:rPr lang="en-US" sz="1400" dirty="0"/>
              <a:t>index of document in the training term-document frequency matrix. </a:t>
            </a:r>
          </a:p>
          <a:p>
            <a:r>
              <a:rPr lang="en-US" sz="1400" dirty="0" err="1"/>
              <a:t>classId</a:t>
            </a:r>
            <a:r>
              <a:rPr lang="en-US" sz="1400" dirty="0"/>
              <a:t>: 0 (for Windows) or 1 (for Hockey).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400" b="1" dirty="0"/>
              <a:t>testClasses.txt: </a:t>
            </a:r>
          </a:p>
          <a:p>
            <a:r>
              <a:rPr lang="en-US" sz="1400" dirty="0"/>
              <a:t>labels associated with each of the 200 test document. 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400" b="1" dirty="0"/>
              <a:t>modifiedterms.txt: </a:t>
            </a:r>
          </a:p>
          <a:p>
            <a:r>
              <a:rPr lang="en-US" sz="1400" dirty="0"/>
              <a:t>List of 5500 terms in the vocabulary</a:t>
            </a:r>
          </a:p>
          <a:p>
            <a:r>
              <a:rPr lang="en-US" sz="1400" dirty="0"/>
              <a:t>Each line contains a term corresponding a row in term-document frequency matrices. </a:t>
            </a:r>
          </a:p>
        </p:txBody>
      </p:sp>
    </p:spTree>
    <p:extLst>
      <p:ext uri="{BB962C8B-B14F-4D97-AF65-F5344CB8AC3E}">
        <p14:creationId xmlns:p14="http://schemas.microsoft.com/office/powerpoint/2010/main" val="1843123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619231-587D-40A9-9597-5A8059432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28" y="371857"/>
            <a:ext cx="7857143" cy="6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9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Zipf</a:t>
            </a:r>
            <a:r>
              <a:rPr lang="en-US" dirty="0"/>
              <a:t> Distribution in Training Data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408861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8545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572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train_labels</a:t>
            </a:r>
            <a:r>
              <a:rPr lang="en-US" dirty="0"/>
              <a:t>=</a:t>
            </a:r>
            <a:r>
              <a:rPr lang="en-US" dirty="0" err="1"/>
              <a:t>pd.read_table</a:t>
            </a:r>
            <a:r>
              <a:rPr lang="en-US" dirty="0"/>
              <a:t>('Data/trainClasses.txt', header=None, </a:t>
            </a:r>
            <a:r>
              <a:rPr lang="en-US" dirty="0" err="1"/>
              <a:t>index_col</a:t>
            </a:r>
            <a:r>
              <a:rPr lang="en-US" dirty="0"/>
              <a:t>=0)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95400"/>
            <a:ext cx="378142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300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57200"/>
            <a:ext cx="807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train_labels</a:t>
            </a:r>
            <a:r>
              <a:rPr lang="en-US" dirty="0"/>
              <a:t>=</a:t>
            </a:r>
            <a:r>
              <a:rPr lang="en-US" dirty="0" err="1"/>
              <a:t>pd.read_table</a:t>
            </a:r>
            <a:r>
              <a:rPr lang="en-US" dirty="0"/>
              <a:t>('Data/trainClasses.txt', header=None, </a:t>
            </a:r>
            <a:r>
              <a:rPr lang="en-US" dirty="0" err="1"/>
              <a:t>index_col</a:t>
            </a:r>
            <a:r>
              <a:rPr lang="en-US" dirty="0"/>
              <a:t>=0)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368" y="990600"/>
            <a:ext cx="5427663" cy="5558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268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7765CA9-02B7-4167-8157-01ECADC4C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143000"/>
            <a:ext cx="8294937" cy="5105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75B1717-7D30-4EFE-9CBE-F07B7D3B65A1}"/>
              </a:ext>
            </a:extLst>
          </p:cNvPr>
          <p:cNvSpPr txBox="1"/>
          <p:nvPr/>
        </p:nvSpPr>
        <p:spPr>
          <a:xfrm>
            <a:off x="1562100" y="424934"/>
            <a:ext cx="6019800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See the Class Notebook: </a:t>
            </a:r>
            <a:r>
              <a:rPr lang="en-US" b="1" u="sng" dirty="0">
                <a:hlinkClick r:id="rId3"/>
              </a:rPr>
              <a:t>TF*IDF</a:t>
            </a:r>
            <a:r>
              <a:rPr lang="en-US" b="1" dirty="0"/>
              <a:t> </a:t>
            </a:r>
            <a:r>
              <a:rPr lang="en-US" b="1" dirty="0">
                <a:hlinkClick r:id="rId3"/>
              </a:rPr>
              <a:t>and Document Categorization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619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148596E-3573-4B30-B854-0CBF4E630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685800"/>
            <a:ext cx="5429249" cy="114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DEAAAA-3630-42D7-B767-AB10FC982B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71800"/>
            <a:ext cx="9144000" cy="2190577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9A95E791-38D4-42FC-9A3D-EF00D1B5EAF2}"/>
              </a:ext>
            </a:extLst>
          </p:cNvPr>
          <p:cNvSpPr/>
          <p:nvPr/>
        </p:nvSpPr>
        <p:spPr>
          <a:xfrm>
            <a:off x="3886200" y="2133600"/>
            <a:ext cx="533400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98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/>
              <a:t>Knn</a:t>
            </a:r>
            <a:r>
              <a:rPr lang="en-US" dirty="0"/>
              <a:t> Classification &amp; Evaluation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414046"/>
            <a:ext cx="46281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knn_search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DT_train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K, measure):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947446"/>
            <a:ext cx="66030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knn_classify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DT_train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K,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train_labels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measure):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2557046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knn_evaluate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DT_test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test_labels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DT_train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train_labels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K, measure)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1" y="3570514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knn_evaluate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iterates through rows in </a:t>
            </a:r>
            <a:r>
              <a:rPr lang="en-US" dirty="0" err="1"/>
              <a:t>DT_test</a:t>
            </a:r>
            <a:r>
              <a:rPr lang="en-US" dirty="0"/>
              <a:t> matrix of test instances, and for each Instance, calls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knn_classify</a:t>
            </a:r>
            <a:r>
              <a:rPr lang="en-US" dirty="0"/>
              <a:t> to predict the label. It compares the predicted label for each test instance to the actual labels and then returns classification accuracy.</a:t>
            </a:r>
          </a:p>
        </p:txBody>
      </p:sp>
    </p:spTree>
    <p:extLst>
      <p:ext uri="{BB962C8B-B14F-4D97-AF65-F5344CB8AC3E}">
        <p14:creationId xmlns:p14="http://schemas.microsoft.com/office/powerpoint/2010/main" val="3154091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1110</Words>
  <Application>Microsoft Office PowerPoint</Application>
  <PresentationFormat>On-screen Show (4:3)</PresentationFormat>
  <Paragraphs>380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Office Theme</vt:lpstr>
      <vt:lpstr>Notes on Assignment 2</vt:lpstr>
      <vt:lpstr>Problem 1 – Text Categorization</vt:lpstr>
      <vt:lpstr>PowerPoint Presentation</vt:lpstr>
      <vt:lpstr>Zipf Distribution in Training Data</vt:lpstr>
      <vt:lpstr>PowerPoint Presentation</vt:lpstr>
      <vt:lpstr>PowerPoint Presentation</vt:lpstr>
      <vt:lpstr>PowerPoint Presentation</vt:lpstr>
      <vt:lpstr>PowerPoint Presentation</vt:lpstr>
      <vt:lpstr>Knn Classification &amp; Evaluation</vt:lpstr>
      <vt:lpstr>Knn Classification &amp; Evaluation</vt:lpstr>
      <vt:lpstr>Knn Classification &amp; Evaluation</vt:lpstr>
      <vt:lpstr>Rocchio Text Categorization Algorithm (Training)</vt:lpstr>
      <vt:lpstr>Rocchio Text Categorization Algorithm (Test)</vt:lpstr>
      <vt:lpstr>Rocchio-Based Categorization - Example</vt:lpstr>
      <vt:lpstr>Rocchio Classification</vt:lpstr>
      <vt:lpstr>tf x idf Transformation</vt:lpstr>
      <vt:lpstr>Problem 2 - Parameter Optimization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Knn Classifiers</dc:title>
  <dc:creator>Bamshad Mobasher</dc:creator>
  <cp:lastModifiedBy>Mobasher, Bamshad</cp:lastModifiedBy>
  <cp:revision>17</cp:revision>
  <dcterms:created xsi:type="dcterms:W3CDTF">2020-01-31T16:43:55Z</dcterms:created>
  <dcterms:modified xsi:type="dcterms:W3CDTF">2021-10-12T22:07:23Z</dcterms:modified>
</cp:coreProperties>
</file>