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7"/>
  </p:notesMasterIdLst>
  <p:sldIdLst>
    <p:sldId id="256" r:id="rId2"/>
    <p:sldId id="333" r:id="rId3"/>
    <p:sldId id="334" r:id="rId4"/>
    <p:sldId id="335" r:id="rId5"/>
    <p:sldId id="336" r:id="rId6"/>
    <p:sldId id="337" r:id="rId7"/>
    <p:sldId id="338" r:id="rId8"/>
    <p:sldId id="341" r:id="rId9"/>
    <p:sldId id="342" r:id="rId10"/>
    <p:sldId id="343" r:id="rId11"/>
    <p:sldId id="344" r:id="rId12"/>
    <p:sldId id="345" r:id="rId13"/>
    <p:sldId id="346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31" r:id="rId22"/>
    <p:sldId id="314" r:id="rId23"/>
    <p:sldId id="315" r:id="rId24"/>
    <p:sldId id="316" r:id="rId25"/>
    <p:sldId id="317" r:id="rId26"/>
    <p:sldId id="318" r:id="rId27"/>
    <p:sldId id="319" r:id="rId28"/>
    <p:sldId id="321" r:id="rId29"/>
    <p:sldId id="323" r:id="rId30"/>
    <p:sldId id="324" r:id="rId31"/>
    <p:sldId id="325" r:id="rId32"/>
    <p:sldId id="326" r:id="rId33"/>
    <p:sldId id="328" r:id="rId34"/>
    <p:sldId id="329" r:id="rId35"/>
    <p:sldId id="33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8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FD288-5C6D-4A53-98D1-7F41B6FF0486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2947E-F028-43FA-830D-5714BEE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6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8846A2-6A85-429D-9B86-141BA1E1C2DC}" type="slidenum">
              <a:rPr lang="en-US" sz="1200" smtClean="0"/>
              <a:pPr/>
              <a:t>3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4B26F0C-02D3-4F6A-93D0-D1E803827C40}" type="slidenum">
              <a:rPr lang="en-US" sz="1200" smtClean="0"/>
              <a:pPr/>
              <a:t>12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E0B6F6-95B4-4EEC-97C5-7BDFCC18ACF4}" type="slidenum">
              <a:rPr lang="en-US" sz="1200" smtClean="0"/>
              <a:pPr/>
              <a:t>13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DDDC8B-8727-4220-8070-D55AD324950A}" type="slidenum">
              <a:rPr lang="en-US" sz="1200" smtClean="0"/>
              <a:pPr/>
              <a:t>14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03A65D-30D7-46D1-98E0-93CDFDEBF44E}" type="slidenum">
              <a:rPr lang="en-US" sz="1200" smtClean="0"/>
              <a:pPr/>
              <a:t>15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117E55-93F7-4E4A-B6C4-BE10B244199F}" type="slidenum">
              <a:rPr lang="en-US" sz="1200" smtClean="0"/>
              <a:pPr/>
              <a:t>16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781EC5-E583-4751-9B82-DA6D814EE40A}" type="slidenum">
              <a:rPr lang="en-US" sz="1200" smtClean="0"/>
              <a:pPr/>
              <a:t>17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D30D2DB-EA61-4611-B734-D35F47A7E511}" type="slidenum">
              <a:rPr lang="en-US" sz="1200" smtClean="0"/>
              <a:pPr/>
              <a:t>18</a:t>
            </a:fld>
            <a:endParaRPr 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77923C-B4E5-4FA1-B980-8E57FBFA954C}" type="slidenum">
              <a:rPr lang="en-US" sz="1200" smtClean="0"/>
              <a:pPr/>
              <a:t>19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19A0E0-807E-41D5-8D61-2AF5D5393B09}" type="slidenum">
              <a:rPr lang="en-US" sz="1200" smtClean="0"/>
              <a:pPr/>
              <a:t>20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EE2DC8-D5F1-41DE-9983-705D6E457549}" type="slidenum">
              <a:rPr lang="en-US" sz="1200" smtClean="0"/>
              <a:pPr/>
              <a:t>21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B240F7-4DA4-4021-8CCE-57897E837FC1}" type="slidenum">
              <a:rPr lang="en-US" sz="1200" smtClean="0"/>
              <a:pPr/>
              <a:t>4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201813-01FD-495A-BCC4-2D1DADE205B7}" type="slidenum">
              <a:rPr lang="en-US" sz="1200" smtClean="0"/>
              <a:pPr/>
              <a:t>22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942C1A-F9B1-4512-935E-1A17D0F0B807}" type="slidenum">
              <a:rPr lang="en-US" sz="1200" smtClean="0"/>
              <a:pPr/>
              <a:t>23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6FD171B-133D-4B45-B5EB-20D6BFBEFE56}" type="slidenum">
              <a:rPr lang="en-US" sz="1200" smtClean="0"/>
              <a:pPr/>
              <a:t>24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9144D2-DE74-4999-B899-8F4C71F11B88}" type="slidenum">
              <a:rPr lang="en-US" sz="1200" smtClean="0"/>
              <a:pPr/>
              <a:t>25</a:t>
            </a:fld>
            <a:endParaRPr 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7B4DDB-738E-4185-8F7E-6148E60F3407}" type="slidenum">
              <a:rPr lang="en-US" sz="1200" smtClean="0"/>
              <a:pPr/>
              <a:t>26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B0D5DF-ACF9-4FAD-9CDD-D9BC0D80ACB0}" type="slidenum">
              <a:rPr lang="en-US" sz="1200" smtClean="0"/>
              <a:pPr/>
              <a:t>27</a:t>
            </a:fld>
            <a:endParaRPr 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A8146-EF4D-47B4-A105-C4B3227C7C04}" type="slidenum">
              <a:rPr lang="en-US" sz="1200" smtClean="0"/>
              <a:pPr/>
              <a:t>28</a:t>
            </a:fld>
            <a:endParaRPr 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883BCD-732A-48B8-A075-D96B538D5AE0}" type="slidenum">
              <a:rPr lang="en-US" sz="1200" smtClean="0"/>
              <a:pPr/>
              <a:t>29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ED45CC-5B78-4C5D-95E4-14E2E6E10E7F}" type="slidenum">
              <a:rPr lang="en-US" sz="1200" smtClean="0"/>
              <a:pPr/>
              <a:t>30</a:t>
            </a:fld>
            <a:endParaRPr 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C8199C-4CDD-4BD7-A068-F6C333AF3BE3}" type="slidenum">
              <a:rPr lang="en-US" sz="1200" smtClean="0"/>
              <a:pPr/>
              <a:t>31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BF4FDB-CB0E-4193-9C9A-DCFE5CD2C83F}" type="slidenum">
              <a:rPr lang="en-US" sz="1200" smtClean="0"/>
              <a:pPr/>
              <a:t>5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69F192-9B03-4BF0-BF9B-04D7B78E175D}" type="slidenum">
              <a:rPr lang="en-US" sz="1200" smtClean="0"/>
              <a:pPr/>
              <a:t>32</a:t>
            </a:fld>
            <a:endParaRPr 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FE37C7-9A79-4F18-A1DA-4B95FBF101E2}" type="slidenum">
              <a:rPr lang="en-US" sz="1200" smtClean="0"/>
              <a:pPr/>
              <a:t>33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020C63-673C-43E5-8618-927FC0DC2FE0}" type="slidenum">
              <a:rPr lang="en-US" sz="1200" smtClean="0"/>
              <a:pPr/>
              <a:t>34</a:t>
            </a:fld>
            <a:endParaRPr 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B938F5-0AC4-4862-BFFC-921448D128A1}" type="slidenum">
              <a:rPr lang="en-US" sz="1200" smtClean="0"/>
              <a:pPr/>
              <a:t>35</a:t>
            </a:fld>
            <a:endParaRPr 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0405D5-4310-450D-AADC-1A8728F40A26}" type="slidenum">
              <a:rPr lang="en-US" sz="1200" smtClean="0"/>
              <a:pPr/>
              <a:t>6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F36C9E-9883-43D7-A958-AC3C60E9AF18}" type="slidenum">
              <a:rPr lang="en-US" sz="1200" smtClean="0"/>
              <a:pPr/>
              <a:t>7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68A0AD3-3F53-415D-A691-F1164E50B85A}" type="slidenum">
              <a:rPr lang="en-US" sz="1200" smtClean="0"/>
              <a:pPr/>
              <a:t>8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DE32E1-19C3-44F7-A206-6D172A031A6B}" type="slidenum">
              <a:rPr lang="en-US" sz="1200" smtClean="0"/>
              <a:pPr/>
              <a:t>9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3023E2-9328-4BCE-8527-6A34AA12821C}" type="slidenum">
              <a:rPr lang="en-US" sz="1200" smtClean="0"/>
              <a:pPr/>
              <a:t>10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A626CD-8F8C-4A92-8CF5-7F045F886857}" type="slidenum">
              <a:rPr lang="en-US" sz="1200" smtClean="0"/>
              <a:pPr/>
              <a:t>11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9F2A01-DB2C-4DFB-9FE3-5C2C41966864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05000"/>
            <a:ext cx="7406640" cy="1472184"/>
          </a:xfrm>
        </p:spPr>
        <p:txBody>
          <a:bodyPr>
            <a:normAutofit/>
          </a:bodyPr>
          <a:lstStyle/>
          <a:p>
            <a:r>
              <a:rPr lang="en-US" sz="4400" b="1" dirty="0"/>
              <a:t>General Notes on Research Proposals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045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/>
              <a:t>Opening Paragraphs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Begin well</a:t>
            </a:r>
          </a:p>
          <a:p>
            <a:r>
              <a:rPr lang="en-US" dirty="0"/>
              <a:t>Most care with the opening</a:t>
            </a:r>
          </a:p>
          <a:p>
            <a:r>
              <a:rPr lang="en-US" dirty="0"/>
              <a:t>Bad openings</a:t>
            </a:r>
          </a:p>
          <a:p>
            <a:pPr lvl="1"/>
            <a:r>
              <a:rPr lang="en-US" dirty="0"/>
              <a:t>This paper concerns …</a:t>
            </a:r>
          </a:p>
          <a:p>
            <a:pPr lvl="1"/>
            <a:r>
              <a:rPr lang="en-US" dirty="0"/>
              <a:t>In this paper we …</a:t>
            </a:r>
          </a:p>
          <a:p>
            <a:pPr lvl="1"/>
            <a:r>
              <a:rPr lang="en-US" dirty="0"/>
              <a:t>It was a dark and stormy night …</a:t>
            </a:r>
          </a:p>
          <a:p>
            <a:r>
              <a:rPr lang="en-US" dirty="0"/>
              <a:t>Should try to motivate the problem</a:t>
            </a:r>
          </a:p>
          <a:p>
            <a:r>
              <a:rPr lang="en-US" dirty="0"/>
              <a:t>Distinguish description of existing knowledge from the description of the </a:t>
            </a:r>
            <a:r>
              <a:rPr lang="en-US" dirty="0" err="1"/>
              <a:t>the</a:t>
            </a:r>
            <a:r>
              <a:rPr lang="en-US" dirty="0"/>
              <a:t> proposal’s contribution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Paragraphing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Discussion of a single topic or issue</a:t>
            </a:r>
          </a:p>
          <a:p>
            <a:pPr>
              <a:lnSpc>
                <a:spcPct val="90000"/>
              </a:lnSpc>
            </a:pPr>
            <a:r>
              <a:rPr lang="en-US"/>
              <a:t>Long paragraphs can be an indication that the author has not disentangled his/her thoughts</a:t>
            </a:r>
          </a:p>
          <a:p>
            <a:pPr>
              <a:lnSpc>
                <a:spcPct val="90000"/>
              </a:lnSpc>
            </a:pPr>
            <a:r>
              <a:rPr lang="en-US"/>
              <a:t>Readers pay attention to the first lines and last</a:t>
            </a:r>
          </a:p>
          <a:p>
            <a:pPr>
              <a:lnSpc>
                <a:spcPct val="90000"/>
              </a:lnSpc>
            </a:pPr>
            <a:r>
              <a:rPr lang="en-US"/>
              <a:t>Link paragraphs by reuse of key words or phrases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Good, but don’t overuse, only for important information</a:t>
            </a:r>
          </a:p>
          <a:p>
            <a:r>
              <a:rPr lang="en-US" dirty="0"/>
              <a:t>A list of trivia can be more attention grabbing than a paragraph of important information</a:t>
            </a:r>
          </a:p>
          <a:p>
            <a:r>
              <a:rPr lang="en-US" dirty="0"/>
              <a:t>[Important] But, don’t replace narrative with bulleted lists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Sentences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Simple structure, a line or two long</a:t>
            </a:r>
          </a:p>
          <a:p>
            <a:r>
              <a:rPr lang="en-US"/>
              <a:t>Avoid nested structures</a:t>
            </a:r>
          </a:p>
          <a:p>
            <a:r>
              <a:rPr lang="en-US"/>
              <a:t>In the first stage, the backtracking tokenizer with a two-element retry buffer, errors, including illegal adjacencies as well as unrecognized tokens, are stored on an error stack for collation in to a complete report.</a:t>
            </a:r>
          </a:p>
          <a:p>
            <a:r>
              <a:rPr lang="en-US"/>
              <a:t>(better) The first stage is the backtracking tokenizer with a two-element retry buffer.  In this stage possible errors include illegal adjacencies as well as unrecognized tokens; when detected, errors are stored on a stack for collation into a complete report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Qualifiers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more than one per sentence (might, may, perhaps, possible, likely)</a:t>
            </a:r>
          </a:p>
          <a:p>
            <a:r>
              <a:rPr lang="en-US" dirty="0"/>
              <a:t>It is perhaps possible that the algorithm might fail on unusual input.</a:t>
            </a:r>
          </a:p>
          <a:p>
            <a:r>
              <a:rPr lang="en-US" dirty="0"/>
              <a:t>(better) The algorithm might fail on unusual input.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Padding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fact that</a:t>
            </a:r>
          </a:p>
          <a:p>
            <a:r>
              <a:rPr lang="en-US"/>
              <a:t>In general</a:t>
            </a:r>
          </a:p>
          <a:p>
            <a:r>
              <a:rPr lang="en-US"/>
              <a:t>In any case</a:t>
            </a:r>
          </a:p>
          <a:p>
            <a:pPr>
              <a:buFontTx/>
              <a:buNone/>
            </a:pPr>
            <a:r>
              <a:rPr lang="en-US"/>
              <a:t>Remove these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Misused Words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Watch for</a:t>
            </a:r>
          </a:p>
          <a:p>
            <a:pPr>
              <a:lnSpc>
                <a:spcPct val="90000"/>
              </a:lnSpc>
            </a:pPr>
            <a:r>
              <a:rPr lang="en-US"/>
              <a:t>Which, that, the</a:t>
            </a:r>
          </a:p>
          <a:p>
            <a:pPr>
              <a:lnSpc>
                <a:spcPct val="90000"/>
              </a:lnSpc>
            </a:pPr>
            <a:r>
              <a:rPr lang="en-US"/>
              <a:t>May, might, can </a:t>
            </a:r>
          </a:p>
          <a:p>
            <a:pPr lvl="1">
              <a:lnSpc>
                <a:spcPct val="90000"/>
              </a:lnSpc>
            </a:pPr>
            <a:r>
              <a:rPr lang="en-US"/>
              <a:t>may is for personal choice</a:t>
            </a:r>
          </a:p>
          <a:p>
            <a:pPr lvl="1">
              <a:lnSpc>
                <a:spcPct val="90000"/>
              </a:lnSpc>
            </a:pPr>
            <a:r>
              <a:rPr lang="en-US"/>
              <a:t>can to indicate capability</a:t>
            </a:r>
          </a:p>
          <a:p>
            <a:pPr>
              <a:lnSpc>
                <a:spcPct val="90000"/>
              </a:lnSpc>
            </a:pPr>
            <a:r>
              <a:rPr lang="en-US"/>
              <a:t>Less, few </a:t>
            </a:r>
          </a:p>
          <a:p>
            <a:pPr lvl="1">
              <a:lnSpc>
                <a:spcPct val="90000"/>
              </a:lnSpc>
            </a:pPr>
            <a:r>
              <a:rPr lang="en-US"/>
              <a:t>less, continuous quantities  (space)</a:t>
            </a:r>
          </a:p>
          <a:p>
            <a:pPr lvl="1">
              <a:lnSpc>
                <a:spcPct val="90000"/>
              </a:lnSpc>
            </a:pPr>
            <a:r>
              <a:rPr lang="en-US"/>
              <a:t>Fewer, discrete quantities (errors)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Misused Words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Affect, effect</a:t>
            </a:r>
          </a:p>
          <a:p>
            <a:pPr lvl="1"/>
            <a:r>
              <a:rPr lang="en-US" sz="2400"/>
              <a:t>Effect – consequence of an action</a:t>
            </a:r>
          </a:p>
          <a:p>
            <a:pPr lvl="1"/>
            <a:r>
              <a:rPr lang="en-US" sz="2400"/>
              <a:t>Affect – (verb) influence, as in outcomes</a:t>
            </a:r>
          </a:p>
          <a:p>
            <a:r>
              <a:rPr lang="en-US" sz="2800"/>
              <a:t>Alternate, alternative, choice</a:t>
            </a:r>
          </a:p>
          <a:p>
            <a:pPr lvl="1"/>
            <a:r>
              <a:rPr lang="en-US" sz="2400"/>
              <a:t>Alternate – switch between</a:t>
            </a:r>
          </a:p>
          <a:p>
            <a:pPr lvl="1"/>
            <a:r>
              <a:rPr lang="en-US" sz="2400"/>
              <a:t>Alternative – something that can be chosen</a:t>
            </a:r>
          </a:p>
          <a:p>
            <a:pPr lvl="1"/>
            <a:r>
              <a:rPr lang="en-US" sz="2400"/>
              <a:t>Choice – more than one alternative</a:t>
            </a:r>
          </a:p>
          <a:p>
            <a:pPr lvl="1"/>
            <a:r>
              <a:rPr lang="en-US" sz="2400"/>
              <a:t>Note, if there is but one alternative, there is no choice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Overuse of Words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Same word in the same sentence is annoying.</a:t>
            </a:r>
          </a:p>
          <a:p>
            <a:r>
              <a:rPr lang="en-US"/>
              <a:t>Redundancy</a:t>
            </a:r>
          </a:p>
          <a:p>
            <a:r>
              <a:rPr lang="en-US"/>
              <a:t>Adding together -&gt; adding</a:t>
            </a:r>
          </a:p>
          <a:p>
            <a:r>
              <a:rPr lang="en-US"/>
              <a:t>After the end of -&gt; after</a:t>
            </a:r>
          </a:p>
          <a:p>
            <a:r>
              <a:rPr lang="en-US"/>
              <a:t>In the region of -&gt; approximately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text past or present</a:t>
            </a:r>
          </a:p>
          <a:p>
            <a:r>
              <a:rPr lang="en-US"/>
              <a:t>Present used for eternal truths</a:t>
            </a:r>
          </a:p>
          <a:p>
            <a:pPr lvl="1"/>
            <a:r>
              <a:rPr lang="en-US"/>
              <a:t>The algorithm has complexity … not the algorithm had complexity</a:t>
            </a:r>
          </a:p>
          <a:p>
            <a:r>
              <a:rPr lang="en-US"/>
              <a:t>In references past tense used in describing work and outcomes</a:t>
            </a:r>
          </a:p>
          <a:p>
            <a:pPr lvl="1"/>
            <a:r>
              <a:rPr lang="en-US"/>
              <a:t>… the ideas were tested 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/>
              <a:t>Recall: Suggested Organization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Title, Abstract, Keywords (problem statement)</a:t>
            </a:r>
          </a:p>
          <a:p>
            <a:r>
              <a:rPr lang="en-US"/>
              <a:t>Introduction and Overview</a:t>
            </a:r>
          </a:p>
          <a:p>
            <a:pPr lvl="1"/>
            <a:r>
              <a:rPr lang="en-US"/>
              <a:t>Background information; problem description in context</a:t>
            </a:r>
          </a:p>
          <a:p>
            <a:pPr lvl="1"/>
            <a:r>
              <a:rPr lang="en-US"/>
              <a:t>Hypotheses and objectives</a:t>
            </a:r>
          </a:p>
          <a:p>
            <a:pPr lvl="1"/>
            <a:r>
              <a:rPr lang="en-US"/>
              <a:t>Assumptions and delimitations</a:t>
            </a:r>
          </a:p>
          <a:p>
            <a:pPr lvl="1"/>
            <a:r>
              <a:rPr lang="en-US"/>
              <a:t>Importance and benefits</a:t>
            </a:r>
          </a:p>
          <a:p>
            <a:r>
              <a:rPr lang="en-US"/>
              <a:t>Related Work/Literature Review</a:t>
            </a:r>
          </a:p>
          <a:p>
            <a:r>
              <a:rPr lang="en-US"/>
              <a:t>Research Design and Methodology</a:t>
            </a:r>
          </a:p>
          <a:p>
            <a:r>
              <a:rPr lang="en-US"/>
              <a:t>Plan of Work and Outcomes (deliverables, schedule)</a:t>
            </a:r>
          </a:p>
          <a:p>
            <a:r>
              <a:rPr lang="en-US"/>
              <a:t>Conclusions and Future Work</a:t>
            </a:r>
          </a:p>
          <a:p>
            <a:r>
              <a:rPr lang="en-US"/>
              <a:t>References</a:t>
            </a:r>
          </a:p>
          <a:p>
            <a:r>
              <a:rPr lang="en-US"/>
              <a:t>Budget (appendix)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Abbreviations -  best none</a:t>
            </a:r>
          </a:p>
          <a:p>
            <a:r>
              <a:rPr lang="en-US"/>
              <a:t>Acronyms – use CPU not C.P.U </a:t>
            </a:r>
          </a:p>
          <a:p>
            <a:pPr lvl="1"/>
            <a:r>
              <a:rPr lang="en-US"/>
              <a:t>Limit – may confuse reader</a:t>
            </a:r>
          </a:p>
          <a:p>
            <a:r>
              <a:rPr lang="en-US"/>
              <a:t>Sexist language – get rid of pronouns and recast the sentence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676400"/>
            <a:ext cx="7772400" cy="24003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Research Proposal Presentations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Condensing a complex body of information</a:t>
            </a:r>
          </a:p>
          <a:p>
            <a:r>
              <a:rPr lang="en-US" dirty="0"/>
              <a:t>10 minute presentation (and 5 minutes for comments or questions)</a:t>
            </a:r>
          </a:p>
          <a:p>
            <a:pPr lvl="1"/>
            <a:r>
              <a:rPr lang="en-US" dirty="0"/>
              <a:t>speaking rates should not exceed 100 to 150 words per minute</a:t>
            </a:r>
          </a:p>
          <a:p>
            <a:pPr lvl="1"/>
            <a:r>
              <a:rPr lang="en-US" dirty="0"/>
              <a:t>about 1000 to 1500 words</a:t>
            </a:r>
          </a:p>
          <a:p>
            <a:pPr lvl="1"/>
            <a:r>
              <a:rPr lang="en-US" dirty="0"/>
              <a:t>8-10 slides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Presentations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memorized speech</a:t>
            </a:r>
          </a:p>
          <a:p>
            <a:r>
              <a:rPr lang="en-US"/>
              <a:t>read from manuscript</a:t>
            </a:r>
          </a:p>
          <a:p>
            <a:r>
              <a:rPr lang="en-US"/>
              <a:t>EXTEMPORANEOUS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Extemporaneous Presentation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 dirty="0"/>
              <a:t>Audience centered and dynamic</a:t>
            </a:r>
          </a:p>
          <a:p>
            <a:r>
              <a:rPr lang="en-US" dirty="0"/>
              <a:t>made from minimal notes or outline</a:t>
            </a:r>
          </a:p>
          <a:p>
            <a:r>
              <a:rPr lang="en-US" dirty="0"/>
              <a:t>Slides should contain the primary concepts or ideas being introduced</a:t>
            </a:r>
          </a:p>
          <a:p>
            <a:pPr lvl="1"/>
            <a:r>
              <a:rPr lang="en-US" dirty="0"/>
              <a:t>But, level of detail not the same as speaker notes (have a copy of your slides and write the notes on margins)</a:t>
            </a:r>
          </a:p>
          <a:p>
            <a:pPr lvl="1"/>
            <a:r>
              <a:rPr lang="en-US" dirty="0"/>
              <a:t>Don’t skip important concepts without some visual representation in the slide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Extemporaneous Presentation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Include key phrases, illustrations, statistics, dates (and pronunciation guides for difficult words)</a:t>
            </a:r>
          </a:p>
          <a:p>
            <a:r>
              <a:rPr lang="en-US" dirty="0"/>
              <a:t>Along the margin, place instructions, cues, such as SLOW, EMPHASIZE, TURN CHART, GO BACK TO CHART 3</a:t>
            </a:r>
          </a:p>
          <a:p>
            <a:r>
              <a:rPr lang="en-US" dirty="0"/>
              <a:t>Dictum: better to have fewer slides that don’t cover all the things you want than to have too many slides and have to go fast.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Speaker Problems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too soft, too fast</a:t>
            </a:r>
          </a:p>
          <a:p>
            <a:r>
              <a:rPr lang="en-US" dirty="0"/>
              <a:t>do not let your words trail off as you complete a sentence</a:t>
            </a:r>
          </a:p>
          <a:p>
            <a:r>
              <a:rPr lang="en-US" dirty="0"/>
              <a:t>limit “</a:t>
            </a:r>
            <a:r>
              <a:rPr lang="en-US" dirty="0" err="1"/>
              <a:t>uhs</a:t>
            </a:r>
            <a:r>
              <a:rPr lang="en-US" dirty="0"/>
              <a:t>”, “you know”</a:t>
            </a:r>
          </a:p>
          <a:p>
            <a:r>
              <a:rPr lang="en-US" dirty="0"/>
              <a:t>no rocking</a:t>
            </a:r>
          </a:p>
          <a:p>
            <a:r>
              <a:rPr lang="en-US" dirty="0"/>
              <a:t>no fiddling with clothes (or change in your pocket)</a:t>
            </a:r>
          </a:p>
          <a:p>
            <a:r>
              <a:rPr lang="en-US" dirty="0"/>
              <a:t>In general, avoid things that distract attention for your presentation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Page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Title of Research</a:t>
            </a:r>
          </a:p>
          <a:p>
            <a:r>
              <a:rPr lang="en-US"/>
              <a:t>Your name</a:t>
            </a:r>
          </a:p>
          <a:p>
            <a:r>
              <a:rPr lang="en-US"/>
              <a:t>The date</a:t>
            </a:r>
          </a:p>
          <a:p>
            <a:r>
              <a:rPr lang="en-US"/>
              <a:t>For whom and by whom it was prepared</a:t>
            </a:r>
          </a:p>
          <a:p>
            <a:r>
              <a:rPr lang="en-US"/>
              <a:t>Collaborators, etc.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Outline &amp; Organization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 dirty="0"/>
              <a:t>Provide one</a:t>
            </a:r>
          </a:p>
          <a:p>
            <a:pPr lvl="1"/>
            <a:r>
              <a:rPr lang="en-US" dirty="0"/>
              <a:t>tell the audience where you are taking them</a:t>
            </a:r>
          </a:p>
          <a:p>
            <a:r>
              <a:rPr lang="en-US" dirty="0"/>
              <a:t>Major Parts</a:t>
            </a:r>
          </a:p>
          <a:p>
            <a:pPr lvl="1"/>
            <a:r>
              <a:rPr lang="en-US" dirty="0"/>
              <a:t>Opening </a:t>
            </a:r>
            <a:r>
              <a:rPr lang="en-US" dirty="0">
                <a:sym typeface="Wingdings" panose="05000000000000000000" pitchFamily="2" charset="2"/>
              </a:rPr>
              <a:t> Problem description and motivation</a:t>
            </a:r>
            <a:endParaRPr lang="en-US" dirty="0"/>
          </a:p>
          <a:p>
            <a:pPr lvl="1"/>
            <a:r>
              <a:rPr lang="en-US" dirty="0"/>
              <a:t>Background / Related Work</a:t>
            </a:r>
          </a:p>
          <a:p>
            <a:pPr lvl="1"/>
            <a:r>
              <a:rPr lang="en-US" dirty="0"/>
              <a:t>Research Design</a:t>
            </a:r>
          </a:p>
          <a:p>
            <a:pPr lvl="1"/>
            <a:r>
              <a:rPr lang="en-US" dirty="0"/>
              <a:t>Schedule / Plan / Deliverables</a:t>
            </a:r>
          </a:p>
          <a:p>
            <a:pPr lvl="1"/>
            <a:r>
              <a:rPr lang="en-US" dirty="0"/>
              <a:t>Conclusions &amp; Future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Opening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 dirty="0"/>
              <a:t>About 10-15% of the time</a:t>
            </a:r>
          </a:p>
          <a:p>
            <a:r>
              <a:rPr lang="en-US" dirty="0"/>
              <a:t>Motivation, setting the stage </a:t>
            </a:r>
          </a:p>
          <a:p>
            <a:pPr lvl="1"/>
            <a:r>
              <a:rPr lang="en-US" dirty="0"/>
              <a:t>explain the problem, its context, and why it is important to solve it</a:t>
            </a:r>
          </a:p>
          <a:p>
            <a:r>
              <a:rPr lang="en-US" dirty="0"/>
              <a:t>Explaining the nature of the project</a:t>
            </a:r>
          </a:p>
          <a:p>
            <a:pPr lvl="1"/>
            <a:r>
              <a:rPr lang="en-US" dirty="0"/>
              <a:t>what it attempts to do (goals)</a:t>
            </a:r>
          </a:p>
          <a:p>
            <a:pPr lvl="1"/>
            <a:r>
              <a:rPr lang="en-US" dirty="0"/>
              <a:t>your proposed solutions and your hypothesis</a:t>
            </a:r>
          </a:p>
          <a:p>
            <a:pPr lvl="1"/>
            <a:r>
              <a:rPr lang="en-US" dirty="0"/>
              <a:t>why/how is it novel</a:t>
            </a:r>
          </a:p>
          <a:p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1-2 slides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1752600"/>
            <a:ext cx="7406640" cy="2462784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Notes on Writing and Style</a:t>
            </a:r>
          </a:p>
        </p:txBody>
      </p:sp>
    </p:spTree>
  </p:cSld>
  <p:clrMapOvr>
    <a:masterClrMapping/>
  </p:clrMapOvr>
  <p:transition>
    <p:cover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Remember the audience may be unfamiliar with the area, so basic concepts are necessary – provide the necessary definitions</a:t>
            </a:r>
          </a:p>
          <a:p>
            <a:r>
              <a:rPr lang="en-US" dirty="0"/>
              <a:t>Use an illustrative example to explain complex concepts</a:t>
            </a:r>
          </a:p>
          <a:p>
            <a:r>
              <a:rPr lang="en-US" dirty="0"/>
              <a:t>Discuss the prior work in the problem and how your proposed research will result in a different or a better solution (explain the gap)</a:t>
            </a:r>
          </a:p>
          <a:p>
            <a:r>
              <a:rPr lang="en-US" dirty="0">
                <a:sym typeface="Wingdings" pitchFamily="2" charset="2"/>
              </a:rPr>
              <a:t> A couple of slides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/>
              <a:t>Research Design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Research Methodologies (and why)</a:t>
            </a:r>
          </a:p>
          <a:p>
            <a:r>
              <a:rPr lang="en-US" dirty="0"/>
              <a:t>If you are proposing a new approach or method, provide more details here</a:t>
            </a:r>
          </a:p>
          <a:p>
            <a:r>
              <a:rPr lang="en-US" dirty="0"/>
              <a:t>Data collection and characteristics (if any)</a:t>
            </a:r>
          </a:p>
          <a:p>
            <a:r>
              <a:rPr lang="en-US" dirty="0"/>
              <a:t>Experimental designs and Analysis including metrics used to determine if proposed solutions are successful</a:t>
            </a:r>
          </a:p>
          <a:p>
            <a:r>
              <a:rPr lang="en-US" dirty="0"/>
              <a:t>Tie all of this to how you will verify/evaluate your hypothesis and your claims</a:t>
            </a:r>
          </a:p>
          <a:p>
            <a:r>
              <a:rPr lang="en-US" dirty="0"/>
              <a:t>2-3 slides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Schedule and Deliverables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Only the important steps</a:t>
            </a:r>
          </a:p>
          <a:p>
            <a:pPr lvl="1"/>
            <a:r>
              <a:rPr lang="en-US" dirty="0"/>
              <a:t>Leave the details in the proposal</a:t>
            </a:r>
          </a:p>
          <a:p>
            <a:r>
              <a:rPr lang="en-US" dirty="0"/>
              <a:t>Deliverables</a:t>
            </a:r>
          </a:p>
          <a:p>
            <a:pPr lvl="1"/>
            <a:r>
              <a:rPr lang="en-US" dirty="0"/>
              <a:t>What do we get out this study?</a:t>
            </a:r>
          </a:p>
          <a:p>
            <a:r>
              <a:rPr lang="en-US" dirty="0">
                <a:sym typeface="Wingdings" pitchFamily="2" charset="2"/>
              </a:rPr>
              <a:t> 1 slide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Conclusions and Ending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/>
              <a:t>Have one slide for Conclusions</a:t>
            </a:r>
          </a:p>
          <a:p>
            <a:r>
              <a:rPr lang="en-US"/>
              <a:t>Include some ideas for extensions or future work</a:t>
            </a:r>
          </a:p>
          <a:p>
            <a:r>
              <a:rPr lang="en-US"/>
              <a:t>End the talk cleanly, do just not fade away</a:t>
            </a:r>
          </a:p>
          <a:p>
            <a:pPr lvl="1"/>
            <a:r>
              <a:rPr lang="en-US"/>
              <a:t>a bad ending is : that’s it, that’s all I have say.</a:t>
            </a:r>
          </a:p>
          <a:p>
            <a:r>
              <a:rPr lang="en-US"/>
              <a:t>Wrap up the talk with a positive spin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Question Time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/>
              <a:t>Try to anticipate questions</a:t>
            </a:r>
          </a:p>
          <a:p>
            <a:r>
              <a:rPr lang="en-US"/>
              <a:t>Respond positively and honestly to all questions</a:t>
            </a:r>
          </a:p>
          <a:p>
            <a:r>
              <a:rPr lang="en-US"/>
              <a:t>don’t try to bluff</a:t>
            </a:r>
          </a:p>
          <a:p>
            <a:r>
              <a:rPr lang="en-US"/>
              <a:t>no one knows all the answers – don’t try to make things up</a:t>
            </a:r>
          </a:p>
          <a:p>
            <a:r>
              <a:rPr lang="en-US"/>
              <a:t>never be rude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1447800" y="1638300"/>
            <a:ext cx="6629400" cy="3581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4005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PRACTICE</a:t>
            </a:r>
          </a:p>
        </p:txBody>
      </p:sp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Styles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Verbose or cryptic, flowery or plain, poetic or literal</a:t>
            </a:r>
          </a:p>
          <a:p>
            <a:r>
              <a:rPr lang="en-US"/>
              <a:t>Conventions important – reduce the effort required from readers</a:t>
            </a:r>
          </a:p>
          <a:p>
            <a:r>
              <a:rPr lang="en-US"/>
              <a:t>Disregarding conventions – may distract from the message (unless that is the message)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Writing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Prosaic</a:t>
            </a:r>
          </a:p>
          <a:p>
            <a:r>
              <a:rPr lang="en-US"/>
              <a:t>Clear, accurate, but not dull</a:t>
            </a:r>
          </a:p>
          <a:p>
            <a:r>
              <a:rPr lang="en-US"/>
              <a:t>Economy – every sentence necessary but not to the point of over condensing</a:t>
            </a:r>
          </a:p>
          <a:p>
            <a:r>
              <a:rPr lang="en-US"/>
              <a:t>Ego less – you are writing for the readers not yourself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Tone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 and accurate</a:t>
            </a:r>
          </a:p>
          <a:p>
            <a:r>
              <a:rPr lang="en-US" dirty="0"/>
              <a:t>To inform not entertain</a:t>
            </a:r>
          </a:p>
          <a:p>
            <a:r>
              <a:rPr lang="en-US" dirty="0"/>
              <a:t>Provide support for claims</a:t>
            </a:r>
          </a:p>
          <a:p>
            <a:r>
              <a:rPr lang="en-US" dirty="0"/>
              <a:t>But, do not over qualify – modify every claim with caveats and cautions</a:t>
            </a:r>
          </a:p>
          <a:p>
            <a:r>
              <a:rPr lang="en-US" dirty="0"/>
              <a:t>Limit the use of idioms like “crop up”, “loose track”, “it turned out that”, etc.</a:t>
            </a:r>
          </a:p>
          <a:p>
            <a:r>
              <a:rPr lang="en-US" dirty="0"/>
              <a:t>Use examples if they aid in clarification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Motivation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brief summaries at the beginning and end of each section</a:t>
            </a:r>
          </a:p>
          <a:p>
            <a:r>
              <a:rPr lang="en-US" dirty="0"/>
              <a:t>The connection between one paragraph and the next should be obvious</a:t>
            </a:r>
          </a:p>
          <a:p>
            <a:r>
              <a:rPr lang="en-US" dirty="0"/>
              <a:t>Make sure your reader has sufficient knowledge to understand what follows</a:t>
            </a:r>
          </a:p>
          <a:p>
            <a:pPr lvl="1"/>
            <a:r>
              <a:rPr lang="en-US" dirty="0"/>
              <a:t>Put yourself in place of a reader who may not be aware of the background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Beware: Unsubstantiated Claims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Most user prefer the graphical style of interface.</a:t>
            </a:r>
          </a:p>
          <a:p>
            <a:r>
              <a:rPr lang="en-US" sz="2800" dirty="0"/>
              <a:t>to</a:t>
            </a:r>
          </a:p>
          <a:p>
            <a:r>
              <a:rPr lang="en-US" sz="2800" dirty="0"/>
              <a:t>We believe that ….</a:t>
            </a:r>
          </a:p>
          <a:p>
            <a:r>
              <a:rPr lang="en-US" sz="2800" dirty="0"/>
              <a:t>Another possibility would be a disk-based method, but this approach is unlikely to be successful.</a:t>
            </a:r>
          </a:p>
          <a:p>
            <a:r>
              <a:rPr lang="en-US" sz="2800" dirty="0"/>
              <a:t>Another …, but our experiments and previous work suggests that 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Titles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Titles should be concise and informative</a:t>
            </a:r>
          </a:p>
          <a:p>
            <a:r>
              <a:rPr lang="en-US"/>
              <a:t>A New Signature File Scheme based on Multiple-Block Descriptor Files for Indexing Very Large Data Bases</a:t>
            </a:r>
          </a:p>
          <a:p>
            <a:r>
              <a:rPr lang="en-US"/>
              <a:t>(better) Signature File Indexes Based on Multiple-Block Descriptor Files</a:t>
            </a:r>
          </a:p>
          <a:p>
            <a:r>
              <a:rPr lang="en-US"/>
              <a:t>An Investigation of the Effectiveness of Extensions to Standard Ranking Techniques for Large Text Collections</a:t>
            </a:r>
          </a:p>
          <a:p>
            <a:r>
              <a:rPr lang="en-US"/>
              <a:t>(better) Extensions to Ranking Techniques for Large Text Collections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812</TotalTime>
  <Words>1423</Words>
  <Application>Microsoft Office PowerPoint</Application>
  <PresentationFormat>On-screen Show (4:3)</PresentationFormat>
  <Paragraphs>232</Paragraphs>
  <Slides>35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Gill Sans MT</vt:lpstr>
      <vt:lpstr>Times New Roman</vt:lpstr>
      <vt:lpstr>Verdana</vt:lpstr>
      <vt:lpstr>Wingdings 2</vt:lpstr>
      <vt:lpstr>Solstice</vt:lpstr>
      <vt:lpstr>General Notes on Research Proposals</vt:lpstr>
      <vt:lpstr>Recall: Suggested Organization</vt:lpstr>
      <vt:lpstr>Notes on Writing and Style</vt:lpstr>
      <vt:lpstr>Styles</vt:lpstr>
      <vt:lpstr>Science Writing</vt:lpstr>
      <vt:lpstr>Scientific Tone</vt:lpstr>
      <vt:lpstr>Scientific Motivation</vt:lpstr>
      <vt:lpstr>Beware: Unsubstantiated Claims</vt:lpstr>
      <vt:lpstr>Titles</vt:lpstr>
      <vt:lpstr>Opening Paragraphs</vt:lpstr>
      <vt:lpstr>Paragraphing</vt:lpstr>
      <vt:lpstr>Lists</vt:lpstr>
      <vt:lpstr>Sentences</vt:lpstr>
      <vt:lpstr>Qualifiers</vt:lpstr>
      <vt:lpstr>Padding</vt:lpstr>
      <vt:lpstr>Misused Words</vt:lpstr>
      <vt:lpstr>Misused Words</vt:lpstr>
      <vt:lpstr>Overuse of Words</vt:lpstr>
      <vt:lpstr>Tense</vt:lpstr>
      <vt:lpstr>Others</vt:lpstr>
      <vt:lpstr>Research Proposal Presentations</vt:lpstr>
      <vt:lpstr>Preparation</vt:lpstr>
      <vt:lpstr>Types of Presentations</vt:lpstr>
      <vt:lpstr>Extemporaneous Presentation</vt:lpstr>
      <vt:lpstr>Extemporaneous Presentation</vt:lpstr>
      <vt:lpstr>Speaker Problems</vt:lpstr>
      <vt:lpstr>Title Page</vt:lpstr>
      <vt:lpstr>Outline &amp; Organization</vt:lpstr>
      <vt:lpstr>Opening</vt:lpstr>
      <vt:lpstr>Background</vt:lpstr>
      <vt:lpstr>Research Design</vt:lpstr>
      <vt:lpstr>Schedule and Deliverables</vt:lpstr>
      <vt:lpstr>Conclusions and Ending</vt:lpstr>
      <vt:lpstr>Question Time</vt:lpstr>
      <vt:lpstr>PowerPoint Presentation</vt:lpstr>
    </vt:vector>
  </TitlesOfParts>
  <Company>BAM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Causality, Reasoning in Science</dc:title>
  <dc:creator>Bamshad Mobasher</dc:creator>
  <cp:lastModifiedBy>Mobasher, Bamshad</cp:lastModifiedBy>
  <cp:revision>40</cp:revision>
  <dcterms:created xsi:type="dcterms:W3CDTF">2013-04-21T22:02:55Z</dcterms:created>
  <dcterms:modified xsi:type="dcterms:W3CDTF">2021-05-19T20:09:38Z</dcterms:modified>
</cp:coreProperties>
</file>