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33"/>
  </p:notesMasterIdLst>
  <p:sldIdLst>
    <p:sldId id="256" r:id="rId2"/>
    <p:sldId id="394" r:id="rId3"/>
    <p:sldId id="395" r:id="rId4"/>
    <p:sldId id="396" r:id="rId5"/>
    <p:sldId id="383" r:id="rId6"/>
    <p:sldId id="385" r:id="rId7"/>
    <p:sldId id="362" r:id="rId8"/>
    <p:sldId id="364" r:id="rId9"/>
    <p:sldId id="384" r:id="rId10"/>
    <p:sldId id="363" r:id="rId11"/>
    <p:sldId id="365" r:id="rId12"/>
    <p:sldId id="366" r:id="rId13"/>
    <p:sldId id="381" r:id="rId14"/>
    <p:sldId id="397" r:id="rId15"/>
    <p:sldId id="382" r:id="rId16"/>
    <p:sldId id="387" r:id="rId17"/>
    <p:sldId id="388" r:id="rId18"/>
    <p:sldId id="389" r:id="rId19"/>
    <p:sldId id="391" r:id="rId20"/>
    <p:sldId id="368" r:id="rId21"/>
    <p:sldId id="378" r:id="rId22"/>
    <p:sldId id="379" r:id="rId23"/>
    <p:sldId id="390" r:id="rId24"/>
    <p:sldId id="392" r:id="rId25"/>
    <p:sldId id="393" r:id="rId26"/>
    <p:sldId id="380" r:id="rId27"/>
    <p:sldId id="348" r:id="rId28"/>
    <p:sldId id="353" r:id="rId29"/>
    <p:sldId id="357" r:id="rId30"/>
    <p:sldId id="369" r:id="rId31"/>
    <p:sldId id="398"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92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CB9557-7CF6-4832-BFF9-5E10C41CA6AA}" type="datetimeFigureOut">
              <a:rPr lang="en-US" smtClean="0"/>
              <a:t>3/28/2023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70C446-C875-46F0-A291-1AF5E9AFCEF2}" type="slidenum">
              <a:rPr lang="en-US" smtClean="0"/>
              <a:t>‹#›</a:t>
            </a:fld>
            <a:endParaRPr lang="en-US"/>
          </a:p>
        </p:txBody>
      </p:sp>
    </p:spTree>
    <p:extLst>
      <p:ext uri="{BB962C8B-B14F-4D97-AF65-F5344CB8AC3E}">
        <p14:creationId xmlns:p14="http://schemas.microsoft.com/office/powerpoint/2010/main" val="2703730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61749194-2EBA-4DD1-BB17-D23847C0B758}" type="slidenum">
              <a:rPr lang="en-US" smtClean="0"/>
              <a:pPr/>
              <a:t>4</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BD0FB80-5255-4468-A36D-7B819EB5F5FB}" type="slidenum">
              <a:rPr lang="en-US" sz="1200" smtClean="0"/>
              <a:pPr/>
              <a:t>18</a:t>
            </a:fld>
            <a:endParaRPr lang="en-US" sz="120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46B11A2-A86C-42D8-A28C-450C77EC4943}" type="slidenum">
              <a:rPr lang="en-US" sz="1200" smtClean="0"/>
              <a:pPr/>
              <a:t>19</a:t>
            </a:fld>
            <a:endParaRPr lang="en-US" sz="120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3BCD437B-EB0E-4EEC-BB60-21797168CB62}" type="slidenum">
              <a:rPr lang="en-US" sz="1200"/>
              <a:pPr algn="r"/>
              <a:t>20</a:t>
            </a:fld>
            <a:endParaRPr lang="en-US" sz="120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2A4D4C95-F6B1-40DD-B684-2318544A67BF}" type="slidenum">
              <a:rPr lang="en-US" sz="1200"/>
              <a:pPr algn="r"/>
              <a:t>24</a:t>
            </a:fld>
            <a:endParaRPr lang="en-US" sz="120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0F0030A8-CCE0-4DD6-9FF6-50EDD7F0C8B6}" type="slidenum">
              <a:rPr lang="en-US" sz="1200"/>
              <a:pPr algn="r"/>
              <a:t>25</a:t>
            </a:fld>
            <a:endParaRPr lang="en-US" sz="120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1A27B86-701E-4CC3-9C74-5DA448EC4B92}" type="slidenum">
              <a:rPr lang="en-US" sz="1200" smtClean="0"/>
              <a:pPr/>
              <a:t>27</a:t>
            </a:fld>
            <a:endParaRPr lang="en-US" sz="120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E92EDCA-0DA7-40E2-8D7C-53207CD4B1EE}" type="slidenum">
              <a:rPr lang="en-US" sz="1200" smtClean="0"/>
              <a:pPr/>
              <a:t>28</a:t>
            </a:fld>
            <a:endParaRPr lang="en-US" sz="120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B7AC3C5-03DB-45D7-B644-6806BA96C88B}" type="slidenum">
              <a:rPr lang="en-US" sz="1200" smtClean="0"/>
              <a:pPr/>
              <a:t>29</a:t>
            </a:fld>
            <a:endParaRPr lang="en-US" sz="120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6948211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8329E051-2200-4C0C-B541-A9B8D165474C}" type="slidenum">
              <a:rPr lang="en-US" sz="1200"/>
              <a:pPr algn="r"/>
              <a:t>6</a:t>
            </a:fld>
            <a:endParaRPr lang="en-US" sz="120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CE13D541-71F5-4A64-8649-C17827A28C2C}" type="slidenum">
              <a:rPr lang="en-US" sz="1200"/>
              <a:pPr algn="r"/>
              <a:t>7</a:t>
            </a:fld>
            <a:endParaRPr lang="en-US" sz="120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CC168C59-598D-49B7-8E76-4DB0D80C1C29}" type="slidenum">
              <a:rPr lang="en-US" sz="1200"/>
              <a:pPr algn="r"/>
              <a:t>8</a:t>
            </a:fld>
            <a:endParaRPr lang="en-US" sz="120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CC168C59-598D-49B7-8E76-4DB0D80C1C29}" type="slidenum">
              <a:rPr lang="en-US" sz="1200"/>
              <a:pPr algn="r"/>
              <a:t>9</a:t>
            </a:fld>
            <a:endParaRPr lang="en-US" sz="120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E474E67E-E810-46D1-A8FA-DFBC48ED65E0}" type="slidenum">
              <a:rPr lang="en-US" sz="1200"/>
              <a:pPr algn="r"/>
              <a:t>10</a:t>
            </a:fld>
            <a:endParaRPr lang="en-US" sz="120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F4D0A75D-84BD-436D-8133-5AC55ADC466E}" type="slidenum">
              <a:rPr lang="en-US" sz="1200"/>
              <a:pPr algn="r"/>
              <a:t>11</a:t>
            </a:fld>
            <a:endParaRPr lang="en-US" sz="120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A7C2031F-ECDB-4D91-8E8D-9D23DA2E2AE4}" type="slidenum">
              <a:rPr lang="en-US" sz="1200"/>
              <a:pPr algn="r"/>
              <a:t>12</a:t>
            </a:fld>
            <a:endParaRPr lang="en-US" sz="120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9C3AD79-3B08-4C3E-9E26-685B45A3503A}" type="slidenum">
              <a:rPr lang="en-US" sz="1200" smtClean="0"/>
              <a:pPr/>
              <a:t>16</a:t>
            </a:fld>
            <a:endParaRPr lang="en-US" sz="120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959F2A01-DB2C-4DFB-9FE3-5C2C41966864}" type="datetimeFigureOut">
              <a:rPr lang="en-US" smtClean="0"/>
              <a:pPr/>
              <a:t>3/28/2023</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974E9176-71D8-4777-B540-353A3D468AC1}"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59F2A01-DB2C-4DFB-9FE3-5C2C41966864}" type="datetimeFigureOut">
              <a:rPr lang="en-US" smtClean="0"/>
              <a:pPr/>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4E9176-71D8-4777-B540-353A3D468AC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59F2A01-DB2C-4DFB-9FE3-5C2C41966864}" type="datetimeFigureOut">
              <a:rPr lang="en-US" smtClean="0"/>
              <a:pPr/>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4E9176-71D8-4777-B540-353A3D468AC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59F2A01-DB2C-4DFB-9FE3-5C2C41966864}" type="datetimeFigureOut">
              <a:rPr lang="en-US" smtClean="0"/>
              <a:pPr/>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4E9176-71D8-4777-B540-353A3D468AC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959F2A01-DB2C-4DFB-9FE3-5C2C41966864}" type="datetimeFigureOut">
              <a:rPr lang="en-US" smtClean="0"/>
              <a:pPr/>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4E9176-71D8-4777-B540-353A3D468AC1}"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59F2A01-DB2C-4DFB-9FE3-5C2C41966864}" type="datetimeFigureOut">
              <a:rPr lang="en-US" smtClean="0"/>
              <a:pPr/>
              <a:t>3/28/2023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4E9176-71D8-4777-B540-353A3D468AC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959F2A01-DB2C-4DFB-9FE3-5C2C41966864}" type="datetimeFigureOut">
              <a:rPr lang="en-US" smtClean="0"/>
              <a:pPr/>
              <a:t>3/28/2023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4E9176-71D8-4777-B540-353A3D468AC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959F2A01-DB2C-4DFB-9FE3-5C2C41966864}" type="datetimeFigureOut">
              <a:rPr lang="en-US" smtClean="0"/>
              <a:pPr/>
              <a:t>3/28/2023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4E9176-71D8-4777-B540-353A3D468AC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959F2A01-DB2C-4DFB-9FE3-5C2C41966864}" type="datetimeFigureOut">
              <a:rPr lang="en-US" smtClean="0"/>
              <a:pPr/>
              <a:t>3/28/2023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4E9176-71D8-4777-B540-353A3D468AC1}"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59F2A01-DB2C-4DFB-9FE3-5C2C41966864}" type="datetimeFigureOut">
              <a:rPr lang="en-US" smtClean="0"/>
              <a:pPr/>
              <a:t>3/28/2023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4E9176-71D8-4777-B540-353A3D468AC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959F2A01-DB2C-4DFB-9FE3-5C2C41966864}" type="datetimeFigureOut">
              <a:rPr lang="en-US" smtClean="0"/>
              <a:pPr/>
              <a:t>3/28/2023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4E9176-71D8-4777-B540-353A3D468AC1}"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59F2A01-DB2C-4DFB-9FE3-5C2C41966864}" type="datetimeFigureOut">
              <a:rPr lang="en-US" smtClean="0"/>
              <a:pPr/>
              <a:t>3/28/2023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74E9176-71D8-4777-B540-353A3D468AC1}"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en.wikipedia.org/wiki/Liquid_crystal_display" TargetMode="External"/><Relationship Id="rId2" Type="http://schemas.openxmlformats.org/officeDocument/2006/relationships/hyperlink" Target="https://en.wikipedia.org/wiki/Engineer" TargetMode="Externa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hyperlink" Target="https://en.wikipedia.org/wiki/List_of_IEEE_milestones" TargetMode="External"/><Relationship Id="rId4" Type="http://schemas.openxmlformats.org/officeDocument/2006/relationships/hyperlink" Target="https://en.wikipedia.org/wiki/National_Inventors_Hall_of_Fame"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905000"/>
            <a:ext cx="7406640" cy="1472184"/>
          </a:xfrm>
        </p:spPr>
        <p:txBody>
          <a:bodyPr>
            <a:normAutofit/>
          </a:bodyPr>
          <a:lstStyle/>
          <a:p>
            <a:r>
              <a:rPr lang="en-US" sz="4400" dirty="0"/>
              <a:t>Research Problem &amp; Statement</a:t>
            </a:r>
          </a:p>
        </p:txBody>
      </p:sp>
    </p:spTree>
    <p:extLst>
      <p:ext uri="{BB962C8B-B14F-4D97-AF65-F5344CB8AC3E}">
        <p14:creationId xmlns:p14="http://schemas.microsoft.com/office/powerpoint/2010/main" val="23504552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r>
              <a:rPr lang="en-US"/>
              <a:t>How to formulate an important and useful research problem?</a:t>
            </a:r>
          </a:p>
        </p:txBody>
      </p:sp>
      <p:sp>
        <p:nvSpPr>
          <p:cNvPr id="4099" name="Rectangle 3"/>
          <p:cNvSpPr>
            <a:spLocks noGrp="1" noChangeArrowheads="1"/>
          </p:cNvSpPr>
          <p:nvPr>
            <p:ph idx="1"/>
          </p:nvPr>
        </p:nvSpPr>
        <p:spPr>
          <a:xfrm>
            <a:off x="1435608" y="1600200"/>
            <a:ext cx="7498080" cy="4648200"/>
          </a:xfrm>
        </p:spPr>
        <p:txBody>
          <a:bodyPr/>
          <a:lstStyle/>
          <a:p>
            <a:r>
              <a:rPr lang="en-US" dirty="0"/>
              <a:t>First need to be knowledgeable about your topic of interest</a:t>
            </a:r>
          </a:p>
          <a:p>
            <a:pPr lvl="1"/>
            <a:r>
              <a:rPr lang="en-US" dirty="0"/>
              <a:t>read the current literature - most likely it will tell you what needs to be done</a:t>
            </a:r>
          </a:p>
          <a:p>
            <a:pPr lvl="1"/>
            <a:r>
              <a:rPr lang="en-US" dirty="0"/>
              <a:t>especially workshop and conference papers in the area of research</a:t>
            </a:r>
          </a:p>
          <a:p>
            <a:r>
              <a:rPr lang="en-US" dirty="0"/>
              <a:t>attend professional conferences</a:t>
            </a:r>
          </a:p>
          <a:p>
            <a:r>
              <a:rPr lang="en-US" dirty="0"/>
              <a:t>seek the advice of experts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r>
              <a:rPr lang="en-US" dirty="0"/>
              <a:t>Possible Avenues for Identifying Research Problems</a:t>
            </a:r>
          </a:p>
        </p:txBody>
      </p:sp>
      <p:sp>
        <p:nvSpPr>
          <p:cNvPr id="6147" name="Rectangle 3"/>
          <p:cNvSpPr>
            <a:spLocks noGrp="1" noChangeArrowheads="1"/>
          </p:cNvSpPr>
          <p:nvPr>
            <p:ph idx="1"/>
          </p:nvPr>
        </p:nvSpPr>
        <p:spPr>
          <a:xfrm>
            <a:off x="1435608" y="1752600"/>
            <a:ext cx="7498080" cy="4495800"/>
          </a:xfrm>
        </p:spPr>
        <p:txBody>
          <a:bodyPr/>
          <a:lstStyle/>
          <a:p>
            <a:r>
              <a:rPr lang="en-US" dirty="0"/>
              <a:t>Address the suggestions for future research that other researchers have offered</a:t>
            </a:r>
          </a:p>
          <a:p>
            <a:r>
              <a:rPr lang="en-US" dirty="0"/>
              <a:t>Replicate a project in a different setting or with a different population</a:t>
            </a:r>
          </a:p>
          <a:p>
            <a:r>
              <a:rPr lang="en-US" dirty="0"/>
              <a:t>Apply an existing perspective to a new situation or domain</a:t>
            </a:r>
          </a:p>
          <a:p>
            <a:r>
              <a:rPr lang="en-US" dirty="0"/>
              <a:t>Challenge other research findings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dirty="0"/>
              <a:t>Role of Intuition and Instinct</a:t>
            </a:r>
          </a:p>
        </p:txBody>
      </p:sp>
      <p:sp>
        <p:nvSpPr>
          <p:cNvPr id="7171" name="Rectangle 3"/>
          <p:cNvSpPr>
            <a:spLocks noGrp="1" noChangeArrowheads="1"/>
          </p:cNvSpPr>
          <p:nvPr>
            <p:ph idx="1"/>
          </p:nvPr>
        </p:nvSpPr>
        <p:spPr/>
        <p:txBody>
          <a:bodyPr>
            <a:normAutofit fontScale="92500" lnSpcReduction="10000"/>
          </a:bodyPr>
          <a:lstStyle/>
          <a:p>
            <a:r>
              <a:rPr lang="en-US" sz="2800" dirty="0"/>
              <a:t>Often the task of specifying a problem is initiated by an intuition or a vague instinct rooted in observation</a:t>
            </a:r>
          </a:p>
          <a:p>
            <a:r>
              <a:rPr lang="en-US" sz="2800" dirty="0"/>
              <a:t>“This motivation by belief, or instinct, is a crucial element of the process of science: since ideas cannot be correct when first conceived, it is intuition and plausibility that suggests them as worthy of consideration. That is, the investigation may well have been undertaken for subjective reasons; but the final report on the research, the published paper, must be objective.” </a:t>
            </a:r>
          </a:p>
          <a:p>
            <a:pPr marL="82296" indent="0">
              <a:buNone/>
            </a:pPr>
            <a:r>
              <a:rPr lang="en-US" sz="2800" dirty="0"/>
              <a:t> 					</a:t>
            </a:r>
            <a:r>
              <a:rPr lang="en-US" sz="1600" dirty="0"/>
              <a:t>-- </a:t>
            </a:r>
            <a:r>
              <a:rPr lang="en-US" sz="1600" b="1" dirty="0"/>
              <a:t>Justin Zobel, 2005</a:t>
            </a:r>
            <a:endParaRPr lang="en-US" sz="28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better black box</a:t>
            </a:r>
          </a:p>
        </p:txBody>
      </p:sp>
      <p:sp>
        <p:nvSpPr>
          <p:cNvPr id="3" name="Content Placeholder 2"/>
          <p:cNvSpPr>
            <a:spLocks noGrp="1"/>
          </p:cNvSpPr>
          <p:nvPr>
            <p:ph idx="1"/>
          </p:nvPr>
        </p:nvSpPr>
        <p:spPr>
          <a:xfrm>
            <a:off x="1295400" y="1447800"/>
            <a:ext cx="7638288" cy="4800600"/>
          </a:xfrm>
        </p:spPr>
        <p:txBody>
          <a:bodyPr>
            <a:normAutofit/>
          </a:bodyPr>
          <a:lstStyle/>
          <a:p>
            <a:r>
              <a:rPr lang="en-US" sz="2800" dirty="0"/>
              <a:t>You are the leader of the industrial research laboratory for International Black Box Inc.</a:t>
            </a:r>
          </a:p>
          <a:p>
            <a:r>
              <a:rPr lang="en-US" sz="2800" dirty="0"/>
              <a:t>One of your researchers says, </a:t>
            </a:r>
            <a:br>
              <a:rPr lang="en-US" sz="2800" dirty="0"/>
            </a:br>
            <a:r>
              <a:rPr lang="en-US" sz="2800" dirty="0"/>
              <a:t>“With a little research, I can </a:t>
            </a:r>
            <a:br>
              <a:rPr lang="en-US" sz="2800" dirty="0"/>
            </a:br>
            <a:r>
              <a:rPr lang="en-US" sz="2800" dirty="0"/>
              <a:t>build a better Black Box.”</a:t>
            </a:r>
          </a:p>
          <a:p>
            <a:r>
              <a:rPr lang="en-US" sz="2800" dirty="0"/>
              <a:t>Before you approve the </a:t>
            </a:r>
            <a:br>
              <a:rPr lang="en-US" sz="2800" dirty="0"/>
            </a:br>
            <a:r>
              <a:rPr lang="en-US" sz="2800" dirty="0"/>
              <a:t>project,  what do </a:t>
            </a:r>
            <a:br>
              <a:rPr lang="en-US" sz="2800" dirty="0"/>
            </a:br>
            <a:r>
              <a:rPr lang="en-US" sz="2800" dirty="0"/>
              <a:t>you want to know?</a:t>
            </a:r>
          </a:p>
        </p:txBody>
      </p:sp>
      <p:pic>
        <p:nvPicPr>
          <p:cNvPr id="62466" name="Picture 2" descr="https://encrypted-tbn2.gstatic.com/images?q=tbn:ANd9GcTR73WtTNZk3oyAkKIt235gDQVX0WkLKFaj6Bvcp9CsipT9rxB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03698" y="3867150"/>
            <a:ext cx="3270924"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73788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143000"/>
          </a:xfrm>
        </p:spPr>
        <p:txBody>
          <a:bodyPr/>
          <a:lstStyle/>
          <a:p>
            <a:r>
              <a:rPr lang="fr-FR" dirty="0"/>
              <a:t>George </a:t>
            </a:r>
            <a:r>
              <a:rPr lang="fr-FR" dirty="0" err="1"/>
              <a:t>Heilmeier</a:t>
            </a:r>
            <a:endParaRPr lang="en-US" dirty="0"/>
          </a:p>
        </p:txBody>
      </p:sp>
      <p:sp>
        <p:nvSpPr>
          <p:cNvPr id="3" name="Content Placeholder 2"/>
          <p:cNvSpPr>
            <a:spLocks noGrp="1"/>
          </p:cNvSpPr>
          <p:nvPr>
            <p:ph idx="1"/>
          </p:nvPr>
        </p:nvSpPr>
        <p:spPr>
          <a:xfrm>
            <a:off x="3886200" y="1600200"/>
            <a:ext cx="5048250" cy="4800600"/>
          </a:xfrm>
        </p:spPr>
        <p:txBody>
          <a:bodyPr>
            <a:normAutofit/>
          </a:bodyPr>
          <a:lstStyle/>
          <a:p>
            <a:r>
              <a:rPr lang="en-US" sz="2400" dirty="0"/>
              <a:t>George Harry </a:t>
            </a:r>
            <a:r>
              <a:rPr lang="en-US" sz="2400" dirty="0" err="1"/>
              <a:t>Heilmeier</a:t>
            </a:r>
            <a:r>
              <a:rPr lang="en-US" sz="2400" dirty="0"/>
              <a:t> (May 22, 1936 – April 21, 2014) was an American </a:t>
            </a:r>
            <a:r>
              <a:rPr lang="en-US" sz="2400" dirty="0">
                <a:hlinkClick r:id="rId2" tooltip="Engineer"/>
              </a:rPr>
              <a:t>engineer</a:t>
            </a:r>
            <a:r>
              <a:rPr lang="en-US" sz="2400" dirty="0"/>
              <a:t>, manager, and a pioneering contributor to </a:t>
            </a:r>
            <a:r>
              <a:rPr lang="en-US" sz="2400" dirty="0">
                <a:hlinkClick r:id="rId3" tooltip="Liquid crystal display"/>
              </a:rPr>
              <a:t>liquid crystal displays</a:t>
            </a:r>
            <a:r>
              <a:rPr lang="en-US" sz="2400" dirty="0"/>
              <a:t> (LCDs), for which he was inducted into the </a:t>
            </a:r>
            <a:r>
              <a:rPr lang="en-US" sz="2400" dirty="0">
                <a:hlinkClick r:id="rId4" tooltip="National Inventors Hall of Fame"/>
              </a:rPr>
              <a:t>National Inventors Hall of Fame</a:t>
            </a:r>
            <a:r>
              <a:rPr lang="en-US" sz="2400" dirty="0"/>
              <a:t>. </a:t>
            </a:r>
            <a:r>
              <a:rPr lang="en-US" sz="2400" dirty="0" err="1"/>
              <a:t>Heilmeier's</a:t>
            </a:r>
            <a:r>
              <a:rPr lang="en-US" sz="2400" dirty="0"/>
              <a:t> work is an </a:t>
            </a:r>
            <a:r>
              <a:rPr lang="en-US" sz="2400" dirty="0">
                <a:hlinkClick r:id="rId5" tooltip="List of IEEE milestones"/>
              </a:rPr>
              <a:t>IEEE Milestone</a:t>
            </a:r>
            <a:r>
              <a:rPr lang="en-US" sz="2400" dirty="0"/>
              <a:t>.</a:t>
            </a:r>
          </a:p>
          <a:p>
            <a:endParaRPr lang="en-US" sz="2400" dirty="0"/>
          </a:p>
        </p:txBody>
      </p:sp>
      <p:sp>
        <p:nvSpPr>
          <p:cNvPr id="1026" name="AutoShape 2" descr="George H. Heilmeier.jpg"/>
          <p:cNvSpPr>
            <a:spLocks noChangeAspect="1" noChangeArrowheads="1"/>
          </p:cNvSpPr>
          <p:nvPr/>
        </p:nvSpPr>
        <p:spPr bwMode="auto">
          <a:xfrm>
            <a:off x="155575" y="-1219200"/>
            <a:ext cx="2095500" cy="25431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George H. Heilmeier.jpg"/>
          <p:cNvSpPr>
            <a:spLocks noChangeAspect="1" noChangeArrowheads="1"/>
          </p:cNvSpPr>
          <p:nvPr/>
        </p:nvSpPr>
        <p:spPr bwMode="auto">
          <a:xfrm>
            <a:off x="155575" y="-1219200"/>
            <a:ext cx="2095500" cy="25431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29" name="Picture 5" descr="C:\Users\mobasher\Desktop\220px-George_H._Heilmeier.jpg"/>
          <p:cNvPicPr>
            <a:picLocks noChangeAspect="1" noChangeArrowheads="1"/>
          </p:cNvPicPr>
          <p:nvPr/>
        </p:nvPicPr>
        <p:blipFill>
          <a:blip r:embed="rId6" cstate="print"/>
          <a:srcRect/>
          <a:stretch>
            <a:fillRect/>
          </a:stretch>
        </p:blipFill>
        <p:spPr bwMode="auto">
          <a:xfrm>
            <a:off x="1143000" y="1600200"/>
            <a:ext cx="2590800" cy="3142684"/>
          </a:xfrm>
          <a:prstGeom prst="rect">
            <a:avLst/>
          </a:prstGeom>
          <a:noFill/>
        </p:spPr>
      </p:pic>
      <p:sp>
        <p:nvSpPr>
          <p:cNvPr id="7" name="TextBox 6"/>
          <p:cNvSpPr txBox="1"/>
          <p:nvPr/>
        </p:nvSpPr>
        <p:spPr>
          <a:xfrm>
            <a:off x="1231900" y="5181600"/>
            <a:ext cx="6776855" cy="1015663"/>
          </a:xfrm>
          <a:prstGeom prst="rect">
            <a:avLst/>
          </a:prstGeom>
          <a:noFill/>
        </p:spPr>
        <p:txBody>
          <a:bodyPr wrap="none" rtlCol="0">
            <a:spAutoFit/>
          </a:bodyPr>
          <a:lstStyle/>
          <a:p>
            <a:r>
              <a:rPr lang="en-US" sz="2000" b="1" dirty="0" err="1"/>
              <a:t>Heilmeier's</a:t>
            </a:r>
            <a:r>
              <a:rPr lang="en-US" sz="2000" b="1" dirty="0"/>
              <a:t> Catechism:</a:t>
            </a:r>
          </a:p>
          <a:p>
            <a:r>
              <a:rPr lang="en-US" sz="2000" dirty="0"/>
              <a:t>A set of questions that anyone proposing a research project or </a:t>
            </a:r>
          </a:p>
          <a:p>
            <a:r>
              <a:rPr lang="en-US" sz="2000" dirty="0"/>
              <a:t>product development effort should be able to answer.</a:t>
            </a:r>
            <a:r>
              <a:rPr lang="en-US" sz="2000" baseline="30000" dirty="0"/>
              <a:t>[</a:t>
            </a:r>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143000"/>
          </a:xfrm>
        </p:spPr>
        <p:txBody>
          <a:bodyPr/>
          <a:lstStyle/>
          <a:p>
            <a:r>
              <a:rPr lang="en-US" dirty="0" err="1"/>
              <a:t>Heilmeier’s</a:t>
            </a:r>
            <a:r>
              <a:rPr lang="en-US" dirty="0"/>
              <a:t> Questions</a:t>
            </a:r>
          </a:p>
        </p:txBody>
      </p:sp>
      <p:sp>
        <p:nvSpPr>
          <p:cNvPr id="3" name="Content Placeholder 2"/>
          <p:cNvSpPr>
            <a:spLocks noGrp="1"/>
          </p:cNvSpPr>
          <p:nvPr>
            <p:ph idx="1"/>
          </p:nvPr>
        </p:nvSpPr>
        <p:spPr>
          <a:xfrm>
            <a:off x="1295400" y="1447800"/>
            <a:ext cx="7639050" cy="4800600"/>
          </a:xfrm>
        </p:spPr>
        <p:txBody>
          <a:bodyPr>
            <a:normAutofit/>
          </a:bodyPr>
          <a:lstStyle/>
          <a:p>
            <a:r>
              <a:rPr lang="en-US" sz="2400" dirty="0"/>
              <a:t>What are we trying to do (no jargon, please)?</a:t>
            </a:r>
          </a:p>
          <a:p>
            <a:r>
              <a:rPr lang="en-US" sz="2400" dirty="0"/>
              <a:t>How is it done today and what are the limitations of </a:t>
            </a:r>
            <a:br>
              <a:rPr lang="en-US" sz="2400" dirty="0"/>
            </a:br>
            <a:r>
              <a:rPr lang="en-US" sz="2400" dirty="0"/>
              <a:t>current practice?</a:t>
            </a:r>
          </a:p>
          <a:p>
            <a:r>
              <a:rPr lang="en-US" sz="2400" dirty="0"/>
              <a:t>What is new in your approach and why do you think </a:t>
            </a:r>
            <a:br>
              <a:rPr lang="en-US" sz="2400" dirty="0"/>
            </a:br>
            <a:r>
              <a:rPr lang="en-US" sz="2400" dirty="0"/>
              <a:t>it can succeed?</a:t>
            </a:r>
          </a:p>
          <a:p>
            <a:r>
              <a:rPr lang="en-US" sz="2400" dirty="0"/>
              <a:t>Assuming success, what difference will it make? </a:t>
            </a:r>
            <a:br>
              <a:rPr lang="en-US" sz="2400" dirty="0"/>
            </a:br>
            <a:r>
              <a:rPr lang="en-US" sz="2400" dirty="0"/>
              <a:t>Who cares and why should they care?</a:t>
            </a:r>
          </a:p>
          <a:p>
            <a:r>
              <a:rPr lang="en-US" sz="2400" dirty="0"/>
              <a:t>What are the risks and risk reduction plans?</a:t>
            </a:r>
          </a:p>
          <a:p>
            <a:r>
              <a:rPr lang="en-US" sz="2400" dirty="0"/>
              <a:t>How long will it take?  How much will it cost?  </a:t>
            </a:r>
            <a:br>
              <a:rPr lang="en-US" sz="2400" dirty="0"/>
            </a:br>
            <a:r>
              <a:rPr lang="en-US" sz="2400" dirty="0"/>
              <a:t>What are the “mid-term and final exams”?</a:t>
            </a:r>
          </a:p>
          <a:p>
            <a:pPr marL="82296" indent="0">
              <a:buNone/>
            </a:pPr>
            <a:r>
              <a:rPr lang="en-US" sz="2400" dirty="0"/>
              <a:t>- </a:t>
            </a:r>
            <a:r>
              <a:rPr lang="fr-FR" sz="2000" dirty="0"/>
              <a:t>George </a:t>
            </a:r>
            <a:r>
              <a:rPr lang="fr-FR" sz="2000" dirty="0" err="1"/>
              <a:t>Heilmeier</a:t>
            </a:r>
            <a:r>
              <a:rPr lang="fr-FR" sz="2000" dirty="0"/>
              <a:t>, </a:t>
            </a:r>
            <a:r>
              <a:rPr lang="fr-FR" sz="2000" dirty="0" err="1"/>
              <a:t>Personal</a:t>
            </a:r>
            <a:r>
              <a:rPr lang="fr-FR" sz="2000" dirty="0"/>
              <a:t> communication, </a:t>
            </a:r>
            <a:r>
              <a:rPr lang="fr-FR" sz="2000" dirty="0" err="1"/>
              <a:t>Dec</a:t>
            </a:r>
            <a:r>
              <a:rPr lang="fr-FR" sz="2000" dirty="0"/>
              <a:t> 7, 2008</a:t>
            </a:r>
            <a:endParaRPr lang="en-US" sz="2400" dirty="0"/>
          </a:p>
        </p:txBody>
      </p:sp>
    </p:spTree>
    <p:extLst>
      <p:ext uri="{BB962C8B-B14F-4D97-AF65-F5344CB8AC3E}">
        <p14:creationId xmlns:p14="http://schemas.microsoft.com/office/powerpoint/2010/main" val="25804655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435608" y="274638"/>
            <a:ext cx="7498080" cy="1143000"/>
          </a:xfrm>
        </p:spPr>
        <p:txBody>
          <a:bodyPr>
            <a:normAutofit fontScale="90000"/>
          </a:bodyPr>
          <a:lstStyle/>
          <a:p>
            <a:r>
              <a:rPr lang="en-US"/>
              <a:t>Purpose of the Problem Statement</a:t>
            </a:r>
          </a:p>
        </p:txBody>
      </p:sp>
      <p:sp>
        <p:nvSpPr>
          <p:cNvPr id="12291" name="Rectangle 3"/>
          <p:cNvSpPr>
            <a:spLocks noGrp="1" noChangeArrowheads="1"/>
          </p:cNvSpPr>
          <p:nvPr>
            <p:ph idx="1"/>
          </p:nvPr>
        </p:nvSpPr>
        <p:spPr>
          <a:xfrm>
            <a:off x="1435608" y="1447800"/>
            <a:ext cx="7498080" cy="4800600"/>
          </a:xfrm>
        </p:spPr>
        <p:txBody>
          <a:bodyPr>
            <a:normAutofit fontScale="85000" lnSpcReduction="20000"/>
          </a:bodyPr>
          <a:lstStyle/>
          <a:p>
            <a:r>
              <a:rPr lang="en-US"/>
              <a:t>Represents the reasons/motivation behind your proposal (based on the specific domain of study).</a:t>
            </a:r>
          </a:p>
          <a:p>
            <a:r>
              <a:rPr lang="en-US"/>
              <a:t>It specifies the conditions you want to change or the gaps in existing knowledge you intend to fill (this is the specification of the research problem).</a:t>
            </a:r>
          </a:p>
          <a:p>
            <a:r>
              <a:rPr lang="en-US"/>
              <a:t>Should be supported by evidence.</a:t>
            </a:r>
          </a:p>
          <a:p>
            <a:r>
              <a:rPr lang="en-US"/>
              <a:t>Specifies your hypothesis that suggests a solution to the problem. </a:t>
            </a:r>
          </a:p>
          <a:p>
            <a:r>
              <a:rPr lang="en-US"/>
              <a:t>Shows your familiarity with prior research on the topic and why it needs to be extended.</a:t>
            </a:r>
          </a:p>
          <a:p>
            <a:r>
              <a:rPr lang="en-US"/>
              <a:t>Even if the problem is obvious, your reviewers want to know how clearly you can state it.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normAutofit fontScale="90000"/>
          </a:bodyPr>
          <a:lstStyle/>
          <a:p>
            <a:r>
              <a:rPr lang="en-US" dirty="0"/>
              <a:t>Guidelines for writing a good abstract/problem statement</a:t>
            </a:r>
          </a:p>
        </p:txBody>
      </p:sp>
      <p:sp>
        <p:nvSpPr>
          <p:cNvPr id="3" name="Content Placeholder 2"/>
          <p:cNvSpPr>
            <a:spLocks noGrp="1"/>
          </p:cNvSpPr>
          <p:nvPr>
            <p:ph idx="1"/>
          </p:nvPr>
        </p:nvSpPr>
        <p:spPr>
          <a:xfrm>
            <a:off x="1435608" y="1676400"/>
            <a:ext cx="7498080" cy="4572000"/>
          </a:xfrm>
        </p:spPr>
        <p:txBody>
          <a:bodyPr>
            <a:normAutofit fontScale="77500" lnSpcReduction="20000"/>
          </a:bodyPr>
          <a:lstStyle/>
          <a:p>
            <a:r>
              <a:rPr lang="en-US" dirty="0"/>
              <a:t>All should have the following elements in this order:</a:t>
            </a:r>
          </a:p>
          <a:p>
            <a:r>
              <a:rPr lang="en-US" dirty="0"/>
              <a:t>State the general case / problem</a:t>
            </a:r>
          </a:p>
          <a:p>
            <a:r>
              <a:rPr lang="en-US" dirty="0"/>
              <a:t>Describe what others have done</a:t>
            </a:r>
          </a:p>
          <a:p>
            <a:r>
              <a:rPr lang="en-US" dirty="0"/>
              <a:t>What’s missing / where is the gap in knowledge?</a:t>
            </a:r>
          </a:p>
          <a:p>
            <a:r>
              <a:rPr lang="en-US" dirty="0"/>
              <a:t>Describe the proposed solution or research objectives/questions</a:t>
            </a:r>
          </a:p>
          <a:p>
            <a:r>
              <a:rPr lang="en-US" dirty="0"/>
              <a:t>Specify one or more specific hypotheses</a:t>
            </a:r>
          </a:p>
          <a:p>
            <a:pPr lvl="1"/>
            <a:r>
              <a:rPr lang="en-US" dirty="0"/>
              <a:t>Should include specific metrics/measurements</a:t>
            </a:r>
          </a:p>
          <a:p>
            <a:pPr lvl="1"/>
            <a:r>
              <a:rPr lang="en-US" dirty="0"/>
              <a:t>Discuss how their validation addresses the research questions</a:t>
            </a:r>
          </a:p>
          <a:p>
            <a:r>
              <a:rPr lang="en-US" dirty="0"/>
              <a:t>Specific results (or research design, if it is a proposal)</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435608" y="274638"/>
            <a:ext cx="7498080" cy="1143000"/>
          </a:xfrm>
        </p:spPr>
        <p:txBody>
          <a:bodyPr/>
          <a:lstStyle/>
          <a:p>
            <a:r>
              <a:rPr lang="en-US"/>
              <a:t>Find Your Problem</a:t>
            </a:r>
          </a:p>
        </p:txBody>
      </p:sp>
      <p:sp>
        <p:nvSpPr>
          <p:cNvPr id="11267" name="Rectangle 3"/>
          <p:cNvSpPr>
            <a:spLocks noGrp="1" noChangeArrowheads="1"/>
          </p:cNvSpPr>
          <p:nvPr>
            <p:ph idx="1"/>
          </p:nvPr>
        </p:nvSpPr>
        <p:spPr>
          <a:xfrm>
            <a:off x="1295400" y="1447800"/>
            <a:ext cx="7639050" cy="5029200"/>
          </a:xfrm>
        </p:spPr>
        <p:txBody>
          <a:bodyPr>
            <a:normAutofit fontScale="70000" lnSpcReduction="20000"/>
          </a:bodyPr>
          <a:lstStyle/>
          <a:p>
            <a:r>
              <a:rPr lang="en-US" dirty="0"/>
              <a:t>Your assignment: submit a clear, precise statement of a computer science research problem (an abstract for your research proposal).</a:t>
            </a:r>
          </a:p>
          <a:p>
            <a:r>
              <a:rPr lang="en-US" dirty="0"/>
              <a:t>Guidelines:</a:t>
            </a:r>
          </a:p>
          <a:p>
            <a:pPr lvl="1"/>
            <a:r>
              <a:rPr lang="en-US" dirty="0"/>
              <a:t>Problem is stated in complete, grammatical sentences</a:t>
            </a:r>
          </a:p>
          <a:p>
            <a:pPr lvl="1"/>
            <a:r>
              <a:rPr lang="en-US" dirty="0"/>
              <a:t>Must contain the elements described in guidelines for writing abstracts/problems statements (previous slide)</a:t>
            </a:r>
          </a:p>
          <a:p>
            <a:pPr lvl="1"/>
            <a:r>
              <a:rPr lang="en-US" dirty="0"/>
              <a:t>It includes one or more specific hypotheses</a:t>
            </a:r>
          </a:p>
          <a:p>
            <a:pPr lvl="1"/>
            <a:r>
              <a:rPr lang="en-US" dirty="0"/>
              <a:t>It is clear how the area of study will be delimited or focused</a:t>
            </a:r>
          </a:p>
          <a:p>
            <a:pPr lvl="1"/>
            <a:r>
              <a:rPr lang="en-US" dirty="0"/>
              <a:t>It is more than a simple exercise in gathering information, answering a yes/no question or making  simple comparisons</a:t>
            </a:r>
          </a:p>
          <a:p>
            <a:pPr lvl="1"/>
            <a:r>
              <a:rPr lang="en-US" dirty="0"/>
              <a:t>Includes a discussion of metrics,  methods and experiments to verify the hypotheses</a:t>
            </a:r>
          </a:p>
          <a:p>
            <a:r>
              <a:rPr lang="en-US" dirty="0"/>
              <a:t>Also complete the worksheet on pp. 60-61 of Practical Research.</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435608" y="274638"/>
            <a:ext cx="7498080" cy="1143000"/>
          </a:xfrm>
        </p:spPr>
        <p:txBody>
          <a:bodyPr/>
          <a:lstStyle/>
          <a:p>
            <a:r>
              <a:rPr lang="en-US"/>
              <a:t>Refine Your Problem Statement</a:t>
            </a:r>
          </a:p>
        </p:txBody>
      </p:sp>
      <p:sp>
        <p:nvSpPr>
          <p:cNvPr id="15363" name="Rectangle 3"/>
          <p:cNvSpPr>
            <a:spLocks noGrp="1" noChangeArrowheads="1"/>
          </p:cNvSpPr>
          <p:nvPr>
            <p:ph idx="1"/>
          </p:nvPr>
        </p:nvSpPr>
        <p:spPr>
          <a:xfrm>
            <a:off x="1435608" y="1447800"/>
            <a:ext cx="7498080" cy="4800600"/>
          </a:xfrm>
        </p:spPr>
        <p:txBody>
          <a:bodyPr/>
          <a:lstStyle/>
          <a:p>
            <a:r>
              <a:rPr lang="en-US"/>
              <a:t>1. Complete the checklist on page 50 of Practical Research.</a:t>
            </a:r>
          </a:p>
          <a:p>
            <a:r>
              <a:rPr lang="en-US"/>
              <a:t>2. Think about sub-problems and further delineate your statement.</a:t>
            </a:r>
          </a:p>
          <a:p>
            <a:r>
              <a:rPr lang="en-US"/>
              <a:t>3. Start completing the checklist on pp. 60-61, then go back to your problem statement/abstract and revise as necessary.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435608" y="274638"/>
            <a:ext cx="7498080" cy="1143000"/>
          </a:xfrm>
        </p:spPr>
        <p:txBody>
          <a:bodyPr>
            <a:normAutofit fontScale="90000"/>
          </a:bodyPr>
          <a:lstStyle/>
          <a:p>
            <a:r>
              <a:rPr lang="en-US" dirty="0"/>
              <a:t>Scientific Research Broadly Defined</a:t>
            </a:r>
          </a:p>
        </p:txBody>
      </p:sp>
      <p:sp>
        <p:nvSpPr>
          <p:cNvPr id="6147" name="Rectangle 3"/>
          <p:cNvSpPr>
            <a:spLocks noGrp="1" noChangeArrowheads="1"/>
          </p:cNvSpPr>
          <p:nvPr>
            <p:ph idx="1"/>
          </p:nvPr>
        </p:nvSpPr>
        <p:spPr>
          <a:xfrm>
            <a:off x="1435608" y="1447800"/>
            <a:ext cx="7498080" cy="4800600"/>
          </a:xfrm>
        </p:spPr>
        <p:txBody>
          <a:bodyPr/>
          <a:lstStyle/>
          <a:p>
            <a:r>
              <a:rPr lang="en-US" dirty="0"/>
              <a:t>Science is an objective, logical, and systematic method of analyzing and explaining phenomena, devised to permit the accumulation of reliable knowledge.</a:t>
            </a:r>
          </a:p>
          <a:p>
            <a:endParaRPr lang="en-US" dirty="0"/>
          </a:p>
          <a:p>
            <a:r>
              <a:rPr lang="en-US" dirty="0"/>
              <a:t>The product of science is knowledge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1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1644650" y="274638"/>
            <a:ext cx="7499350" cy="1143000"/>
          </a:xfrm>
        </p:spPr>
        <p:txBody>
          <a:bodyPr/>
          <a:lstStyle/>
          <a:p>
            <a:r>
              <a:rPr lang="en-US" dirty="0"/>
              <a:t>Hypotheses</a:t>
            </a:r>
          </a:p>
        </p:txBody>
      </p:sp>
      <p:sp>
        <p:nvSpPr>
          <p:cNvPr id="9219" name="Rectangle 3"/>
          <p:cNvSpPr>
            <a:spLocks noGrp="1" noChangeArrowheads="1"/>
          </p:cNvSpPr>
          <p:nvPr>
            <p:ph type="body" idx="4294967295"/>
          </p:nvPr>
        </p:nvSpPr>
        <p:spPr>
          <a:xfrm>
            <a:off x="1371600" y="1524000"/>
            <a:ext cx="7499350" cy="4800600"/>
          </a:xfrm>
        </p:spPr>
        <p:txBody>
          <a:bodyPr/>
          <a:lstStyle/>
          <a:p>
            <a:r>
              <a:rPr lang="en-US" dirty="0"/>
              <a:t>Tentative propositions set forth to assist in guiding the investigation of the problem or to provide possible explanation for the observations made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35608" y="274638"/>
            <a:ext cx="7498080" cy="1143000"/>
          </a:xfrm>
        </p:spPr>
        <p:txBody>
          <a:bodyPr/>
          <a:lstStyle/>
          <a:p>
            <a:r>
              <a:rPr lang="en-US" dirty="0"/>
              <a:t>Examples of Hypotheses</a:t>
            </a:r>
          </a:p>
        </p:txBody>
      </p:sp>
      <p:sp>
        <p:nvSpPr>
          <p:cNvPr id="4" name="Content Placeholder 3"/>
          <p:cNvSpPr>
            <a:spLocks noGrp="1"/>
          </p:cNvSpPr>
          <p:nvPr>
            <p:ph idx="1"/>
          </p:nvPr>
        </p:nvSpPr>
        <p:spPr>
          <a:xfrm>
            <a:off x="1435608" y="1447800"/>
            <a:ext cx="7498080" cy="4800600"/>
          </a:xfrm>
        </p:spPr>
        <p:txBody>
          <a:bodyPr>
            <a:normAutofit fontScale="70000" lnSpcReduction="20000"/>
          </a:bodyPr>
          <a:lstStyle/>
          <a:p>
            <a:r>
              <a:rPr lang="en-US" dirty="0"/>
              <a:t>Error-based pruning reduces the size of decision trees (as measured in the number of nodes) without decreasing accuracy (as measured by error rate)</a:t>
            </a:r>
          </a:p>
          <a:p>
            <a:r>
              <a:rPr lang="en-US" dirty="0"/>
              <a:t>The use of relevance feedback in an information retrieval system, results in  more effective information discovery by users (as measured in terms of time to task completion)</a:t>
            </a:r>
          </a:p>
          <a:p>
            <a:r>
              <a:rPr lang="en-US" dirty="0"/>
              <a:t>The proposed approach for generating item recommendations based on association rule discovery on purchase histories results in more accurate predictions of future purchases when compared to the baseline approach.</a:t>
            </a:r>
          </a:p>
          <a:p>
            <a:r>
              <a:rPr lang="en-US" dirty="0"/>
              <a:t>[From a recent Google experiment] Longer documents tend to be ranked more accurately than shorter documents because their topics can be estimated with lower variance.</a:t>
            </a:r>
          </a:p>
        </p:txBody>
      </p:sp>
    </p:spTree>
    <p:extLst>
      <p:ext uri="{BB962C8B-B14F-4D97-AF65-F5344CB8AC3E}">
        <p14:creationId xmlns:p14="http://schemas.microsoft.com/office/powerpoint/2010/main" val="893610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143000"/>
          </a:xfrm>
        </p:spPr>
        <p:txBody>
          <a:bodyPr/>
          <a:lstStyle/>
          <a:p>
            <a:r>
              <a:rPr lang="en-US" dirty="0"/>
              <a:t>Falsifiability</a:t>
            </a:r>
          </a:p>
        </p:txBody>
      </p:sp>
      <p:sp>
        <p:nvSpPr>
          <p:cNvPr id="3" name="Content Placeholder 2"/>
          <p:cNvSpPr>
            <a:spLocks noGrp="1"/>
          </p:cNvSpPr>
          <p:nvPr>
            <p:ph idx="1"/>
          </p:nvPr>
        </p:nvSpPr>
        <p:spPr>
          <a:xfrm>
            <a:off x="1219200" y="1952623"/>
            <a:ext cx="7499350" cy="4572001"/>
          </a:xfrm>
        </p:spPr>
        <p:txBody>
          <a:bodyPr>
            <a:normAutofit fontScale="92500" lnSpcReduction="20000"/>
          </a:bodyPr>
          <a:lstStyle/>
          <a:p>
            <a:r>
              <a:rPr lang="en-US" dirty="0"/>
              <a:t>Popper’s “Conjectures and Refutations”</a:t>
            </a:r>
          </a:p>
          <a:p>
            <a:pPr lvl="1"/>
            <a:r>
              <a:rPr lang="en-US" dirty="0"/>
              <a:t>Confirmations of theories are usually easy to find when sought</a:t>
            </a:r>
          </a:p>
          <a:p>
            <a:pPr lvl="1"/>
            <a:r>
              <a:rPr lang="en-US" dirty="0"/>
              <a:t>True confirmations should be surprising – unenlightened by the theory, we should have expected an event which was incompatible with it</a:t>
            </a:r>
          </a:p>
          <a:p>
            <a:pPr lvl="1"/>
            <a:r>
              <a:rPr lang="en-US" dirty="0"/>
              <a:t>Good scientific theories are prohibitions – they forbid certain things from happening. The more they forbid the better they are.</a:t>
            </a:r>
          </a:p>
          <a:p>
            <a:pPr lvl="1"/>
            <a:r>
              <a:rPr lang="en-US" dirty="0"/>
              <a:t>A theory which is not refutable by any conceivable event is not scientific. Irrefutability is not a virtue, but a vice.</a:t>
            </a:r>
          </a:p>
        </p:txBody>
      </p:sp>
      <p:pic>
        <p:nvPicPr>
          <p:cNvPr id="1026" name="Picture 2"/>
          <p:cNvPicPr>
            <a:picLocks noChangeAspect="1" noChangeArrowheads="1"/>
          </p:cNvPicPr>
          <p:nvPr/>
        </p:nvPicPr>
        <p:blipFill>
          <a:blip r:embed="rId2" cstate="print"/>
          <a:srcRect/>
          <a:stretch>
            <a:fillRect/>
          </a:stretch>
        </p:blipFill>
        <p:spPr bwMode="auto">
          <a:xfrm>
            <a:off x="6705600" y="234951"/>
            <a:ext cx="1254277" cy="1646238"/>
          </a:xfrm>
          <a:prstGeom prst="rect">
            <a:avLst/>
          </a:prstGeom>
          <a:noFill/>
          <a:ln w="9525">
            <a:noFill/>
            <a:miter lim="800000"/>
            <a:headEnd/>
            <a:tailEnd/>
          </a:ln>
        </p:spPr>
      </p:pic>
    </p:spTree>
    <p:extLst>
      <p:ext uri="{BB962C8B-B14F-4D97-AF65-F5344CB8AC3E}">
        <p14:creationId xmlns:p14="http://schemas.microsoft.com/office/powerpoint/2010/main" val="42505880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39D1D41-7289-48D7-B92B-DCC91265ADB3}"/>
              </a:ext>
            </a:extLst>
          </p:cNvPr>
          <p:cNvSpPr>
            <a:spLocks noGrp="1"/>
          </p:cNvSpPr>
          <p:nvPr>
            <p:ph type="title"/>
          </p:nvPr>
        </p:nvSpPr>
        <p:spPr/>
        <p:txBody>
          <a:bodyPr/>
          <a:lstStyle/>
          <a:p>
            <a:r>
              <a:rPr lang="en-US" dirty="0"/>
              <a:t>Falsifiability</a:t>
            </a:r>
          </a:p>
        </p:txBody>
      </p:sp>
      <p:sp>
        <p:nvSpPr>
          <p:cNvPr id="3" name="Content Placeholder 2"/>
          <p:cNvSpPr>
            <a:spLocks noGrp="1"/>
          </p:cNvSpPr>
          <p:nvPr>
            <p:ph idx="1"/>
          </p:nvPr>
        </p:nvSpPr>
        <p:spPr>
          <a:xfrm>
            <a:off x="1435608" y="1447800"/>
            <a:ext cx="7498080" cy="4800600"/>
          </a:xfrm>
        </p:spPr>
        <p:txBody>
          <a:bodyPr/>
          <a:lstStyle/>
          <a:p>
            <a:r>
              <a:rPr lang="en-US" dirty="0"/>
              <a:t>“No amount of experimentation can ever prove me right; </a:t>
            </a:r>
            <a:br>
              <a:rPr lang="en-US" dirty="0"/>
            </a:br>
            <a:r>
              <a:rPr lang="en-US" dirty="0"/>
              <a:t>a single experiment </a:t>
            </a:r>
            <a:br>
              <a:rPr lang="en-US" dirty="0"/>
            </a:br>
            <a:r>
              <a:rPr lang="en-US" dirty="0"/>
              <a:t>can prove me wrong.”</a:t>
            </a:r>
          </a:p>
          <a:p>
            <a:pPr marL="82296" indent="0">
              <a:buNone/>
            </a:pPr>
            <a:r>
              <a:rPr lang="en-US" dirty="0"/>
              <a:t>                               </a:t>
            </a:r>
          </a:p>
          <a:p>
            <a:endParaRPr lang="en-US" dirty="0"/>
          </a:p>
          <a:p>
            <a:pPr marL="82296" indent="0">
              <a:buNone/>
            </a:pPr>
            <a:br>
              <a:rPr lang="en-US" dirty="0"/>
            </a:br>
            <a:r>
              <a:rPr lang="en-US" dirty="0"/>
              <a:t>                                   -- Albert Einstein</a:t>
            </a:r>
          </a:p>
        </p:txBody>
      </p:sp>
      <p:pic>
        <p:nvPicPr>
          <p:cNvPr id="2050" name="Picture 2"/>
          <p:cNvPicPr>
            <a:picLocks noChangeAspect="1" noChangeArrowheads="1"/>
          </p:cNvPicPr>
          <p:nvPr/>
        </p:nvPicPr>
        <p:blipFill>
          <a:blip r:embed="rId2" cstate="print"/>
          <a:srcRect/>
          <a:stretch>
            <a:fillRect/>
          </a:stretch>
        </p:blipFill>
        <p:spPr bwMode="auto">
          <a:xfrm>
            <a:off x="6096000" y="2662237"/>
            <a:ext cx="1899068" cy="2371725"/>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E7867-6FF7-40AE-9148-67B30CAC4112}"/>
              </a:ext>
            </a:extLst>
          </p:cNvPr>
          <p:cNvSpPr>
            <a:spLocks noGrp="1"/>
          </p:cNvSpPr>
          <p:nvPr>
            <p:ph type="title"/>
          </p:nvPr>
        </p:nvSpPr>
        <p:spPr/>
        <p:txBody>
          <a:bodyPr/>
          <a:lstStyle/>
          <a:p>
            <a:endParaRPr lang="en-US"/>
          </a:p>
        </p:txBody>
      </p:sp>
      <p:sp>
        <p:nvSpPr>
          <p:cNvPr id="23554" name="Rectangle 3"/>
          <p:cNvSpPr>
            <a:spLocks noGrp="1" noChangeArrowheads="1"/>
          </p:cNvSpPr>
          <p:nvPr>
            <p:ph idx="1"/>
          </p:nvPr>
        </p:nvSpPr>
        <p:spPr/>
        <p:txBody>
          <a:bodyPr/>
          <a:lstStyle/>
          <a:p>
            <a:pPr indent="4763">
              <a:buFontTx/>
              <a:buNone/>
            </a:pPr>
            <a:r>
              <a:rPr lang="en-US" sz="4000" dirty="0"/>
              <a:t>“The intensity of the conviction that a hypothesis is true has no bearing on whether it is true or not.”</a:t>
            </a:r>
          </a:p>
          <a:p>
            <a:pPr indent="4763" algn="r">
              <a:buFontTx/>
              <a:buNone/>
            </a:pPr>
            <a:r>
              <a:rPr lang="en-US" sz="4000" i="1" dirty="0"/>
              <a:t>P.B. Medawar</a:t>
            </a:r>
          </a:p>
          <a:p>
            <a:pPr indent="4763" algn="r">
              <a:buFontTx/>
              <a:buNone/>
            </a:pPr>
            <a:r>
              <a:rPr lang="en-US" sz="4000" i="1" dirty="0"/>
              <a:t>Advice to a Young Scientist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ChangeArrowheads="1"/>
          </p:cNvSpPr>
          <p:nvPr/>
        </p:nvSpPr>
        <p:spPr bwMode="auto">
          <a:xfrm>
            <a:off x="1219200" y="762000"/>
            <a:ext cx="73914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4763" eaLnBrk="0" hangingPunct="0">
              <a:spcBef>
                <a:spcPct val="20000"/>
              </a:spcBef>
            </a:pPr>
            <a:r>
              <a:rPr lang="en-US" sz="4000" dirty="0"/>
              <a:t>“The great tragedy of science, the slaying of a beautiful hypothesis by an ugly fact.”</a:t>
            </a:r>
            <a:br>
              <a:rPr lang="en-US" sz="4000" dirty="0"/>
            </a:br>
            <a:endParaRPr lang="en-US" sz="4000" dirty="0"/>
          </a:p>
          <a:p>
            <a:pPr marL="342900" indent="4763" algn="r" eaLnBrk="0" hangingPunct="0">
              <a:spcBef>
                <a:spcPct val="20000"/>
              </a:spcBef>
            </a:pPr>
            <a:r>
              <a:rPr lang="en-US" sz="3600" i="1" dirty="0"/>
              <a:t>T.H. Huxley</a:t>
            </a:r>
          </a:p>
          <a:p>
            <a:pPr marL="342900" indent="4763" algn="r" eaLnBrk="0" hangingPunct="0">
              <a:spcBef>
                <a:spcPct val="20000"/>
              </a:spcBef>
            </a:pPr>
            <a:r>
              <a:rPr lang="en-US" sz="3600" i="1" dirty="0"/>
              <a:t>Biogenesis and Abiogenesis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143000"/>
          </a:xfrm>
        </p:spPr>
        <p:txBody>
          <a:bodyPr>
            <a:normAutofit/>
          </a:bodyPr>
          <a:lstStyle/>
          <a:p>
            <a:r>
              <a:rPr lang="en-US" dirty="0"/>
              <a:t>Falsifiability</a:t>
            </a:r>
          </a:p>
        </p:txBody>
      </p:sp>
      <p:sp>
        <p:nvSpPr>
          <p:cNvPr id="3" name="Content Placeholder 2"/>
          <p:cNvSpPr>
            <a:spLocks noGrp="1"/>
          </p:cNvSpPr>
          <p:nvPr>
            <p:ph idx="1"/>
          </p:nvPr>
        </p:nvSpPr>
        <p:spPr>
          <a:xfrm>
            <a:off x="1435608" y="1447800"/>
            <a:ext cx="7498080" cy="4800600"/>
          </a:xfrm>
        </p:spPr>
        <p:txBody>
          <a:bodyPr>
            <a:normAutofit fontScale="85000" lnSpcReduction="20000"/>
          </a:bodyPr>
          <a:lstStyle/>
          <a:p>
            <a:r>
              <a:rPr lang="en-US" dirty="0"/>
              <a:t>Falsifiability is the logical possibility that an assertion can be shown to be false by evidence</a:t>
            </a:r>
          </a:p>
          <a:p>
            <a:r>
              <a:rPr lang="en-US" dirty="0"/>
              <a:t>Does not mean “false.” Instead, if a falsifiable proposition is false, its falsehood can be shown by experimentation, proof, or simulation.</a:t>
            </a:r>
          </a:p>
          <a:p>
            <a:r>
              <a:rPr lang="en-US" dirty="0"/>
              <a:t>There are different degrees of falsifiability</a:t>
            </a:r>
          </a:p>
          <a:p>
            <a:r>
              <a:rPr lang="en-US" dirty="0"/>
              <a:t>What make a hypothesis unfalsifiable?</a:t>
            </a:r>
          </a:p>
          <a:p>
            <a:pPr lvl="1"/>
            <a:r>
              <a:rPr lang="en-US" b="1" dirty="0"/>
              <a:t>Vagueness</a:t>
            </a:r>
            <a:r>
              <a:rPr lang="en-US" dirty="0"/>
              <a:t> – theory does not predict any particular experimental outcome</a:t>
            </a:r>
          </a:p>
          <a:p>
            <a:pPr lvl="1"/>
            <a:r>
              <a:rPr lang="en-US" b="1" dirty="0"/>
              <a:t>Complexity/Generality </a:t>
            </a:r>
            <a:r>
              <a:rPr lang="en-US" dirty="0"/>
              <a:t>– theory “explains” any experimental result</a:t>
            </a:r>
          </a:p>
          <a:p>
            <a:pPr lvl="1"/>
            <a:r>
              <a:rPr lang="en-US" b="1" dirty="0"/>
              <a:t>Special pleading </a:t>
            </a:r>
            <a:r>
              <a:rPr lang="en-US" dirty="0"/>
              <a:t>– traditional experimental methods are claimed not to apply</a:t>
            </a:r>
          </a:p>
        </p:txBody>
      </p:sp>
    </p:spTree>
    <p:extLst>
      <p:ext uri="{BB962C8B-B14F-4D97-AF65-F5344CB8AC3E}">
        <p14:creationId xmlns:p14="http://schemas.microsoft.com/office/powerpoint/2010/main" val="424591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5"/>
          <p:cNvSpPr txBox="1">
            <a:spLocks noChangeArrowheads="1"/>
          </p:cNvSpPr>
          <p:nvPr/>
        </p:nvSpPr>
        <p:spPr bwMode="auto">
          <a:xfrm>
            <a:off x="1576388" y="2136775"/>
            <a:ext cx="6108700" cy="173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5400" b="1"/>
              <a:t>Examples of </a:t>
            </a:r>
            <a:br>
              <a:rPr lang="en-US" sz="5400" b="1"/>
            </a:br>
            <a:r>
              <a:rPr lang="en-US" sz="5400" b="1"/>
              <a:t>Problem Statements</a:t>
            </a:r>
          </a:p>
        </p:txBody>
      </p:sp>
    </p:spTree>
  </p:cSld>
  <p:clrMapOvr>
    <a:masterClrMapping/>
  </p:clrMapOvr>
  <p:transition>
    <p:cover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1143000" y="381000"/>
            <a:ext cx="7772400"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r>
              <a:rPr lang="en-US" sz="2000" b="1" dirty="0" err="1"/>
              <a:t>MoJo</a:t>
            </a:r>
            <a:r>
              <a:rPr lang="en-US" sz="2000" b="1" dirty="0"/>
              <a:t>: A Distance Metric for Software Clustering</a:t>
            </a:r>
          </a:p>
          <a:p>
            <a:pPr eaLnBrk="0" hangingPunct="0"/>
            <a:endParaRPr lang="en-US" sz="2000" dirty="0"/>
          </a:p>
          <a:p>
            <a:pPr eaLnBrk="0" hangingPunct="0"/>
            <a:r>
              <a:rPr lang="en-US" sz="2000" dirty="0"/>
              <a:t>The software clustering problem has attracted much attention recently, since it is an integral part of the process of reverse engineering large software systems. A key problem in this research is the difficulty in comparing different approaches in an objective fashion. </a:t>
            </a:r>
            <a:r>
              <a:rPr lang="en-US" sz="2000" b="1" dirty="0"/>
              <a:t>[Ed: Needs to say in more detail what the difficulty is]</a:t>
            </a:r>
            <a:r>
              <a:rPr lang="en-US" sz="2000" dirty="0"/>
              <a:t>  </a:t>
            </a:r>
          </a:p>
          <a:p>
            <a:pPr eaLnBrk="0" hangingPunct="0"/>
            <a:r>
              <a:rPr lang="en-US" sz="2000" dirty="0"/>
              <a:t>We propose a metric that calculates a distance between two partitions of the same set of software resources. We hypothesize that this metric can be used to effectively evaluate the similarity of two different decompositions of a software system.  We begin by introducing our model </a:t>
            </a:r>
            <a:r>
              <a:rPr lang="en-US" sz="2000"/>
              <a:t>and presenting </a:t>
            </a:r>
            <a:r>
              <a:rPr lang="en-US" sz="2000" dirty="0"/>
              <a:t>a heuristic algorithm that calculates the distance in an efficient fashion. We evaluate the performance of the algorithm and the effectiveness of the metric….</a:t>
            </a:r>
          </a:p>
          <a:p>
            <a:pPr eaLnBrk="0" hangingPunct="0"/>
            <a:endParaRPr lang="en-US" sz="2000" dirty="0"/>
          </a:p>
          <a:p>
            <a:pPr eaLnBrk="0" hangingPunct="0"/>
            <a:r>
              <a:rPr lang="en-US" sz="2000" b="1" dirty="0"/>
              <a:t>[Ed: Need to say more about the experiments and how they might be used to validate the hypothesis]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1295400" y="192088"/>
            <a:ext cx="7391400" cy="6309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r>
              <a:rPr lang="en-US" sz="2000" b="1" dirty="0"/>
              <a:t>Task-Oriented Pattern Discovery for Predictive Web User Modeling</a:t>
            </a:r>
            <a:endParaRPr lang="en-US" sz="2800" b="1" dirty="0"/>
          </a:p>
          <a:p>
            <a:pPr eaLnBrk="0" hangingPunct="0"/>
            <a:endParaRPr lang="en-US" sz="2400" dirty="0"/>
          </a:p>
          <a:p>
            <a:pPr eaLnBrk="0" hangingPunct="0"/>
            <a:r>
              <a:rPr lang="en-US" sz="2000" dirty="0"/>
              <a:t>An essential task in building personalized and adaptive systems is the development of predictive models for user behavior. Existing approaches tend to generate shallow patterns which do not capture the full complexity of users' online behavior such as changes in preferences or contexts. To better capture users' underlying interests or information needs, we introduce the notion of  “task”. A task is a set or sequence of actions which are likely to be performed commonly by users in order to meet a specific information need or perform a specific function. We hypothesize that patterns discovered at the task level can provide a better understanding of users' underlying interests, which in turn, can lead to more accurate predictive models.  We propose an approach based on probabilistic latent variable modeling to automatically discover task-level patterns from users’ navigation data. We will perform experiments on real Web navigation data to validate that the proposed approach results in more accurate and flexible predictive models. </a:t>
            </a:r>
            <a:r>
              <a:rPr lang="en-US" sz="2000" b="1" dirty="0"/>
              <a:t>[Ed: Need more on metrics and experimental design]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143000"/>
          </a:xfrm>
        </p:spPr>
        <p:txBody>
          <a:bodyPr/>
          <a:lstStyle/>
          <a:p>
            <a:r>
              <a:rPr lang="en-US" dirty="0"/>
              <a:t>The Process of Science</a:t>
            </a:r>
          </a:p>
        </p:txBody>
      </p:sp>
      <p:sp>
        <p:nvSpPr>
          <p:cNvPr id="3" name="Content Placeholder 2"/>
          <p:cNvSpPr>
            <a:spLocks noGrp="1"/>
          </p:cNvSpPr>
          <p:nvPr>
            <p:ph idx="1"/>
          </p:nvPr>
        </p:nvSpPr>
        <p:spPr>
          <a:xfrm>
            <a:off x="1435608" y="1447800"/>
            <a:ext cx="7498080" cy="4800600"/>
          </a:xfrm>
        </p:spPr>
        <p:txBody>
          <a:bodyPr>
            <a:normAutofit fontScale="85000" lnSpcReduction="10000"/>
          </a:bodyPr>
          <a:lstStyle/>
          <a:p>
            <a:r>
              <a:rPr lang="en-US" dirty="0"/>
              <a:t>The process of science begins with speculation, observation, and growing understanding of some idea or phenomenon. This understanding is used to shape research questions, which in turn are used to develop hypotheses that can be tested by proof or experimentation. The results are described in a paper, which is then submitted for independent review before (hopefully) being published; or the results are described in a thesis that is then submitted for examination.</a:t>
            </a:r>
          </a:p>
          <a:p>
            <a:r>
              <a:rPr lang="en-US" dirty="0"/>
              <a:t>--Justin </a:t>
            </a:r>
            <a:r>
              <a:rPr lang="en-US" dirty="0" err="1"/>
              <a:t>Zobel</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ChangeArrowheads="1"/>
          </p:cNvSpPr>
          <p:nvPr/>
        </p:nvSpPr>
        <p:spPr bwMode="auto">
          <a:xfrm>
            <a:off x="1143000" y="305068"/>
            <a:ext cx="7391400" cy="6247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r>
              <a:rPr lang="en-US" sz="2000" b="1" dirty="0"/>
              <a:t>Personalization in Folksonomies Based on Tag Clustering</a:t>
            </a:r>
            <a:endParaRPr lang="en-US" sz="2000" dirty="0"/>
          </a:p>
          <a:p>
            <a:pPr eaLnBrk="0" hangingPunct="0"/>
            <a:endParaRPr lang="en-US" sz="2000" dirty="0"/>
          </a:p>
          <a:p>
            <a:pPr eaLnBrk="0" hangingPunct="0"/>
            <a:r>
              <a:rPr lang="en-US" sz="2000" dirty="0"/>
              <a:t>Collaborative tagging systems, sometimes referred to as “folksonomies,” enable Internet users to annotate or search for resources using custom labels (tags) instead of being restricted by pre-defined navigational or conceptual hierarchies. However, the flexibility of tagging results in large numbers of redundant, ambiguous, and idiosyncratic tags which can render resource discovery difficult.  We believe that automatic clustering of tags based on their common occurrences across resources can be used to ameliorate this problem by reducing noise and identifying trends. We propose an approach based on tag clustering to personalize the system’s output to a user based on the user’s past tagging behavior, presenting the users with resources that correspond more closely to their intent.  We hypothesize that this personalized approach will be more effective (measured by average precision and recall) than standard non-personalized search using tags as queries. We validate this claim using data from two real collaborative tagging Web sites.  </a:t>
            </a:r>
            <a:r>
              <a:rPr lang="en-US" sz="2000" b="1" dirty="0"/>
              <a:t>[Ed: Need to say more about the experimental approach]</a:t>
            </a:r>
          </a:p>
          <a:p>
            <a:pPr eaLnBrk="0" hangingPunct="0"/>
            <a:endParaRPr lang="en-US" sz="20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ChangeArrowheads="1"/>
          </p:cNvSpPr>
          <p:nvPr/>
        </p:nvSpPr>
        <p:spPr bwMode="auto">
          <a:xfrm>
            <a:off x="1143000" y="305068"/>
            <a:ext cx="7391400" cy="6217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000" b="1" i="0" u="none" strike="noStrike" baseline="0" dirty="0">
                <a:solidFill>
                  <a:srgbClr val="000000"/>
                </a:solidFill>
                <a:latin typeface="+mj-lt"/>
              </a:rPr>
              <a:t>Bias Amplification in AI-Based Algorithms for Personalized </a:t>
            </a:r>
            <a:endParaRPr lang="en-US" sz="2400" b="1" dirty="0">
              <a:latin typeface="+mj-lt"/>
            </a:endParaRPr>
          </a:p>
          <a:p>
            <a:pPr algn="l"/>
            <a:endParaRPr lang="en-US" sz="1800" b="0" i="0" u="none" strike="noStrike" baseline="0" dirty="0">
              <a:solidFill>
                <a:srgbClr val="000000"/>
              </a:solidFill>
            </a:endParaRPr>
          </a:p>
          <a:p>
            <a:r>
              <a:rPr lang="en-US" sz="1800" b="0" i="0" u="none" strike="noStrike" baseline="0" dirty="0">
                <a:solidFill>
                  <a:srgbClr val="000000"/>
                </a:solidFill>
              </a:rPr>
              <a:t>With the growing influence of data-driven personalization algorithms on our daily decisions, there has been a shift of focus in research from model accuracy to other socially-sensitive concerns such as diversity, fairness, and bias mitigation. Studies have shown that </a:t>
            </a:r>
            <a:r>
              <a:rPr lang="en-US" dirty="0">
                <a:solidFill>
                  <a:srgbClr val="000000"/>
                </a:solidFill>
              </a:rPr>
              <a:t>o</a:t>
            </a:r>
            <a:r>
              <a:rPr lang="en-US" sz="1800" b="0" i="0" u="none" strike="noStrike" baseline="0" dirty="0">
                <a:solidFill>
                  <a:srgbClr val="000000"/>
                </a:solidFill>
              </a:rPr>
              <a:t>ptimization that enhances predictive accuracy may have the unwanted side effect of perpetuating or even amplifying existing biases in data used to train the predictive models. Our main goal in this research is to study how different machine learning algorithms used in personalized recommender systems propagate or amplify existing preference biases in the input data. We introduce the notion of </a:t>
            </a:r>
            <a:r>
              <a:rPr lang="en-US" sz="1800" b="0" i="1" u="none" strike="noStrike" baseline="0" dirty="0">
                <a:solidFill>
                  <a:srgbClr val="000000"/>
                </a:solidFill>
              </a:rPr>
              <a:t>bias disparity </a:t>
            </a:r>
            <a:r>
              <a:rPr lang="en-US" sz="1800" b="0" i="0" u="none" strike="noStrike" baseline="0" dirty="0">
                <a:solidFill>
                  <a:srgbClr val="000000"/>
                </a:solidFill>
              </a:rPr>
              <a:t>to measure bias propagated by different algorithms with respect to the preferences of specific user groups such as men or women towards specific item categories such as different news categories, movie genres, or job types. We will conduct extensive experiments using existing data sets used for training recommendation algorithms to measure the impact of bias propagation by different algorithms on groups of users and on the system as a whole. If successful, our findings could be used by system designers in determining the choice of algorithms and parameter settings in critical domains to prevent discriminatory behavior by the system, or in situations where there is a danger of amplifying biases in user preferences leading to the “rabbit-hole effect.” </a:t>
            </a:r>
            <a:endParaRPr lang="en-US" sz="2000" dirty="0"/>
          </a:p>
        </p:txBody>
      </p:sp>
    </p:spTree>
    <p:extLst>
      <p:ext uri="{BB962C8B-B14F-4D97-AF65-F5344CB8AC3E}">
        <p14:creationId xmlns:p14="http://schemas.microsoft.com/office/powerpoint/2010/main" val="1871403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435608" y="274638"/>
            <a:ext cx="7498080" cy="1143000"/>
          </a:xfrm>
        </p:spPr>
        <p:txBody>
          <a:bodyPr/>
          <a:lstStyle/>
          <a:p>
            <a:r>
              <a:rPr lang="en-US" dirty="0"/>
              <a:t>Research Project Lifecycle</a:t>
            </a:r>
          </a:p>
        </p:txBody>
      </p:sp>
      <p:sp>
        <p:nvSpPr>
          <p:cNvPr id="15363" name="Rectangle 3"/>
          <p:cNvSpPr>
            <a:spLocks noGrp="1" noChangeArrowheads="1"/>
          </p:cNvSpPr>
          <p:nvPr>
            <p:ph idx="1"/>
          </p:nvPr>
        </p:nvSpPr>
        <p:spPr>
          <a:xfrm>
            <a:off x="1435608" y="1447800"/>
            <a:ext cx="7498080" cy="4800600"/>
          </a:xfrm>
        </p:spPr>
        <p:txBody>
          <a:bodyPr>
            <a:normAutofit fontScale="85000" lnSpcReduction="20000"/>
          </a:bodyPr>
          <a:lstStyle/>
          <a:p>
            <a:r>
              <a:rPr lang="en-US" dirty="0"/>
              <a:t>An individual research project (such as a Ph.D. dissertation) follows a specific life cycle: </a:t>
            </a:r>
          </a:p>
          <a:p>
            <a:pPr lvl="1"/>
            <a:r>
              <a:rPr lang="en-US" dirty="0"/>
              <a:t>Choose research question/problem; formulate hypotheses</a:t>
            </a:r>
          </a:p>
          <a:p>
            <a:pPr lvl="1"/>
            <a:r>
              <a:rPr lang="en-US" dirty="0"/>
              <a:t>Determine current state of knowledge</a:t>
            </a:r>
          </a:p>
          <a:p>
            <a:pPr lvl="1"/>
            <a:r>
              <a:rPr lang="en-US" dirty="0"/>
              <a:t>Apply appropriate methods to produce research results</a:t>
            </a:r>
          </a:p>
          <a:p>
            <a:pPr lvl="2"/>
            <a:r>
              <a:rPr lang="en-US" dirty="0"/>
              <a:t>To verify the hypotheses</a:t>
            </a:r>
          </a:p>
          <a:p>
            <a:pPr lvl="2"/>
            <a:r>
              <a:rPr lang="en-US" dirty="0"/>
              <a:t>To evaluate the proposed solutions</a:t>
            </a:r>
          </a:p>
          <a:p>
            <a:pPr lvl="1"/>
            <a:r>
              <a:rPr lang="en-US" dirty="0"/>
              <a:t>Write up research results </a:t>
            </a:r>
          </a:p>
          <a:p>
            <a:pPr lvl="1"/>
            <a:endParaRPr lang="en-US" dirty="0"/>
          </a:p>
          <a:p>
            <a:r>
              <a:rPr lang="en-US" dirty="0"/>
              <a:t>Research is not complete until it is written up (and published) – Peer Review is critical!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143000"/>
          </a:xfrm>
        </p:spPr>
        <p:txBody>
          <a:bodyPr/>
          <a:lstStyle/>
          <a:p>
            <a:r>
              <a:rPr lang="en-US" dirty="0"/>
              <a:t>The Research Problem</a:t>
            </a:r>
          </a:p>
        </p:txBody>
      </p:sp>
      <p:sp>
        <p:nvSpPr>
          <p:cNvPr id="3" name="Content Placeholder 2"/>
          <p:cNvSpPr>
            <a:spLocks noGrp="1"/>
          </p:cNvSpPr>
          <p:nvPr>
            <p:ph idx="1"/>
          </p:nvPr>
        </p:nvSpPr>
        <p:spPr>
          <a:xfrm>
            <a:off x="1435608" y="1447800"/>
            <a:ext cx="7498080" cy="4800600"/>
          </a:xfrm>
        </p:spPr>
        <p:txBody>
          <a:bodyPr>
            <a:normAutofit lnSpcReduction="10000"/>
          </a:bodyPr>
          <a:lstStyle/>
          <a:p>
            <a:r>
              <a:rPr lang="en-US" dirty="0"/>
              <a:t>It is the cornerstone of any research project</a:t>
            </a:r>
          </a:p>
          <a:p>
            <a:r>
              <a:rPr lang="en-US" dirty="0"/>
              <a:t>It is what derives the specific research questions to be explored and the hypotheses to be tested</a:t>
            </a:r>
          </a:p>
          <a:p>
            <a:r>
              <a:rPr lang="en-US" dirty="0"/>
              <a:t>It is situated in the context of existing knowledge</a:t>
            </a:r>
          </a:p>
          <a:p>
            <a:pPr lvl="1"/>
            <a:r>
              <a:rPr lang="en-US" dirty="0"/>
              <a:t>Yet, it highlights a gap in that knowledge that must by filled</a:t>
            </a:r>
          </a:p>
          <a:p>
            <a:r>
              <a:rPr lang="en-US" dirty="0"/>
              <a:t>It is solvable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4294967295"/>
          </p:nvPr>
        </p:nvSpPr>
        <p:spPr>
          <a:xfrm>
            <a:off x="1143000" y="1143000"/>
            <a:ext cx="7696200" cy="3200400"/>
          </a:xfrm>
        </p:spPr>
        <p:txBody>
          <a:bodyPr>
            <a:normAutofit/>
          </a:bodyPr>
          <a:lstStyle/>
          <a:p>
            <a:pPr indent="4763">
              <a:lnSpc>
                <a:spcPct val="90000"/>
              </a:lnSpc>
              <a:buFontTx/>
              <a:buNone/>
            </a:pPr>
            <a:r>
              <a:rPr lang="en-US" dirty="0"/>
              <a:t>“Mankind only sets itself such problems as it can solve, since closer examination will always reveal that the problem itself only arises when the material conditions for its solution are already present or in the process of formation.”</a:t>
            </a:r>
            <a:br>
              <a:rPr lang="en-US" dirty="0"/>
            </a:br>
            <a:r>
              <a:rPr lang="en-US" dirty="0"/>
              <a:t>  </a:t>
            </a:r>
          </a:p>
        </p:txBody>
      </p:sp>
      <p:sp>
        <p:nvSpPr>
          <p:cNvPr id="154627" name="Rectangle 3"/>
          <p:cNvSpPr>
            <a:spLocks noChangeArrowheads="1"/>
          </p:cNvSpPr>
          <p:nvPr/>
        </p:nvSpPr>
        <p:spPr bwMode="auto">
          <a:xfrm>
            <a:off x="5334000" y="4343400"/>
            <a:ext cx="300755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US" sz="2800"/>
              <a:t>-- Karl Marx, 1859</a:t>
            </a:r>
            <a:r>
              <a:rPr lang="en-US" sz="2800" i="1"/>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normAutofit fontScale="90000"/>
          </a:bodyPr>
          <a:lstStyle/>
          <a:p>
            <a:r>
              <a:rPr lang="en-US" dirty="0"/>
              <a:t>Characteristics of Research Problem</a:t>
            </a:r>
          </a:p>
        </p:txBody>
      </p:sp>
      <p:sp>
        <p:nvSpPr>
          <p:cNvPr id="3075" name="Rectangle 3"/>
          <p:cNvSpPr>
            <a:spLocks noGrp="1" noChangeArrowheads="1"/>
          </p:cNvSpPr>
          <p:nvPr>
            <p:ph idx="1"/>
          </p:nvPr>
        </p:nvSpPr>
        <p:spPr>
          <a:xfrm>
            <a:off x="1435608" y="1600200"/>
            <a:ext cx="7498080" cy="4648200"/>
          </a:xfrm>
        </p:spPr>
        <p:txBody>
          <a:bodyPr>
            <a:normAutofit lnSpcReduction="10000"/>
          </a:bodyPr>
          <a:lstStyle/>
          <a:p>
            <a:r>
              <a:rPr lang="en-US" dirty="0"/>
              <a:t>must be stated precisely</a:t>
            </a:r>
          </a:p>
          <a:p>
            <a:r>
              <a:rPr lang="en-US" dirty="0"/>
              <a:t>must address an important question</a:t>
            </a:r>
          </a:p>
          <a:p>
            <a:r>
              <a:rPr lang="en-US" dirty="0"/>
              <a:t>must advance existing knowledge </a:t>
            </a:r>
          </a:p>
          <a:p>
            <a:r>
              <a:rPr lang="en-US" dirty="0"/>
              <a:t>must be grounded in objective reality</a:t>
            </a:r>
          </a:p>
          <a:p>
            <a:r>
              <a:rPr lang="en-US" dirty="0"/>
              <a:t>must hint at the possible solutions</a:t>
            </a:r>
          </a:p>
          <a:p>
            <a:r>
              <a:rPr lang="en-US" dirty="0"/>
              <a:t>must invite one or more research questions</a:t>
            </a:r>
          </a:p>
          <a:p>
            <a:r>
              <a:rPr lang="en-US" dirty="0"/>
              <a:t>must lead to the formulation of one or more (possibly competing) hypotheses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r>
              <a:rPr lang="en-US" sz="4000" dirty="0"/>
              <a:t>Characteristics of Research Problems</a:t>
            </a:r>
          </a:p>
        </p:txBody>
      </p:sp>
      <p:sp>
        <p:nvSpPr>
          <p:cNvPr id="5123" name="Rectangle 3"/>
          <p:cNvSpPr>
            <a:spLocks noGrp="1" noChangeArrowheads="1"/>
          </p:cNvSpPr>
          <p:nvPr>
            <p:ph idx="1"/>
          </p:nvPr>
        </p:nvSpPr>
        <p:spPr/>
        <p:txBody>
          <a:bodyPr>
            <a:normAutofit lnSpcReduction="10000"/>
          </a:bodyPr>
          <a:lstStyle/>
          <a:p>
            <a:r>
              <a:rPr lang="en-US" dirty="0"/>
              <a:t>Research project not for self-enlightenment</a:t>
            </a:r>
          </a:p>
          <a:p>
            <a:r>
              <a:rPr lang="en-US" dirty="0"/>
              <a:t>Simply comparing 2 data sets or phenomena not sufficient</a:t>
            </a:r>
          </a:p>
          <a:p>
            <a:r>
              <a:rPr lang="en-US" dirty="0"/>
              <a:t>Simply computing correlations between variables not sufficient</a:t>
            </a:r>
          </a:p>
          <a:p>
            <a:pPr lvl="1"/>
            <a:r>
              <a:rPr lang="en-US" dirty="0"/>
              <a:t>Need to ask why correlation exists</a:t>
            </a:r>
          </a:p>
          <a:p>
            <a:r>
              <a:rPr lang="en-US" dirty="0"/>
              <a:t>Problems resulting in “yes” or “no” answers not good research problems</a:t>
            </a:r>
          </a:p>
          <a:p>
            <a:pPr lvl="1"/>
            <a:r>
              <a:rPr lang="en-US" dirty="0"/>
              <a:t>Need to focus on the “what” and the “why”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r>
              <a:rPr lang="en-US" sz="4000" dirty="0"/>
              <a:t>Characteristics of Research Problems</a:t>
            </a:r>
          </a:p>
        </p:txBody>
      </p:sp>
      <p:sp>
        <p:nvSpPr>
          <p:cNvPr id="5123" name="Rectangle 3"/>
          <p:cNvSpPr>
            <a:spLocks noGrp="1" noChangeArrowheads="1"/>
          </p:cNvSpPr>
          <p:nvPr>
            <p:ph idx="1"/>
          </p:nvPr>
        </p:nvSpPr>
        <p:spPr/>
        <p:txBody>
          <a:bodyPr/>
          <a:lstStyle/>
          <a:p>
            <a:r>
              <a:rPr lang="en-US" dirty="0"/>
              <a:t>Should be motivated by identifying the context and an existing gap in knowledge</a:t>
            </a:r>
          </a:p>
          <a:p>
            <a:r>
              <a:rPr lang="en-US" dirty="0"/>
              <a:t>Objectives of research should be part of the statement of the problem</a:t>
            </a:r>
          </a:p>
          <a:p>
            <a:r>
              <a:rPr lang="en-US" dirty="0"/>
              <a:t>Should include assumptions and delimitations</a:t>
            </a:r>
          </a:p>
          <a:p>
            <a:r>
              <a:rPr lang="en-US" dirty="0"/>
              <a:t>Examples of poorly stated problems:</a:t>
            </a:r>
          </a:p>
          <a:p>
            <a:pPr lvl="1"/>
            <a:r>
              <a:rPr lang="en-US" dirty="0"/>
              <a:t>Security on wireless devices</a:t>
            </a:r>
          </a:p>
          <a:p>
            <a:pPr lvl="1"/>
            <a:r>
              <a:rPr lang="en-US" dirty="0"/>
              <a:t>Methods for analyzing large data sets</a:t>
            </a:r>
          </a:p>
          <a:p>
            <a:endParaRPr lang="en-US" dirty="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emplate>
  <TotalTime>1868</TotalTime>
  <Words>2467</Words>
  <Application>Microsoft Office PowerPoint</Application>
  <PresentationFormat>On-screen Show (4:3)</PresentationFormat>
  <Paragraphs>176</Paragraphs>
  <Slides>31</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Calibri</vt:lpstr>
      <vt:lpstr>Gill Sans MT</vt:lpstr>
      <vt:lpstr>Times New Roman</vt:lpstr>
      <vt:lpstr>Verdana</vt:lpstr>
      <vt:lpstr>Wingdings 2</vt:lpstr>
      <vt:lpstr>Solstice</vt:lpstr>
      <vt:lpstr>Research Problem &amp; Statement</vt:lpstr>
      <vt:lpstr>Scientific Research Broadly Defined</vt:lpstr>
      <vt:lpstr>The Process of Science</vt:lpstr>
      <vt:lpstr>Research Project Lifecycle</vt:lpstr>
      <vt:lpstr>The Research Problem</vt:lpstr>
      <vt:lpstr>PowerPoint Presentation</vt:lpstr>
      <vt:lpstr>Characteristics of Research Problem</vt:lpstr>
      <vt:lpstr>Characteristics of Research Problems</vt:lpstr>
      <vt:lpstr>Characteristics of Research Problems</vt:lpstr>
      <vt:lpstr>How to formulate an important and useful research problem?</vt:lpstr>
      <vt:lpstr>Possible Avenues for Identifying Research Problems</vt:lpstr>
      <vt:lpstr>Role of Intuition and Instinct</vt:lpstr>
      <vt:lpstr>A better black box</vt:lpstr>
      <vt:lpstr>George Heilmeier</vt:lpstr>
      <vt:lpstr>Heilmeier’s Questions</vt:lpstr>
      <vt:lpstr>Purpose of the Problem Statement</vt:lpstr>
      <vt:lpstr>Guidelines for writing a good abstract/problem statement</vt:lpstr>
      <vt:lpstr>Find Your Problem</vt:lpstr>
      <vt:lpstr>Refine Your Problem Statement</vt:lpstr>
      <vt:lpstr>Hypotheses</vt:lpstr>
      <vt:lpstr>Examples of Hypotheses</vt:lpstr>
      <vt:lpstr>Falsifiability</vt:lpstr>
      <vt:lpstr>Falsifiability</vt:lpstr>
      <vt:lpstr>PowerPoint Presentation</vt:lpstr>
      <vt:lpstr>PowerPoint Presentation</vt:lpstr>
      <vt:lpstr>Falsifiability</vt:lpstr>
      <vt:lpstr>PowerPoint Presentation</vt:lpstr>
      <vt:lpstr>PowerPoint Presentation</vt:lpstr>
      <vt:lpstr>PowerPoint Presentation</vt:lpstr>
      <vt:lpstr>PowerPoint Presentation</vt:lpstr>
      <vt:lpstr>PowerPoint Presentation</vt:lpstr>
    </vt:vector>
  </TitlesOfParts>
  <Company>BAM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Causality, Reasoning in Science</dc:title>
  <dc:creator>Bamshad Mobasher</dc:creator>
  <cp:lastModifiedBy>Mobasher, Bamshad</cp:lastModifiedBy>
  <cp:revision>44</cp:revision>
  <dcterms:created xsi:type="dcterms:W3CDTF">2013-04-21T22:02:55Z</dcterms:created>
  <dcterms:modified xsi:type="dcterms:W3CDTF">2023-03-29T16:58:41Z</dcterms:modified>
</cp:coreProperties>
</file>