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8"/>
  </p:notesMasterIdLst>
  <p:sldIdLst>
    <p:sldId id="256" r:id="rId2"/>
    <p:sldId id="258" r:id="rId3"/>
    <p:sldId id="262" r:id="rId4"/>
    <p:sldId id="261" r:id="rId5"/>
    <p:sldId id="259" r:id="rId6"/>
    <p:sldId id="263" r:id="rId7"/>
    <p:sldId id="260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258" autoAdjust="0"/>
  </p:normalViewPr>
  <p:slideViewPr>
    <p:cSldViewPr>
      <p:cViewPr varScale="1">
        <p:scale>
          <a:sx n="90" d="100"/>
          <a:sy n="90" d="100"/>
        </p:scale>
        <p:origin x="136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BDCB5-5DBB-4257-ABDF-1FEACEBBBB38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4A5D9-9919-4896-BFF2-A80737A3A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39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A5D9-9919-4896-BFF2-A80737A3A5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41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Famous 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Austrian management consultant, educator, and author.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4A5D9-9919-4896-BFF2-A80737A3A56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15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2A01-DB2C-4DFB-9FE3-5C2C41966864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E9176-71D8-4777-B540-353A3D468A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2A01-DB2C-4DFB-9FE3-5C2C41966864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E9176-71D8-4777-B540-353A3D468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2A01-DB2C-4DFB-9FE3-5C2C41966864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E9176-71D8-4777-B540-353A3D468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8128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81288" cy="4800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2A01-DB2C-4DFB-9FE3-5C2C41966864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E9176-71D8-4777-B540-353A3D468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2A01-DB2C-4DFB-9FE3-5C2C41966864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E9176-71D8-4777-B540-353A3D468A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2A01-DB2C-4DFB-9FE3-5C2C41966864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E9176-71D8-4777-B540-353A3D468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2A01-DB2C-4DFB-9FE3-5C2C41966864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E9176-71D8-4777-B540-353A3D468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2A01-DB2C-4DFB-9FE3-5C2C41966864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E9176-71D8-4777-B540-353A3D468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2A01-DB2C-4DFB-9FE3-5C2C41966864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E9176-71D8-4777-B540-353A3D468A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2A01-DB2C-4DFB-9FE3-5C2C41966864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E9176-71D8-4777-B540-353A3D468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2A01-DB2C-4DFB-9FE3-5C2C41966864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E9176-71D8-4777-B540-353A3D468A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59F2A01-DB2C-4DFB-9FE3-5C2C41966864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74E9176-71D8-4777-B540-353A3D468A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8016240" cy="1472184"/>
          </a:xfrm>
        </p:spPr>
        <p:txBody>
          <a:bodyPr>
            <a:normAutofit/>
          </a:bodyPr>
          <a:lstStyle/>
          <a:p>
            <a:r>
              <a:rPr lang="en-US" sz="4800" dirty="0"/>
              <a:t>Scientific</a:t>
            </a:r>
            <a:r>
              <a:rPr lang="en-US" sz="4400" dirty="0"/>
              <a:t> Research in Computing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9925" y="5344180"/>
            <a:ext cx="5721246" cy="116955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Sources:  	D. Jensen. “Research Methods for Empirical Computer Science.”</a:t>
            </a:r>
          </a:p>
          <a:p>
            <a:r>
              <a:rPr lang="en-US" sz="1400" dirty="0"/>
              <a:t>	Paul R. Cohen</a:t>
            </a:r>
            <a:r>
              <a:rPr lang="en-US" sz="1400" i="1" dirty="0"/>
              <a:t>. “Empirical Methods for Artificial Intelligence”</a:t>
            </a:r>
            <a:endParaRPr lang="en-US" sz="1400" dirty="0"/>
          </a:p>
          <a:p>
            <a:r>
              <a:rPr lang="en-US" sz="1400" dirty="0"/>
              <a:t>	Smithsonian Institute</a:t>
            </a:r>
          </a:p>
          <a:p>
            <a:r>
              <a:rPr lang="en-US" sz="1400" dirty="0"/>
              <a:t>	The Library of Congress</a:t>
            </a:r>
          </a:p>
          <a:p>
            <a:r>
              <a:rPr lang="en-US" sz="1400" dirty="0"/>
              <a:t>	William M.K. </a:t>
            </a:r>
            <a:r>
              <a:rPr lang="en-US" sz="1400" dirty="0" err="1"/>
              <a:t>Trochim</a:t>
            </a:r>
            <a:r>
              <a:rPr lang="en-US" sz="1400" dirty="0"/>
              <a:t>. “Research Methods Knowledgebase”</a:t>
            </a:r>
          </a:p>
        </p:txBody>
      </p:sp>
    </p:spTree>
    <p:extLst>
      <p:ext uri="{BB962C8B-B14F-4D97-AF65-F5344CB8AC3E}">
        <p14:creationId xmlns:p14="http://schemas.microsoft.com/office/powerpoint/2010/main" val="2350455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81288" cy="1143000"/>
          </a:xfrm>
        </p:spPr>
        <p:txBody>
          <a:bodyPr/>
          <a:lstStyle/>
          <a:p>
            <a:pPr algn="ctr"/>
            <a:r>
              <a:rPr lang="en-US" dirty="0"/>
              <a:t>Conducted Experiments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5482192" cy="415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38600"/>
            <a:ext cx="3046313" cy="244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191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81288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Gathered and analyzed experimental data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43822"/>
            <a:ext cx="6318250" cy="505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374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Falsified Prior Results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4356"/>
            <a:ext cx="5257800" cy="329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2971800"/>
            <a:ext cx="3838575" cy="312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289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81288" cy="1143000"/>
          </a:xfrm>
        </p:spPr>
        <p:txBody>
          <a:bodyPr/>
          <a:lstStyle/>
          <a:p>
            <a:pPr algn="ctr"/>
            <a:r>
              <a:rPr lang="en-US" dirty="0"/>
              <a:t>Published intermediate results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97864"/>
            <a:ext cx="6629400" cy="545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279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611" y="4191000"/>
            <a:ext cx="39458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Overall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61722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1. Identify key technical challenges that were on the critical path to constructing the desired technology (e.g., control)</a:t>
            </a:r>
          </a:p>
          <a:p>
            <a:r>
              <a:rPr lang="en-US" dirty="0"/>
              <a:t>2. Systematically investigate the underlying principles necessary to address those challenges</a:t>
            </a:r>
          </a:p>
          <a:p>
            <a:r>
              <a:rPr lang="en-US" dirty="0"/>
              <a:t>3. Apply those principles to construct prototypes</a:t>
            </a:r>
          </a:p>
          <a:p>
            <a:r>
              <a:rPr lang="en-US" dirty="0"/>
              <a:t>4. Systematically evaluate </a:t>
            </a:r>
            <a:br>
              <a:rPr lang="en-US" dirty="0"/>
            </a:br>
            <a:r>
              <a:rPr lang="en-US" dirty="0"/>
              <a:t>those prototypes</a:t>
            </a:r>
          </a:p>
          <a:p>
            <a:r>
              <a:rPr lang="en-US" dirty="0"/>
              <a:t>5. Iterate</a:t>
            </a:r>
          </a:p>
        </p:txBody>
      </p:sp>
    </p:spTree>
    <p:extLst>
      <p:ext uri="{BB962C8B-B14F-4D97-AF65-F5344CB8AC3E}">
        <p14:creationId xmlns:p14="http://schemas.microsoft.com/office/powerpoint/2010/main" val="2505920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</a:t>
            </a:r>
            <a:r>
              <a:rPr lang="en-US" i="1" dirty="0"/>
              <a:t>didn’t </a:t>
            </a:r>
            <a:r>
              <a:rPr lang="en-US" dirty="0"/>
              <a:t>the Wrights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“Just build it” -- Construct or modify systems without the aim of understanding the basic principles of flight</a:t>
            </a:r>
          </a:p>
          <a:p>
            <a:r>
              <a:rPr lang="en-US" dirty="0"/>
              <a:t>Construct systems in rough </a:t>
            </a:r>
            <a:br>
              <a:rPr lang="en-US" dirty="0"/>
            </a:br>
            <a:r>
              <a:rPr lang="en-US" dirty="0"/>
              <a:t>analogy to “what’s known </a:t>
            </a:r>
            <a:br>
              <a:rPr lang="en-US" dirty="0"/>
            </a:br>
            <a:r>
              <a:rPr lang="en-US" dirty="0"/>
              <a:t>to already work”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91350"/>
            <a:ext cx="3585590" cy="292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803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bottom line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Science is not science fiction. We evaluate our work by correspondence to physical reality. Experiments formally evaluate that correspondence.</a:t>
            </a:r>
          </a:p>
          <a:p>
            <a:r>
              <a:rPr lang="en-US" dirty="0"/>
              <a:t>Naming, describing, or giving context are less useful than providing causal explanations of underlying function.</a:t>
            </a:r>
          </a:p>
          <a:p>
            <a:r>
              <a:rPr lang="en-US" dirty="0"/>
              <a:t>More rapid technical progress can be achieved by seeking an understanding of fundamental principles than by using a “just build it” approach.</a:t>
            </a:r>
          </a:p>
        </p:txBody>
      </p:sp>
    </p:spTree>
    <p:extLst>
      <p:ext uri="{BB962C8B-B14F-4D97-AF65-F5344CB8AC3E}">
        <p14:creationId xmlns:p14="http://schemas.microsoft.com/office/powerpoint/2010/main" val="3400987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Finding Interesting Problems in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781288" cy="4572000"/>
          </a:xfrm>
        </p:spPr>
        <p:txBody>
          <a:bodyPr>
            <a:normAutofit fontScale="92500"/>
          </a:bodyPr>
          <a:lstStyle/>
          <a:p>
            <a:r>
              <a:rPr lang="en-US" i="1" dirty="0"/>
              <a:t>Explore </a:t>
            </a:r>
            <a:r>
              <a:rPr lang="en-US" dirty="0"/>
              <a:t>or </a:t>
            </a:r>
            <a:r>
              <a:rPr lang="en-US" i="1" dirty="0"/>
              <a:t>explain </a:t>
            </a:r>
            <a:r>
              <a:rPr lang="en-US" dirty="0"/>
              <a:t>the behavior of algorithms, systems, protocols, and other computational artifacts</a:t>
            </a:r>
          </a:p>
          <a:p>
            <a:r>
              <a:rPr lang="en-US" dirty="0"/>
              <a:t>Typical form of research questions:</a:t>
            </a:r>
          </a:p>
          <a:p>
            <a:pPr lvl="1"/>
            <a:r>
              <a:rPr lang="en-US" dirty="0"/>
              <a:t>“Why...”</a:t>
            </a:r>
          </a:p>
          <a:p>
            <a:pPr lvl="1"/>
            <a:r>
              <a:rPr lang="en-US" dirty="0"/>
              <a:t>“How...”</a:t>
            </a:r>
          </a:p>
          <a:p>
            <a:pPr lvl="1"/>
            <a:r>
              <a:rPr lang="en-US" dirty="0"/>
              <a:t>“Under what circumstances...”</a:t>
            </a:r>
          </a:p>
          <a:p>
            <a:pPr lvl="1"/>
            <a:r>
              <a:rPr lang="en-US" dirty="0"/>
              <a:t>“What are the necessary and sufficient conditions for...”</a:t>
            </a:r>
          </a:p>
          <a:p>
            <a:r>
              <a:rPr lang="en-US" i="1" dirty="0"/>
              <a:t>Answers </a:t>
            </a:r>
            <a:r>
              <a:rPr lang="en-US" dirty="0"/>
              <a:t>— not yes/no, but paragraphs, mathematical or statistical models, simulations, etc.</a:t>
            </a:r>
          </a:p>
        </p:txBody>
      </p:sp>
    </p:spTree>
    <p:extLst>
      <p:ext uri="{BB962C8B-B14F-4D97-AF65-F5344CB8AC3E}">
        <p14:creationId xmlns:p14="http://schemas.microsoft.com/office/powerpoint/2010/main" val="3641306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A framework for CS research problems</a:t>
            </a:r>
            <a:endParaRPr lang="en-US" sz="3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64" y="1600200"/>
            <a:ext cx="6938081" cy="477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43200" y="6535054"/>
            <a:ext cx="6324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/>
              <a:t>Source: Paul R. Cohen (1995). Empirical Methods for Artificial Intelligence. MIT Press.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33954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A framework for CS research problems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System </a:t>
            </a:r>
            <a:r>
              <a:rPr lang="en-US" dirty="0"/>
              <a:t>— Aspects influenced by a system </a:t>
            </a:r>
            <a:r>
              <a:rPr lang="en-US" i="1" dirty="0"/>
              <a:t>designer</a:t>
            </a:r>
          </a:p>
          <a:p>
            <a:pPr lvl="1"/>
            <a:r>
              <a:rPr lang="en-US" dirty="0"/>
              <a:t>Specific algorithm used, system architecture, data structures, parameter settings, etc.</a:t>
            </a:r>
          </a:p>
          <a:p>
            <a:r>
              <a:rPr lang="en-US" b="1" dirty="0"/>
              <a:t>Task </a:t>
            </a:r>
            <a:r>
              <a:rPr lang="en-US" dirty="0"/>
              <a:t>— Aspects influenced by a prospective </a:t>
            </a:r>
            <a:r>
              <a:rPr lang="en-US" i="1" dirty="0"/>
              <a:t>users</a:t>
            </a:r>
          </a:p>
          <a:p>
            <a:pPr lvl="1"/>
            <a:r>
              <a:rPr lang="en-US" dirty="0"/>
              <a:t>Specific queries, requests, input data, etc.</a:t>
            </a:r>
          </a:p>
          <a:p>
            <a:r>
              <a:rPr lang="en-US" b="1" dirty="0"/>
              <a:t>Environment </a:t>
            </a:r>
            <a:r>
              <a:rPr lang="en-US" dirty="0"/>
              <a:t>— Aspects influenced by </a:t>
            </a:r>
            <a:r>
              <a:rPr lang="en-US" i="1" dirty="0"/>
              <a:t>neither </a:t>
            </a:r>
            <a:r>
              <a:rPr lang="en-US" dirty="0"/>
              <a:t>a designer nor a user</a:t>
            </a:r>
          </a:p>
          <a:p>
            <a:pPr lvl="1"/>
            <a:r>
              <a:rPr lang="en-US" dirty="0"/>
              <a:t>Network environment, available cycles or memory, etc.</a:t>
            </a:r>
          </a:p>
          <a:p>
            <a:r>
              <a:rPr lang="en-US" b="1" dirty="0"/>
              <a:t>Behavior </a:t>
            </a:r>
            <a:r>
              <a:rPr lang="en-US" dirty="0"/>
              <a:t>— Performance of the task by the system within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717229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552688" cy="1143000"/>
          </a:xfrm>
        </p:spPr>
        <p:txBody>
          <a:bodyPr>
            <a:normAutofit/>
          </a:bodyPr>
          <a:lstStyle/>
          <a:p>
            <a:r>
              <a:rPr lang="en-US" dirty="0"/>
              <a:t>Why practice CS as science?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28888" cy="4800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Scientific practice provides a limited type of external verification that grounds our work in something other than mere consensual hallucination</a:t>
            </a:r>
          </a:p>
          <a:p>
            <a:pPr>
              <a:lnSpc>
                <a:spcPct val="120000"/>
              </a:lnSpc>
            </a:pPr>
            <a:r>
              <a:rPr lang="en-US" dirty="0"/>
              <a:t>Scientific practice enables more rapid progress toward things we wish to produce</a:t>
            </a:r>
          </a:p>
          <a:p>
            <a:pPr lvl="1">
              <a:lnSpc>
                <a:spcPct val="120000"/>
              </a:lnSpc>
            </a:pPr>
            <a:r>
              <a:rPr lang="en-US" b="1" i="1" dirty="0"/>
              <a:t>Explanations</a:t>
            </a:r>
            <a:r>
              <a:rPr lang="en-US" i="1" dirty="0"/>
              <a:t> </a:t>
            </a:r>
            <a:r>
              <a:rPr lang="en-US" dirty="0"/>
              <a:t>— How does that IR system work? Why did the social network behave in that way?</a:t>
            </a:r>
          </a:p>
          <a:p>
            <a:pPr lvl="1">
              <a:lnSpc>
                <a:spcPct val="120000"/>
              </a:lnSpc>
            </a:pPr>
            <a:r>
              <a:rPr lang="en-US" b="1" i="1" dirty="0"/>
              <a:t>Guidance</a:t>
            </a:r>
            <a:r>
              <a:rPr lang="en-US" i="1" dirty="0"/>
              <a:t> </a:t>
            </a:r>
            <a:r>
              <a:rPr lang="en-US" dirty="0"/>
              <a:t>— What should we do if we want our data center to have a higher percentage of uptime?</a:t>
            </a:r>
          </a:p>
          <a:p>
            <a:pPr lvl="1">
              <a:lnSpc>
                <a:spcPct val="120000"/>
              </a:lnSpc>
            </a:pPr>
            <a:r>
              <a:rPr lang="en-US" b="1" i="1" dirty="0"/>
              <a:t>Technologies</a:t>
            </a:r>
            <a:r>
              <a:rPr lang="en-US" i="1" dirty="0"/>
              <a:t> — </a:t>
            </a:r>
            <a:r>
              <a:rPr lang="en-US" dirty="0"/>
              <a:t>How can we build a better integrated development environment? What networking protocol offers the highest performance for real P2P networks?</a:t>
            </a:r>
          </a:p>
        </p:txBody>
      </p:sp>
    </p:spTree>
    <p:extLst>
      <p:ext uri="{BB962C8B-B14F-4D97-AF65-F5344CB8AC3E}">
        <p14:creationId xmlns:p14="http://schemas.microsoft.com/office/powerpoint/2010/main" val="3769060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712" y="2209800"/>
            <a:ext cx="8781288" cy="4419600"/>
          </a:xfrm>
        </p:spPr>
        <p:txBody>
          <a:bodyPr>
            <a:normAutofit/>
          </a:bodyPr>
          <a:lstStyle/>
          <a:p>
            <a:r>
              <a:rPr lang="en-US" b="1" dirty="0"/>
              <a:t>System?	</a:t>
            </a:r>
          </a:p>
          <a:p>
            <a:pPr lvl="1"/>
            <a:r>
              <a:rPr lang="en-US" dirty="0"/>
              <a:t>PageRank, Knowledge graph, indices</a:t>
            </a:r>
            <a:endParaRPr lang="en-US" b="1" dirty="0"/>
          </a:p>
          <a:p>
            <a:r>
              <a:rPr lang="en-US" b="1" dirty="0"/>
              <a:t>Task?		</a:t>
            </a:r>
          </a:p>
          <a:p>
            <a:pPr lvl="1"/>
            <a:r>
              <a:rPr lang="en-US" dirty="0"/>
              <a:t>Queries, user profiles, language</a:t>
            </a:r>
            <a:endParaRPr lang="en-US" b="1" dirty="0"/>
          </a:p>
          <a:p>
            <a:r>
              <a:rPr lang="en-US" b="1" dirty="0"/>
              <a:t>Environment?</a:t>
            </a:r>
            <a:endParaRPr lang="en-US" dirty="0"/>
          </a:p>
          <a:p>
            <a:pPr lvl="1"/>
            <a:r>
              <a:rPr lang="en-US" dirty="0"/>
              <a:t>Document distribution, network load, user profiles</a:t>
            </a:r>
          </a:p>
          <a:p>
            <a:r>
              <a:rPr lang="en-US" b="1" dirty="0"/>
              <a:t>Behavior?</a:t>
            </a:r>
          </a:p>
          <a:p>
            <a:pPr lvl="1"/>
            <a:r>
              <a:rPr lang="en-US" dirty="0"/>
              <a:t>Retrieval performance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5000625" cy="201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759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Factors to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Importance</a:t>
            </a:r>
          </a:p>
          <a:p>
            <a:pPr lvl="1"/>
            <a:r>
              <a:rPr lang="en-US" dirty="0"/>
              <a:t>How important is the research topic within the larger research and application community?</a:t>
            </a:r>
          </a:p>
          <a:p>
            <a:r>
              <a:rPr lang="en-US" b="1" dirty="0"/>
              <a:t>State of knowledge</a:t>
            </a:r>
          </a:p>
          <a:p>
            <a:pPr lvl="1"/>
            <a:r>
              <a:rPr lang="en-US" dirty="0"/>
              <a:t>What do we know already? What is the position of the research with respect to “the frontier”?</a:t>
            </a:r>
          </a:p>
          <a:p>
            <a:r>
              <a:rPr lang="en-US" b="1" dirty="0"/>
              <a:t>Unique competence</a:t>
            </a:r>
          </a:p>
          <a:p>
            <a:pPr lvl="1"/>
            <a:r>
              <a:rPr lang="en-US" dirty="0"/>
              <a:t>Are you uniquely qualified to address this research? What is your “secret weapon”?</a:t>
            </a:r>
          </a:p>
          <a:p>
            <a:r>
              <a:rPr lang="en-US" b="1" dirty="0"/>
              <a:t>Interest</a:t>
            </a:r>
          </a:p>
          <a:p>
            <a:pPr lvl="1"/>
            <a:r>
              <a:rPr lang="en-US" dirty="0"/>
              <a:t>How much does this research problem interest you personally? Do you have a passion for this problem?</a:t>
            </a:r>
          </a:p>
        </p:txBody>
      </p:sp>
    </p:spTree>
    <p:extLst>
      <p:ext uri="{BB962C8B-B14F-4D97-AF65-F5344CB8AC3E}">
        <p14:creationId xmlns:p14="http://schemas.microsoft.com/office/powerpoint/2010/main" val="680214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Importance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Audience</a:t>
            </a:r>
          </a:p>
          <a:p>
            <a:pPr lvl="1"/>
            <a:r>
              <a:rPr lang="en-US" dirty="0"/>
              <a:t>Who will care about the answer?</a:t>
            </a:r>
          </a:p>
          <a:p>
            <a:r>
              <a:rPr lang="en-US" b="1" dirty="0"/>
              <a:t>Impact</a:t>
            </a:r>
          </a:p>
          <a:p>
            <a:pPr lvl="1"/>
            <a:r>
              <a:rPr lang="en-US" dirty="0"/>
              <a:t>Will different answers change...</a:t>
            </a:r>
          </a:p>
          <a:p>
            <a:pPr lvl="2"/>
            <a:r>
              <a:rPr lang="en-US" dirty="0"/>
              <a:t>what research gets done next?</a:t>
            </a:r>
          </a:p>
          <a:p>
            <a:pPr lvl="2"/>
            <a:r>
              <a:rPr lang="en-US" dirty="0"/>
              <a:t>what is done by practitioners?</a:t>
            </a:r>
          </a:p>
          <a:p>
            <a:r>
              <a:rPr lang="en-US" b="1" dirty="0"/>
              <a:t>Longevity</a:t>
            </a:r>
          </a:p>
          <a:p>
            <a:pPr lvl="1"/>
            <a:r>
              <a:rPr lang="en-US" dirty="0"/>
              <a:t>How long will the answer be relevant and important?</a:t>
            </a:r>
          </a:p>
        </p:txBody>
      </p:sp>
    </p:spTree>
    <p:extLst>
      <p:ext uri="{BB962C8B-B14F-4D97-AF65-F5344CB8AC3E}">
        <p14:creationId xmlns:p14="http://schemas.microsoft.com/office/powerpoint/2010/main" val="806955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399463" cy="562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881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“Frontier”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7543800" cy="480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Important work typically takes place at the </a:t>
            </a:r>
            <a:r>
              <a:rPr lang="en-US" i="1" dirty="0"/>
              <a:t>frontier </a:t>
            </a:r>
            <a:r>
              <a:rPr lang="en-US" dirty="0"/>
              <a:t>of a field</a:t>
            </a:r>
          </a:p>
          <a:p>
            <a:pPr lvl="1"/>
            <a:endParaRPr lang="en-US" dirty="0"/>
          </a:p>
          <a:p>
            <a:r>
              <a:rPr lang="en-US" dirty="0"/>
              <a:t>The frontier in CS has two components:</a:t>
            </a:r>
          </a:p>
          <a:p>
            <a:pPr lvl="1"/>
            <a:r>
              <a:rPr lang="en-US" dirty="0"/>
              <a:t>Changing face of computing knowledge (a problem common to all fields of science)</a:t>
            </a:r>
          </a:p>
          <a:p>
            <a:pPr lvl="1"/>
            <a:r>
              <a:rPr lang="en-US" dirty="0"/>
              <a:t>Changing environment of computing technology</a:t>
            </a:r>
          </a:p>
          <a:p>
            <a:pPr lvl="1"/>
            <a:r>
              <a:rPr lang="en-US" dirty="0"/>
              <a:t>Changing landscape of applications of computing</a:t>
            </a:r>
          </a:p>
        </p:txBody>
      </p:sp>
      <p:sp>
        <p:nvSpPr>
          <p:cNvPr id="4" name="Right Brace 3"/>
          <p:cNvSpPr/>
          <p:nvPr/>
        </p:nvSpPr>
        <p:spPr>
          <a:xfrm>
            <a:off x="6324600" y="4343400"/>
            <a:ext cx="304800" cy="1524000"/>
          </a:xfrm>
          <a:prstGeom prst="rightBrace">
            <a:avLst>
              <a:gd name="adj1" fmla="val 8333"/>
              <a:gd name="adj2" fmla="val 464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6647688" y="4782234"/>
            <a:ext cx="2343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particularly challenging </a:t>
            </a:r>
          </a:p>
          <a:p>
            <a:r>
              <a:rPr lang="en-US" dirty="0"/>
              <a:t>in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1840184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Methods for Identifying Frontiers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New observations or findings that need explanation</a:t>
            </a:r>
          </a:p>
          <a:p>
            <a:r>
              <a:rPr lang="en-US" dirty="0"/>
              <a:t>New opportunities provided by instruments, methods of study, or theoretical frameworks</a:t>
            </a:r>
          </a:p>
          <a:p>
            <a:r>
              <a:rPr lang="en-US" dirty="0"/>
              <a:t>Converging lines of research that combine to provide new opportunities</a:t>
            </a:r>
          </a:p>
          <a:p>
            <a:r>
              <a:rPr lang="en-US" dirty="0"/>
              <a:t>Emerging needs from outside the field (e.g., Web search, bioinformatics, scientific computing, social media, autonomous vehicles)</a:t>
            </a:r>
          </a:p>
          <a:p>
            <a:r>
              <a:rPr lang="en-US" dirty="0"/>
              <a:t>New questions or conjectures by researchers with good track records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28453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good research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Located at </a:t>
            </a:r>
            <a:r>
              <a:rPr lang="en-US" i="1" dirty="0"/>
              <a:t>the frontier</a:t>
            </a:r>
          </a:p>
          <a:p>
            <a:pPr lvl="1"/>
            <a:r>
              <a:rPr lang="en-US" dirty="0"/>
              <a:t>Identifies an unexplored (or underexplored) question</a:t>
            </a:r>
          </a:p>
          <a:p>
            <a:pPr lvl="1"/>
            <a:r>
              <a:rPr lang="en-US" dirty="0"/>
              <a:t>Experts have significant questions about the outcome</a:t>
            </a:r>
          </a:p>
          <a:p>
            <a:r>
              <a:rPr lang="en-US" dirty="0"/>
              <a:t>Involves </a:t>
            </a:r>
            <a:r>
              <a:rPr lang="en-US" i="1" dirty="0"/>
              <a:t>experiments</a:t>
            </a:r>
          </a:p>
          <a:p>
            <a:r>
              <a:rPr lang="en-US" dirty="0"/>
              <a:t>Identifies independent and dependent </a:t>
            </a:r>
            <a:r>
              <a:rPr lang="en-US" i="1" dirty="0"/>
              <a:t>variables</a:t>
            </a:r>
          </a:p>
          <a:p>
            <a:r>
              <a:rPr lang="en-US" dirty="0"/>
              <a:t>Involves understanding </a:t>
            </a:r>
            <a:r>
              <a:rPr lang="en-US" i="1" dirty="0"/>
              <a:t>behavior</a:t>
            </a:r>
            <a:r>
              <a:rPr lang="en-US" dirty="0"/>
              <a:t>, not just design</a:t>
            </a:r>
          </a:p>
          <a:p>
            <a:r>
              <a:rPr lang="en-US" dirty="0"/>
              <a:t>Practical issues (for short-term or exploratory projects)</a:t>
            </a:r>
          </a:p>
          <a:p>
            <a:pPr lvl="1"/>
            <a:r>
              <a:rPr lang="en-US" dirty="0"/>
              <a:t>Existing implemented algorithm, protocol, or system; or well-described algorithm with very low re‐implementation cost</a:t>
            </a:r>
          </a:p>
          <a:p>
            <a:pPr lvl="1"/>
            <a:r>
              <a:rPr lang="en-US" dirty="0"/>
              <a:t>Existing experimental infrastructure (simulator, data sets, etc.)</a:t>
            </a:r>
          </a:p>
          <a:p>
            <a:pPr lvl="1"/>
            <a:r>
              <a:rPr lang="en-US" dirty="0"/>
              <a:t>No human subjects</a:t>
            </a:r>
          </a:p>
        </p:txBody>
      </p:sp>
    </p:spTree>
    <p:extLst>
      <p:ext uri="{BB962C8B-B14F-4D97-AF65-F5344CB8AC3E}">
        <p14:creationId xmlns:p14="http://schemas.microsoft.com/office/powerpoint/2010/main" val="617642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" y="0"/>
            <a:ext cx="9142520" cy="688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286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1049"/>
            <a:ext cx="7866888" cy="1143000"/>
          </a:xfrm>
        </p:spPr>
        <p:txBody>
          <a:bodyPr>
            <a:normAutofit/>
          </a:bodyPr>
          <a:lstStyle/>
          <a:p>
            <a:r>
              <a:rPr lang="en-US" dirty="0"/>
              <a:t>A brief research communication…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72901"/>
            <a:ext cx="8392080" cy="522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072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324088" cy="1143000"/>
          </a:xfrm>
        </p:spPr>
        <p:txBody>
          <a:bodyPr>
            <a:normAutofit/>
          </a:bodyPr>
          <a:lstStyle/>
          <a:p>
            <a:r>
              <a:rPr lang="en-US" sz="3600" dirty="0"/>
              <a:t>Who would you expect to succeed first?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380722" cy="473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52800" y="3657600"/>
            <a:ext cx="17021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Samuel Pierpont Langley</a:t>
            </a:r>
          </a:p>
        </p:txBody>
      </p:sp>
    </p:spTree>
    <p:extLst>
      <p:ext uri="{BB962C8B-B14F-4D97-AF65-F5344CB8AC3E}">
        <p14:creationId xmlns:p14="http://schemas.microsoft.com/office/powerpoint/2010/main" val="119782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667000"/>
            <a:ext cx="8534400" cy="152400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4400" b="1" dirty="0">
                <a:solidFill>
                  <a:schemeClr val="accent6"/>
                </a:solidFill>
              </a:rPr>
              <a:t>What did the Wrights do right?</a:t>
            </a:r>
            <a:endParaRPr lang="en-US" sz="4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092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81288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Reviewed what was already known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40654"/>
            <a:ext cx="7036179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784611"/>
            <a:ext cx="2790825" cy="202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371600" y="2133600"/>
            <a:ext cx="7068312" cy="280076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b="1" i="1" dirty="0"/>
              <a:t>“I wish to obtain such papers as the Smithsonian Institution has published on this subject, and if possible a list of other works in print in the English language. I am an enthusiast, but not a crank in the sense that I have some pet theories as to the proper construction of a flying machine. I wish to avail myself of all that is already known and then if possible add my mite to help on the future worker who will attain final success.”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1592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Constructed a test prototype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3999"/>
            <a:ext cx="5791200" cy="489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028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Corresponded with other researchers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356475" cy="530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908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691</TotalTime>
  <Words>995</Words>
  <Application>Microsoft Office PowerPoint</Application>
  <PresentationFormat>On-screen Show (4:3)</PresentationFormat>
  <Paragraphs>110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Gill Sans MT</vt:lpstr>
      <vt:lpstr>Verdana</vt:lpstr>
      <vt:lpstr>Wingdings 2</vt:lpstr>
      <vt:lpstr>Solstice</vt:lpstr>
      <vt:lpstr>Scientific Research in Computing</vt:lpstr>
      <vt:lpstr>Why practice CS as science?</vt:lpstr>
      <vt:lpstr>PowerPoint Presentation</vt:lpstr>
      <vt:lpstr>A brief research communication…</vt:lpstr>
      <vt:lpstr>Who would you expect to succeed first?</vt:lpstr>
      <vt:lpstr>PowerPoint Presentation</vt:lpstr>
      <vt:lpstr>Reviewed what was already known</vt:lpstr>
      <vt:lpstr>Constructed a test prototype</vt:lpstr>
      <vt:lpstr>Corresponded with other researchers</vt:lpstr>
      <vt:lpstr>Conducted Experiments</vt:lpstr>
      <vt:lpstr>Gathered and analyzed experimental data</vt:lpstr>
      <vt:lpstr>Falsified Prior Results</vt:lpstr>
      <vt:lpstr>Published intermediate results</vt:lpstr>
      <vt:lpstr>Overall Approach</vt:lpstr>
      <vt:lpstr>What didn’t the Wrights do?</vt:lpstr>
      <vt:lpstr>The bottom line …</vt:lpstr>
      <vt:lpstr>Finding Interesting Problems in Computing</vt:lpstr>
      <vt:lpstr>A framework for CS research problems</vt:lpstr>
      <vt:lpstr>A framework for CS research problems</vt:lpstr>
      <vt:lpstr>PowerPoint Presentation</vt:lpstr>
      <vt:lpstr>Factors to Consider</vt:lpstr>
      <vt:lpstr>Importance</vt:lpstr>
      <vt:lpstr>PowerPoint Presentation</vt:lpstr>
      <vt:lpstr>The “Frontier”</vt:lpstr>
      <vt:lpstr>Methods for Identifying Frontiers</vt:lpstr>
      <vt:lpstr>Properties of good research projects</vt:lpstr>
    </vt:vector>
  </TitlesOfParts>
  <Company>BAM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Causality, Reasoning in Science</dc:title>
  <dc:creator>Bamshad Mobasher</dc:creator>
  <cp:lastModifiedBy>Mobasher, Bamshad</cp:lastModifiedBy>
  <cp:revision>41</cp:revision>
  <dcterms:created xsi:type="dcterms:W3CDTF">2013-04-21T22:02:55Z</dcterms:created>
  <dcterms:modified xsi:type="dcterms:W3CDTF">2021-04-15T17:49:50Z</dcterms:modified>
</cp:coreProperties>
</file>