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66" r:id="rId6"/>
    <p:sldId id="268" r:id="rId7"/>
    <p:sldId id="269" r:id="rId8"/>
    <p:sldId id="270" r:id="rId9"/>
    <p:sldId id="27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6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261" r:id="rId35"/>
    <p:sldId id="305" r:id="rId36"/>
    <p:sldId id="311" r:id="rId37"/>
    <p:sldId id="310" r:id="rId38"/>
    <p:sldId id="26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5" autoAdjust="0"/>
  </p:normalViewPr>
  <p:slideViewPr>
    <p:cSldViewPr snapToGrid="0">
      <p:cViewPr varScale="1">
        <p:scale>
          <a:sx n="63" d="100"/>
          <a:sy n="63" d="100"/>
        </p:scale>
        <p:origin x="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2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y beach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Donut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Donut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Autofit/>
          </a:bodyPr>
          <a:lstStyle/>
          <a:p>
            <a:r>
              <a:rPr lang="en-US" sz="3200" dirty="0"/>
              <a:t>Quantitative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327F-ADA0-4282-951A-63054CE0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82C7C7-167B-46A2-BE79-B66DFE10C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554480"/>
            <a:ext cx="9601196" cy="46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2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BC2F-E1C9-4277-8556-6450D0DB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0635E-2635-4B0C-95EC-771B87A8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185399" cy="3318936"/>
          </a:xfrm>
        </p:spPr>
        <p:txBody>
          <a:bodyPr>
            <a:normAutofit/>
          </a:bodyPr>
          <a:lstStyle/>
          <a:p>
            <a:r>
              <a:rPr lang="en-US" sz="1800" dirty="0"/>
              <a:t>What Does a Score Really Mean?</a:t>
            </a:r>
          </a:p>
          <a:p>
            <a:r>
              <a:rPr lang="en-US" sz="1800" dirty="0"/>
              <a:t>"Mary scored 35 on a test of extroversion… so what? “How typical or unusual is that score?</a:t>
            </a:r>
          </a:p>
          <a:p>
            <a:r>
              <a:rPr lang="en-US" sz="1800" dirty="0"/>
              <a:t>Standard scores are a bridge between a </a:t>
            </a:r>
            <a:r>
              <a:rPr lang="en-US" sz="1800" b="1" dirty="0"/>
              <a:t>single person’s score</a:t>
            </a:r>
            <a:r>
              <a:rPr lang="en-US" sz="1800" dirty="0"/>
              <a:t> and the </a:t>
            </a:r>
            <a:r>
              <a:rPr lang="en-US" sz="1800" b="1" dirty="0"/>
              <a:t>overall distribution, </a:t>
            </a:r>
            <a:r>
              <a:rPr lang="en-US" sz="1800" dirty="0"/>
              <a:t>telling us </a:t>
            </a:r>
            <a:r>
              <a:rPr lang="en-US" sz="1800" dirty="0">
                <a:highlight>
                  <a:srgbClr val="FFFF00"/>
                </a:highlight>
              </a:rPr>
              <a:t>how far from the norm they really are</a:t>
            </a:r>
            <a:r>
              <a:rPr lang="en-US" sz="1800" dirty="0"/>
              <a:t>.</a:t>
            </a:r>
          </a:p>
          <a:p>
            <a:r>
              <a:rPr lang="en-US" sz="1800" dirty="0"/>
              <a:t>The simplest standard score is Z-score: show how far a raw score is from the </a:t>
            </a:r>
            <a:r>
              <a:rPr lang="en-US" sz="1800" b="1" dirty="0">
                <a:highlight>
                  <a:srgbClr val="FFFF00"/>
                </a:highlight>
              </a:rPr>
              <a:t>mean</a:t>
            </a:r>
            <a:r>
              <a:rPr lang="en-US" sz="1800" dirty="0"/>
              <a:t>, in units of </a:t>
            </a:r>
            <a:r>
              <a:rPr lang="en-US" sz="1800" b="1" dirty="0">
                <a:highlight>
                  <a:srgbClr val="00FF00"/>
                </a:highlight>
              </a:rPr>
              <a:t>standard deviation</a:t>
            </a:r>
            <a:r>
              <a:rPr lang="en-US" sz="1800" dirty="0"/>
              <a:t>:</a:t>
            </a:r>
          </a:p>
          <a:p>
            <a:r>
              <a:rPr lang="en-US" sz="1800" dirty="0"/>
              <a:t>So, for Mary:</a:t>
            </a:r>
          </a:p>
          <a:p>
            <a:r>
              <a:rPr lang="en-US" sz="1800" dirty="0"/>
              <a:t>She scored 35, mean score is 25 , and standard deviation is 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FC293-FCFF-41EF-A3E7-0DCD5A0F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724" y="4566180"/>
            <a:ext cx="1743075" cy="77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8C7C4-8C62-470C-B320-B2FA3B00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00" y="5413905"/>
            <a:ext cx="30575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C98-7132-4ABC-A958-3727FBC6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Other Standard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1E26-B053-4C6B-915B-B1D2E5E58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/>
              <a:t>z-score</a:t>
            </a:r>
            <a:r>
              <a:rPr lang="en-US" sz="2000" dirty="0"/>
              <a:t> tells us </a:t>
            </a:r>
            <a:r>
              <a:rPr lang="en-US" sz="2000" b="1" dirty="0"/>
              <a:t>how many standard deviations</a:t>
            </a:r>
            <a:r>
              <a:rPr lang="en-US" sz="2000" dirty="0"/>
              <a:t> a score is from the mean. </a:t>
            </a:r>
          </a:p>
          <a:p>
            <a:r>
              <a:rPr lang="en-US" sz="2000" dirty="0"/>
              <a:t>But z-scores include </a:t>
            </a:r>
            <a:r>
              <a:rPr lang="en-US" sz="2000" b="1" dirty="0"/>
              <a:t>negative numbers</a:t>
            </a:r>
            <a:r>
              <a:rPr lang="en-US" sz="2000" dirty="0"/>
              <a:t>, which can be hard to interpret for some audiences.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C0D1A-29FA-4BFF-A0FA-FA40132A1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40" y="2903174"/>
            <a:ext cx="593522" cy="525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FF409-372A-462E-9A57-9B4A61D4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640" y="3738881"/>
            <a:ext cx="7213600" cy="24079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738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E931-2897-4FAC-9007-6299CE80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of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6564-B6C3-4165-B41D-48E163CB6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statistics described so far (</a:t>
            </a:r>
            <a:r>
              <a:rPr lang="en-US" sz="1800" dirty="0">
                <a:highlight>
                  <a:srgbClr val="FFFF00"/>
                </a:highlight>
              </a:rPr>
              <a:t>central tendency , variability</a:t>
            </a:r>
            <a:r>
              <a:rPr lang="en-US" sz="1800" dirty="0"/>
              <a:t>) focus on a </a:t>
            </a:r>
            <a:r>
              <a:rPr lang="en-US" sz="1800" b="1" dirty="0">
                <a:highlight>
                  <a:srgbClr val="FF00FF"/>
                </a:highlight>
              </a:rPr>
              <a:t>single variable</a:t>
            </a:r>
            <a:r>
              <a:rPr lang="en-US" sz="1800" dirty="0"/>
              <a:t>. we want to know whether </a:t>
            </a:r>
            <a:r>
              <a:rPr lang="en-US" sz="1800" b="1" dirty="0"/>
              <a:t>two or more variables</a:t>
            </a:r>
            <a:r>
              <a:rPr lang="en-US" sz="1800" dirty="0"/>
              <a:t> are associated in some meaningful way?</a:t>
            </a:r>
          </a:p>
          <a:p>
            <a:r>
              <a:rPr lang="en-US" sz="1800" b="1" dirty="0"/>
              <a:t>What Is a Correlation Coefficient?</a:t>
            </a:r>
          </a:p>
          <a:p>
            <a:r>
              <a:rPr lang="en-US" sz="1800" dirty="0"/>
              <a:t>A number ranges from </a:t>
            </a:r>
            <a:r>
              <a:rPr lang="en-US" sz="1800" b="1" dirty="0"/>
              <a:t>-1 to +1</a:t>
            </a:r>
            <a:endParaRPr lang="en-US" sz="1800" dirty="0"/>
          </a:p>
          <a:p>
            <a:r>
              <a:rPr lang="en-US" sz="1800" dirty="0"/>
              <a:t>Tells us:</a:t>
            </a:r>
          </a:p>
          <a:p>
            <a:pPr lvl="1"/>
            <a:r>
              <a:rPr lang="en-US" sz="1800" b="1" dirty="0">
                <a:highlight>
                  <a:srgbClr val="00FF00"/>
                </a:highlight>
              </a:rPr>
              <a:t>Direction</a:t>
            </a:r>
            <a:r>
              <a:rPr lang="en-US" sz="1800" dirty="0">
                <a:highlight>
                  <a:srgbClr val="00FF00"/>
                </a:highlight>
              </a:rPr>
              <a:t> </a:t>
            </a:r>
            <a:r>
              <a:rPr lang="en-US" sz="1800" dirty="0"/>
              <a:t>of relationship (positive or negative)</a:t>
            </a:r>
          </a:p>
          <a:p>
            <a:pPr lvl="1"/>
            <a:r>
              <a:rPr lang="en-US" sz="1800" b="1" dirty="0">
                <a:highlight>
                  <a:srgbClr val="FFFF00"/>
                </a:highlight>
              </a:rPr>
              <a:t>Strength</a:t>
            </a:r>
            <a:r>
              <a:rPr lang="en-US" sz="1800" dirty="0"/>
              <a:t> of relationship (how closely related variables are)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43D72-F250-4AB0-A1A9-A76DDBF6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379" y="3612973"/>
            <a:ext cx="3591905" cy="1918057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128176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F5C373E-1EA0-443B-A8C0-8C1A47A5F35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646362" y="3126844"/>
            <a:ext cx="6899275" cy="2579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2729C-16EF-41AB-96C4-EF6334B11AE5}"/>
              </a:ext>
            </a:extLst>
          </p:cNvPr>
          <p:cNvSpPr txBox="1"/>
          <p:nvPr/>
        </p:nvSpPr>
        <p:spPr>
          <a:xfrm>
            <a:off x="873760" y="1151468"/>
            <a:ext cx="9875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R² (Coefficient of Determination):</a:t>
            </a:r>
            <a:r>
              <a:rPr lang="en-US" dirty="0"/>
              <a:t> R² is the </a:t>
            </a:r>
            <a:r>
              <a:rPr lang="en-US" b="1" dirty="0">
                <a:highlight>
                  <a:srgbClr val="FFFF00"/>
                </a:highlight>
              </a:rPr>
              <a:t>square</a:t>
            </a:r>
            <a:r>
              <a:rPr lang="en-US" b="1" dirty="0"/>
              <a:t> of the Pearson correlation coefficient (r)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indicates the </a:t>
            </a:r>
            <a:r>
              <a:rPr lang="en-US" b="1" dirty="0">
                <a:highlight>
                  <a:srgbClr val="00FF00"/>
                </a:highlight>
              </a:rPr>
              <a:t>proportion of variance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/>
              <a:t>in one variable that is </a:t>
            </a:r>
            <a:r>
              <a:rPr lang="en-US" dirty="0">
                <a:highlight>
                  <a:srgbClr val="FF00FF"/>
                </a:highlight>
              </a:rPr>
              <a:t>explained and predicted</a:t>
            </a:r>
            <a:r>
              <a:rPr lang="en-US" dirty="0"/>
              <a:t> by its relationship with another variable.                           </a:t>
            </a:r>
            <a:r>
              <a:rPr lang="en-US" b="1" dirty="0"/>
              <a:t>how well one variable predicts the other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example, R² = 0.30 means 30% </a:t>
            </a:r>
            <a:r>
              <a:rPr lang="en-US" b="1" dirty="0"/>
              <a:t>the variation in one variable </a:t>
            </a:r>
            <a:r>
              <a:rPr lang="en-US" dirty="0"/>
              <a:t>can be statistically predicted or explained by other factor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E5CDD3-0BAB-4B90-BB89-FF2C634C1F00}"/>
              </a:ext>
            </a:extLst>
          </p:cNvPr>
          <p:cNvCxnSpPr/>
          <p:nvPr/>
        </p:nvCxnSpPr>
        <p:spPr>
          <a:xfrm>
            <a:off x="3220720" y="2184400"/>
            <a:ext cx="1351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2EA734-1B58-43CD-B1E6-16E558BEC263}"/>
              </a:ext>
            </a:extLst>
          </p:cNvPr>
          <p:cNvSpPr txBox="1"/>
          <p:nvPr/>
        </p:nvSpPr>
        <p:spPr>
          <a:xfrm>
            <a:off x="4338320" y="1485017"/>
            <a:ext cx="554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Correlation ≠ Causation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62C3D-0C7C-4B90-9C31-DC8E6FB7F7CA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Just because two variables are related doesn’t mean one causes the other. Correlation shows </a:t>
            </a:r>
            <a:r>
              <a:rPr lang="en-US" dirty="0">
                <a:highlight>
                  <a:srgbClr val="00FF00"/>
                </a:highlight>
              </a:rPr>
              <a:t>association</a:t>
            </a:r>
            <a:r>
              <a:rPr lang="en-US" dirty="0"/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0A19E-4E52-4DFD-AF67-AB10E9D6BA30}"/>
              </a:ext>
            </a:extLst>
          </p:cNvPr>
          <p:cNvSpPr/>
          <p:nvPr/>
        </p:nvSpPr>
        <p:spPr>
          <a:xfrm>
            <a:off x="3048000" y="42651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Example: A study shows a positive correlation between Self-Esteem and Annual Salary. </a:t>
            </a:r>
          </a:p>
          <a:p>
            <a:r>
              <a:rPr lang="en-US" dirty="0"/>
              <a:t>     Wrong Conclusion: Self-esteem causes higher salary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Right Interpretation: The two are associated, </a:t>
            </a:r>
            <a:r>
              <a:rPr lang="en-US" dirty="0">
                <a:highlight>
                  <a:srgbClr val="FFFF00"/>
                </a:highlight>
              </a:rPr>
              <a:t>but other factors </a:t>
            </a:r>
            <a:r>
              <a:rPr lang="en-US" dirty="0"/>
              <a:t>might influence both.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C0E4349A-0DCA-41F6-B4C5-76F022178790}"/>
              </a:ext>
            </a:extLst>
          </p:cNvPr>
          <p:cNvSpPr/>
          <p:nvPr/>
        </p:nvSpPr>
        <p:spPr>
          <a:xfrm>
            <a:off x="3124200" y="4868733"/>
            <a:ext cx="274320" cy="270133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31CA5-CF85-49E5-BB84-217207602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62" y="1115536"/>
            <a:ext cx="1168666" cy="11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1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4E81-973E-4B56-9785-AD758D76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Inferential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4306-C81F-45E6-B095-1BC5247C4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3" y="2556932"/>
            <a:ext cx="9601196" cy="3569548"/>
          </a:xfrm>
        </p:spPr>
        <p:txBody>
          <a:bodyPr>
            <a:normAutofit/>
          </a:bodyPr>
          <a:lstStyle/>
          <a:p>
            <a:r>
              <a:rPr lang="en-US" sz="1800" dirty="0"/>
              <a:t>So far, we have used 3 key descriptive tools to summarize and understand a sample dataset</a:t>
            </a:r>
          </a:p>
          <a:p>
            <a:r>
              <a:rPr lang="en-US" sz="1800" b="1" dirty="0"/>
              <a:t>But remember:</a:t>
            </a:r>
            <a:br>
              <a:rPr lang="en-US" sz="1800" dirty="0"/>
            </a:br>
            <a:r>
              <a:rPr lang="en-US" sz="1800" dirty="0"/>
              <a:t>A sample is just a small part of a larger population, and we usually don’t know much about that </a:t>
            </a:r>
            <a:r>
              <a:rPr lang="en-US" sz="1800" dirty="0">
                <a:highlight>
                  <a:srgbClr val="FFFF00"/>
                </a:highlight>
              </a:rPr>
              <a:t>population</a:t>
            </a:r>
            <a:r>
              <a:rPr lang="en-US" sz="1800" dirty="0"/>
              <a:t>.</a:t>
            </a:r>
          </a:p>
          <a:p>
            <a:r>
              <a:rPr lang="en-US" sz="1800" b="1" dirty="0"/>
              <a:t>This is where Inferential Statistics come in:</a:t>
            </a:r>
            <a:br>
              <a:rPr lang="en-US" sz="1800" dirty="0"/>
            </a:br>
            <a:r>
              <a:rPr lang="en-US" sz="1800" dirty="0"/>
              <a:t>They allow us to go </a:t>
            </a:r>
            <a:r>
              <a:rPr lang="en-US" sz="1800" b="1" dirty="0"/>
              <a:t>beyond the sample</a:t>
            </a:r>
            <a:r>
              <a:rPr lang="en-US" sz="1800" dirty="0"/>
              <a:t> and make educated guesses about the </a:t>
            </a:r>
            <a:r>
              <a:rPr lang="en-US" sz="1800" dirty="0">
                <a:highlight>
                  <a:srgbClr val="00FF00"/>
                </a:highlight>
              </a:rPr>
              <a:t>entire population</a:t>
            </a:r>
            <a:r>
              <a:rPr lang="en-US" sz="1800" dirty="0"/>
              <a:t>.</a:t>
            </a:r>
          </a:p>
          <a:p>
            <a:r>
              <a:rPr lang="en-US" sz="1800" dirty="0"/>
              <a:t>goals of Inferential Statistics: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Estimate </a:t>
            </a:r>
            <a:r>
              <a:rPr lang="en-US" sz="1800" dirty="0">
                <a:highlight>
                  <a:srgbClr val="00FFFF"/>
                </a:highlight>
              </a:rPr>
              <a:t>population parameters </a:t>
            </a:r>
            <a:r>
              <a:rPr lang="en-US" sz="1800" dirty="0"/>
              <a:t>from sample statistics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ighlight>
                  <a:srgbClr val="FF00FF"/>
                </a:highlight>
              </a:rPr>
              <a:t>Test hypotheses</a:t>
            </a:r>
            <a:r>
              <a:rPr lang="en-US" sz="1800" dirty="0"/>
              <a:t> about relationships or differences in the population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EB031-99BE-4B2B-8CD5-C2C63C1DF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4" y="3925888"/>
            <a:ext cx="498360" cy="3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C68B-C7B1-4945-9A23-EA0736FA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Estimating Population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BA51-EB0A-4F93-BE7A-1BD7055E9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68880"/>
            <a:ext cx="9601196" cy="385064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Using </a:t>
            </a:r>
            <a:r>
              <a:rPr lang="en-US" sz="1800" b="1" dirty="0">
                <a:highlight>
                  <a:srgbClr val="00FFFF"/>
                </a:highlight>
              </a:rPr>
              <a:t>sample statistics</a:t>
            </a:r>
            <a:r>
              <a:rPr lang="en-US" sz="1800" dirty="0">
                <a:highlight>
                  <a:srgbClr val="00FFFF"/>
                </a:highlight>
              </a:rPr>
              <a:t> </a:t>
            </a:r>
            <a:r>
              <a:rPr lang="en-US" sz="1800" dirty="0"/>
              <a:t>(like sample mean) to estimate </a:t>
            </a:r>
            <a:r>
              <a:rPr lang="en-US" sz="1800" b="1" dirty="0">
                <a:highlight>
                  <a:srgbClr val="FF00FF"/>
                </a:highlight>
              </a:rPr>
              <a:t>population parameters</a:t>
            </a:r>
            <a:r>
              <a:rPr lang="en-US" sz="1800" dirty="0">
                <a:highlight>
                  <a:srgbClr val="FF00FF"/>
                </a:highlight>
              </a:rPr>
              <a:t> </a:t>
            </a:r>
            <a:r>
              <a:rPr lang="en-US" sz="1800" dirty="0"/>
              <a:t>(like population mean μ)</a:t>
            </a:r>
          </a:p>
          <a:p>
            <a:r>
              <a:rPr lang="en-US" sz="1800" dirty="0"/>
              <a:t>Suppose we want to find out the average height of all DePaul students. Should we measure everyone?</a:t>
            </a:r>
          </a:p>
          <a:p>
            <a:r>
              <a:rPr lang="en-US" sz="1800" dirty="0"/>
              <a:t>Probably not,  it takes too much time and energy</a:t>
            </a:r>
          </a:p>
          <a:p>
            <a:r>
              <a:rPr lang="en-US" sz="1800" b="1" dirty="0"/>
              <a:t>Instead of measuring everyone...</a:t>
            </a:r>
            <a:endParaRPr lang="en-US" sz="1800" dirty="0"/>
          </a:p>
          <a:p>
            <a:r>
              <a:rPr lang="en-US" sz="1800" dirty="0"/>
              <a:t>Collect a </a:t>
            </a:r>
            <a:r>
              <a:rPr lang="en-US" sz="1800" b="1" dirty="0"/>
              <a:t>random sample</a:t>
            </a:r>
            <a:r>
              <a:rPr lang="en-US" sz="1800" dirty="0"/>
              <a:t> of students.</a:t>
            </a:r>
          </a:p>
          <a:p>
            <a:r>
              <a:rPr lang="en-US" sz="1800" dirty="0"/>
              <a:t>Calculate the </a:t>
            </a:r>
            <a:r>
              <a:rPr lang="en-US" sz="1800" b="1" dirty="0"/>
              <a:t>average height</a:t>
            </a:r>
            <a:r>
              <a:rPr lang="en-US" sz="1800" dirty="0"/>
              <a:t> from that sample.</a:t>
            </a:r>
          </a:p>
          <a:p>
            <a:r>
              <a:rPr lang="en-US" sz="1800" b="1" dirty="0"/>
              <a:t>But estimates vary!</a:t>
            </a:r>
          </a:p>
          <a:p>
            <a:r>
              <a:rPr lang="en-US" sz="1800" dirty="0"/>
              <a:t>One sample might give 66.2 inches.</a:t>
            </a:r>
          </a:p>
          <a:p>
            <a:r>
              <a:rPr lang="en-US" sz="1800" dirty="0"/>
              <a:t>Another might give 67.1 inches.</a:t>
            </a:r>
          </a:p>
          <a:p>
            <a:r>
              <a:rPr lang="en-US" sz="1800" dirty="0">
                <a:highlight>
                  <a:srgbClr val="FF0000"/>
                </a:highlight>
              </a:rPr>
              <a:t>So, how do we estimate the population mean?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9911A-7B56-4ED9-B20C-076FC8911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75283" y="5529853"/>
            <a:ext cx="738353" cy="6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3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D4A5-E96B-4A14-99DA-FFAAF1E7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 (CLT)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6545F0-8C26-4929-85A8-4ADC1DDBA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7088" y="2824744"/>
            <a:ext cx="5605770" cy="31422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D0B36D-BDC3-49EA-824F-7740C6B2286C}"/>
              </a:ext>
            </a:extLst>
          </p:cNvPr>
          <p:cNvSpPr txBox="1"/>
          <p:nvPr/>
        </p:nvSpPr>
        <p:spPr>
          <a:xfrm>
            <a:off x="5730240" y="3667760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C2224-4AC3-4FCB-B114-4B59954799D0}"/>
              </a:ext>
            </a:extLst>
          </p:cNvPr>
          <p:cNvSpPr txBox="1"/>
          <p:nvPr/>
        </p:nvSpPr>
        <p:spPr>
          <a:xfrm>
            <a:off x="5535930" y="3544649"/>
            <a:ext cx="112014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Depaul</a:t>
            </a:r>
            <a:r>
              <a:rPr lang="en-US" sz="1000" dirty="0"/>
              <a:t> population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1A82A-6B88-4462-8A57-23C05764CEB7}"/>
              </a:ext>
            </a:extLst>
          </p:cNvPr>
          <p:cNvSpPr txBox="1"/>
          <p:nvPr/>
        </p:nvSpPr>
        <p:spPr>
          <a:xfrm>
            <a:off x="7283450" y="3526710"/>
            <a:ext cx="1234032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       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D7CA3-0CBB-43AB-A86C-EAF81A7C636A}"/>
              </a:ext>
            </a:extLst>
          </p:cNvPr>
          <p:cNvSpPr txBox="1"/>
          <p:nvPr/>
        </p:nvSpPr>
        <p:spPr>
          <a:xfrm>
            <a:off x="9265920" y="3429000"/>
            <a:ext cx="123403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Distribution of sample 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AF68E-A2D9-470A-BF57-A58953FE94EE}"/>
              </a:ext>
            </a:extLst>
          </p:cNvPr>
          <p:cNvSpPr txBox="1"/>
          <p:nvPr/>
        </p:nvSpPr>
        <p:spPr>
          <a:xfrm>
            <a:off x="792480" y="2580640"/>
            <a:ext cx="41893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the Central Limit Theorem (CLT)?</a:t>
            </a:r>
            <a:endParaRPr lang="en-US" dirty="0"/>
          </a:p>
          <a:p>
            <a:r>
              <a:rPr lang="en-US" b="1" dirty="0"/>
              <a:t>CLT tells us:</a:t>
            </a:r>
            <a:endParaRPr lang="en-US" dirty="0"/>
          </a:p>
          <a:p>
            <a:r>
              <a:rPr lang="en-US" dirty="0"/>
              <a:t>If we collect lots of </a:t>
            </a:r>
            <a:r>
              <a:rPr lang="en-US" dirty="0">
                <a:highlight>
                  <a:srgbClr val="00FF00"/>
                </a:highlight>
              </a:rPr>
              <a:t>random samples </a:t>
            </a:r>
            <a:r>
              <a:rPr lang="en-US" dirty="0"/>
              <a:t>of the </a:t>
            </a:r>
            <a:r>
              <a:rPr lang="en-US" dirty="0">
                <a:highlight>
                  <a:srgbClr val="FFFF00"/>
                </a:highlight>
              </a:rPr>
              <a:t>same size </a:t>
            </a:r>
            <a:r>
              <a:rPr lang="en-US" dirty="0"/>
              <a:t>from any population, the </a:t>
            </a:r>
            <a:r>
              <a:rPr lang="en-US" b="1" dirty="0"/>
              <a:t>distribution of their means</a:t>
            </a:r>
            <a:r>
              <a:rPr lang="en-US" dirty="0"/>
              <a:t> will form a </a:t>
            </a:r>
            <a:r>
              <a:rPr lang="en-US" dirty="0">
                <a:highlight>
                  <a:srgbClr val="FF00FF"/>
                </a:highlight>
              </a:rPr>
              <a:t>Normal distribution</a:t>
            </a:r>
            <a:r>
              <a:rPr lang="en-US" dirty="0"/>
              <a:t>.</a:t>
            </a:r>
          </a:p>
          <a:p>
            <a:r>
              <a:rPr lang="en-US" dirty="0"/>
              <a:t>Even if the population itself is not bell-shaped!</a:t>
            </a:r>
          </a:p>
          <a:p>
            <a:r>
              <a:rPr lang="en-US" dirty="0"/>
              <a:t>The average of these sample means = </a:t>
            </a:r>
            <a:r>
              <a:rPr lang="en-US" b="1" dirty="0"/>
              <a:t>population mean (μ)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1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E0C0-7744-4216-92EF-64C5CEA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A4EFB-F538-4B0D-9BED-624A6CD09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Sample means </a:t>
            </a:r>
            <a:r>
              <a:rPr lang="en-US" sz="1800" b="1" dirty="0"/>
              <a:t>cluster around the true population mean</a:t>
            </a:r>
            <a:r>
              <a:rPr lang="en-US" sz="1800" dirty="0"/>
              <a:t>.</a:t>
            </a:r>
          </a:p>
          <a:p>
            <a:r>
              <a:rPr lang="en-US" sz="1800" dirty="0"/>
              <a:t>This allows us to make </a:t>
            </a:r>
            <a:r>
              <a:rPr lang="en-US" sz="1800" b="1" dirty="0"/>
              <a:t>inferences about the population</a:t>
            </a:r>
            <a:r>
              <a:rPr lang="en-US" sz="1800" dirty="0"/>
              <a:t> using just a sample.</a:t>
            </a:r>
          </a:p>
          <a:p>
            <a:r>
              <a:rPr lang="en-US" sz="1800" dirty="0"/>
              <a:t>Once we accept that sample means vary, we ask: </a:t>
            </a:r>
            <a:r>
              <a:rPr lang="en-US" sz="1800" b="1" dirty="0"/>
              <a:t>"How much do they usually vary?"</a:t>
            </a:r>
            <a:endParaRPr lang="en-US" sz="1800" dirty="0"/>
          </a:p>
          <a:p>
            <a:r>
              <a:rPr lang="en-US" sz="1800" dirty="0"/>
              <a:t>This is where </a:t>
            </a:r>
            <a:r>
              <a:rPr lang="en-US" sz="1800" b="1" dirty="0"/>
              <a:t>Standard Error of the Mean </a:t>
            </a:r>
            <a:r>
              <a:rPr lang="en-US" sz="1800" dirty="0"/>
              <a:t>comes in.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9FBF2-525C-47E1-AF08-2E475142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853" y="4701924"/>
            <a:ext cx="5419814" cy="1444877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5C4A363-D200-49E0-BF60-519CD4DABEFA}"/>
              </a:ext>
            </a:extLst>
          </p:cNvPr>
          <p:cNvSpPr/>
          <p:nvPr/>
        </p:nvSpPr>
        <p:spPr>
          <a:xfrm>
            <a:off x="1153161" y="4561840"/>
            <a:ext cx="3957319" cy="1107440"/>
          </a:xfrm>
          <a:prstGeom prst="cloudCallout">
            <a:avLst>
              <a:gd name="adj1" fmla="val 62094"/>
              <a:gd name="adj2" fmla="val 548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801BA-B326-403A-83E5-C9840B527785}"/>
              </a:ext>
            </a:extLst>
          </p:cNvPr>
          <p:cNvSpPr txBox="1"/>
          <p:nvPr/>
        </p:nvSpPr>
        <p:spPr>
          <a:xfrm>
            <a:off x="2366147" y="4802108"/>
            <a:ext cx="234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Remember!</a:t>
            </a:r>
          </a:p>
        </p:txBody>
      </p:sp>
    </p:spTree>
    <p:extLst>
      <p:ext uri="{BB962C8B-B14F-4D97-AF65-F5344CB8AC3E}">
        <p14:creationId xmlns:p14="http://schemas.microsoft.com/office/powerpoint/2010/main" val="369914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0358-1AED-4106-8B83-DA769C36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Quantitative Data Analysis Matters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89D5BB-9271-437F-9A6E-5253687FB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1462" y="2557993"/>
            <a:ext cx="3317875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75948-C495-4E8E-A833-F03B1AE6F0D6}"/>
              </a:ext>
            </a:extLst>
          </p:cNvPr>
          <p:cNvSpPr txBox="1"/>
          <p:nvPr/>
        </p:nvSpPr>
        <p:spPr>
          <a:xfrm>
            <a:off x="8148320" y="6024880"/>
            <a:ext cx="3088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Google. (2025). Image generated using Gemini based on user prompt.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A5367-8883-47B0-9841-5BC3E67C3D77}"/>
              </a:ext>
            </a:extLst>
          </p:cNvPr>
          <p:cNvSpPr/>
          <p:nvPr/>
        </p:nvSpPr>
        <p:spPr>
          <a:xfrm>
            <a:off x="1137920" y="3073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Numbers are meaningless unless we can discern the patterns that lie within them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5BE5EB-9C02-4578-9561-48087F2F0550}"/>
              </a:ext>
            </a:extLst>
          </p:cNvPr>
          <p:cNvSpPr/>
          <p:nvPr/>
        </p:nvSpPr>
        <p:spPr>
          <a:xfrm>
            <a:off x="1127760" y="3654205"/>
            <a:ext cx="646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These days, we’re flooded by </a:t>
            </a:r>
            <a:r>
              <a:rPr lang="en-US" b="1" dirty="0">
                <a:highlight>
                  <a:srgbClr val="FFFF00"/>
                </a:highlight>
              </a:rPr>
              <a:t>overwhelming amounts </a:t>
            </a:r>
            <a:r>
              <a:rPr lang="en-US" b="1" dirty="0"/>
              <a:t>of data</a:t>
            </a:r>
            <a:r>
              <a:rPr lang="en-US" b="1" dirty="0">
                <a:sym typeface="Wingdings" panose="05000000000000000000" pitchFamily="2" charset="2"/>
              </a:rPr>
              <a:t>     noise or signal?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66CCE-D594-4B5B-A23B-A577B3206E1C}"/>
              </a:ext>
            </a:extLst>
          </p:cNvPr>
          <p:cNvSpPr/>
          <p:nvPr/>
        </p:nvSpPr>
        <p:spPr>
          <a:xfrm>
            <a:off x="1137920" y="5232400"/>
            <a:ext cx="60858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</a:rPr>
              <a:t>But here’s the thing: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Can we just jump into data and start analyzing it right away?</a:t>
            </a:r>
            <a:endParaRPr lang="en-US" b="1" dirty="0"/>
          </a:p>
          <a:p>
            <a:br>
              <a:rPr lang="en-US" dirty="0"/>
            </a:b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2DBB8A-10FB-48B6-8B4C-15AB1A551E72}"/>
              </a:ext>
            </a:extLst>
          </p:cNvPr>
          <p:cNvCxnSpPr>
            <a:cxnSpLocks/>
          </p:cNvCxnSpPr>
          <p:nvPr/>
        </p:nvCxnSpPr>
        <p:spPr>
          <a:xfrm>
            <a:off x="6918960" y="3840480"/>
            <a:ext cx="4673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35E36-059E-460E-BB4D-D551194CFC8C}"/>
              </a:ext>
            </a:extLst>
          </p:cNvPr>
          <p:cNvSpPr/>
          <p:nvPr/>
        </p:nvSpPr>
        <p:spPr>
          <a:xfrm>
            <a:off x="1137920" y="4421286"/>
            <a:ext cx="593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quantitative analysis, we can find hidden patterns from noisy data,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E4256A-86E4-4165-B1FD-F524208DF133}"/>
              </a:ext>
            </a:extLst>
          </p:cNvPr>
          <p:cNvSpPr/>
          <p:nvPr/>
        </p:nvSpPr>
        <p:spPr>
          <a:xfrm>
            <a:off x="1127760" y="24722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Quantitative analysis</a:t>
            </a:r>
            <a:r>
              <a:rPr lang="en-US" dirty="0"/>
              <a:t> is the process of using numbers, statistics, and mathematical methods to understand data.</a:t>
            </a:r>
          </a:p>
        </p:txBody>
      </p:sp>
    </p:spTree>
    <p:extLst>
      <p:ext uri="{BB962C8B-B14F-4D97-AF65-F5344CB8AC3E}">
        <p14:creationId xmlns:p14="http://schemas.microsoft.com/office/powerpoint/2010/main" val="65193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FD88-ECD8-47B2-B013-0E077C74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Standard Error of the Mean (SEM):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C2BEE-DCB6-42F5-91BF-4AE7B0F29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Standard Error of the Mean (SEM): Measure how much the </a:t>
            </a:r>
            <a:r>
              <a:rPr lang="en-US" sz="1800" dirty="0">
                <a:highlight>
                  <a:srgbClr val="00FF00"/>
                </a:highlight>
              </a:rPr>
              <a:t>sample mean varies </a:t>
            </a:r>
            <a:r>
              <a:rPr lang="en-US" sz="1800" dirty="0"/>
              <a:t>from sample to sample (the dispersion of sample means)</a:t>
            </a:r>
          </a:p>
          <a:p>
            <a:r>
              <a:rPr lang="en-US" sz="1800" dirty="0"/>
              <a:t>Smaller SEM → Sample mean is closer to the population mean</a:t>
            </a:r>
          </a:p>
          <a:p>
            <a:r>
              <a:rPr lang="en-US" sz="1800" dirty="0"/>
              <a:t>SEM depends on: Population variability (σ or s) Sample size (n)</a:t>
            </a:r>
          </a:p>
          <a:p>
            <a:r>
              <a:rPr lang="en-US" sz="1800" dirty="0"/>
              <a:t> SEM Formulas (if population SD is known):</a:t>
            </a:r>
          </a:p>
          <a:p>
            <a:r>
              <a:rPr lang="el-GR" sz="1800" dirty="0"/>
              <a:t>σ = </a:t>
            </a:r>
            <a:r>
              <a:rPr lang="en-US" sz="1800" dirty="0"/>
              <a:t>population SD   , n=sample size</a:t>
            </a:r>
          </a:p>
          <a:p>
            <a:r>
              <a:rPr lang="en-US" sz="1800" b="1" dirty="0"/>
              <a:t>Larger samples reduce SEM</a:t>
            </a:r>
            <a:r>
              <a:rPr lang="en-US" sz="1800" dirty="0"/>
              <a:t>, meaning you're likely to get </a:t>
            </a:r>
            <a:r>
              <a:rPr lang="en-US" sz="1800" b="1" dirty="0"/>
              <a:t>closer to the true average height</a:t>
            </a:r>
            <a:r>
              <a:rPr lang="en-US" sz="1800" dirty="0"/>
              <a:t> of all DePaul students.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82255D-5EF3-4F71-B248-E0938F660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177" y="3763962"/>
            <a:ext cx="1638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7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F9B9-69C6-4E5C-A28A-E54A8C30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4299-8C58-4CF0-BE61-2F8D0EF0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But the formula for </a:t>
            </a:r>
            <a:r>
              <a:rPr lang="en-US" sz="1800" b="1" dirty="0"/>
              <a:t>standard error</a:t>
            </a:r>
            <a:r>
              <a:rPr lang="en-US" sz="1800" dirty="0"/>
              <a:t> uses the </a:t>
            </a:r>
            <a:r>
              <a:rPr lang="en-US" sz="1800" b="1" dirty="0"/>
              <a:t>population standard deviation (σ)</a:t>
            </a:r>
            <a:r>
              <a:rPr lang="en-US" sz="1800" dirty="0"/>
              <a:t>, which we often don’t know.</a:t>
            </a:r>
          </a:p>
          <a:p>
            <a:r>
              <a:rPr lang="en-US" sz="1800" b="1" dirty="0"/>
              <a:t>Solution: Use Sample Standard Deviation (s)</a:t>
            </a:r>
          </a:p>
          <a:p>
            <a:r>
              <a:rPr lang="en-US" sz="1800" dirty="0"/>
              <a:t>Statisticians created a formula to estimate SEM using the </a:t>
            </a:r>
            <a:r>
              <a:rPr lang="en-US" sz="1800" b="1" dirty="0"/>
              <a:t>sample</a:t>
            </a:r>
            <a:r>
              <a:rPr lang="en-US" sz="1800" dirty="0"/>
              <a:t>:</a:t>
            </a:r>
          </a:p>
          <a:p>
            <a:r>
              <a:rPr lang="en-US" sz="1800" i="1" dirty="0"/>
              <a:t>s</a:t>
            </a:r>
            <a:r>
              <a:rPr lang="en-US" sz="1800" dirty="0"/>
              <a:t> = sample standard deviation</a:t>
            </a:r>
          </a:p>
          <a:p>
            <a:r>
              <a:rPr lang="en-US" sz="1800" i="1" dirty="0"/>
              <a:t>n</a:t>
            </a:r>
            <a:r>
              <a:rPr lang="en-US" sz="1800" dirty="0"/>
              <a:t> = sample size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9071E-0A8C-41C3-BECE-249399F88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422" y="4216400"/>
            <a:ext cx="32670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61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5CE5-B20B-41DD-966E-2B729DCB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101F1-560A-4236-84DE-715FC2D49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Suppose we randomly sample </a:t>
            </a:r>
            <a:r>
              <a:rPr lang="en-US" sz="1800" b="1" dirty="0"/>
              <a:t>25 DePaul students</a:t>
            </a:r>
            <a:r>
              <a:rPr lang="en-US" sz="1800" dirty="0"/>
              <a:t> and record their heights (in cm):</a:t>
            </a:r>
          </a:p>
          <a:p>
            <a:r>
              <a:rPr lang="en-US" sz="1800" b="1" dirty="0"/>
              <a:t>Sample mean height </a:t>
            </a:r>
            <a:r>
              <a:rPr lang="en-US" sz="1800" dirty="0"/>
              <a:t> = </a:t>
            </a:r>
            <a:r>
              <a:rPr lang="en-US" sz="1800" b="1" dirty="0"/>
              <a:t>172 cm</a:t>
            </a:r>
            <a:br>
              <a:rPr lang="en-US" sz="1800" dirty="0"/>
            </a:br>
            <a:r>
              <a:rPr lang="en-US" sz="1800" b="1" dirty="0"/>
              <a:t>Sample standard deviation</a:t>
            </a:r>
            <a:r>
              <a:rPr lang="en-US" sz="1800" dirty="0"/>
              <a:t> </a:t>
            </a:r>
            <a:r>
              <a:rPr lang="en-US" sz="1800" b="1" dirty="0"/>
              <a:t>(s) </a:t>
            </a:r>
            <a:r>
              <a:rPr lang="en-US" sz="1800" dirty="0"/>
              <a:t>= </a:t>
            </a:r>
            <a:r>
              <a:rPr lang="en-US" sz="1800" b="1" dirty="0"/>
              <a:t>8 cm</a:t>
            </a:r>
            <a:br>
              <a:rPr lang="en-US" sz="1800" dirty="0"/>
            </a:br>
            <a:r>
              <a:rPr lang="en-US" sz="1800" b="1" dirty="0"/>
              <a:t>Sample size (n) = 25</a:t>
            </a:r>
          </a:p>
          <a:p>
            <a:r>
              <a:rPr lang="en-US" sz="1800" dirty="0"/>
              <a:t>If we took </a:t>
            </a:r>
            <a:r>
              <a:rPr lang="en-US" sz="1800" b="1" dirty="0"/>
              <a:t>many random samples</a:t>
            </a:r>
            <a:r>
              <a:rPr lang="en-US" sz="1800" dirty="0"/>
              <a:t> of 25 students and calculated the average height for each, those sample averages would </a:t>
            </a:r>
            <a:r>
              <a:rPr lang="en-US" sz="1800" b="1" dirty="0"/>
              <a:t>typically fall within ±1.63 cm</a:t>
            </a:r>
            <a:r>
              <a:rPr lang="en-US" sz="1800" dirty="0"/>
              <a:t> of the </a:t>
            </a:r>
            <a:r>
              <a:rPr lang="en-US" sz="1800" b="1" dirty="0"/>
              <a:t>true population mean</a:t>
            </a:r>
            <a:r>
              <a:rPr lang="en-US" sz="1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52F6C-1263-443D-9C6A-E7D3BC5E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788" y="2991008"/>
            <a:ext cx="5241419" cy="875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3144CA-6151-4DE2-A777-31907A744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828" y="1378769"/>
            <a:ext cx="619080" cy="5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80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B97D-3EF5-42FE-99FD-5EB08FEE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06F66-07B9-49F4-B983-7CC9EF582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When we use the sample mean (172 cm) to estimate the population mean, this is a </a:t>
            </a:r>
            <a:r>
              <a:rPr lang="en-US" sz="1800" dirty="0">
                <a:highlight>
                  <a:srgbClr val="FFFF00"/>
                </a:highlight>
              </a:rPr>
              <a:t>point estimate</a:t>
            </a:r>
            <a:r>
              <a:rPr lang="en-US" sz="1800" dirty="0"/>
              <a:t>. While point estimates give us a single number, they don’t tell us how uncertain or confident we should be in that estimate.</a:t>
            </a:r>
          </a:p>
          <a:p>
            <a:r>
              <a:rPr lang="en-US" sz="1800" dirty="0"/>
              <a:t>A Better Option: Interval Estimates (Confidence Intervals)</a:t>
            </a:r>
          </a:p>
          <a:p>
            <a:r>
              <a:rPr lang="en-US" sz="1800" dirty="0"/>
              <a:t>A confidence interval (CI) gives us a range where we believe the true population mean lies, based on our sample. It gives us a </a:t>
            </a:r>
            <a:r>
              <a:rPr lang="en-US" sz="1800" dirty="0">
                <a:highlight>
                  <a:srgbClr val="00FF00"/>
                </a:highlight>
              </a:rPr>
              <a:t>level of confidence </a:t>
            </a:r>
            <a:r>
              <a:rPr lang="en-US" sz="1800" dirty="0"/>
              <a:t>(usually 95%) that the interval contains the true value.</a:t>
            </a:r>
          </a:p>
        </p:txBody>
      </p:sp>
    </p:spTree>
    <p:extLst>
      <p:ext uri="{BB962C8B-B14F-4D97-AF65-F5344CB8AC3E}">
        <p14:creationId xmlns:p14="http://schemas.microsoft.com/office/powerpoint/2010/main" val="412783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827D3-0A0A-4251-8EE1-3C0E5BE13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707" y="2473643"/>
            <a:ext cx="4092032" cy="30737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7CD9F1-B154-415F-B4F1-317903F6F3AF}"/>
              </a:ext>
            </a:extLst>
          </p:cNvPr>
          <p:cNvSpPr/>
          <p:nvPr/>
        </p:nvSpPr>
        <p:spPr>
          <a:xfrm>
            <a:off x="1422777" y="877054"/>
            <a:ext cx="4977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95% Confidence Interval for DePaul Student Heights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70337-C686-43F7-9196-E19097C38927}"/>
              </a:ext>
            </a:extLst>
          </p:cNvPr>
          <p:cNvSpPr/>
          <p:nvPr/>
        </p:nvSpPr>
        <p:spPr>
          <a:xfrm>
            <a:off x="1422777" y="13106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 our earlier 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 mean: </a:t>
            </a:r>
            <a:r>
              <a:rPr lang="en-US" b="1" dirty="0"/>
              <a:t>172 cm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 error (SEM): </a:t>
            </a:r>
            <a:r>
              <a:rPr lang="en-US" b="1" dirty="0"/>
              <a:t>1.63 cm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 size: </a:t>
            </a:r>
            <a:r>
              <a:rPr lang="en-US" b="1" dirty="0"/>
              <a:t>25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Confidence level: </a:t>
            </a:r>
            <a:r>
              <a:rPr lang="en-US" b="1" dirty="0"/>
              <a:t>95%</a:t>
            </a:r>
            <a:r>
              <a:rPr lang="en-US" dirty="0"/>
              <a:t> → Use </a:t>
            </a:r>
            <a:r>
              <a:rPr lang="en-US" b="1" dirty="0"/>
              <a:t>z = 1.96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7B2C6-39E3-45D1-BAF3-DD32F1D5B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2" y="3010853"/>
            <a:ext cx="3403342" cy="13060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5DD8E9-EEBB-4879-9CEE-927424DB0A49}"/>
              </a:ext>
            </a:extLst>
          </p:cNvPr>
          <p:cNvSpPr/>
          <p:nvPr/>
        </p:nvSpPr>
        <p:spPr>
          <a:xfrm>
            <a:off x="937261" y="4539746"/>
            <a:ext cx="57175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We are 95% confident that the true average height of all DePaul students lies between 168.8 cm and 175.2 cm</a:t>
            </a:r>
            <a:r>
              <a:rPr lang="en-US" dirty="0"/>
              <a:t>, based on this sample. This means that if we repeated this sampling process many times, 95% of the intervals we make would have the true population mean.</a:t>
            </a:r>
          </a:p>
        </p:txBody>
      </p:sp>
    </p:spTree>
    <p:extLst>
      <p:ext uri="{BB962C8B-B14F-4D97-AF65-F5344CB8AC3E}">
        <p14:creationId xmlns:p14="http://schemas.microsoft.com/office/powerpoint/2010/main" val="4197489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66EC-F4F7-48AD-B7C1-40ED7983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A7007-73D4-4DC0-8E0C-33F33110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We can only gather evidence that supports a theory, or find evidence that </a:t>
            </a:r>
            <a:r>
              <a:rPr lang="en-US" b="1" dirty="0">
                <a:highlight>
                  <a:srgbClr val="FFFF00"/>
                </a:highlight>
              </a:rPr>
              <a:t>contradicts it</a:t>
            </a:r>
          </a:p>
          <a:p>
            <a:r>
              <a:rPr lang="en-US" b="1" dirty="0"/>
              <a:t>falsifiability</a:t>
            </a:r>
            <a:r>
              <a:rPr lang="en-US" dirty="0"/>
              <a:t>                We test ideas by trying to prove them </a:t>
            </a:r>
            <a:r>
              <a:rPr lang="en-US" b="1" dirty="0">
                <a:highlight>
                  <a:srgbClr val="00FF00"/>
                </a:highlight>
              </a:rPr>
              <a:t>wrong</a:t>
            </a:r>
            <a:r>
              <a:rPr lang="en-US" dirty="0"/>
              <a:t>, not right</a:t>
            </a:r>
          </a:p>
          <a:p>
            <a:r>
              <a:rPr lang="en-US" dirty="0"/>
              <a:t>In statistics, we don’t directly test whether our research idea is true.</a:t>
            </a:r>
            <a:br>
              <a:rPr lang="en-US" dirty="0"/>
            </a:br>
            <a:r>
              <a:rPr lang="en-US" dirty="0"/>
              <a:t>Instead, we </a:t>
            </a:r>
            <a:r>
              <a:rPr lang="en-US" b="1" dirty="0">
                <a:highlight>
                  <a:srgbClr val="00FFFF"/>
                </a:highlight>
              </a:rPr>
              <a:t>assume the opposite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/>
              <a:t>and test whether the data give us a good reason to reject that assumption.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7CBA12-081E-4AFD-B43D-DD8864839298}"/>
              </a:ext>
            </a:extLst>
          </p:cNvPr>
          <p:cNvCxnSpPr/>
          <p:nvPr/>
        </p:nvCxnSpPr>
        <p:spPr>
          <a:xfrm>
            <a:off x="3332480" y="3728720"/>
            <a:ext cx="1087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61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F7C0-9703-4DFD-8539-AC782161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Null and Alternative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9267-5983-4F9E-B2EF-CB3126785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Null Hypothesis: Assumes </a:t>
            </a:r>
            <a:r>
              <a:rPr lang="en-US" sz="1800" b="1" dirty="0">
                <a:highlight>
                  <a:srgbClr val="00FFFF"/>
                </a:highlight>
              </a:rPr>
              <a:t>no effect</a:t>
            </a:r>
            <a:r>
              <a:rPr lang="en-US" sz="1800" dirty="0">
                <a:highlight>
                  <a:srgbClr val="00FFFF"/>
                </a:highlight>
              </a:rPr>
              <a:t> </a:t>
            </a:r>
            <a:r>
              <a:rPr lang="en-US" sz="1800" dirty="0"/>
              <a:t>or </a:t>
            </a:r>
            <a:r>
              <a:rPr lang="en-US" sz="1800" b="1" dirty="0"/>
              <a:t>no difference, and </a:t>
            </a:r>
            <a:r>
              <a:rPr lang="en-US" sz="1800" dirty="0"/>
              <a:t>any observed pattern is due to </a:t>
            </a:r>
            <a:r>
              <a:rPr lang="en-US" sz="1800" b="1" dirty="0">
                <a:highlight>
                  <a:srgbClr val="FFFF00"/>
                </a:highlight>
              </a:rPr>
              <a:t>chance</a:t>
            </a:r>
          </a:p>
          <a:p>
            <a:r>
              <a:rPr lang="en-US" sz="1800" dirty="0"/>
              <a:t>Alternative Hypotheses : </a:t>
            </a:r>
            <a:r>
              <a:rPr lang="en-US" sz="1800" b="1" dirty="0"/>
              <a:t>Assumes a real effect or true difference exists. Suggests the pattern is not due to chance. </a:t>
            </a:r>
          </a:p>
          <a:p>
            <a:r>
              <a:rPr lang="en-US" sz="1800" dirty="0"/>
              <a:t>The </a:t>
            </a:r>
            <a:r>
              <a:rPr lang="en-US" sz="1800" b="1" dirty="0"/>
              <a:t>null hypothesis is the falsifiable idea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>We </a:t>
            </a:r>
            <a:r>
              <a:rPr lang="en-US" sz="1800" b="1" dirty="0"/>
              <a:t>assume it's true</a:t>
            </a:r>
            <a:r>
              <a:rPr lang="en-US" sz="1800" dirty="0"/>
              <a:t>, and only if there’s strong evidence, we </a:t>
            </a:r>
            <a:r>
              <a:rPr lang="en-US" sz="1800" b="1" dirty="0"/>
              <a:t>reject it(</a:t>
            </a:r>
            <a:r>
              <a:rPr lang="en-US" sz="1800" dirty="0"/>
              <a:t>If results are too unlikely to happen by chance)</a:t>
            </a:r>
            <a:r>
              <a:rPr lang="en-US" sz="1800" b="1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8110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38F6-9913-4749-805C-CEBF67B3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C78D8-9700-494A-8EE0-959730D59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When Do We Reject the Null Hypothesis?</a:t>
            </a:r>
          </a:p>
          <a:p>
            <a:r>
              <a:rPr lang="en-US" sz="1800" dirty="0"/>
              <a:t>We look at the </a:t>
            </a:r>
            <a:r>
              <a:rPr lang="en-US" sz="1800" b="1" dirty="0">
                <a:highlight>
                  <a:srgbClr val="FFFF00"/>
                </a:highlight>
              </a:rPr>
              <a:t>probability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/>
              <a:t>that our result happened </a:t>
            </a:r>
            <a:r>
              <a:rPr lang="en-US" sz="1800" b="1" dirty="0">
                <a:highlight>
                  <a:srgbClr val="00FF00"/>
                </a:highlight>
              </a:rPr>
              <a:t>just by chance</a:t>
            </a:r>
            <a:r>
              <a:rPr lang="en-US" sz="1800" dirty="0"/>
              <a:t>.(p-value)</a:t>
            </a:r>
          </a:p>
          <a:p>
            <a:r>
              <a:rPr lang="en-US" sz="1800" dirty="0"/>
              <a:t>If that probability is lower than a set</a:t>
            </a:r>
            <a:r>
              <a:rPr lang="en-US" sz="1800" dirty="0">
                <a:highlight>
                  <a:srgbClr val="00FF00"/>
                </a:highlight>
              </a:rPr>
              <a:t> threshold</a:t>
            </a:r>
            <a:r>
              <a:rPr lang="en-US" sz="1800" dirty="0"/>
              <a:t>, called the </a:t>
            </a:r>
            <a:r>
              <a:rPr lang="en-US" sz="1800" dirty="0">
                <a:highlight>
                  <a:srgbClr val="FF00FF"/>
                </a:highlight>
              </a:rPr>
              <a:t>significance level (α):</a:t>
            </a:r>
            <a:r>
              <a:rPr lang="en-US" sz="1800" dirty="0"/>
              <a:t>→ → We reject the null hypothesis (H₀) → We say the result is statistically significant</a:t>
            </a:r>
          </a:p>
          <a:p>
            <a:r>
              <a:rPr lang="en-US" sz="1800" b="1" dirty="0"/>
              <a:t>Common α values: (</a:t>
            </a:r>
            <a:r>
              <a:rPr lang="el-GR" sz="1800" dirty="0"/>
              <a:t>α = 0.05</a:t>
            </a:r>
            <a:r>
              <a:rPr lang="en-US" sz="1800" dirty="0"/>
              <a:t> &amp; </a:t>
            </a:r>
            <a:r>
              <a:rPr lang="el-GR" sz="1800" dirty="0"/>
              <a:t>α = 0.01 </a:t>
            </a:r>
            <a:r>
              <a:rPr lang="en-US" sz="18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p &lt; 0.01 → Less than 1 in 100 chance the result is random.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p &lt; 0.05 → Less than 1 in 20 chance the result is random.</a:t>
            </a:r>
          </a:p>
        </p:txBody>
      </p:sp>
    </p:spTree>
    <p:extLst>
      <p:ext uri="{BB962C8B-B14F-4D97-AF65-F5344CB8AC3E}">
        <p14:creationId xmlns:p14="http://schemas.microsoft.com/office/powerpoint/2010/main" val="3581215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D48C-D9BE-47C4-8DFF-B0A86E4922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7760" y="119063"/>
            <a:ext cx="9601200" cy="1303337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C908-B662-4670-B79D-47A1629CFB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256983"/>
            <a:ext cx="9601200" cy="4788217"/>
          </a:xfrm>
        </p:spPr>
        <p:txBody>
          <a:bodyPr>
            <a:normAutofit/>
          </a:bodyPr>
          <a:lstStyle/>
          <a:p>
            <a:r>
              <a:rPr lang="en-US" sz="1800" b="1" dirty="0"/>
              <a:t>Scenario:</a:t>
            </a:r>
            <a:br>
              <a:rPr lang="en-US" sz="1800" dirty="0"/>
            </a:br>
            <a:r>
              <a:rPr lang="en-US" sz="1800" dirty="0"/>
              <a:t>We test whether a new study method improves exam scores.</a:t>
            </a:r>
          </a:p>
          <a:p>
            <a:r>
              <a:rPr lang="en-US" sz="1800" dirty="0"/>
              <a:t>Group A (traditional method): mean score = 75</a:t>
            </a:r>
          </a:p>
          <a:p>
            <a:r>
              <a:rPr lang="en-US" sz="1800" dirty="0"/>
              <a:t>Group B (new method): mean score = 82</a:t>
            </a:r>
          </a:p>
          <a:p>
            <a:r>
              <a:rPr lang="en-US" sz="1800" dirty="0">
                <a:highlight>
                  <a:srgbClr val="00FF00"/>
                </a:highlight>
              </a:rPr>
              <a:t>Null Hypothesis</a:t>
            </a:r>
            <a:r>
              <a:rPr lang="en-US" sz="1800" dirty="0"/>
              <a:t>: The new study method </a:t>
            </a:r>
            <a:r>
              <a:rPr lang="en-US" sz="1800" b="1" dirty="0"/>
              <a:t>does not improve</a:t>
            </a:r>
            <a:r>
              <a:rPr lang="en-US" sz="1800" dirty="0"/>
              <a:t> exam scores</a:t>
            </a:r>
          </a:p>
          <a:p>
            <a:r>
              <a:rPr lang="en-US" sz="1800" dirty="0">
                <a:highlight>
                  <a:srgbClr val="00FF00"/>
                </a:highlight>
              </a:rPr>
              <a:t>Alternative Hypothesis </a:t>
            </a:r>
            <a:r>
              <a:rPr lang="en-US" sz="1800" dirty="0"/>
              <a:t>: The new study method </a:t>
            </a:r>
            <a:r>
              <a:rPr lang="en-US" sz="1800" b="1" dirty="0"/>
              <a:t>does improve</a:t>
            </a:r>
            <a:r>
              <a:rPr lang="en-US" sz="1800" dirty="0"/>
              <a:t> exam scores</a:t>
            </a:r>
          </a:p>
          <a:p>
            <a:r>
              <a:rPr lang="en-US" sz="1800" dirty="0"/>
              <a:t>We perform a t-test and get: </a:t>
            </a:r>
            <a:r>
              <a:rPr lang="en-US" sz="1800" dirty="0">
                <a:highlight>
                  <a:srgbClr val="FFFF00"/>
                </a:highlight>
              </a:rPr>
              <a:t>p = 0.02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l-GR" sz="1800" dirty="0">
                <a:highlight>
                  <a:srgbClr val="00FFFF"/>
                </a:highlight>
              </a:rPr>
              <a:t>α</a:t>
            </a:r>
            <a:r>
              <a:rPr lang="en-US" sz="1800" dirty="0">
                <a:highlight>
                  <a:srgbClr val="00FFFF"/>
                </a:highlight>
              </a:rPr>
              <a:t> = 0.05</a:t>
            </a:r>
            <a:endParaRPr lang="en-US" sz="1800" b="1" dirty="0"/>
          </a:p>
          <a:p>
            <a:r>
              <a:rPr lang="en-US" sz="1800" b="1" dirty="0"/>
              <a:t>Interpretation:</a:t>
            </a:r>
            <a:endParaRPr lang="en-US" sz="1800" dirty="0"/>
          </a:p>
          <a:p>
            <a:r>
              <a:rPr lang="en-US" sz="1800" dirty="0"/>
              <a:t>p = 0.02 means there's a 2% chance this difference is due to chance.</a:t>
            </a:r>
          </a:p>
          <a:p>
            <a:r>
              <a:rPr lang="en-US" sz="1800" dirty="0"/>
              <a:t>Since 0.02 &lt; 0.05, we </a:t>
            </a:r>
            <a:r>
              <a:rPr lang="en-US" sz="1800" b="1" dirty="0"/>
              <a:t>reject the null hypothesis</a:t>
            </a:r>
            <a:r>
              <a:rPr lang="en-US" sz="1800" dirty="0"/>
              <a:t>.</a:t>
            </a:r>
          </a:p>
          <a:p>
            <a:r>
              <a:rPr lang="en-US" sz="1800" dirty="0"/>
              <a:t>We conclude the new method likely improves exam scores.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67647-0BBA-4BE4-97A0-D0F950E9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478" y="2606040"/>
            <a:ext cx="1873522" cy="5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08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E5A2-F515-4568-99E6-57B5018F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680" y="982133"/>
            <a:ext cx="9138918" cy="1049868"/>
          </a:xfrm>
        </p:spPr>
        <p:txBody>
          <a:bodyPr/>
          <a:lstStyle/>
          <a:p>
            <a:r>
              <a:rPr lang="en-US" dirty="0"/>
              <a:t>Making Errors in 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31675-E56B-477D-8AD6-DD1149D6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9360"/>
            <a:ext cx="3703319" cy="3376508"/>
          </a:xfrm>
        </p:spPr>
        <p:txBody>
          <a:bodyPr>
            <a:normAutofit/>
          </a:bodyPr>
          <a:lstStyle/>
          <a:p>
            <a:r>
              <a:rPr lang="en-US" sz="1800" dirty="0"/>
              <a:t>Hypothesis testing is based on </a:t>
            </a:r>
            <a:r>
              <a:rPr lang="en-US" sz="1800" dirty="0">
                <a:highlight>
                  <a:srgbClr val="00FF00"/>
                </a:highlight>
              </a:rPr>
              <a:t>probability</a:t>
            </a:r>
            <a:r>
              <a:rPr lang="en-US" sz="1800" dirty="0"/>
              <a:t>, not </a:t>
            </a:r>
            <a:r>
              <a:rPr lang="en-US" sz="1800" dirty="0">
                <a:highlight>
                  <a:srgbClr val="FFFF00"/>
                </a:highlight>
              </a:rPr>
              <a:t>certainty</a:t>
            </a:r>
            <a:r>
              <a:rPr lang="en-US" sz="1800" dirty="0"/>
              <a:t>. Even with random sampling, there's always a chance of error.</a:t>
            </a:r>
          </a:p>
          <a:p>
            <a:r>
              <a:rPr lang="en-US" sz="1800" dirty="0"/>
              <a:t>Two types of mistakes can occur:</a:t>
            </a:r>
          </a:p>
          <a:p>
            <a:r>
              <a:rPr lang="en-US" sz="1800" dirty="0"/>
              <a:t>Type I Error (False Positive) and  Type II Error (False Negative)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01CD1-DC30-4660-A7AC-F0210C4F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0" y="2621280"/>
            <a:ext cx="658368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DC2B-53A1-428C-81BE-A2D58A965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1-Organizing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7B572A-30B8-4043-A98E-D93FABCC0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347" y="4429760"/>
            <a:ext cx="3798005" cy="1598508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82B80A-6BFA-4323-97F7-50D4ECFA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63" y="4426372"/>
            <a:ext cx="3892230" cy="159850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77103A-A6E9-4366-B14F-1E63A22E76A3}"/>
              </a:ext>
            </a:extLst>
          </p:cNvPr>
          <p:cNvSpPr/>
          <p:nvPr/>
        </p:nvSpPr>
        <p:spPr>
          <a:xfrm>
            <a:off x="1463040" y="254354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Our minds can only handle </a:t>
            </a:r>
            <a:r>
              <a:rPr lang="en-US" b="1" dirty="0"/>
              <a:t>a </a:t>
            </a:r>
            <a:r>
              <a:rPr lang="en-US" b="1" dirty="0">
                <a:highlight>
                  <a:srgbClr val="00FF00"/>
                </a:highlight>
              </a:rPr>
              <a:t>limited amount </a:t>
            </a:r>
            <a:r>
              <a:rPr lang="en-US" b="1" dirty="0"/>
              <a:t>of information</a:t>
            </a:r>
            <a:r>
              <a:rPr lang="en-US" dirty="0"/>
              <a:t> at once.</a:t>
            </a:r>
          </a:p>
          <a:p>
            <a:r>
              <a:rPr lang="en-US" dirty="0"/>
              <a:t>A dataset with </a:t>
            </a:r>
            <a:r>
              <a:rPr lang="en-US" b="1" dirty="0"/>
              <a:t>5,000+ items</a:t>
            </a:r>
            <a:r>
              <a:rPr lang="en-US" dirty="0"/>
              <a:t> is overwhelming for human cognition.</a:t>
            </a:r>
          </a:p>
          <a:p>
            <a:r>
              <a:rPr lang="en-US" dirty="0"/>
              <a:t>We must </a:t>
            </a:r>
            <a:r>
              <a:rPr lang="en-US" b="1" dirty="0">
                <a:highlight>
                  <a:srgbClr val="FFFF00"/>
                </a:highlight>
              </a:rPr>
              <a:t>organize</a:t>
            </a:r>
            <a:r>
              <a:rPr lang="en-US" dirty="0">
                <a:highlight>
                  <a:srgbClr val="FFFF00"/>
                </a:highlight>
              </a:rPr>
              <a:t> it to make sense of 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779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37F4-5E86-430F-BC16-57EB51A7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Testing Warning!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A4BB-6088-41D2-BA7B-F9D189069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Testing many hypotheses increases </a:t>
            </a:r>
            <a:r>
              <a:rPr lang="en-US" sz="1800" dirty="0">
                <a:highlight>
                  <a:srgbClr val="FFFF00"/>
                </a:highlight>
              </a:rPr>
              <a:t>Type I error </a:t>
            </a:r>
            <a:r>
              <a:rPr lang="en-US" sz="1800" dirty="0"/>
              <a:t>risk!</a:t>
            </a:r>
          </a:p>
          <a:p>
            <a:r>
              <a:rPr lang="en-US" sz="1800" dirty="0"/>
              <a:t>Example: Run 15 tests at α = 0.05 → 53.67% chance of at least one Type I error!</a:t>
            </a:r>
          </a:p>
          <a:p>
            <a:r>
              <a:rPr lang="en-US" sz="1800" dirty="0"/>
              <a:t>Always report all findings, including total number of tests and their results, honestly and transparently.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F740A0AF-E46B-4E60-9686-6DC5ECB495BD}"/>
              </a:ext>
            </a:extLst>
          </p:cNvPr>
          <p:cNvSpPr/>
          <p:nvPr/>
        </p:nvSpPr>
        <p:spPr>
          <a:xfrm>
            <a:off x="1183642" y="3352800"/>
            <a:ext cx="452118" cy="355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9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954E3F-C90F-4AED-8C5E-30BBC9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274D6-81B5-4350-AFD5-014504FF5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654296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21268E-FF5E-4624-BB9D-B825216E9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19B5D-60BA-4995-92D8-FC547E604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3B4F-3BD1-49EB-A598-9F48208BA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720" y="2021840"/>
            <a:ext cx="5389876" cy="30683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Now that we've discussed Type I and Type II errors, let's look at how variability and sampling choices in experiments can influence the likelihood of making these errors</a:t>
            </a:r>
          </a:p>
        </p:txBody>
      </p:sp>
    </p:spTree>
    <p:extLst>
      <p:ext uri="{BB962C8B-B14F-4D97-AF65-F5344CB8AC3E}">
        <p14:creationId xmlns:p14="http://schemas.microsoft.com/office/powerpoint/2010/main" val="161505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5369-31BE-45C6-B67D-A5198816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Aggregation and Variability and Randomness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1344-2BEF-4BA8-A5A6-09D460F95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62588"/>
          </a:xfrm>
        </p:spPr>
        <p:txBody>
          <a:bodyPr>
            <a:normAutofit/>
          </a:bodyPr>
          <a:lstStyle/>
          <a:p>
            <a:r>
              <a:rPr lang="en-US" sz="1800" b="1" dirty="0"/>
              <a:t>Aggregating results:</a:t>
            </a:r>
            <a:endParaRPr lang="en-US" sz="1800" dirty="0"/>
          </a:p>
          <a:p>
            <a:r>
              <a:rPr lang="en-US" sz="1800" dirty="0"/>
              <a:t>Usually report the average (mean) of multiple runs</a:t>
            </a:r>
          </a:p>
          <a:p>
            <a:r>
              <a:rPr lang="en-US" sz="1800" dirty="0"/>
              <a:t>Median or trimmed mean preferred if data is skewed or has outliers</a:t>
            </a:r>
          </a:p>
          <a:p>
            <a:r>
              <a:rPr lang="en-US" sz="1800" b="1" dirty="0"/>
              <a:t>Why average?</a:t>
            </a:r>
            <a:endParaRPr lang="en-US" sz="1800" dirty="0"/>
          </a:p>
          <a:p>
            <a:r>
              <a:rPr lang="en-US" sz="1800" dirty="0"/>
              <a:t>Reporting an </a:t>
            </a:r>
            <a:r>
              <a:rPr lang="en-US" sz="1800" b="1" dirty="0"/>
              <a:t>average</a:t>
            </a:r>
            <a:r>
              <a:rPr lang="en-US" sz="1800" dirty="0"/>
              <a:t> score across multiple runs </a:t>
            </a:r>
            <a:r>
              <a:rPr lang="en-US" sz="1800" b="1" dirty="0"/>
              <a:t>smooths random noise</a:t>
            </a:r>
            <a:r>
              <a:rPr lang="en-US" sz="1800" dirty="0"/>
              <a:t>, making it </a:t>
            </a:r>
            <a:r>
              <a:rPr lang="en-US" sz="1800" b="1" dirty="0"/>
              <a:t>less likely</a:t>
            </a:r>
            <a:r>
              <a:rPr lang="en-US" sz="1800" dirty="0"/>
              <a:t> that a random fluctuation triggers a false alarm (Type I error).</a:t>
            </a:r>
          </a:p>
          <a:p>
            <a:r>
              <a:rPr lang="en-US" sz="1800" dirty="0"/>
              <a:t>But if bias or systematic error exists (like non-random sampling), aggregation may not help,, leading to false conclusion                            use </a:t>
            </a:r>
            <a:r>
              <a:rPr lang="en-US" sz="1800" b="1" dirty="0"/>
              <a:t>random sampling</a:t>
            </a:r>
            <a:r>
              <a:rPr lang="en-US" sz="1800" dirty="0"/>
              <a:t> or stratified sampling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EF1BA6-034F-40C7-94FE-C2B9A82B09E0}"/>
              </a:ext>
            </a:extLst>
          </p:cNvPr>
          <p:cNvCxnSpPr/>
          <p:nvPr/>
        </p:nvCxnSpPr>
        <p:spPr>
          <a:xfrm>
            <a:off x="3200400" y="5344160"/>
            <a:ext cx="1280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769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1344-2BEF-4BA8-A5A6-09D460F956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8720" y="1547812"/>
            <a:ext cx="9601200" cy="3762375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To assess whether a result is significant (and not </a:t>
            </a:r>
            <a:r>
              <a:rPr lang="en-US" sz="1800" dirty="0">
                <a:highlight>
                  <a:srgbClr val="FF00FF"/>
                </a:highlight>
              </a:rPr>
              <a:t>due to chance</a:t>
            </a:r>
            <a:r>
              <a:rPr lang="en-US" sz="1800" dirty="0"/>
              <a:t>), we need to understand the </a:t>
            </a:r>
            <a:r>
              <a:rPr lang="en-US" sz="1800" b="1" dirty="0">
                <a:highlight>
                  <a:srgbClr val="00FFFF"/>
                </a:highlight>
              </a:rPr>
              <a:t>natural variability</a:t>
            </a:r>
            <a:r>
              <a:rPr lang="en-US" sz="1800" dirty="0"/>
              <a:t> in outcomes.</a:t>
            </a:r>
          </a:p>
          <a:p>
            <a:endParaRPr lang="en-US" sz="1800" dirty="0"/>
          </a:p>
          <a:p>
            <a:r>
              <a:rPr lang="en-US" sz="1800" dirty="0">
                <a:highlight>
                  <a:srgbClr val="FFFF00"/>
                </a:highlight>
              </a:rPr>
              <a:t>Standard deviation, quantiles, and confidence intervals</a:t>
            </a:r>
            <a:r>
              <a:rPr lang="en-US" sz="1800" dirty="0"/>
              <a:t> help us understand how uncertain a result is, critical for avoiding both Type I and II errors. Reporting only a mean without variability hides the range of outcomes and can lead to overconfidence in the result, potentially misleading hypothesis testing</a:t>
            </a:r>
          </a:p>
          <a:p>
            <a:endParaRPr lang="en-US" sz="1800" dirty="0"/>
          </a:p>
          <a:p>
            <a:r>
              <a:rPr lang="en-US" sz="1800" b="1" dirty="0"/>
              <a:t>Always remember</a:t>
            </a:r>
            <a:r>
              <a:rPr lang="en-US" sz="1800" dirty="0"/>
              <a:t>:</a:t>
            </a:r>
          </a:p>
          <a:p>
            <a:r>
              <a:rPr lang="en-US" sz="1800" dirty="0"/>
              <a:t>To reduce both Type I and Type II errors, we must design experiments carefully, using big, diverse and representative samples, running multiple trials, and reporting variability, not just not just cherry-picked averages.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D36A5-C05D-4B5E-8327-489E697BD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7" y="3863023"/>
            <a:ext cx="459028" cy="3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8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1BC47-C75D-47C1-A3B0-99C74420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Visualization of Results: Why It Matters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23113-B3E0-4056-84B0-766F8C1FA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Computers generate data, visualization helps us understand it. Visualization complements statistic</a:t>
            </a:r>
          </a:p>
          <a:p>
            <a:r>
              <a:rPr lang="en-US" sz="1800" dirty="0"/>
              <a:t>Even simple graphs reveal trends and patterns hidden in numbers.</a:t>
            </a:r>
          </a:p>
          <a:p>
            <a:r>
              <a:rPr lang="en-US" sz="1800" dirty="0"/>
              <a:t>We need to be careful with graphs:</a:t>
            </a:r>
          </a:p>
          <a:p>
            <a:r>
              <a:rPr lang="en-US" sz="1800" dirty="0"/>
              <a:t>Example: Connecting points with lines can mislead; </a:t>
            </a:r>
            <a:r>
              <a:rPr lang="en-US" sz="1800" dirty="0">
                <a:highlight>
                  <a:srgbClr val="FF00FF"/>
                </a:highlight>
              </a:rPr>
              <a:t>curve fitting</a:t>
            </a:r>
            <a:r>
              <a:rPr lang="en-US" sz="1800" dirty="0"/>
              <a:t> shows true trends.</a:t>
            </a:r>
          </a:p>
          <a:p>
            <a:r>
              <a:rPr lang="en-US" sz="1800" dirty="0"/>
              <a:t>The jagged line can falsely show a trend between </a:t>
            </a:r>
            <a:r>
              <a:rPr lang="en-US" sz="1800" dirty="0">
                <a:highlight>
                  <a:srgbClr val="FFFF00"/>
                </a:highlight>
              </a:rPr>
              <a:t>individual points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8BE66-68F5-49DA-AD1B-E2F94E29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280" y="4596930"/>
            <a:ext cx="2662871" cy="1464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7E1B3-17A9-47BC-AFBB-F7C777A7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080" y="4277360"/>
            <a:ext cx="3167501" cy="17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221A9CB9-F531-48D3-A506-95FE253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FD39BF5-DFD4-40A5-8009-2EA1391AB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ell">
            <a:extLst>
              <a:ext uri="{FF2B5EF4-FFF2-40B4-BE49-F238E27FC236}">
                <a16:creationId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A0F723F-8F96-43F7-9D99-0D837624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1B4D856-F364-4DDD-BC91-4D024A825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Oval 72">
                <a:extLst>
                  <a:ext uri="{FF2B5EF4-FFF2-40B4-BE49-F238E27FC236}">
                    <a16:creationId xmlns:a16="http://schemas.microsoft.com/office/drawing/2014/main" id="{72F1CBC0-365A-4E91-A63B-B7599EDED5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Donut 38">
                <a:extLst>
                  <a:ext uri="{FF2B5EF4-FFF2-40B4-BE49-F238E27FC236}">
                    <a16:creationId xmlns:a16="http://schemas.microsoft.com/office/drawing/2014/main" id="{BE55A32E-C79F-4FD7-8BA4-7F3613D7B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22DCA41-FD40-45D5-A909-60754B580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Oval 70">
                <a:extLst>
                  <a:ext uri="{FF2B5EF4-FFF2-40B4-BE49-F238E27FC236}">
                    <a16:creationId xmlns:a16="http://schemas.microsoft.com/office/drawing/2014/main" id="{03F3D55A-B20B-496C-B8DC-9E0C593E9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Donut 36">
                <a:extLst>
                  <a:ext uri="{FF2B5EF4-FFF2-40B4-BE49-F238E27FC236}">
                    <a16:creationId xmlns:a16="http://schemas.microsoft.com/office/drawing/2014/main" id="{60221C8D-9A7A-4F34-AEE0-CF6BE6A4F0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7419ED5-1433-4FFB-A272-D18229B04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Oval 68">
                <a:extLst>
                  <a:ext uri="{FF2B5EF4-FFF2-40B4-BE49-F238E27FC236}">
                    <a16:creationId xmlns:a16="http://schemas.microsoft.com/office/drawing/2014/main" id="{8CBEE95B-136E-45DC-90DC-5E7C76EB4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Donut 34">
                <a:extLst>
                  <a:ext uri="{FF2B5EF4-FFF2-40B4-BE49-F238E27FC236}">
                    <a16:creationId xmlns:a16="http://schemas.microsoft.com/office/drawing/2014/main" id="{7A142A39-09DE-427E-98BE-AB81BBA21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6260297-94CB-4B81-B325-16CE9D23D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Oval 66">
                <a:extLst>
                  <a:ext uri="{FF2B5EF4-FFF2-40B4-BE49-F238E27FC236}">
                    <a16:creationId xmlns:a16="http://schemas.microsoft.com/office/drawing/2014/main" id="{2CFE29B2-BBC3-4B31-9C8A-D8378E5CE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Donut 32">
                <a:extLst>
                  <a:ext uri="{FF2B5EF4-FFF2-40B4-BE49-F238E27FC236}">
                    <a16:creationId xmlns:a16="http://schemas.microsoft.com/office/drawing/2014/main" id="{9A38BB73-EDDD-49D1-A06C-2B793E000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 dirty="0">
              <a:solidFill>
                <a:schemeClr val="bg1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135029A-5B59-4B80-8F56-B7BB132D6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34BD-CE78-4D9B-9D22-9974B493DA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4720" y="831850"/>
            <a:ext cx="10383520" cy="51943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800" dirty="0">
                <a:highlight>
                  <a:srgbClr val="00FF00"/>
                </a:highlight>
              </a:rPr>
              <a:t>Tables and graphs </a:t>
            </a:r>
            <a:r>
              <a:rPr lang="en-US" sz="1800" dirty="0"/>
              <a:t>also uncover hidden patterns in data</a:t>
            </a:r>
            <a:endParaRPr lang="pt-BR" sz="1800" b="1" dirty="0"/>
          </a:p>
          <a:p>
            <a:r>
              <a:rPr lang="pt-BR" sz="1800" b="1" dirty="0"/>
              <a:t>Raw Data Example: Joe’s Quiz Grades</a:t>
            </a:r>
            <a:endParaRPr lang="en-US" sz="1800" dirty="0"/>
          </a:p>
          <a:p>
            <a:r>
              <a:rPr lang="en-US" sz="1800" dirty="0"/>
              <a:t>His grades (in the order received):</a:t>
            </a:r>
          </a:p>
          <a:p>
            <a:r>
              <a:rPr lang="en-US" sz="1800" b="1" dirty="0"/>
              <a:t>92, 69, 91, 70, 90, 89, 72, 87, 73, 86, 85, 75, 84, 76, 83, 83, 77, 81, 78, 79</a:t>
            </a:r>
          </a:p>
          <a:p>
            <a:r>
              <a:rPr lang="en-US" sz="1800" dirty="0"/>
              <a:t>This linear list is hard to interpret.</a:t>
            </a:r>
          </a:p>
          <a:p>
            <a:r>
              <a:rPr lang="en-US" sz="1800" dirty="0"/>
              <a:t>A </a:t>
            </a:r>
            <a:r>
              <a:rPr lang="en-US" sz="1800" dirty="0">
                <a:highlight>
                  <a:srgbClr val="FFFF00"/>
                </a:highlight>
              </a:rPr>
              <a:t>line graph </a:t>
            </a:r>
            <a:r>
              <a:rPr lang="en-US" sz="1800" dirty="0"/>
              <a:t>reveals an insightful pattern: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6348B-0D82-4D32-A8E2-73685D8D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3802892"/>
            <a:ext cx="6065520" cy="22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8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8294-29AB-4A0B-9E7D-91924397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2-From Organizing to Understanding: Choosing appropriate statistics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54C13-9712-4358-9BF9-CD514F80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8560"/>
            <a:ext cx="9601196" cy="3427308"/>
          </a:xfrm>
        </p:spPr>
        <p:txBody>
          <a:bodyPr>
            <a:normAutofit/>
          </a:bodyPr>
          <a:lstStyle/>
          <a:p>
            <a:r>
              <a:rPr lang="en-US" sz="1800" dirty="0"/>
              <a:t>Once data is thoughtfully organized, the next step is to </a:t>
            </a:r>
            <a:r>
              <a:rPr lang="en-US" sz="1800" dirty="0">
                <a:highlight>
                  <a:srgbClr val="00FF00"/>
                </a:highlight>
              </a:rPr>
              <a:t>extract deeper meaning </a:t>
            </a:r>
            <a:r>
              <a:rPr lang="en-US" sz="1800" dirty="0"/>
              <a:t> and more </a:t>
            </a:r>
            <a:r>
              <a:rPr lang="en-US" sz="1800" dirty="0">
                <a:highlight>
                  <a:srgbClr val="00FF00"/>
                </a:highlight>
              </a:rPr>
              <a:t>consistent patterns</a:t>
            </a:r>
            <a:r>
              <a:rPr lang="en-US" sz="1800" dirty="0"/>
              <a:t> using statistics. </a:t>
            </a:r>
          </a:p>
          <a:p>
            <a:r>
              <a:rPr lang="en-US" sz="1800" dirty="0"/>
              <a:t>Two Main Functions of Statistics:</a:t>
            </a:r>
          </a:p>
          <a:p>
            <a:pPr marL="0" indent="0">
              <a:buNone/>
            </a:pPr>
            <a:r>
              <a:rPr lang="en-US" sz="1800" b="1" dirty="0"/>
              <a:t>1. Descriptive Statistics</a:t>
            </a:r>
          </a:p>
          <a:p>
            <a:r>
              <a:rPr lang="en-US" sz="1800" dirty="0"/>
              <a:t>Help us </a:t>
            </a:r>
            <a:r>
              <a:rPr lang="en-US" sz="1800" b="1" dirty="0">
                <a:highlight>
                  <a:srgbClr val="FFFF00"/>
                </a:highlight>
              </a:rPr>
              <a:t>summarize</a:t>
            </a:r>
            <a:r>
              <a:rPr lang="en-US" sz="1800" dirty="0"/>
              <a:t> and </a:t>
            </a:r>
            <a:r>
              <a:rPr lang="en-US" sz="1800" b="1" dirty="0">
                <a:highlight>
                  <a:srgbClr val="FFFF00"/>
                </a:highlight>
              </a:rPr>
              <a:t>describe</a:t>
            </a:r>
            <a:r>
              <a:rPr lang="en-US" sz="1800" dirty="0"/>
              <a:t> key features of a dataset. Examples: Mean, Median, Range, Standard Deviation, Correlation</a:t>
            </a:r>
          </a:p>
          <a:p>
            <a:pPr marL="0" indent="0">
              <a:buNone/>
            </a:pPr>
            <a:r>
              <a:rPr lang="en-US" sz="1800" b="1" dirty="0"/>
              <a:t>2. Inferential Statistics</a:t>
            </a:r>
          </a:p>
          <a:p>
            <a:r>
              <a:rPr lang="en-US" sz="1800" dirty="0"/>
              <a:t>Let us make </a:t>
            </a:r>
            <a:r>
              <a:rPr lang="en-US" sz="1800" b="1" dirty="0">
                <a:highlight>
                  <a:srgbClr val="00FFFF"/>
                </a:highlight>
              </a:rPr>
              <a:t>generalizations</a:t>
            </a:r>
            <a:r>
              <a:rPr lang="en-US" sz="1800" dirty="0"/>
              <a:t> about a population from a </a:t>
            </a:r>
            <a:r>
              <a:rPr lang="en-US" sz="1800" b="1" dirty="0">
                <a:highlight>
                  <a:srgbClr val="00FFFF"/>
                </a:highlight>
              </a:rPr>
              <a:t>sample</a:t>
            </a:r>
            <a:r>
              <a:rPr lang="en-US" sz="1800" dirty="0"/>
              <a:t>. Examples: Making predictions or </a:t>
            </a:r>
            <a:r>
              <a:rPr lang="en-US" sz="1800" b="1" dirty="0"/>
              <a:t>testing hypotheses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5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BA74-96BC-49F3-A65F-F3E0CF1A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to Know!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3F8752-A98E-4331-8007-FCDDF043B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632" y="3808350"/>
            <a:ext cx="5070806" cy="18043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DA3727-74BE-4892-886A-E4081989D0BB}"/>
              </a:ext>
            </a:extLst>
          </p:cNvPr>
          <p:cNvSpPr/>
          <p:nvPr/>
        </p:nvSpPr>
        <p:spPr>
          <a:xfrm>
            <a:off x="680720" y="4387336"/>
            <a:ext cx="541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We use </a:t>
            </a:r>
            <a:r>
              <a:rPr lang="en-US" dirty="0">
                <a:highlight>
                  <a:srgbClr val="00FF00"/>
                </a:highlight>
              </a:rPr>
              <a:t>Greek letters</a:t>
            </a:r>
            <a:r>
              <a:rPr lang="en-US" dirty="0"/>
              <a:t> for parameters and </a:t>
            </a:r>
            <a:r>
              <a:rPr lang="en-US" dirty="0">
                <a:highlight>
                  <a:srgbClr val="FF00FF"/>
                </a:highlight>
              </a:rPr>
              <a:t>Latin letters </a:t>
            </a:r>
            <a:r>
              <a:rPr lang="en-US" dirty="0"/>
              <a:t>for statistics.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C60D55-7A48-4857-9FB1-CBC85F186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68737" y="1433990"/>
            <a:ext cx="382529" cy="404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553EB9-483F-45B1-A90E-4BAC77FC4BCF}"/>
              </a:ext>
            </a:extLst>
          </p:cNvPr>
          <p:cNvSpPr/>
          <p:nvPr/>
        </p:nvSpPr>
        <p:spPr>
          <a:xfrm>
            <a:off x="1295402" y="23518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Parameter</a:t>
            </a:r>
            <a:r>
              <a:rPr lang="en-US" dirty="0"/>
              <a:t>: Is a characteristic of entire population(like mean, standard deviation)</a:t>
            </a:r>
          </a:p>
          <a:p>
            <a:r>
              <a:rPr lang="en-US" dirty="0">
                <a:highlight>
                  <a:srgbClr val="FFFF00"/>
                </a:highlight>
              </a:rPr>
              <a:t>Statistics</a:t>
            </a:r>
            <a:r>
              <a:rPr lang="en-US" dirty="0"/>
              <a:t>: Any calculation we perform for the sample(like sample mean, standard deviation)</a:t>
            </a:r>
          </a:p>
        </p:txBody>
      </p:sp>
    </p:spTree>
    <p:extLst>
      <p:ext uri="{BB962C8B-B14F-4D97-AF65-F5344CB8AC3E}">
        <p14:creationId xmlns:p14="http://schemas.microsoft.com/office/powerpoint/2010/main" val="97860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CEA4B3-36AF-420F-9FE1-2524F524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Descriptive Analysis(The Story Behind Your Data!)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4F9E4-5EE4-4DC3-B42B-1D343865F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      What Are Descriptive Statistics? Descriptive statistics describe and summarize data.</a:t>
            </a:r>
          </a:p>
          <a:p>
            <a:r>
              <a:rPr lang="en-US" sz="1800" dirty="0"/>
              <a:t>It helps answer three key questions: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Where’s the </a:t>
            </a:r>
            <a:r>
              <a:rPr lang="en-US" sz="1800" dirty="0">
                <a:highlight>
                  <a:srgbClr val="00FFFF"/>
                </a:highlight>
              </a:rPr>
              <a:t>center </a:t>
            </a:r>
            <a:r>
              <a:rPr lang="en-US" sz="1800" dirty="0"/>
              <a:t>of the data?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How </a:t>
            </a:r>
            <a:r>
              <a:rPr lang="en-US" sz="1800" dirty="0">
                <a:highlight>
                  <a:srgbClr val="FFFF00"/>
                </a:highlight>
              </a:rPr>
              <a:t>spread out</a:t>
            </a:r>
            <a:r>
              <a:rPr lang="en-US" sz="1800" dirty="0"/>
              <a:t> is the data?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How do variables </a:t>
            </a:r>
            <a:r>
              <a:rPr lang="en-US" sz="1800" dirty="0">
                <a:highlight>
                  <a:srgbClr val="00FF00"/>
                </a:highlight>
              </a:rPr>
              <a:t>relate </a:t>
            </a:r>
            <a:r>
              <a:rPr lang="en-US" sz="1800" dirty="0"/>
              <a:t>to each other?</a:t>
            </a:r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D5F069-9800-4BB7-A46E-161CE134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337" y="2556932"/>
            <a:ext cx="433085" cy="3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2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310E-E46D-43CC-9C3C-E822C128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2" y="-137025"/>
            <a:ext cx="9609668" cy="1468800"/>
          </a:xfrm>
        </p:spPr>
        <p:txBody>
          <a:bodyPr/>
          <a:lstStyle/>
          <a:p>
            <a:r>
              <a:rPr lang="en-US" dirty="0"/>
              <a:t>Measures of Central Tendency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16E41-3515-4676-A76C-96CB13AC6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7159" y="1634065"/>
            <a:ext cx="9626660" cy="170297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300" dirty="0"/>
              <a:t>-</a:t>
            </a:r>
            <a:r>
              <a:rPr lang="en-US" sz="1900" dirty="0"/>
              <a:t>This is where </a:t>
            </a:r>
            <a:r>
              <a:rPr lang="en-US" sz="1900" b="1" dirty="0"/>
              <a:t>measures of central tendency</a:t>
            </a:r>
            <a:r>
              <a:rPr lang="en-US" sz="1900" dirty="0"/>
              <a:t> come in , they help us find the “</a:t>
            </a:r>
            <a:r>
              <a:rPr lang="en-US" sz="1900" dirty="0">
                <a:highlight>
                  <a:srgbClr val="FFFF00"/>
                </a:highlight>
              </a:rPr>
              <a:t>best guess</a:t>
            </a:r>
            <a:r>
              <a:rPr lang="en-US" sz="1900" dirty="0"/>
              <a:t>” or the “center” of the data.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/>
              <a:t>Think of this as the heart or balance point of your data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578FAC-9827-4463-8841-6FF31F42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59" y="3337034"/>
            <a:ext cx="9816662" cy="2941847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18D98-A546-47FD-ADD4-D9E537D58B85}"/>
              </a:ext>
            </a:extLst>
          </p:cNvPr>
          <p:cNvCxnSpPr/>
          <p:nvPr/>
        </p:nvCxnSpPr>
        <p:spPr>
          <a:xfrm>
            <a:off x="2858814" y="1418897"/>
            <a:ext cx="6026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7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7305-DC5F-4F73-9254-E499BBA1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Variability ( How Spread Out is the Data?)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182C1-23CF-43CF-9A08-D2DBAA4B816B}"/>
              </a:ext>
            </a:extLst>
          </p:cNvPr>
          <p:cNvSpPr txBox="1"/>
          <p:nvPr/>
        </p:nvSpPr>
        <p:spPr>
          <a:xfrm>
            <a:off x="1442720" y="2499360"/>
            <a:ext cx="9926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far, we’ve talked about the </a:t>
            </a:r>
            <a:r>
              <a:rPr lang="en-US" dirty="0">
                <a:highlight>
                  <a:srgbClr val="FFFF00"/>
                </a:highlight>
              </a:rPr>
              <a:t>best guess </a:t>
            </a:r>
            <a:r>
              <a:rPr lang="en-US" dirty="0"/>
              <a:t>(the average or central tendency)</a:t>
            </a:r>
          </a:p>
          <a:p>
            <a:endParaRPr lang="en-US" dirty="0"/>
          </a:p>
          <a:p>
            <a:r>
              <a:rPr lang="en-US" dirty="0"/>
              <a:t>Now, let’s flip it: What are the </a:t>
            </a:r>
            <a:r>
              <a:rPr lang="en-US" dirty="0">
                <a:highlight>
                  <a:srgbClr val="FF00FF"/>
                </a:highlight>
              </a:rPr>
              <a:t>worst odds</a:t>
            </a:r>
            <a:r>
              <a:rPr lang="en-US" dirty="0"/>
              <a:t>?</a:t>
            </a:r>
          </a:p>
          <a:p>
            <a:r>
              <a:rPr lang="en-US" dirty="0"/>
              <a:t>Variability tells us </a:t>
            </a:r>
            <a:r>
              <a:rPr lang="en-US" b="1" dirty="0"/>
              <a:t>how much the data points scatter or cluster</a:t>
            </a:r>
            <a:r>
              <a:rPr lang="en-US" dirty="0"/>
              <a:t> around the average</a:t>
            </a:r>
          </a:p>
          <a:p>
            <a:endParaRPr lang="en-US" dirty="0"/>
          </a:p>
          <a:p>
            <a:r>
              <a:rPr lang="en-US" dirty="0"/>
              <a:t>If data points are close to the average, we can predict new values with confidence. When data points spread out, predictions become less certain.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22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9FC027-78BA-4464-9AFA-DE1AD048A20F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3ECB95-7346-4B93-9055-00403BD11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6E212-9500-4C34-86DE-BC71867BE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design</Template>
  <TotalTime>0</TotalTime>
  <Words>2364</Words>
  <Application>Microsoft Office PowerPoint</Application>
  <PresentationFormat>Widescreen</PresentationFormat>
  <Paragraphs>197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Garamond</vt:lpstr>
      <vt:lpstr>Times New Roman</vt:lpstr>
      <vt:lpstr>Wingdings</vt:lpstr>
      <vt:lpstr>Organic</vt:lpstr>
      <vt:lpstr>Quantitative Analysis</vt:lpstr>
      <vt:lpstr>Why Quantitative Data Analysis Matters</vt:lpstr>
      <vt:lpstr>1-Organizing Data</vt:lpstr>
      <vt:lpstr>PowerPoint Presentation</vt:lpstr>
      <vt:lpstr>2-From Organizing to Understanding: Choosing appropriate statistics</vt:lpstr>
      <vt:lpstr>Good to Know!</vt:lpstr>
      <vt:lpstr>Descriptive Analysis(The Story Behind Your Data!)</vt:lpstr>
      <vt:lpstr>Measures of Central Tendency</vt:lpstr>
      <vt:lpstr>Variability ( How Spread Out is the Data?)</vt:lpstr>
      <vt:lpstr>PowerPoint Presentation</vt:lpstr>
      <vt:lpstr>Standard Score</vt:lpstr>
      <vt:lpstr> Other Standard Scores</vt:lpstr>
      <vt:lpstr>Measure of Association</vt:lpstr>
      <vt:lpstr>PowerPoint Presentation</vt:lpstr>
      <vt:lpstr>PowerPoint Presentation</vt:lpstr>
      <vt:lpstr>Inferential statistics</vt:lpstr>
      <vt:lpstr>Estimating Population Parameters</vt:lpstr>
      <vt:lpstr>Central Limit Theorem (CLT)</vt:lpstr>
      <vt:lpstr>Why CLT Matters</vt:lpstr>
      <vt:lpstr>Standard Error of the Mean (SEM): </vt:lpstr>
      <vt:lpstr>Problem?</vt:lpstr>
      <vt:lpstr>Example</vt:lpstr>
      <vt:lpstr>Confidence Interval</vt:lpstr>
      <vt:lpstr>PowerPoint Presentation</vt:lpstr>
      <vt:lpstr>Testing hypothesis</vt:lpstr>
      <vt:lpstr>The Null and Alternative Hypothesis</vt:lpstr>
      <vt:lpstr>Statistical Significance</vt:lpstr>
      <vt:lpstr>Example</vt:lpstr>
      <vt:lpstr>Making Errors in Hypothesis Testing</vt:lpstr>
      <vt:lpstr>Multiple Testing Warning!</vt:lpstr>
      <vt:lpstr>Question</vt:lpstr>
      <vt:lpstr>Aggregation and Variability and Randomness</vt:lpstr>
      <vt:lpstr>PowerPoint Presentation</vt:lpstr>
      <vt:lpstr>Visualization of Results: Why It Matters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2025-05-11T14:45:12Z</dcterms:created>
  <dcterms:modified xsi:type="dcterms:W3CDTF">2025-05-20T20:37:08Z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