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5a366a9b8f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5a366a9b8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58fc983c9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58fc983c9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could be a good topic for a case study….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58fc983c9c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58fc983c9c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could be a good topic for a case study….</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58fc983c9c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358fc983c9c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could be a good topic for a case study….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58fc983c9c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58fc983c9c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could be a good topic for a case study….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58fc983c9c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58fc983c9c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358fc983c9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358fc983c9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5a366a9b8f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5a366a9b8f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58fc983c9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358fc983c9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5a0fc580e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35a0fc580e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8fc983c9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8fc983c9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35a0fc580e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5a0fc580e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5a0fc580e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5a0fc580e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358fc983c9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358fc983c9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5a366a9b8f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35a366a9b8f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58fc983c9c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358fc983c9c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35a0fc580e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35a0fc580e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35a0fc580e8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35a0fc580e8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35a0fc580e8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35a0fc580e8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35a0fc580e8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35a0fc580e8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35a0fc580e8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35a0fc580e8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58fc983c9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58fc983c9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looks like this guide may have a few scenarios that we can use for brief discussions with the class.  Maybe we consider alerting up front, and making this a little more interactive?</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35a0fc580e8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35a0fc580e8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358fc983c9c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358fc983c9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35a366a9b8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35a366a9b8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35a366a9b8f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35a366a9b8f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358fc983c9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358fc983c9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35a72477f0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35a72477f0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5a72477f08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35a72477f08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35a72477f08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35a72477f08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358fc983c9c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358fc983c9c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358fc983c9c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358fc983c9c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58fc983c9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58fc983c9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35a72477f08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35a72477f08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35a72477f08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35a72477f08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358fc983c9c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358fc983c9c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35a366a9b8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35a366a9b8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35a366a9b8f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35a366a9b8f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58fc983c9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358fc983c9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358fc983c9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358fc983c9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358fc983c9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358fc983c9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358fc983c9c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358fc983c9c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358fc983c9c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358fc983c9c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58fc983c9c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58fc983c9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58fc983c9c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358fc983c9c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35a0fc580e8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35a0fc580e8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35a0fc580e8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35a0fc580e8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35a0fc580e8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35a0fc580e8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58fc983c9c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58fc983c9c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58fc983c9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58fc983c9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5a366a9b8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5a366a9b8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5a366a9b8f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5a366a9b8f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www.wsj.com/tech/ai/mit-says-it-no-longer-stands-behind-students-ai-research-paper-11434092?mod=hp_listb_pos2"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Ethics in Research</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Eric Puryear, James Herbick</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Choosing a Research Group (continued)</a:t>
            </a:r>
            <a:endParaRPr/>
          </a:p>
          <a:p>
            <a:pPr indent="0" lvl="0" marL="0" rtl="0" algn="l">
              <a:spcBef>
                <a:spcPts val="0"/>
              </a:spcBef>
              <a:spcAft>
                <a:spcPts val="0"/>
              </a:spcAft>
              <a:buNone/>
            </a:pPr>
            <a:r>
              <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lnSpc>
                <a:spcPct val="100000"/>
              </a:lnSpc>
              <a:spcBef>
                <a:spcPts val="0"/>
              </a:spcBef>
              <a:spcAft>
                <a:spcPts val="0"/>
              </a:spcAft>
              <a:buSzPct val="64285"/>
              <a:buChar char="●"/>
            </a:pPr>
            <a:r>
              <a:rPr lang="en" sz="2800">
                <a:solidFill>
                  <a:schemeClr val="dk1"/>
                </a:solidFill>
              </a:rPr>
              <a:t>Are graduate students and postdoctoral fellows discouraged from continuing their projects when they leave?</a:t>
            </a:r>
            <a:endParaRPr sz="2800">
              <a:solidFill>
                <a:schemeClr val="dk1"/>
              </a:solidFill>
            </a:endParaRPr>
          </a:p>
          <a:p>
            <a:pPr indent="-334327" lvl="0" marL="457200" rtl="0" algn="l">
              <a:lnSpc>
                <a:spcPct val="100000"/>
              </a:lnSpc>
              <a:spcBef>
                <a:spcPts val="0"/>
              </a:spcBef>
              <a:spcAft>
                <a:spcPts val="0"/>
              </a:spcAft>
              <a:buSzPct val="64285"/>
              <a:buChar char="●"/>
            </a:pPr>
            <a:r>
              <a:rPr lang="en" sz="2800">
                <a:solidFill>
                  <a:schemeClr val="dk1"/>
                </a:solidFill>
              </a:rPr>
              <a:t>Are graduate students and postdoctoral fellows encouraged and funded to attend professional meetings and make presentations?</a:t>
            </a:r>
            <a:endParaRPr sz="2800">
              <a:solidFill>
                <a:schemeClr val="dk1"/>
              </a:solidFill>
            </a:endParaRPr>
          </a:p>
          <a:p>
            <a:pPr indent="-334327" lvl="0" marL="457200" rtl="0" algn="l">
              <a:lnSpc>
                <a:spcPct val="100000"/>
              </a:lnSpc>
              <a:spcBef>
                <a:spcPts val="0"/>
              </a:spcBef>
              <a:spcAft>
                <a:spcPts val="0"/>
              </a:spcAft>
              <a:buSzPct val="64285"/>
              <a:buChar char="●"/>
            </a:pPr>
            <a:r>
              <a:rPr lang="en" sz="2800">
                <a:solidFill>
                  <a:schemeClr val="dk1"/>
                </a:solidFill>
              </a:rPr>
              <a:t>Are there opportunities for other kinds of professional development, such as giving lectures, supervising others, or applying for funds?</a:t>
            </a:r>
            <a:endParaRPr sz="2800">
              <a:solidFill>
                <a:schemeClr val="dk1"/>
              </a:solidFill>
            </a:endParaRPr>
          </a:p>
          <a:p>
            <a:pPr indent="0" lvl="0" marL="0" rtl="0" algn="l">
              <a:lnSpc>
                <a:spcPct val="100000"/>
              </a:lnSpc>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Treatment of Data</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As graduate students, we need to understand how to treat data correctly.</a:t>
            </a:r>
            <a:endParaRPr/>
          </a:p>
          <a:p>
            <a:pPr indent="-342900" lvl="0" marL="457200" rtl="0" algn="l">
              <a:spcBef>
                <a:spcPts val="1000"/>
              </a:spcBef>
              <a:spcAft>
                <a:spcPts val="0"/>
              </a:spcAft>
              <a:buSzPts val="1800"/>
              <a:buChar char="●"/>
            </a:pPr>
            <a:r>
              <a:rPr lang="en"/>
              <a:t>Researchers who manipulate data (even in subtle fashion) in order to deceive others violate the values and professional standards of science.</a:t>
            </a:r>
            <a:endParaRPr/>
          </a:p>
          <a:p>
            <a:pPr indent="-342900" lvl="0" marL="457200" rtl="0" algn="l">
              <a:spcBef>
                <a:spcPts val="1000"/>
              </a:spcBef>
              <a:spcAft>
                <a:spcPts val="0"/>
              </a:spcAft>
              <a:buSzPts val="1800"/>
              <a:buChar char="●"/>
            </a:pPr>
            <a:r>
              <a:rPr lang="en"/>
              <a:t>Manipulating data can mislead colleagues, impede progress in our fields, and </a:t>
            </a:r>
            <a:r>
              <a:rPr lang="en"/>
              <a:t>undermine</a:t>
            </a:r>
            <a:r>
              <a:rPr lang="en"/>
              <a:t> our authority and trustworthiness as researchers.</a:t>
            </a:r>
            <a:endParaRPr/>
          </a:p>
          <a:p>
            <a:pPr indent="-342900" lvl="0" marL="457200" rtl="0" algn="l">
              <a:spcBef>
                <a:spcPts val="0"/>
              </a:spcBef>
              <a:spcAft>
                <a:spcPts val="0"/>
              </a:spcAft>
              <a:buSzPts val="1800"/>
              <a:buChar char="●"/>
            </a:pPr>
            <a:r>
              <a:rPr lang="en"/>
              <a:t>Information could be introduced into the scientific record that harms broader society (medical, healthcare trials, etc.).</a:t>
            </a:r>
            <a:endParaRPr/>
          </a:p>
          <a:p>
            <a:pPr indent="-342900" lvl="0" marL="457200" rtl="0" algn="l">
              <a:spcBef>
                <a:spcPts val="0"/>
              </a:spcBef>
              <a:spcAft>
                <a:spcPts val="0"/>
              </a:spcAft>
              <a:buSzPts val="1800"/>
              <a:buChar char="●"/>
            </a:pPr>
            <a:r>
              <a:rPr lang="en"/>
              <a:t>With the digital and social media age, manipulated data can spread widely and quickly and have unintended consequences.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Treatment of Data</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Misleading data can arise from: poor experimental design, careless measurement, and/or improper manipulation.</a:t>
            </a:r>
            <a:endParaRPr/>
          </a:p>
          <a:p>
            <a:pPr indent="-317500" lvl="1" marL="914400" rtl="0" algn="l">
              <a:spcBef>
                <a:spcPts val="0"/>
              </a:spcBef>
              <a:spcAft>
                <a:spcPts val="0"/>
              </a:spcAft>
              <a:buSzPts val="1400"/>
              <a:buChar char="○"/>
            </a:pPr>
            <a:r>
              <a:rPr lang="en"/>
              <a:t>There can be many micro decisions in experimentation that need to be considered and justified (keep, omit outliers, etc.).</a:t>
            </a:r>
            <a:endParaRPr/>
          </a:p>
          <a:p>
            <a:pPr indent="-342900" lvl="0" marL="457200" rtl="0" algn="l">
              <a:spcBef>
                <a:spcPts val="1000"/>
              </a:spcBef>
              <a:spcAft>
                <a:spcPts val="0"/>
              </a:spcAft>
              <a:buSzPts val="1800"/>
              <a:buChar char="●"/>
            </a:pPr>
            <a:r>
              <a:rPr lang="en"/>
              <a:t>Because of the critical importance of methods, research papers should include descriptions of methods and procedures used to create the data.</a:t>
            </a:r>
            <a:endParaRPr/>
          </a:p>
          <a:p>
            <a:pPr indent="-342900" lvl="0" marL="457200" rtl="0" algn="l">
              <a:spcBef>
                <a:spcPts val="1000"/>
              </a:spcBef>
              <a:spcAft>
                <a:spcPts val="0"/>
              </a:spcAft>
              <a:buSzPts val="1800"/>
              <a:buChar char="●"/>
            </a:pPr>
            <a:r>
              <a:rPr lang="en"/>
              <a:t>Some ways to reduce misleading data include: using recognized statistical tests of significance, double blind trials, properly worded survey questions.</a:t>
            </a:r>
            <a:endParaRPr/>
          </a:p>
          <a:p>
            <a:pPr indent="-342900" lvl="0" marL="457200" rtl="0" algn="l">
              <a:spcBef>
                <a:spcPts val="1000"/>
              </a:spcBef>
              <a:spcAft>
                <a:spcPts val="1000"/>
              </a:spcAft>
              <a:buSzPts val="1800"/>
              <a:buChar char="●"/>
            </a:pPr>
            <a:r>
              <a:rPr lang="en"/>
              <a:t> Create and maintain accurate, accessible, and permanent record in sufficient detail to allow review.</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Treatment of Data - Case Study</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The Selection of Data (p. 10)</a:t>
            </a:r>
            <a:endParaRPr/>
          </a:p>
          <a:p>
            <a:pPr indent="-334327" lvl="0" marL="457200" rtl="0" algn="l">
              <a:spcBef>
                <a:spcPts val="0"/>
              </a:spcBef>
              <a:spcAft>
                <a:spcPts val="0"/>
              </a:spcAft>
              <a:buSzPct val="100000"/>
              <a:buChar char="●"/>
            </a:pPr>
            <a:r>
              <a:rPr lang="en"/>
              <a:t>Two students make measurements using expensive equipment.</a:t>
            </a:r>
            <a:endParaRPr/>
          </a:p>
          <a:p>
            <a:pPr indent="-310832" lvl="1" marL="914400" rtl="0" algn="l">
              <a:spcBef>
                <a:spcPts val="0"/>
              </a:spcBef>
              <a:spcAft>
                <a:spcPts val="0"/>
              </a:spcAft>
              <a:buSzPct val="100000"/>
              <a:buChar char="○"/>
            </a:pPr>
            <a:r>
              <a:rPr lang="en"/>
              <a:t>During the measurements, there were power fluctuations that they could not control nor predict.  These affected the measurements.</a:t>
            </a:r>
            <a:endParaRPr/>
          </a:p>
          <a:p>
            <a:pPr indent="-334327" lvl="0" marL="457200" rtl="0" algn="l">
              <a:spcBef>
                <a:spcPts val="1000"/>
              </a:spcBef>
              <a:spcAft>
                <a:spcPts val="0"/>
              </a:spcAft>
              <a:buSzPct val="100000"/>
              <a:buChar char="●"/>
            </a:pPr>
            <a:r>
              <a:rPr lang="en"/>
              <a:t>The data are used back at their own lab to create a mathematical formula, to fit the data to a curve.</a:t>
            </a:r>
            <a:endParaRPr/>
          </a:p>
          <a:p>
            <a:pPr indent="-334327" lvl="0" marL="457200" rtl="0" algn="l">
              <a:spcBef>
                <a:spcPts val="0"/>
              </a:spcBef>
              <a:spcAft>
                <a:spcPts val="0"/>
              </a:spcAft>
              <a:buSzPct val="100000"/>
              <a:buChar char="●"/>
            </a:pPr>
            <a:r>
              <a:rPr lang="en"/>
              <a:t>One student suggests dropping a few outliers from the data so that the curve fits more properly, assuming that the outliers were due to power fluctuations.</a:t>
            </a:r>
            <a:endParaRPr/>
          </a:p>
          <a:p>
            <a:pPr indent="-310832" lvl="1" marL="914400" rtl="0" algn="l">
              <a:spcBef>
                <a:spcPts val="0"/>
              </a:spcBef>
              <a:spcAft>
                <a:spcPts val="0"/>
              </a:spcAft>
              <a:buSzPct val="100000"/>
              <a:buChar char="○"/>
            </a:pPr>
            <a:r>
              <a:rPr lang="en"/>
              <a:t>Including the points and discussing the </a:t>
            </a:r>
            <a:r>
              <a:rPr lang="en"/>
              <a:t>anomalies</a:t>
            </a:r>
            <a:r>
              <a:rPr lang="en"/>
              <a:t> may raise alerts to reviewers and make the paper harder to publish.</a:t>
            </a:r>
            <a:endParaRPr/>
          </a:p>
          <a:p>
            <a:pPr indent="-334327" lvl="0" marL="457200" rtl="0" algn="l">
              <a:spcBef>
                <a:spcPts val="1000"/>
              </a:spcBef>
              <a:spcAft>
                <a:spcPts val="0"/>
              </a:spcAft>
              <a:buSzPct val="100000"/>
              <a:buChar char="●"/>
            </a:pPr>
            <a:r>
              <a:rPr lang="en"/>
              <a:t>The other student worries that dropping the points could be seen as manipulating the data.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Treatment of Data - Case Study</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The Selection of Data (p. 10)</a:t>
            </a:r>
            <a:endParaRPr/>
          </a:p>
          <a:p>
            <a:pPr indent="-342900" lvl="0" marL="457200" rtl="0" algn="l">
              <a:spcBef>
                <a:spcPts val="0"/>
              </a:spcBef>
              <a:spcAft>
                <a:spcPts val="0"/>
              </a:spcAft>
              <a:buClr>
                <a:schemeClr val="dk1"/>
              </a:buClr>
              <a:buSzPts val="1800"/>
              <a:buAutoNum type="arabicPeriod"/>
            </a:pPr>
            <a:r>
              <a:rPr lang="en">
                <a:solidFill>
                  <a:schemeClr val="dk1"/>
                </a:solidFill>
              </a:rPr>
              <a:t>What factors should Kamala and Deborah take into account in deciding how to present the data from their experiment?</a:t>
            </a:r>
            <a:endParaRPr>
              <a:solidFill>
                <a:schemeClr val="dk1"/>
              </a:solidFill>
            </a:endParaRPr>
          </a:p>
          <a:p>
            <a:pPr indent="-342900" lvl="0" marL="457200" rtl="0" algn="l">
              <a:spcBef>
                <a:spcPts val="1000"/>
              </a:spcBef>
              <a:spcAft>
                <a:spcPts val="0"/>
              </a:spcAft>
              <a:buClr>
                <a:schemeClr val="dk1"/>
              </a:buClr>
              <a:buSzPts val="1800"/>
              <a:buAutoNum type="arabicPeriod"/>
            </a:pPr>
            <a:r>
              <a:rPr lang="en">
                <a:solidFill>
                  <a:schemeClr val="dk1"/>
                </a:solidFill>
              </a:rPr>
              <a:t>Should the new explanation predicting the results affect their deliberations?</a:t>
            </a:r>
            <a:endParaRPr>
              <a:solidFill>
                <a:schemeClr val="dk1"/>
              </a:solidFill>
            </a:endParaRPr>
          </a:p>
          <a:p>
            <a:pPr indent="-342900" lvl="0" marL="457200" rtl="0" algn="l">
              <a:spcBef>
                <a:spcPts val="1000"/>
              </a:spcBef>
              <a:spcAft>
                <a:spcPts val="0"/>
              </a:spcAft>
              <a:buClr>
                <a:schemeClr val="dk1"/>
              </a:buClr>
              <a:buSzPts val="1800"/>
              <a:buAutoNum type="arabicPeriod"/>
            </a:pPr>
            <a:r>
              <a:rPr lang="en">
                <a:solidFill>
                  <a:schemeClr val="dk1"/>
                </a:solidFill>
              </a:rPr>
              <a:t>Should a draft paper be prepared at this point?</a:t>
            </a:r>
            <a:endParaRPr>
              <a:solidFill>
                <a:schemeClr val="dk1"/>
              </a:solidFill>
            </a:endParaRPr>
          </a:p>
          <a:p>
            <a:pPr indent="-342900" lvl="0" marL="457200" rtl="0" algn="l">
              <a:spcBef>
                <a:spcPts val="1000"/>
              </a:spcBef>
              <a:spcAft>
                <a:spcPts val="0"/>
              </a:spcAft>
              <a:buClr>
                <a:schemeClr val="dk1"/>
              </a:buClr>
              <a:buSzPts val="1800"/>
              <a:buAutoNum type="arabicPeriod"/>
            </a:pPr>
            <a:r>
              <a:rPr lang="en">
                <a:solidFill>
                  <a:schemeClr val="dk1"/>
                </a:solidFill>
              </a:rPr>
              <a:t>If Deborah and Kamala can’t agree on how the data should be presented, should one of them consider not being an author of the paper?</a:t>
            </a:r>
            <a:endParaRPr>
              <a:solidFill>
                <a:schemeClr val="dk1"/>
              </a:solidFill>
            </a:endParaRPr>
          </a:p>
          <a:p>
            <a:pPr indent="0" lvl="0" marL="0" rtl="0" algn="l">
              <a:spcBef>
                <a:spcPts val="100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The Treatment of Data - Case Study - Commentary</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55000" lnSpcReduction="10000"/>
          </a:bodyPr>
          <a:lstStyle/>
          <a:p>
            <a:pPr indent="0" lvl="0" marL="0" rtl="0" algn="l">
              <a:spcBef>
                <a:spcPts val="0"/>
              </a:spcBef>
              <a:spcAft>
                <a:spcPts val="0"/>
              </a:spcAft>
              <a:buClr>
                <a:schemeClr val="dk1"/>
              </a:buClr>
              <a:buSzPct val="44000"/>
              <a:buFont typeface="Arial"/>
              <a:buNone/>
            </a:pPr>
            <a:r>
              <a:rPr lang="en" sz="2500">
                <a:solidFill>
                  <a:schemeClr val="dk1"/>
                </a:solidFill>
              </a:rPr>
              <a:t>THE SELECTION OF DATA (Page 10)</a:t>
            </a:r>
            <a:endParaRPr sz="2500">
              <a:solidFill>
                <a:schemeClr val="dk1"/>
              </a:solidFill>
            </a:endParaRPr>
          </a:p>
          <a:p>
            <a:pPr indent="0" lvl="0" marL="0" rtl="0" algn="l">
              <a:spcBef>
                <a:spcPts val="0"/>
              </a:spcBef>
              <a:spcAft>
                <a:spcPts val="0"/>
              </a:spcAft>
              <a:buNone/>
            </a:pPr>
            <a:r>
              <a:rPr lang="en" sz="2500">
                <a:solidFill>
                  <a:schemeClr val="dk1"/>
                </a:solidFill>
              </a:rPr>
              <a:t>Deborah and Kamala’s principal obligation in writing up their results for publication is to describe what they have done and give the basis for their actions.  Questions that they need to answer include: </a:t>
            </a:r>
            <a:endParaRPr sz="2500">
              <a:solidFill>
                <a:schemeClr val="dk1"/>
              </a:solidFill>
            </a:endParaRPr>
          </a:p>
          <a:p>
            <a:pPr indent="-315912" lvl="0" marL="457200" rtl="0" algn="l">
              <a:spcBef>
                <a:spcPts val="0"/>
              </a:spcBef>
              <a:spcAft>
                <a:spcPts val="0"/>
              </a:spcAft>
              <a:buClr>
                <a:schemeClr val="dk1"/>
              </a:buClr>
              <a:buSzPct val="100000"/>
              <a:buChar char="●"/>
            </a:pPr>
            <a:r>
              <a:rPr lang="en" sz="2500">
                <a:solidFill>
                  <a:schemeClr val="dk1"/>
                </a:solidFill>
              </a:rPr>
              <a:t>If they state in the paper that data have been rejected because of problems with the power supply, should the data points still be included in the published chart? </a:t>
            </a:r>
            <a:endParaRPr sz="2500">
              <a:solidFill>
                <a:schemeClr val="dk1"/>
              </a:solidFill>
            </a:endParaRPr>
          </a:p>
          <a:p>
            <a:pPr indent="-315912" lvl="0" marL="457200" rtl="0" algn="l">
              <a:spcBef>
                <a:spcPts val="0"/>
              </a:spcBef>
              <a:spcAft>
                <a:spcPts val="0"/>
              </a:spcAft>
              <a:buClr>
                <a:schemeClr val="dk1"/>
              </a:buClr>
              <a:buSzPct val="100000"/>
              <a:buChar char="●"/>
            </a:pPr>
            <a:r>
              <a:rPr lang="en" sz="2500">
                <a:solidFill>
                  <a:schemeClr val="dk1"/>
                </a:solidFill>
              </a:rPr>
              <a:t>How should they determine which points to keep and which to reject? </a:t>
            </a:r>
            <a:endParaRPr sz="2500">
              <a:solidFill>
                <a:schemeClr val="dk1"/>
              </a:solidFill>
            </a:endParaRPr>
          </a:p>
          <a:p>
            <a:pPr indent="-315912" lvl="0" marL="457200" rtl="0" algn="l">
              <a:spcBef>
                <a:spcPts val="0"/>
              </a:spcBef>
              <a:spcAft>
                <a:spcPts val="0"/>
              </a:spcAft>
              <a:buClr>
                <a:schemeClr val="dk1"/>
              </a:buClr>
              <a:buSzPct val="100000"/>
              <a:buChar char="●"/>
            </a:pPr>
            <a:r>
              <a:rPr lang="en" sz="2500">
                <a:solidFill>
                  <a:schemeClr val="dk1"/>
                </a:solidFill>
              </a:rPr>
              <a:t>What kind of error analyses should be done that both include and exclude the questionable data? </a:t>
            </a:r>
            <a:endParaRPr sz="2500">
              <a:solidFill>
                <a:schemeClr val="dk1"/>
              </a:solidFill>
            </a:endParaRPr>
          </a:p>
          <a:p>
            <a:pPr indent="-315912" lvl="0" marL="457200" rtl="0" algn="l">
              <a:spcBef>
                <a:spcPts val="0"/>
              </a:spcBef>
              <a:spcAft>
                <a:spcPts val="0"/>
              </a:spcAft>
              <a:buClr>
                <a:schemeClr val="dk1"/>
              </a:buClr>
              <a:buSzPct val="100000"/>
              <a:buChar char="●"/>
            </a:pPr>
            <a:r>
              <a:rPr lang="en" sz="2500">
                <a:solidFill>
                  <a:schemeClr val="dk1"/>
                </a:solidFill>
              </a:rPr>
              <a:t>How hard should they work to salvage these data given the difficulties with their measurements? Is the best course to focus on the systemic error (power fluctuations) and figure out how to eliminate the fluctuations or to repeat the experiment adjusting for the fluctuations? </a:t>
            </a:r>
            <a:endParaRPr sz="2500">
              <a:solidFill>
                <a:schemeClr val="dk1"/>
              </a:solidFill>
            </a:endParaRPr>
          </a:p>
          <a:p>
            <a:pPr indent="0" lvl="0" marL="0" rtl="0" algn="l">
              <a:spcBef>
                <a:spcPts val="0"/>
              </a:spcBef>
              <a:spcAft>
                <a:spcPts val="0"/>
              </a:spcAft>
              <a:buNone/>
            </a:pPr>
            <a:r>
              <a:t/>
            </a:r>
            <a:endParaRPr sz="2500">
              <a:solidFill>
                <a:schemeClr val="dk1"/>
              </a:solidFill>
            </a:endParaRPr>
          </a:p>
          <a:p>
            <a:pPr indent="0" lvl="0" marL="0" rtl="0" algn="l">
              <a:spcBef>
                <a:spcPts val="0"/>
              </a:spcBef>
              <a:spcAft>
                <a:spcPts val="0"/>
              </a:spcAft>
              <a:buClr>
                <a:schemeClr val="dk1"/>
              </a:buClr>
              <a:buSzPct val="44000"/>
              <a:buFont typeface="Arial"/>
              <a:buNone/>
            </a:pPr>
            <a:r>
              <a:rPr lang="en" sz="2500">
                <a:solidFill>
                  <a:schemeClr val="dk1"/>
                </a:solidFill>
              </a:rPr>
              <a:t>Consulting with the principal investigator or a senior researcher may provide additional options.</a:t>
            </a:r>
            <a:endParaRPr sz="2500">
              <a:solidFill>
                <a:schemeClr val="dk1"/>
              </a:solidFill>
            </a:endParaRPr>
          </a:p>
          <a:p>
            <a:pPr indent="0" lvl="0" marL="0" rtl="0" algn="l">
              <a:spcBef>
                <a:spcPts val="0"/>
              </a:spcBef>
              <a:spcAft>
                <a:spcPts val="0"/>
              </a:spcAft>
              <a:buNone/>
            </a:pPr>
            <a:r>
              <a:t/>
            </a:r>
            <a:endParaRPr/>
          </a:p>
          <a:p>
            <a:pPr indent="0" lvl="0" marL="0" rtl="0" algn="l">
              <a:spcBef>
                <a:spcPts val="1200"/>
              </a:spcBef>
              <a:spcAft>
                <a:spcPts val="0"/>
              </a:spcAft>
              <a:buClr>
                <a:schemeClr val="dk1"/>
              </a:buClr>
              <a:buSzPct val="40604"/>
              <a:buFont typeface="Arial"/>
              <a:buNone/>
            </a:pPr>
            <a:r>
              <a:t/>
            </a:r>
            <a:endParaRPr sz="2709"/>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Mistakes and Negligence</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All scientific research is susceptible to error. </a:t>
            </a:r>
            <a:endParaRPr/>
          </a:p>
          <a:p>
            <a:pPr indent="-342900" lvl="0" marL="457200" rtl="0" algn="l">
              <a:spcBef>
                <a:spcPts val="0"/>
              </a:spcBef>
              <a:spcAft>
                <a:spcPts val="0"/>
              </a:spcAft>
              <a:buSzPts val="1800"/>
              <a:buChar char="●"/>
            </a:pPr>
            <a:r>
              <a:rPr lang="en"/>
              <a:t>At the frontiers of knowledge, experimental techniques often are pushed to the limit the signal can be difficult to separate from the noise.</a:t>
            </a:r>
            <a:endParaRPr/>
          </a:p>
          <a:p>
            <a:pPr indent="-342900" lvl="0" marL="457200" rtl="0" algn="l">
              <a:spcBef>
                <a:spcPts val="0"/>
              </a:spcBef>
              <a:spcAft>
                <a:spcPts val="0"/>
              </a:spcAft>
              <a:buSzPts val="1800"/>
              <a:buChar char="●"/>
            </a:pPr>
            <a:r>
              <a:rPr lang="en"/>
              <a:t>Researchers sometimes have to take risks to explore an innovative idea or observation. They may have to rely on a theoretical or experimental technique that is not fully developed</a:t>
            </a:r>
            <a:endParaRPr/>
          </a:p>
          <a:p>
            <a:pPr indent="-342900" lvl="0" marL="457200" rtl="0" algn="l">
              <a:spcBef>
                <a:spcPts val="0"/>
              </a:spcBef>
              <a:spcAft>
                <a:spcPts val="0"/>
              </a:spcAft>
              <a:buSzPts val="1800"/>
              <a:buChar char="●"/>
            </a:pPr>
            <a:r>
              <a:rPr lang="en"/>
              <a:t>Researchers are human.</a:t>
            </a:r>
            <a:endParaRPr/>
          </a:p>
          <a:p>
            <a:pPr indent="-342900" lvl="0" marL="457200" rtl="0" algn="l">
              <a:spcBef>
                <a:spcPts val="0"/>
              </a:spcBef>
              <a:spcAft>
                <a:spcPts val="0"/>
              </a:spcAft>
              <a:buSzPts val="1800"/>
              <a:buChar char="●"/>
            </a:pPr>
            <a:r>
              <a:rPr lang="en"/>
              <a:t>Despite these difficulties, researchers have an obligation to the public, to their profession, and to themselves to be as accurate and as careful as possible.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Mistakes and Negligence (continued)</a:t>
            </a:r>
            <a:endParaRPr/>
          </a:p>
          <a:p>
            <a:pPr indent="0" lvl="0" marL="0" rtl="0" algn="l">
              <a:spcBef>
                <a:spcPts val="0"/>
              </a:spcBef>
              <a:spcAft>
                <a:spcPts val="0"/>
              </a:spcAft>
              <a:buNone/>
            </a:pPr>
            <a:r>
              <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Beyond honest errors are mistakes caused by negligence.</a:t>
            </a:r>
            <a:endParaRPr/>
          </a:p>
          <a:p>
            <a:pPr indent="-342900" lvl="0" marL="457200" rtl="0" algn="l">
              <a:spcBef>
                <a:spcPts val="0"/>
              </a:spcBef>
              <a:spcAft>
                <a:spcPts val="0"/>
              </a:spcAft>
              <a:buSzPts val="1800"/>
              <a:buChar char="●"/>
            </a:pPr>
            <a:r>
              <a:rPr lang="en"/>
              <a:t>Haste, carelessness, inattention—any of a number of faults can lead to work that does not meet scientific standards or the practices of a discipline.</a:t>
            </a:r>
            <a:endParaRPr/>
          </a:p>
          <a:p>
            <a:pPr indent="-342900" lvl="0" marL="457200" rtl="0" algn="l">
              <a:spcBef>
                <a:spcPts val="0"/>
              </a:spcBef>
              <a:spcAft>
                <a:spcPts val="0"/>
              </a:spcAft>
              <a:buSzPts val="1800"/>
              <a:buChar char="●"/>
            </a:pPr>
            <a:r>
              <a:rPr lang="en"/>
              <a:t>Researchers who are negligent are placing their reputation, the work of their colleagues, and the public’s confidence in science at risk.</a:t>
            </a:r>
            <a:endParaRPr/>
          </a:p>
          <a:p>
            <a:pPr indent="-342900" lvl="0" marL="457200" rtl="0" algn="l">
              <a:spcBef>
                <a:spcPts val="0"/>
              </a:spcBef>
              <a:spcAft>
                <a:spcPts val="0"/>
              </a:spcAft>
              <a:buSzPts val="1800"/>
              <a:buChar char="●"/>
            </a:pPr>
            <a:r>
              <a:rPr lang="en"/>
              <a:t>Errors can do serious damage both within science and in the broader society that relies on scientific results.</a:t>
            </a:r>
            <a:endParaRPr/>
          </a:p>
          <a:p>
            <a:pPr indent="-342900" lvl="0" marL="457200" rtl="0" algn="l">
              <a:spcBef>
                <a:spcPts val="0"/>
              </a:spcBef>
              <a:spcAft>
                <a:spcPts val="0"/>
              </a:spcAft>
              <a:buSzPts val="1800"/>
              <a:buChar char="●"/>
            </a:pPr>
            <a:r>
              <a:rPr lang="en"/>
              <a:t>Mistakes that mislead subsequent researchers can waste large amounts of time and resources</a:t>
            </a:r>
            <a:endParaRPr/>
          </a:p>
          <a:p>
            <a:pPr indent="-342900" lvl="0" marL="457200" rtl="0" algn="l">
              <a:spcBef>
                <a:spcPts val="0"/>
              </a:spcBef>
              <a:spcAft>
                <a:spcPts val="0"/>
              </a:spcAft>
              <a:buSzPts val="1800"/>
              <a:buChar char="●"/>
            </a:pPr>
            <a:r>
              <a:rPr lang="en"/>
              <a:t>Correction</a:t>
            </a:r>
            <a:r>
              <a:rPr lang="en"/>
              <a:t> of mistakes should be done with </a:t>
            </a:r>
            <a:r>
              <a:rPr lang="en"/>
              <a:t>integrity</a:t>
            </a:r>
            <a:r>
              <a:rPr lang="en"/>
              <a:t> and honesty.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Research Misconduct - Definitions</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t>Misconduct</a:t>
            </a:r>
            <a:r>
              <a:rPr lang="en"/>
              <a:t> - fabrication, falsification, or </a:t>
            </a:r>
            <a:r>
              <a:rPr lang="en"/>
              <a:t>plagiarism</a:t>
            </a:r>
            <a:r>
              <a:rPr lang="en"/>
              <a:t> in proposing, performing, or reviewing research, or in reporting research results. (U.S. Office of Science and Technology Policy)</a:t>
            </a:r>
            <a:endParaRPr/>
          </a:p>
          <a:p>
            <a:pPr indent="0" lvl="0" marL="0" rtl="0" algn="l">
              <a:spcBef>
                <a:spcPts val="1200"/>
              </a:spcBef>
              <a:spcAft>
                <a:spcPts val="0"/>
              </a:spcAft>
              <a:buNone/>
            </a:pPr>
            <a:r>
              <a:rPr b="1" lang="en"/>
              <a:t>Fabrication</a:t>
            </a:r>
            <a:r>
              <a:rPr lang="en"/>
              <a:t> - making up data or results</a:t>
            </a:r>
            <a:endParaRPr/>
          </a:p>
          <a:p>
            <a:pPr indent="0" lvl="0" marL="0" rtl="0" algn="l">
              <a:spcBef>
                <a:spcPts val="1200"/>
              </a:spcBef>
              <a:spcAft>
                <a:spcPts val="0"/>
              </a:spcAft>
              <a:buNone/>
            </a:pPr>
            <a:r>
              <a:rPr b="1" lang="en"/>
              <a:t>Falsification</a:t>
            </a:r>
            <a:r>
              <a:rPr lang="en"/>
              <a:t> - manipulating research materials, equipment or processes, or changing or omitting data or results such that the research is not accurately represented in the research record.</a:t>
            </a:r>
            <a:endParaRPr/>
          </a:p>
          <a:p>
            <a:pPr indent="0" lvl="0" marL="0" rtl="0" algn="l">
              <a:spcBef>
                <a:spcPts val="1200"/>
              </a:spcBef>
              <a:spcAft>
                <a:spcPts val="0"/>
              </a:spcAft>
              <a:buNone/>
            </a:pPr>
            <a:r>
              <a:rPr b="1" lang="en"/>
              <a:t>Plagiarism</a:t>
            </a:r>
            <a:r>
              <a:rPr lang="en"/>
              <a:t> - appropriation of another person’s ideas, processes, results, or words without giving appropriate credit.</a:t>
            </a:r>
            <a:endParaRPr/>
          </a:p>
          <a:p>
            <a:pPr indent="0" lvl="0" marL="0" rtl="0" algn="l">
              <a:spcBef>
                <a:spcPts val="1200"/>
              </a:spcBef>
              <a:spcAft>
                <a:spcPts val="1200"/>
              </a:spcAft>
              <a:buNone/>
            </a:pPr>
            <a:r>
              <a:rPr lang="en"/>
              <a:t>Together, sometimes </a:t>
            </a:r>
            <a:r>
              <a:rPr lang="en"/>
              <a:t>referred</a:t>
            </a:r>
            <a:r>
              <a:rPr lang="en"/>
              <a:t> to as ‘FFP’.</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Research Misconduct</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Again from the </a:t>
            </a:r>
            <a:r>
              <a:rPr lang="en"/>
              <a:t>U.S. Office of Science and Technology Policy, to be considered research misconduct (all three apply):</a:t>
            </a:r>
            <a:endParaRPr/>
          </a:p>
          <a:p>
            <a:pPr indent="-342900" lvl="0" marL="457200" rtl="0" algn="l">
              <a:spcBef>
                <a:spcPts val="1200"/>
              </a:spcBef>
              <a:spcAft>
                <a:spcPts val="0"/>
              </a:spcAft>
              <a:buSzPts val="1800"/>
              <a:buAutoNum type="arabicPeriod"/>
            </a:pPr>
            <a:r>
              <a:rPr lang="en"/>
              <a:t>Actions must represent a significant departure from accepted practices</a:t>
            </a:r>
            <a:endParaRPr/>
          </a:p>
          <a:p>
            <a:pPr indent="-342900" lvl="0" marL="457200" rtl="0" algn="l">
              <a:spcBef>
                <a:spcPts val="0"/>
              </a:spcBef>
              <a:spcAft>
                <a:spcPts val="0"/>
              </a:spcAft>
              <a:buSzPts val="1800"/>
              <a:buAutoNum type="arabicPeriod"/>
            </a:pPr>
            <a:r>
              <a:rPr lang="en"/>
              <a:t>Must have been committed intentionally, knowingly, or recklessly</a:t>
            </a:r>
            <a:endParaRPr/>
          </a:p>
          <a:p>
            <a:pPr indent="-342900" lvl="0" marL="457200" rtl="0" algn="l">
              <a:spcBef>
                <a:spcPts val="0"/>
              </a:spcBef>
              <a:spcAft>
                <a:spcPts val="0"/>
              </a:spcAft>
              <a:buSzPts val="1800"/>
              <a:buAutoNum type="arabicPeriod"/>
            </a:pPr>
            <a:r>
              <a:rPr lang="en"/>
              <a:t>Must be proven by a preponderance of evidence.</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 crucial distinction between falsification, fabrication, plagiarism (FFP) and error or negligence is the intent to deceive.</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On Being a Scientist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Purposes of this guide and this </a:t>
            </a:r>
            <a:r>
              <a:rPr lang="en"/>
              <a:t>presentation:</a:t>
            </a:r>
            <a:endParaRPr/>
          </a:p>
          <a:p>
            <a:pPr indent="-342900" lvl="0" marL="457200" rtl="0" algn="l">
              <a:spcBef>
                <a:spcPts val="1200"/>
              </a:spcBef>
              <a:spcAft>
                <a:spcPts val="0"/>
              </a:spcAft>
              <a:buSzPts val="1800"/>
              <a:buChar char="●"/>
            </a:pPr>
            <a:r>
              <a:rPr lang="en"/>
              <a:t>Provide basic information on an important issue.</a:t>
            </a:r>
            <a:endParaRPr/>
          </a:p>
          <a:p>
            <a:pPr indent="-342900" lvl="0" marL="457200" rtl="0" algn="l">
              <a:spcBef>
                <a:spcPts val="0"/>
              </a:spcBef>
              <a:spcAft>
                <a:spcPts val="0"/>
              </a:spcAft>
              <a:buSzPts val="1800"/>
              <a:buChar char="●"/>
            </a:pPr>
            <a:r>
              <a:rPr lang="en"/>
              <a:t>Stimulate group discussions.</a:t>
            </a:r>
            <a:endParaRPr/>
          </a:p>
          <a:p>
            <a:pPr indent="-342900" lvl="0" marL="457200" rtl="0" algn="l">
              <a:spcBef>
                <a:spcPts val="0"/>
              </a:spcBef>
              <a:spcAft>
                <a:spcPts val="0"/>
              </a:spcAft>
              <a:buSzPts val="1800"/>
              <a:buChar char="●"/>
            </a:pPr>
            <a:r>
              <a:rPr lang="en"/>
              <a:t>Result in sharing of practical experience from active researchers.</a:t>
            </a:r>
            <a:endParaRPr/>
          </a:p>
          <a:p>
            <a:pPr indent="-342900" lvl="0" marL="457200" rtl="0" algn="l">
              <a:spcBef>
                <a:spcPts val="0"/>
              </a:spcBef>
              <a:spcAft>
                <a:spcPts val="0"/>
              </a:spcAft>
              <a:buSzPts val="1800"/>
              <a:buChar char="●"/>
            </a:pPr>
            <a:r>
              <a:rPr lang="en"/>
              <a:t>Encourage continued exploration and learning as to ethics issues.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Research Misconduct - Recent Example</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10000"/>
          </a:bodyPr>
          <a:lstStyle/>
          <a:p>
            <a:pPr indent="-304800" lvl="0" marL="457200" rtl="0" algn="l">
              <a:spcBef>
                <a:spcPts val="0"/>
              </a:spcBef>
              <a:spcAft>
                <a:spcPts val="0"/>
              </a:spcAft>
              <a:buSzPct val="100000"/>
              <a:buChar char="●"/>
            </a:pPr>
            <a:r>
              <a:rPr lang="en" sz="4800"/>
              <a:t>An MIT economics doctoral student, Aidan Toner-Rodgers, claimed in a published paper that after an AI tool was implemented at a larger materials-science lab, researchers discovered significantly more materials.</a:t>
            </a:r>
            <a:endParaRPr sz="4800"/>
          </a:p>
          <a:p>
            <a:pPr indent="-304800" lvl="0" marL="457200" rtl="0" algn="l">
              <a:spcBef>
                <a:spcPts val="0"/>
              </a:spcBef>
              <a:spcAft>
                <a:spcPts val="0"/>
              </a:spcAft>
              <a:buSzPct val="100000"/>
              <a:buChar char="●"/>
            </a:pPr>
            <a:r>
              <a:rPr lang="en" sz="4800"/>
              <a:t>This result suggested that in certain settings the AI tool could increase worker productivity.</a:t>
            </a:r>
            <a:endParaRPr sz="4800"/>
          </a:p>
          <a:p>
            <a:pPr indent="-304800" lvl="0" marL="457200" rtl="0" algn="l">
              <a:spcBef>
                <a:spcPts val="1000"/>
              </a:spcBef>
              <a:spcAft>
                <a:spcPts val="0"/>
              </a:spcAft>
              <a:buSzPct val="100000"/>
              <a:buChar char="●"/>
            </a:pPr>
            <a:r>
              <a:rPr lang="en" sz="4800"/>
              <a:t>However, the paper also showed that most productivity gains went to scientists that were already highly productive, and the the tool made the </a:t>
            </a:r>
            <a:r>
              <a:rPr lang="en" sz="4800"/>
              <a:t>scientists</a:t>
            </a:r>
            <a:r>
              <a:rPr lang="en" sz="4800"/>
              <a:t> less happy about their work. </a:t>
            </a:r>
            <a:endParaRPr sz="4800"/>
          </a:p>
          <a:p>
            <a:pPr indent="-304800" lvl="0" marL="457200" rtl="0" algn="l">
              <a:spcBef>
                <a:spcPts val="1000"/>
              </a:spcBef>
              <a:spcAft>
                <a:spcPts val="0"/>
              </a:spcAft>
              <a:buSzPct val="100000"/>
              <a:buChar char="●"/>
            </a:pPr>
            <a:r>
              <a:rPr lang="en" sz="4800"/>
              <a:t>The paper was championed by MIT economists Daron Acemoglu (won the 2024 economics Nobel Prize) and David Autor.</a:t>
            </a:r>
            <a:endParaRPr sz="4800"/>
          </a:p>
          <a:p>
            <a:pPr indent="-304800" lvl="0" marL="457200" rtl="0" algn="l">
              <a:spcBef>
                <a:spcPts val="1000"/>
              </a:spcBef>
              <a:spcAft>
                <a:spcPts val="0"/>
              </a:spcAft>
              <a:buSzPct val="100000"/>
              <a:buChar char="●"/>
            </a:pPr>
            <a:r>
              <a:rPr lang="en" sz="4800"/>
              <a:t>The two authors were approached in January by a computer scientist with experience in material sciences, questioning how the tool worked.  Ultimately, the two brought the issue to MIT.</a:t>
            </a:r>
            <a:endParaRPr sz="4800"/>
          </a:p>
          <a:p>
            <a:pPr indent="0" lvl="0" marL="0" rtl="0" algn="l">
              <a:spcBef>
                <a:spcPts val="10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ct val="36666"/>
              <a:buFont typeface="Arial"/>
              <a:buNone/>
            </a:pPr>
            <a:r>
              <a:rPr lang="en" sz="3000"/>
              <a:t>“MIT Says It No Longer Stands behind Student’s AI Research Paper.” - Wall Street Journal, 5/16/2025.  </a:t>
            </a:r>
            <a:r>
              <a:rPr lang="en" sz="3000" u="sng">
                <a:solidFill>
                  <a:schemeClr val="accent5"/>
                </a:solidFill>
                <a:hlinkClick r:id="rId3">
                  <a:extLst>
                    <a:ext uri="{A12FA001-AC4F-418D-AE19-62706E023703}">
                      <ahyp:hlinkClr val="tx"/>
                    </a:ext>
                  </a:extLst>
                </a:hlinkClick>
              </a:rPr>
              <a:t>https://www.wsj.com/tech/ai/mit-says-it-no-longer-stands-behind-students-ai-research-paper-11434092?mod=hp_listb_pos2</a:t>
            </a:r>
            <a:endParaRPr sz="3000"/>
          </a:p>
          <a:p>
            <a:pPr indent="0" lvl="0" marL="0" rtl="0" algn="l">
              <a:spcBef>
                <a:spcPts val="1200"/>
              </a:spcBef>
              <a:spcAft>
                <a:spcPts val="0"/>
              </a:spcAft>
              <a:buClr>
                <a:schemeClr val="dk1"/>
              </a:buClr>
              <a:buSzPct val="61111"/>
              <a:buFont typeface="Arial"/>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Research Misconduct - Recent Example</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a:bodyPr>
          <a:lstStyle/>
          <a:p>
            <a:pPr indent="-307975" lvl="0" marL="457200" rtl="0" algn="l">
              <a:spcBef>
                <a:spcPts val="0"/>
              </a:spcBef>
              <a:spcAft>
                <a:spcPts val="0"/>
              </a:spcAft>
              <a:buSzPct val="100000"/>
              <a:buChar char="●"/>
            </a:pPr>
            <a:r>
              <a:rPr lang="en" sz="2000"/>
              <a:t>Toner-Rodgers presented the paper in November at the National Bureau of Economic Research conference, and the paper was on a preprint site, arXiv.</a:t>
            </a:r>
            <a:endParaRPr sz="2000"/>
          </a:p>
          <a:p>
            <a:pPr indent="-307975" lvl="0" marL="457200" rtl="0" algn="l">
              <a:spcBef>
                <a:spcPts val="1000"/>
              </a:spcBef>
              <a:spcAft>
                <a:spcPts val="0"/>
              </a:spcAft>
              <a:buSzPct val="100000"/>
              <a:buChar char="●"/>
            </a:pPr>
            <a:r>
              <a:rPr lang="en" sz="2000"/>
              <a:t>MIT asked for the paper to be removed from arXiv and be withdrawn for any publication consideration.</a:t>
            </a:r>
            <a:endParaRPr sz="2000"/>
          </a:p>
          <a:p>
            <a:pPr indent="-307975" lvl="0" marL="457200" rtl="0" algn="l">
              <a:spcBef>
                <a:spcPts val="1000"/>
              </a:spcBef>
              <a:spcAft>
                <a:spcPts val="0"/>
              </a:spcAft>
              <a:buSzPct val="100000"/>
              <a:buChar char="●"/>
            </a:pPr>
            <a:r>
              <a:rPr lang="en" sz="2000"/>
              <a:t>MIT only stated that the paper was removed in regards to student privacy laws and MIT policy.</a:t>
            </a:r>
            <a:endParaRPr sz="2000"/>
          </a:p>
          <a:p>
            <a:pPr indent="-307975" lvl="0" marL="457200" rtl="0" algn="l">
              <a:spcBef>
                <a:spcPts val="1000"/>
              </a:spcBef>
              <a:spcAft>
                <a:spcPts val="0"/>
              </a:spcAft>
              <a:buSzPct val="100000"/>
              <a:buChar char="●"/>
            </a:pPr>
            <a:r>
              <a:rPr lang="en" sz="2000"/>
              <a:t>The student is no longer at MIT.</a:t>
            </a:r>
            <a:endParaRPr sz="2000"/>
          </a:p>
          <a:p>
            <a:pPr indent="-307975" lvl="0" marL="457200" rtl="0" algn="l">
              <a:spcBef>
                <a:spcPts val="1000"/>
              </a:spcBef>
              <a:spcAft>
                <a:spcPts val="0"/>
              </a:spcAft>
              <a:buSzPct val="100000"/>
              <a:buChar char="●"/>
            </a:pPr>
            <a:r>
              <a:rPr lang="en" sz="2000"/>
              <a:t>Autor said it was more than embarrassing, it was heartbreaking.</a:t>
            </a:r>
            <a:endParaRPr sz="2000"/>
          </a:p>
          <a:p>
            <a:pPr indent="0" lvl="0" marL="0" rtl="0" algn="l">
              <a:spcBef>
                <a:spcPts val="10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Responding to Suspected Violations of Professional Standards</a:t>
            </a:r>
            <a:endParaRPr/>
          </a:p>
        </p:txBody>
      </p:sp>
      <p:sp>
        <p:nvSpPr>
          <p:cNvPr id="181" name="Google Shape;181;p34"/>
          <p:cNvSpPr txBox="1"/>
          <p:nvPr>
            <p:ph idx="1" type="body"/>
          </p:nvPr>
        </p:nvSpPr>
        <p:spPr>
          <a:xfrm>
            <a:off x="311700" y="1346125"/>
            <a:ext cx="8520600" cy="3222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Science is largely a self-regulating community.</a:t>
            </a:r>
            <a:endParaRPr/>
          </a:p>
          <a:p>
            <a:pPr indent="-342900" lvl="0" marL="457200" rtl="0" algn="l">
              <a:spcBef>
                <a:spcPts val="0"/>
              </a:spcBef>
              <a:spcAft>
                <a:spcPts val="0"/>
              </a:spcAft>
              <a:buSzPts val="1800"/>
              <a:buChar char="●"/>
            </a:pPr>
            <a:r>
              <a:rPr lang="en"/>
              <a:t>Self-regulation ensures that decisions about professional conduct will be made by experienced and qualified peers.</a:t>
            </a:r>
            <a:endParaRPr/>
          </a:p>
          <a:p>
            <a:pPr indent="-342900" lvl="0" marL="457200" rtl="0" algn="l">
              <a:spcBef>
                <a:spcPts val="0"/>
              </a:spcBef>
              <a:spcAft>
                <a:spcPts val="0"/>
              </a:spcAft>
              <a:buSzPts val="1800"/>
              <a:buChar char="●"/>
            </a:pPr>
            <a:r>
              <a:rPr lang="en"/>
              <a:t>For self-regulation to work, researchers must be willing to alert others when they suspect that a colleague has violated professional standards or disciplinary practices.</a:t>
            </a:r>
            <a:endParaRPr/>
          </a:p>
          <a:p>
            <a:pPr indent="-342900" lvl="0" marL="457200" rtl="0" algn="l">
              <a:spcBef>
                <a:spcPts val="0"/>
              </a:spcBef>
              <a:spcAft>
                <a:spcPts val="0"/>
              </a:spcAft>
              <a:buSzPts val="1800"/>
              <a:buChar char="●"/>
            </a:pPr>
            <a:r>
              <a:rPr lang="en"/>
              <a:t>Reporting that another researcher may have violated the standards of science is not easy, but it is necessary.</a:t>
            </a:r>
            <a:endParaRPr/>
          </a:p>
          <a:p>
            <a:pPr indent="-342900" lvl="0" marL="457200" rtl="0" algn="l">
              <a:spcBef>
                <a:spcPts val="0"/>
              </a:spcBef>
              <a:spcAft>
                <a:spcPts val="0"/>
              </a:spcAft>
              <a:buSzPts val="1800"/>
              <a:buChar char="●"/>
            </a:pPr>
            <a:r>
              <a:rPr lang="en"/>
              <a:t>All research institutions that receive federal funds must have policies and procedures in place to investigate and report research misconduct.</a:t>
            </a:r>
            <a:endParaRPr/>
          </a:p>
          <a:p>
            <a:pPr indent="0" lvl="0" marL="457200" rtl="0" algn="l">
              <a:spcBef>
                <a:spcPts val="1200"/>
              </a:spcBef>
              <a:spcAft>
                <a:spcPts val="12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Responding to Suspected Violations of Professional Standards (continued)</a:t>
            </a:r>
            <a:endParaRPr/>
          </a:p>
          <a:p>
            <a:pPr indent="0" lvl="0" marL="0" rtl="0" algn="l">
              <a:spcBef>
                <a:spcPts val="0"/>
              </a:spcBef>
              <a:spcAft>
                <a:spcPts val="0"/>
              </a:spcAft>
              <a:buNone/>
            </a:pPr>
            <a:r>
              <a:t/>
            </a:r>
            <a:endParaRPr/>
          </a:p>
        </p:txBody>
      </p:sp>
      <p:sp>
        <p:nvSpPr>
          <p:cNvPr id="187" name="Google Shape;187;p35"/>
          <p:cNvSpPr txBox="1"/>
          <p:nvPr>
            <p:ph idx="1" type="body"/>
          </p:nvPr>
        </p:nvSpPr>
        <p:spPr>
          <a:xfrm>
            <a:off x="311700" y="1548050"/>
            <a:ext cx="8520600" cy="302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circumstances surrounding potential violations of scientific standards are so varied that it is impossible to lay out a checklist of actions to take; however:</a:t>
            </a:r>
            <a:endParaRPr/>
          </a:p>
          <a:p>
            <a:pPr indent="-342900" lvl="0" marL="457200" rtl="0" algn="l">
              <a:spcBef>
                <a:spcPts val="1200"/>
              </a:spcBef>
              <a:spcAft>
                <a:spcPts val="0"/>
              </a:spcAft>
              <a:buSzPts val="1800"/>
              <a:buChar char="●"/>
            </a:pPr>
            <a:r>
              <a:rPr lang="en"/>
              <a:t>Suspicions are best raised in the form of questions rather than allegations.</a:t>
            </a:r>
            <a:endParaRPr/>
          </a:p>
          <a:p>
            <a:pPr indent="-342900" lvl="0" marL="457200" rtl="0" algn="l">
              <a:spcBef>
                <a:spcPts val="0"/>
              </a:spcBef>
              <a:spcAft>
                <a:spcPts val="0"/>
              </a:spcAft>
              <a:buSzPts val="1800"/>
              <a:buChar char="●"/>
            </a:pPr>
            <a:r>
              <a:rPr lang="en"/>
              <a:t>When questioning the actions of others, it is important to remain objective, fair, and unemotional.</a:t>
            </a:r>
            <a:endParaRPr/>
          </a:p>
          <a:p>
            <a:pPr indent="-342900" lvl="0" marL="457200" rtl="0" algn="l">
              <a:spcBef>
                <a:spcPts val="0"/>
              </a:spcBef>
              <a:spcAft>
                <a:spcPts val="0"/>
              </a:spcAft>
              <a:buSzPts val="1800"/>
              <a:buChar char="●"/>
            </a:pPr>
            <a:r>
              <a:rPr lang="en"/>
              <a:t>Seeking help from an adviser may be wise.</a:t>
            </a:r>
            <a:endParaRPr/>
          </a:p>
          <a:p>
            <a:pPr indent="-342900" lvl="0" marL="457200" rtl="0" algn="l">
              <a:spcBef>
                <a:spcPts val="0"/>
              </a:spcBef>
              <a:spcAft>
                <a:spcPts val="0"/>
              </a:spcAft>
              <a:buSzPts val="1800"/>
              <a:buChar char="●"/>
            </a:pPr>
            <a:r>
              <a:rPr lang="en"/>
              <a:t>Concerns about misconduct generally should be kept confidential initially.</a:t>
            </a:r>
            <a:endParaRPr/>
          </a:p>
          <a:p>
            <a:pPr indent="0" lvl="0" marL="0" rtl="0" algn="l">
              <a:spcBef>
                <a:spcPts val="1200"/>
              </a:spcBef>
              <a:spcAft>
                <a:spcPts val="12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Human Participants and Animal Subjects in Research</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Any scientist that conducts experiments with human subjects needs to protect the interests of research subjects by complying with federal, state, and local regulations and with relevant codes established by professional groups.</a:t>
            </a:r>
            <a:endParaRPr/>
          </a:p>
          <a:p>
            <a:pPr indent="0" lvl="0" marL="0" rtl="0" algn="l">
              <a:spcBef>
                <a:spcPts val="1200"/>
              </a:spcBef>
              <a:spcAft>
                <a:spcPts val="0"/>
              </a:spcAft>
              <a:buNone/>
            </a:pPr>
            <a:r>
              <a:rPr lang="en"/>
              <a:t>U.S. federal regulations known as the Common Rule lay out requirements for research involving human participants.</a:t>
            </a:r>
            <a:endParaRPr/>
          </a:p>
          <a:p>
            <a:pPr indent="0" lvl="0" marL="0" rtl="0" algn="l">
              <a:spcBef>
                <a:spcPts val="1200"/>
              </a:spcBef>
              <a:spcAft>
                <a:spcPts val="1200"/>
              </a:spcAft>
              <a:buNone/>
            </a:pPr>
            <a:r>
              <a:rPr lang="en"/>
              <a:t>Federally funded research involving human participants must also be reviewed and approved by independent committees call Independent Review Boards (IRBs).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Human Participants and Animal Subjects in Research</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involvement of human participants in research can raise difficult questions.</a:t>
            </a:r>
            <a:endParaRPr/>
          </a:p>
          <a:p>
            <a:pPr indent="-342900" lvl="0" marL="457200" rtl="0" algn="l">
              <a:spcBef>
                <a:spcPts val="1200"/>
              </a:spcBef>
              <a:spcAft>
                <a:spcPts val="0"/>
              </a:spcAft>
              <a:buSzPts val="1800"/>
              <a:buChar char="●"/>
            </a:pPr>
            <a:r>
              <a:rPr lang="en"/>
              <a:t>Should people be asked to participate in studies that pose some sort of risk to themselves with no prospect of benefits? </a:t>
            </a:r>
            <a:endParaRPr/>
          </a:p>
          <a:p>
            <a:pPr indent="-342900" lvl="0" marL="457200" rtl="0" algn="l">
              <a:spcBef>
                <a:spcPts val="0"/>
              </a:spcBef>
              <a:spcAft>
                <a:spcPts val="0"/>
              </a:spcAft>
              <a:buSzPts val="1800"/>
              <a:buChar char="●"/>
            </a:pPr>
            <a:r>
              <a:rPr lang="en"/>
              <a:t>Should a standard set of provisions apply all across the world, or allow for local modifications?</a:t>
            </a:r>
            <a:endParaRPr/>
          </a:p>
          <a:p>
            <a:pPr indent="0" lvl="0" marL="0" rtl="0" algn="l">
              <a:spcBef>
                <a:spcPts val="1200"/>
              </a:spcBef>
              <a:spcAft>
                <a:spcPts val="1200"/>
              </a:spcAft>
              <a:buNone/>
            </a:pPr>
            <a:r>
              <a:rPr lang="en"/>
              <a:t>At a minimum, anyone who engages in research that involves humans must be aware of all relevant regulations and be properly trained.</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Human Participants and Animal Subjects in Research</a:t>
            </a:r>
            <a:endParaRPr/>
          </a:p>
        </p:txBody>
      </p:sp>
      <p:sp>
        <p:nvSpPr>
          <p:cNvPr id="205" name="Google Shape;205;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use of animals in research is also subject to regulations and professional codes.  The federal Animal Welfare Act seeks to ensure that animals intended for use in research are given fair and humane treatment.</a:t>
            </a:r>
            <a:endParaRPr/>
          </a:p>
          <a:p>
            <a:pPr indent="0" lvl="0" marL="0" rtl="0" algn="l">
              <a:spcBef>
                <a:spcPts val="1200"/>
              </a:spcBef>
              <a:spcAft>
                <a:spcPts val="0"/>
              </a:spcAft>
              <a:buNone/>
            </a:pPr>
            <a:r>
              <a:rPr lang="en"/>
              <a:t>The National Institute of Health’s (NIH) Policy on the Humane Care and Use of  Laboratory Animals requires institutions to:</a:t>
            </a:r>
            <a:endParaRPr/>
          </a:p>
          <a:p>
            <a:pPr indent="-342900" lvl="0" marL="457200" rtl="0" algn="l">
              <a:spcBef>
                <a:spcPts val="1200"/>
              </a:spcBef>
              <a:spcAft>
                <a:spcPts val="0"/>
              </a:spcAft>
              <a:buSzPts val="1800"/>
              <a:buChar char="●"/>
            </a:pPr>
            <a:r>
              <a:rPr lang="en"/>
              <a:t>Establish and maintain proper measures to ensure the appropriate care and use of all animals involved in research, research training, and biological testing.</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Human Participants and Animal Subjects in Research</a:t>
            </a:r>
            <a:endParaRPr/>
          </a:p>
        </p:txBody>
      </p:sp>
      <p:sp>
        <p:nvSpPr>
          <p:cNvPr id="211" name="Google Shape;211;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a:t>
            </a:r>
            <a:r>
              <a:rPr lang="en"/>
              <a:t>NIH Policy on the Humane Care and Use of  Laboratory Animals requires adherence with both the Animal Welfare Act and the ‘Guide for the Care and Use of Laboratory Animals’.</a:t>
            </a:r>
            <a:endParaRPr/>
          </a:p>
          <a:p>
            <a:pPr indent="0" lvl="0" marL="0" rtl="0" algn="l">
              <a:spcBef>
                <a:spcPts val="1200"/>
              </a:spcBef>
              <a:spcAft>
                <a:spcPts val="0"/>
              </a:spcAft>
              <a:buNone/>
            </a:pPr>
            <a:r>
              <a:rPr lang="en"/>
              <a:t>Researcher guidance is provided by the three R’s:</a:t>
            </a:r>
            <a:endParaRPr/>
          </a:p>
          <a:p>
            <a:pPr indent="-342900" lvl="0" marL="457200" rtl="0" algn="l">
              <a:spcBef>
                <a:spcPts val="1200"/>
              </a:spcBef>
              <a:spcAft>
                <a:spcPts val="0"/>
              </a:spcAft>
              <a:buSzPts val="1800"/>
              <a:buChar char="●"/>
            </a:pPr>
            <a:r>
              <a:rPr lang="en"/>
              <a:t>Reduction in the number of animals used</a:t>
            </a:r>
            <a:endParaRPr/>
          </a:p>
          <a:p>
            <a:pPr indent="-342900" lvl="0" marL="457200" rtl="0" algn="l">
              <a:spcBef>
                <a:spcPts val="0"/>
              </a:spcBef>
              <a:spcAft>
                <a:spcPts val="0"/>
              </a:spcAft>
              <a:buSzPts val="1800"/>
              <a:buChar char="●"/>
            </a:pPr>
            <a:r>
              <a:rPr lang="en"/>
              <a:t>Refinement of techniques and procedures to reduce pain and stress</a:t>
            </a:r>
            <a:endParaRPr/>
          </a:p>
          <a:p>
            <a:pPr indent="-342900" lvl="0" marL="457200" rtl="0" algn="l">
              <a:spcBef>
                <a:spcPts val="0"/>
              </a:spcBef>
              <a:spcAft>
                <a:spcPts val="0"/>
              </a:spcAft>
              <a:buSzPts val="1800"/>
              <a:buChar char="●"/>
            </a:pPr>
            <a:r>
              <a:rPr lang="en"/>
              <a:t>Replacement of conscious living higher animals with insentient (inanimate) material</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Human Participants and Animal Subjects in Research</a:t>
            </a:r>
            <a:endParaRPr/>
          </a:p>
        </p:txBody>
      </p:sp>
      <p:sp>
        <p:nvSpPr>
          <p:cNvPr id="217" name="Google Shape;217;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Case Study:</a:t>
            </a:r>
            <a:endParaRPr/>
          </a:p>
          <a:p>
            <a:pPr indent="-342900" lvl="0" marL="457200" rtl="0" algn="l">
              <a:spcBef>
                <a:spcPts val="1200"/>
              </a:spcBef>
              <a:spcAft>
                <a:spcPts val="0"/>
              </a:spcAft>
              <a:buSzPts val="1800"/>
              <a:buChar char="●"/>
            </a:pPr>
            <a:r>
              <a:rPr lang="en"/>
              <a:t>A researcher is doing cancer research on cancer-prone mice that are allowed to grow tumors.</a:t>
            </a:r>
            <a:endParaRPr/>
          </a:p>
          <a:p>
            <a:pPr indent="-342900" lvl="0" marL="457200" rtl="0" algn="l">
              <a:spcBef>
                <a:spcPts val="0"/>
              </a:spcBef>
              <a:spcAft>
                <a:spcPts val="0"/>
              </a:spcAft>
              <a:buSzPts val="1800"/>
              <a:buChar char="●"/>
            </a:pPr>
            <a:r>
              <a:rPr lang="en"/>
              <a:t>The mice then receive experimental drugs to observe the effect on the tumors.</a:t>
            </a:r>
            <a:endParaRPr/>
          </a:p>
          <a:p>
            <a:pPr indent="-342900" lvl="0" marL="457200" rtl="0" algn="l">
              <a:spcBef>
                <a:spcPts val="0"/>
              </a:spcBef>
              <a:spcAft>
                <a:spcPts val="0"/>
              </a:spcAft>
              <a:buSzPts val="1800"/>
              <a:buChar char="●"/>
            </a:pPr>
            <a:r>
              <a:rPr lang="en"/>
              <a:t>In some mice, the tumors interfere / negatively affect the mice’s ability to eat and drink.</a:t>
            </a:r>
            <a:endParaRPr/>
          </a:p>
          <a:p>
            <a:pPr indent="-342900" lvl="0" marL="457200" rtl="0" algn="l">
              <a:spcBef>
                <a:spcPts val="0"/>
              </a:spcBef>
              <a:spcAft>
                <a:spcPts val="0"/>
              </a:spcAft>
              <a:buSzPts val="1800"/>
              <a:buChar char="●"/>
            </a:pPr>
            <a:r>
              <a:rPr lang="en"/>
              <a:t>The research protocol states that mice will be treated if they display obvious signs of pain or discomfort.</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Human Participants and Animal Subjects in Research</a:t>
            </a:r>
            <a:endParaRPr/>
          </a:p>
        </p:txBody>
      </p:sp>
      <p:sp>
        <p:nvSpPr>
          <p:cNvPr id="223" name="Google Shape;223;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Case Study:</a:t>
            </a:r>
            <a:endParaRPr/>
          </a:p>
          <a:p>
            <a:pPr indent="-342900" lvl="0" marL="457200" rtl="0" algn="l">
              <a:spcBef>
                <a:spcPts val="1200"/>
              </a:spcBef>
              <a:spcAft>
                <a:spcPts val="0"/>
              </a:spcAft>
              <a:buSzPts val="1800"/>
              <a:buChar char="●"/>
            </a:pPr>
            <a:r>
              <a:rPr lang="en"/>
              <a:t>When the researcher brings up a concern of the inability to eat and drink, and the subsequent suffering, she is told:</a:t>
            </a:r>
            <a:endParaRPr/>
          </a:p>
          <a:p>
            <a:pPr indent="-342900" lvl="0" marL="457200" rtl="0" algn="l">
              <a:spcBef>
                <a:spcPts val="0"/>
              </a:spcBef>
              <a:spcAft>
                <a:spcPts val="0"/>
              </a:spcAft>
              <a:buSzPts val="1800"/>
              <a:buChar char="●"/>
            </a:pPr>
            <a:r>
              <a:rPr lang="en"/>
              <a:t>The mice will be euthanized after the experiment is over</a:t>
            </a:r>
            <a:endParaRPr/>
          </a:p>
          <a:p>
            <a:pPr indent="-342900" lvl="0" marL="457200" rtl="0" algn="l">
              <a:spcBef>
                <a:spcPts val="0"/>
              </a:spcBef>
              <a:spcAft>
                <a:spcPts val="0"/>
              </a:spcAft>
              <a:buSzPts val="1800"/>
              <a:buChar char="●"/>
            </a:pPr>
            <a:r>
              <a:rPr lang="en"/>
              <a:t>The effect of malnutrition probably has no effect on the treatment</a:t>
            </a:r>
            <a:endParaRPr/>
          </a:p>
          <a:p>
            <a:pPr indent="-342900" lvl="0" marL="457200" rtl="0" algn="l">
              <a:spcBef>
                <a:spcPts val="0"/>
              </a:spcBef>
              <a:spcAft>
                <a:spcPts val="0"/>
              </a:spcAft>
              <a:buSzPts val="1800"/>
              <a:buChar char="●"/>
            </a:pPr>
            <a:r>
              <a:rPr lang="en"/>
              <a:t>If the experimental protocol needed to be changed, prior work would be invalidated and oversight organizations would need to be notified.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This article / guide presents an overview of the professional standards of science, and explains why adherence to the standards is essential for continued scientific progress.  The guide provides an overview of professional standards in research.</a:t>
            </a:r>
            <a:endParaRPr/>
          </a:p>
          <a:p>
            <a:pPr indent="-342900" lvl="0" marL="457200" rtl="0" algn="l">
              <a:spcBef>
                <a:spcPts val="1000"/>
              </a:spcBef>
              <a:spcAft>
                <a:spcPts val="0"/>
              </a:spcAft>
              <a:buSzPts val="1800"/>
              <a:buChar char="●"/>
            </a:pPr>
            <a:r>
              <a:rPr lang="en"/>
              <a:t>This guide serves as an introduction to the topic, please see the ‘Additional Resources’ section of the paper for even more information.</a:t>
            </a:r>
            <a:endParaRPr/>
          </a:p>
          <a:p>
            <a:pPr indent="-342900" lvl="0" marL="457200" rtl="0" algn="l">
              <a:spcBef>
                <a:spcPts val="1000"/>
              </a:spcBef>
              <a:spcAft>
                <a:spcPts val="0"/>
              </a:spcAft>
              <a:buSzPts val="1800"/>
              <a:buChar char="●"/>
            </a:pPr>
            <a:r>
              <a:rPr lang="en"/>
              <a:t>The guide also presents several case studies that can spur discussion.  Therefore, we likely will make this discussion a bit more interactive than other topics.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Human Participants and Animal Subjects in Research</a:t>
            </a:r>
            <a:endParaRPr/>
          </a:p>
        </p:txBody>
      </p:sp>
      <p:sp>
        <p:nvSpPr>
          <p:cNvPr id="229" name="Google Shape;229;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Questions:</a:t>
            </a:r>
            <a:endParaRPr/>
          </a:p>
          <a:p>
            <a:pPr indent="-342900" lvl="0" marL="457200" rtl="0" algn="l">
              <a:spcBef>
                <a:spcPts val="1200"/>
              </a:spcBef>
              <a:spcAft>
                <a:spcPts val="0"/>
              </a:spcAft>
              <a:buSzPts val="1800"/>
              <a:buChar char="●"/>
            </a:pPr>
            <a:r>
              <a:rPr lang="en"/>
              <a:t>What can the researcher do to get more information about the issue?</a:t>
            </a:r>
            <a:endParaRPr/>
          </a:p>
          <a:p>
            <a:pPr indent="-342900" lvl="0" marL="457200" rtl="0" algn="l">
              <a:spcBef>
                <a:spcPts val="0"/>
              </a:spcBef>
              <a:spcAft>
                <a:spcPts val="0"/>
              </a:spcAft>
              <a:buSzPts val="1800"/>
              <a:buChar char="●"/>
            </a:pPr>
            <a:r>
              <a:rPr lang="en"/>
              <a:t>If the researcher raises the issue with others, what is the best way to do so?</a:t>
            </a:r>
            <a:endParaRPr/>
          </a:p>
          <a:p>
            <a:pPr indent="-342900" lvl="0" marL="457200" rtl="0" algn="l">
              <a:spcBef>
                <a:spcPts val="0"/>
              </a:spcBef>
              <a:spcAft>
                <a:spcPts val="0"/>
              </a:spcAft>
              <a:buSzPts val="1800"/>
              <a:buChar char="●"/>
            </a:pPr>
            <a:r>
              <a:rPr lang="en"/>
              <a:t>Should the original </a:t>
            </a:r>
            <a:r>
              <a:rPr lang="en"/>
              <a:t>protocol</a:t>
            </a:r>
            <a:r>
              <a:rPr lang="en"/>
              <a:t> have been approved?</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en" sz="1200">
                <a:solidFill>
                  <a:schemeClr val="dk1"/>
                </a:solidFill>
              </a:rPr>
              <a:t>Guidelines for the care and use of laboratory animals are designed to both protect the welfare of animals and enhance the quality of research. Both of these goals are being undermined by Hua’s action, so who can they consult in the institution? What is the responsibility of the laboratory and its leadership for animal welfare?</a:t>
            </a:r>
            <a:endParaRPr sz="12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Laboratory Safety in Research</a:t>
            </a:r>
            <a:endParaRPr/>
          </a:p>
        </p:txBody>
      </p:sp>
      <p:sp>
        <p:nvSpPr>
          <p:cNvPr id="235" name="Google Shape;235;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Safety is </a:t>
            </a:r>
            <a:r>
              <a:rPr lang="en"/>
              <a:t>important and often overlooked</a:t>
            </a:r>
            <a:endParaRPr/>
          </a:p>
          <a:p>
            <a:pPr indent="-342900" lvl="0" marL="457200" rtl="0" algn="l">
              <a:spcBef>
                <a:spcPts val="0"/>
              </a:spcBef>
              <a:spcAft>
                <a:spcPts val="0"/>
              </a:spcAft>
              <a:buSzPts val="1800"/>
              <a:buChar char="●"/>
            </a:pPr>
            <a:r>
              <a:rPr lang="en"/>
              <a:t>Researchers have an obligation to protect the safety of human subjects, animal subjects, themselves, those nearby, and property.</a:t>
            </a:r>
            <a:endParaRPr/>
          </a:p>
          <a:p>
            <a:pPr indent="-342900" lvl="0" marL="457200" rtl="0" algn="l">
              <a:spcBef>
                <a:spcPts val="0"/>
              </a:spcBef>
              <a:spcAft>
                <a:spcPts val="0"/>
              </a:spcAft>
              <a:buSzPts val="1800"/>
              <a:buChar char="●"/>
            </a:pPr>
            <a:r>
              <a:rPr lang="en"/>
              <a:t>Research accidents can be costly in terms of lives, money, and loss of research progress.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Laboratory Safety in Research (continued)</a:t>
            </a:r>
            <a:endParaRPr/>
          </a:p>
          <a:p>
            <a:pPr indent="0" lvl="0" marL="0" rtl="0" algn="l">
              <a:spcBef>
                <a:spcPts val="0"/>
              </a:spcBef>
              <a:spcAft>
                <a:spcPts val="0"/>
              </a:spcAft>
              <a:buNone/>
            </a:pPr>
            <a:r>
              <a:t/>
            </a:r>
            <a:endParaRPr/>
          </a:p>
        </p:txBody>
      </p:sp>
      <p:sp>
        <p:nvSpPr>
          <p:cNvPr id="241" name="Google Shape;241;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checklist of subjects to cover and review yearly includes:</a:t>
            </a:r>
            <a:endParaRPr/>
          </a:p>
          <a:p>
            <a:pPr indent="-342900" lvl="0" marL="457200" rtl="0" algn="l">
              <a:spcBef>
                <a:spcPts val="1200"/>
              </a:spcBef>
              <a:spcAft>
                <a:spcPts val="0"/>
              </a:spcAft>
              <a:buSzPts val="1800"/>
              <a:buChar char="●"/>
            </a:pPr>
            <a:r>
              <a:rPr lang="en"/>
              <a:t>appropriate usage of protective equipment and clothing</a:t>
            </a:r>
            <a:endParaRPr/>
          </a:p>
          <a:p>
            <a:pPr indent="-342900" lvl="0" marL="457200" rtl="0" algn="l">
              <a:spcBef>
                <a:spcPts val="0"/>
              </a:spcBef>
              <a:spcAft>
                <a:spcPts val="0"/>
              </a:spcAft>
              <a:buSzPts val="1800"/>
              <a:buChar char="●"/>
            </a:pPr>
            <a:r>
              <a:rPr lang="en"/>
              <a:t>safe handling of materials in laboratories</a:t>
            </a:r>
            <a:endParaRPr/>
          </a:p>
          <a:p>
            <a:pPr indent="-342900" lvl="0" marL="457200" rtl="0" algn="l">
              <a:spcBef>
                <a:spcPts val="0"/>
              </a:spcBef>
              <a:spcAft>
                <a:spcPts val="0"/>
              </a:spcAft>
              <a:buSzPts val="1800"/>
              <a:buChar char="●"/>
            </a:pPr>
            <a:r>
              <a:rPr lang="en"/>
              <a:t>safe operation of equipment</a:t>
            </a:r>
            <a:endParaRPr/>
          </a:p>
          <a:p>
            <a:pPr indent="-342900" lvl="0" marL="457200" rtl="0" algn="l">
              <a:spcBef>
                <a:spcPts val="0"/>
              </a:spcBef>
              <a:spcAft>
                <a:spcPts val="0"/>
              </a:spcAft>
              <a:buSzPts val="1800"/>
              <a:buChar char="●"/>
            </a:pPr>
            <a:r>
              <a:rPr lang="en"/>
              <a:t>safe disposal of materials</a:t>
            </a:r>
            <a:endParaRPr/>
          </a:p>
          <a:p>
            <a:pPr indent="-342900" lvl="0" marL="457200" rtl="0" algn="l">
              <a:spcBef>
                <a:spcPts val="0"/>
              </a:spcBef>
              <a:spcAft>
                <a:spcPts val="0"/>
              </a:spcAft>
              <a:buSzPts val="1800"/>
              <a:buChar char="●"/>
            </a:pPr>
            <a:r>
              <a:rPr lang="en"/>
              <a:t>safety management and accountability</a:t>
            </a:r>
            <a:endParaRPr/>
          </a:p>
          <a:p>
            <a:pPr indent="0" lvl="0" marL="0" rtl="0" algn="l">
              <a:spcBef>
                <a:spcPts val="1200"/>
              </a:spcBef>
              <a:spcAft>
                <a:spcPts val="12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Laboratory Safety in Research (continued)</a:t>
            </a:r>
            <a:endParaRPr/>
          </a:p>
          <a:p>
            <a:pPr indent="0" lvl="0" marL="0" rtl="0" algn="l">
              <a:spcBef>
                <a:spcPts val="0"/>
              </a:spcBef>
              <a:spcAft>
                <a:spcPts val="0"/>
              </a:spcAft>
              <a:buNone/>
            </a:pPr>
            <a:r>
              <a:t/>
            </a:r>
            <a:endParaRPr/>
          </a:p>
        </p:txBody>
      </p:sp>
      <p:sp>
        <p:nvSpPr>
          <p:cNvPr id="247" name="Google Shape;247;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hazard assessment processes</a:t>
            </a:r>
            <a:endParaRPr/>
          </a:p>
          <a:p>
            <a:pPr indent="-342900" lvl="0" marL="457200" rtl="0" algn="l">
              <a:spcBef>
                <a:spcPts val="0"/>
              </a:spcBef>
              <a:spcAft>
                <a:spcPts val="0"/>
              </a:spcAft>
              <a:buSzPts val="1800"/>
              <a:buChar char="●"/>
            </a:pPr>
            <a:r>
              <a:rPr lang="en"/>
              <a:t>safe transportation of materials between laboratories</a:t>
            </a:r>
            <a:endParaRPr/>
          </a:p>
          <a:p>
            <a:pPr indent="-342900" lvl="0" marL="457200" rtl="0" algn="l">
              <a:spcBef>
                <a:spcPts val="0"/>
              </a:spcBef>
              <a:spcAft>
                <a:spcPts val="0"/>
              </a:spcAft>
              <a:buSzPts val="1800"/>
              <a:buChar char="●"/>
            </a:pPr>
            <a:r>
              <a:rPr lang="en"/>
              <a:t>safe design of facilities</a:t>
            </a:r>
            <a:endParaRPr/>
          </a:p>
          <a:p>
            <a:pPr indent="-342900" lvl="0" marL="457200" rtl="0" algn="l">
              <a:spcBef>
                <a:spcPts val="0"/>
              </a:spcBef>
              <a:spcAft>
                <a:spcPts val="0"/>
              </a:spcAft>
              <a:buSzPts val="1800"/>
              <a:buChar char="●"/>
            </a:pPr>
            <a:r>
              <a:rPr lang="en"/>
              <a:t>emergency responses</a:t>
            </a:r>
            <a:endParaRPr/>
          </a:p>
          <a:p>
            <a:pPr indent="-342900" lvl="0" marL="457200" rtl="0" algn="l">
              <a:spcBef>
                <a:spcPts val="0"/>
              </a:spcBef>
              <a:spcAft>
                <a:spcPts val="0"/>
              </a:spcAft>
              <a:buSzPts val="1800"/>
              <a:buChar char="●"/>
            </a:pPr>
            <a:r>
              <a:rPr lang="en"/>
              <a:t>safety education of all personnel before entering the laboratory</a:t>
            </a:r>
            <a:endParaRPr/>
          </a:p>
          <a:p>
            <a:pPr indent="-342900" lvl="0" marL="457200" rtl="0" algn="l">
              <a:spcBef>
                <a:spcPts val="0"/>
              </a:spcBef>
              <a:spcAft>
                <a:spcPts val="0"/>
              </a:spcAft>
              <a:buSzPts val="1800"/>
              <a:buChar char="●"/>
            </a:pPr>
            <a:r>
              <a:rPr lang="en"/>
              <a:t>applicable government regulations</a:t>
            </a:r>
            <a:endParaRPr/>
          </a:p>
          <a:p>
            <a:pPr indent="0" lvl="0" marL="0" rtl="0" algn="l">
              <a:spcBef>
                <a:spcPts val="1200"/>
              </a:spcBef>
              <a:spcAft>
                <a:spcPts val="1200"/>
              </a:spcAft>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Sharing of Research Results</a:t>
            </a:r>
            <a:endParaRPr/>
          </a:p>
        </p:txBody>
      </p:sp>
      <p:sp>
        <p:nvSpPr>
          <p:cNvPr id="253" name="Google Shape;253;p46"/>
          <p:cNvSpPr txBox="1"/>
          <p:nvPr>
            <p:ph idx="1" type="body"/>
          </p:nvPr>
        </p:nvSpPr>
        <p:spPr>
          <a:xfrm>
            <a:off x="311700" y="11236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Into the 17th Century, the problem of how to share results without losing credit was an open one.</a:t>
            </a:r>
            <a:endParaRPr/>
          </a:p>
          <a:p>
            <a:pPr indent="-342900" lvl="0" marL="457200" rtl="0" algn="l">
              <a:spcBef>
                <a:spcPts val="0"/>
              </a:spcBef>
              <a:spcAft>
                <a:spcPts val="0"/>
              </a:spcAft>
              <a:buSzPts val="1800"/>
              <a:buChar char="●"/>
            </a:pPr>
            <a:r>
              <a:rPr lang="en"/>
              <a:t>The solution that was developed was publication; Peer review arose as part of the publication process.</a:t>
            </a:r>
            <a:endParaRPr/>
          </a:p>
          <a:p>
            <a:pPr indent="-342900" lvl="0" marL="457200" rtl="0" algn="l">
              <a:spcBef>
                <a:spcPts val="0"/>
              </a:spcBef>
              <a:spcAft>
                <a:spcPts val="0"/>
              </a:spcAft>
              <a:buSzPts val="1800"/>
              <a:buChar char="●"/>
            </a:pPr>
            <a:r>
              <a:rPr lang="en"/>
              <a:t>Publication in a peer-reviewed journal remains the most important way of disseminating a complete set of research results.</a:t>
            </a:r>
            <a:endParaRPr/>
          </a:p>
          <a:p>
            <a:pPr indent="-342900" lvl="0" marL="457200" rtl="0" algn="l">
              <a:spcBef>
                <a:spcPts val="0"/>
              </a:spcBef>
              <a:spcAft>
                <a:spcPts val="0"/>
              </a:spcAft>
              <a:buSzPts val="1800"/>
              <a:buChar char="●"/>
            </a:pPr>
            <a:r>
              <a:rPr lang="en"/>
              <a:t>The first to publish, not the first to discover typically receives most of the credit.</a:t>
            </a:r>
            <a:endParaRPr/>
          </a:p>
          <a:p>
            <a:pPr indent="0" lvl="0" marL="457200" rtl="0" algn="l">
              <a:spcBef>
                <a:spcPts val="1200"/>
              </a:spcBef>
              <a:spcAft>
                <a:spcPts val="120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Sharing of Research Results - Citations</a:t>
            </a:r>
            <a:endParaRPr/>
          </a:p>
        </p:txBody>
      </p:sp>
      <p:sp>
        <p:nvSpPr>
          <p:cNvPr id="259" name="Google Shape;259;p4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Giving credit where it is due through citation is mandatory.</a:t>
            </a:r>
            <a:endParaRPr/>
          </a:p>
          <a:p>
            <a:pPr indent="-342900" lvl="0" marL="457200" rtl="0" algn="l">
              <a:spcBef>
                <a:spcPts val="0"/>
              </a:spcBef>
              <a:spcAft>
                <a:spcPts val="0"/>
              </a:spcAft>
              <a:buSzPts val="1800"/>
              <a:buChar char="●"/>
            </a:pPr>
            <a:r>
              <a:rPr lang="en"/>
              <a:t>Through citations, researchers are rewarded by their peers for making the research public.</a:t>
            </a:r>
            <a:endParaRPr/>
          </a:p>
          <a:p>
            <a:pPr indent="-342900" lvl="0" marL="457200" rtl="0" algn="l">
              <a:spcBef>
                <a:spcPts val="0"/>
              </a:spcBef>
              <a:spcAft>
                <a:spcPts val="0"/>
              </a:spcAft>
              <a:buSzPts val="1800"/>
              <a:buChar char="●"/>
            </a:pPr>
            <a:r>
              <a:rPr lang="en"/>
              <a:t>Citations are important in determining the novelty and significance of a paper.</a:t>
            </a:r>
            <a:endParaRPr/>
          </a:p>
          <a:p>
            <a:pPr indent="-342900" lvl="0" marL="457200" rtl="0" algn="l">
              <a:spcBef>
                <a:spcPts val="0"/>
              </a:spcBef>
              <a:spcAft>
                <a:spcPts val="0"/>
              </a:spcAft>
              <a:buSzPts val="1800"/>
              <a:buChar char="●"/>
            </a:pPr>
            <a:r>
              <a:rPr lang="en"/>
              <a:t>Researchers have the responsibility to search prior literature thoroughly.  It is best to read the entire original article, rather than a more recent one that cites the original.</a:t>
            </a:r>
            <a:endParaRPr/>
          </a:p>
          <a:p>
            <a:pPr indent="-342900" lvl="0" marL="457200" rtl="0" algn="l">
              <a:spcBef>
                <a:spcPts val="0"/>
              </a:spcBef>
              <a:spcAft>
                <a:spcPts val="0"/>
              </a:spcAft>
              <a:buSzPts val="1800"/>
              <a:buChar char="●"/>
            </a:pPr>
            <a:r>
              <a:rPr lang="en"/>
              <a:t>Other ways to release information and receive important peer feedback is through: seminars, conference talks, abstracts, and posters. </a:t>
            </a:r>
            <a:endParaRPr/>
          </a:p>
          <a:p>
            <a:pPr indent="0" lvl="0" marL="0" rtl="0" algn="l">
              <a:spcBef>
                <a:spcPts val="1200"/>
              </a:spcBef>
              <a:spcAft>
                <a:spcPts val="1200"/>
              </a:spcAft>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Sharing of Research Results - Case Study</a:t>
            </a:r>
            <a:endParaRPr/>
          </a:p>
        </p:txBody>
      </p:sp>
      <p:sp>
        <p:nvSpPr>
          <p:cNvPr id="265" name="Google Shape;265;p4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An </a:t>
            </a:r>
            <a:r>
              <a:rPr lang="en"/>
              <a:t>assistant</a:t>
            </a:r>
            <a:r>
              <a:rPr lang="en"/>
              <a:t> professor and two graduate students have been working on a series of related experiments for years; now it is time to write up the results.</a:t>
            </a:r>
            <a:endParaRPr/>
          </a:p>
          <a:p>
            <a:pPr indent="-342900" lvl="0" marL="457200" rtl="0" algn="l">
              <a:spcBef>
                <a:spcPts val="0"/>
              </a:spcBef>
              <a:spcAft>
                <a:spcPts val="0"/>
              </a:spcAft>
              <a:buSzPts val="1800"/>
              <a:buChar char="●"/>
            </a:pPr>
            <a:r>
              <a:rPr lang="en"/>
              <a:t>They could write a single paper with one lead author written comprehensively, or they could write two shorter papers, each with a lead author, so that each student could be a lead </a:t>
            </a:r>
            <a:r>
              <a:rPr lang="en"/>
              <a:t>author</a:t>
            </a:r>
            <a:r>
              <a:rPr lang="en"/>
              <a:t>.  </a:t>
            </a:r>
            <a:endParaRPr/>
          </a:p>
          <a:p>
            <a:pPr indent="-342900" lvl="0" marL="457200" rtl="0" algn="l">
              <a:spcBef>
                <a:spcPts val="0"/>
              </a:spcBef>
              <a:spcAft>
                <a:spcPts val="0"/>
              </a:spcAft>
              <a:buSzPts val="1800"/>
              <a:buChar char="●"/>
            </a:pPr>
            <a:r>
              <a:rPr lang="en"/>
              <a:t>The </a:t>
            </a:r>
            <a:r>
              <a:rPr lang="en"/>
              <a:t>assistant</a:t>
            </a:r>
            <a:r>
              <a:rPr lang="en"/>
              <a:t> professor favors one paper, arguing that a single paper in a more </a:t>
            </a:r>
            <a:r>
              <a:rPr lang="en"/>
              <a:t>prominent</a:t>
            </a:r>
            <a:r>
              <a:rPr lang="en"/>
              <a:t> publication would serve them all better.</a:t>
            </a:r>
            <a:endParaRPr/>
          </a:p>
          <a:p>
            <a:pPr indent="-342900" lvl="0" marL="457200" rtl="0" algn="l">
              <a:spcBef>
                <a:spcPts val="0"/>
              </a:spcBef>
              <a:spcAft>
                <a:spcPts val="0"/>
              </a:spcAft>
              <a:buSzPts val="1800"/>
              <a:buChar char="●"/>
            </a:pPr>
            <a:r>
              <a:rPr lang="en"/>
              <a:t>The two students prefer two papers, stating that one paper would be too long and complex, and that their careers would be damaged by not being a lead author.</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Sharing of Research Results - Case Study</a:t>
            </a:r>
            <a:endParaRPr/>
          </a:p>
        </p:txBody>
      </p:sp>
      <p:sp>
        <p:nvSpPr>
          <p:cNvPr id="271" name="Google Shape;271;p4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400">
                <a:solidFill>
                  <a:schemeClr val="dk1"/>
                </a:solidFill>
              </a:rPr>
              <a:t>1. How could Andre have anticipated this problem? And what sort of general guidelines could he have established for lab members?</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2. If Andre’s laboratory or institution has no official policies covering multiple authorship and multiple papers from a single study, how should this issue be resolved?</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3. How could Andre and the students draw on practices within their discipline to resolve this dispute?</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4. If the students feel that their concerns are not being addressed, to whom should they turn?</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5. What kind of laboratory or institutional policies could keep disputes like this from occurring?</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6. If a single paper is published, how can the authors make clear to review committees and funding agencies their various roles and the importance of the paper?</a:t>
            </a:r>
            <a:endParaRPr sz="14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Authorship and Allocation of Credit</a:t>
            </a:r>
            <a:endParaRPr/>
          </a:p>
        </p:txBody>
      </p:sp>
      <p:sp>
        <p:nvSpPr>
          <p:cNvPr id="277" name="Google Shape;277;p5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When a paper is published, the list of authors indicates who has contributed to the work.</a:t>
            </a:r>
            <a:endParaRPr/>
          </a:p>
          <a:p>
            <a:pPr indent="-342900" lvl="0" marL="457200" rtl="0" algn="l">
              <a:spcBef>
                <a:spcPts val="0"/>
              </a:spcBef>
              <a:spcAft>
                <a:spcPts val="0"/>
              </a:spcAft>
              <a:buSzPts val="1800"/>
              <a:buChar char="●"/>
            </a:pPr>
            <a:r>
              <a:rPr lang="en"/>
              <a:t>Apportioning credit for work done as a team is important in a scientific career.</a:t>
            </a:r>
            <a:endParaRPr/>
          </a:p>
          <a:p>
            <a:pPr indent="-342900" lvl="0" marL="457200" rtl="0" algn="l">
              <a:spcBef>
                <a:spcPts val="0"/>
              </a:spcBef>
              <a:spcAft>
                <a:spcPts val="0"/>
              </a:spcAft>
              <a:buSzPts val="1800"/>
              <a:buChar char="●"/>
            </a:pPr>
            <a:r>
              <a:rPr lang="en"/>
              <a:t>Conventions for listing authors vary by field, journal, and </a:t>
            </a:r>
            <a:r>
              <a:rPr lang="en"/>
              <a:t>group</a:t>
            </a:r>
            <a:r>
              <a:rPr lang="en"/>
              <a:t>.</a:t>
            </a:r>
            <a:endParaRPr/>
          </a:p>
          <a:p>
            <a:pPr indent="-342900" lvl="0" marL="457200" rtl="0" algn="l">
              <a:spcBef>
                <a:spcPts val="0"/>
              </a:spcBef>
              <a:spcAft>
                <a:spcPts val="0"/>
              </a:spcAft>
              <a:buSzPts val="1800"/>
              <a:buChar char="●"/>
            </a:pPr>
            <a:r>
              <a:rPr lang="en"/>
              <a:t>Policies at most scientific journals state that a person should be listed as the author of a paper only if that person made a direct and substantial intellectual contribution to the design of the research, the interpretation of the data, or the drafting of the paper</a:t>
            </a:r>
            <a:endParaRPr/>
          </a:p>
          <a:p>
            <a:pPr indent="-342900" lvl="0" marL="457200" rtl="0" algn="l">
              <a:spcBef>
                <a:spcPts val="0"/>
              </a:spcBef>
              <a:spcAft>
                <a:spcPts val="0"/>
              </a:spcAft>
              <a:buSzPts val="1800"/>
              <a:buChar char="●"/>
            </a:pPr>
            <a:r>
              <a:rPr lang="en"/>
              <a:t>The list of authors establishes accountability as well as credit in the event of errors.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Intellectual Property</a:t>
            </a:r>
            <a:endParaRPr/>
          </a:p>
        </p:txBody>
      </p:sp>
      <p:sp>
        <p:nvSpPr>
          <p:cNvPr id="283" name="Google Shape;283;p5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Discoveries made through scientific research can have great value.</a:t>
            </a:r>
            <a:endParaRPr/>
          </a:p>
          <a:p>
            <a:pPr indent="-342900" lvl="0" marL="457200" rtl="0" algn="l">
              <a:spcBef>
                <a:spcPts val="0"/>
              </a:spcBef>
              <a:spcAft>
                <a:spcPts val="0"/>
              </a:spcAft>
              <a:buSzPts val="1800"/>
              <a:buChar char="●"/>
            </a:pPr>
            <a:r>
              <a:rPr lang="en"/>
              <a:t>Researchers should be aware of this potential value and of the interest of their laboratories and institutions in it.</a:t>
            </a:r>
            <a:endParaRPr/>
          </a:p>
          <a:p>
            <a:pPr indent="-342900" lvl="0" marL="457200" rtl="0" algn="l">
              <a:spcBef>
                <a:spcPts val="0"/>
              </a:spcBef>
              <a:spcAft>
                <a:spcPts val="0"/>
              </a:spcAft>
              <a:buSzPts val="1800"/>
              <a:buChar char="●"/>
            </a:pPr>
            <a:r>
              <a:rPr lang="en"/>
              <a:t>Patent, </a:t>
            </a:r>
            <a:r>
              <a:rPr lang="en"/>
              <a:t>Copyright, or trade secret protection may be needed.</a:t>
            </a:r>
            <a:endParaRPr/>
          </a:p>
          <a:p>
            <a:pPr indent="-342900" lvl="0" marL="457200" rtl="0" algn="l">
              <a:spcBef>
                <a:spcPts val="0"/>
              </a:spcBef>
              <a:spcAft>
                <a:spcPts val="0"/>
              </a:spcAft>
              <a:buSzPts val="1800"/>
              <a:buChar char="●"/>
            </a:pPr>
            <a:r>
              <a:rPr lang="en"/>
              <a:t>Most research institutions have policies that specify how intellectual property should be handled.</a:t>
            </a:r>
            <a:endParaRPr/>
          </a:p>
          <a:p>
            <a:pPr indent="-342900" lvl="0" marL="457200" rtl="0" algn="l">
              <a:spcBef>
                <a:spcPts val="0"/>
              </a:spcBef>
              <a:spcAft>
                <a:spcPts val="0"/>
              </a:spcAft>
              <a:buSzPts val="1800"/>
              <a:buChar char="●"/>
            </a:pPr>
            <a:r>
              <a:rPr lang="en"/>
              <a:t>The obligations of researchers who are doing potentially patentable work may delay the publication of scientific results.</a:t>
            </a:r>
            <a:endParaRPr/>
          </a:p>
          <a:p>
            <a:pPr indent="-342900" lvl="0" marL="457200" rtl="0" algn="l">
              <a:spcBef>
                <a:spcPts val="0"/>
              </a:spcBef>
              <a:spcAft>
                <a:spcPts val="0"/>
              </a:spcAft>
              <a:buSzPts val="1800"/>
              <a:buChar char="●"/>
            </a:pPr>
            <a:r>
              <a:rPr lang="en"/>
              <a:t>Who receives the money from valuable intellectual property is a significant issue.</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a:t>
            </a:r>
            <a:endParaRPr/>
          </a:p>
        </p:txBody>
      </p:sp>
      <p:sp>
        <p:nvSpPr>
          <p:cNvPr id="73" name="Google Shape;73;p16"/>
          <p:cNvSpPr txBox="1"/>
          <p:nvPr>
            <p:ph idx="1" type="body"/>
          </p:nvPr>
        </p:nvSpPr>
        <p:spPr>
          <a:xfrm>
            <a:off x="311700" y="10755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 the past, these professional standards were handed down from experienced researchers to beginning researchers through communication and collaboration on studies.</a:t>
            </a:r>
            <a:endParaRPr/>
          </a:p>
          <a:p>
            <a:pPr indent="-342900" lvl="0" marL="457200" rtl="0" algn="l">
              <a:spcBef>
                <a:spcPts val="0"/>
              </a:spcBef>
              <a:spcAft>
                <a:spcPts val="0"/>
              </a:spcAft>
              <a:buSzPts val="1800"/>
              <a:buChar char="●"/>
            </a:pPr>
            <a:r>
              <a:rPr lang="en"/>
              <a:t>Nowadays, many new researchers are not learning enough about professional standards, due to the pace and complexity of  science (the so-called “publish or perish” situation).</a:t>
            </a:r>
            <a:endParaRPr/>
          </a:p>
          <a:p>
            <a:pPr indent="-342900" lvl="0" marL="457200" rtl="0" algn="l">
              <a:spcBef>
                <a:spcPts val="0"/>
              </a:spcBef>
              <a:spcAft>
                <a:spcPts val="0"/>
              </a:spcAft>
              <a:buSzPts val="1800"/>
              <a:buChar char="●"/>
            </a:pPr>
            <a:r>
              <a:rPr lang="en"/>
              <a:t>We, as researchers, have an obligation to uphold and </a:t>
            </a:r>
            <a:r>
              <a:rPr lang="en"/>
              <a:t>promulgate</a:t>
            </a:r>
            <a:r>
              <a:rPr lang="en"/>
              <a:t> high standards in science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Intellectual Property - Case Study</a:t>
            </a:r>
            <a:endParaRPr/>
          </a:p>
        </p:txBody>
      </p:sp>
      <p:sp>
        <p:nvSpPr>
          <p:cNvPr id="289" name="Google Shape;289;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A bioinformatics student was interested in his free time to investigate and build a solution / program that would benefit him and other students.</a:t>
            </a:r>
            <a:endParaRPr/>
          </a:p>
          <a:p>
            <a:pPr indent="-342900" lvl="0" marL="457200" rtl="0" algn="l">
              <a:spcBef>
                <a:spcPts val="0"/>
              </a:spcBef>
              <a:spcAft>
                <a:spcPts val="0"/>
              </a:spcAft>
              <a:buSzPts val="1800"/>
              <a:buChar char="●"/>
            </a:pPr>
            <a:r>
              <a:rPr lang="en"/>
              <a:t>The solution / program combined a university spreadsheet program with a custom program developed by the student, and was developed on a university-provided computer.</a:t>
            </a:r>
            <a:endParaRPr/>
          </a:p>
          <a:p>
            <a:pPr indent="-342900" lvl="0" marL="457200" rtl="0" algn="l">
              <a:spcBef>
                <a:spcPts val="0"/>
              </a:spcBef>
              <a:spcAft>
                <a:spcPts val="0"/>
              </a:spcAft>
              <a:buSzPts val="1800"/>
              <a:buChar char="●"/>
            </a:pPr>
            <a:r>
              <a:rPr lang="en"/>
              <a:t>He posted access to the combined program on his personal web page.  He later found out that other researchers outside his school were using it in practice.  His advisor said he should consider commercializing it, or others would.</a:t>
            </a:r>
            <a:endParaRPr/>
          </a:p>
          <a:p>
            <a:pPr indent="-342900" lvl="0" marL="457200" rtl="0" algn="l">
              <a:spcBef>
                <a:spcPts val="0"/>
              </a:spcBef>
              <a:spcAft>
                <a:spcPts val="0"/>
              </a:spcAft>
              <a:buSzPts val="1800"/>
              <a:buChar char="●"/>
            </a:pPr>
            <a:r>
              <a:rPr lang="en"/>
              <a:t>However, the technology transfer office of the school said the student was violating the spreadsheet program license and had to be resolved before any type of commercialization.</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Intellectual Property - Case Study</a:t>
            </a:r>
            <a:endParaRPr/>
          </a:p>
        </p:txBody>
      </p:sp>
      <p:sp>
        <p:nvSpPr>
          <p:cNvPr id="295" name="Google Shape;295;p5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400">
                <a:solidFill>
                  <a:schemeClr val="dk1"/>
                </a:solidFill>
              </a:rPr>
              <a:t>1. What obligations does Shen have to the developer of the original spreadsheet program? To the university that provided the spreadsheet and computer?</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2. What are the pros and cons of trying to commercialize a program that is based on another’s product?</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3. What conflicts and practical difficulties might Shen encounter if he tries to operate a business while working on his dissertation?</a:t>
            </a:r>
            <a:endParaRPr sz="14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5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Competing Interests, Commitments, and Values</a:t>
            </a:r>
            <a:endParaRPr/>
          </a:p>
        </p:txBody>
      </p:sp>
      <p:sp>
        <p:nvSpPr>
          <p:cNvPr id="301" name="Google Shape;301;p5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Researchers have many interests, including personal, intellectual, financial, and professional interests. </a:t>
            </a:r>
            <a:endParaRPr/>
          </a:p>
          <a:p>
            <a:pPr indent="-342900" lvl="0" marL="457200" rtl="0" algn="l">
              <a:spcBef>
                <a:spcPts val="0"/>
              </a:spcBef>
              <a:spcAft>
                <a:spcPts val="0"/>
              </a:spcAft>
              <a:buSzPts val="1800"/>
              <a:buChar char="●"/>
            </a:pPr>
            <a:r>
              <a:rPr lang="en"/>
              <a:t>These interests often exist in tension; sometimes they clash.</a:t>
            </a:r>
            <a:endParaRPr/>
          </a:p>
          <a:p>
            <a:pPr indent="-342900" lvl="0" marL="457200" rtl="0" algn="l">
              <a:spcBef>
                <a:spcPts val="0"/>
              </a:spcBef>
              <a:spcAft>
                <a:spcPts val="0"/>
              </a:spcAft>
              <a:buSzPts val="1800"/>
              <a:buChar char="●"/>
            </a:pPr>
            <a:r>
              <a:rPr lang="en"/>
              <a:t>The term “conflict of interest” refers to situations where researchers have interests that could interfere with their professional judgment. Managing these situations is critical to maintaining the integrity of researchers and science as a whole.</a:t>
            </a:r>
            <a:endParaRPr/>
          </a:p>
          <a:p>
            <a:pPr indent="0" lvl="0" marL="0" rtl="0" algn="l">
              <a:spcBef>
                <a:spcPts val="1200"/>
              </a:spcBef>
              <a:spcAft>
                <a:spcPts val="1200"/>
              </a:spcAft>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Competing Interests, Commitments, and Values (Continued)</a:t>
            </a:r>
            <a:endParaRPr/>
          </a:p>
          <a:p>
            <a:pPr indent="0" lvl="0" marL="0" rtl="0" algn="l">
              <a:spcBef>
                <a:spcPts val="0"/>
              </a:spcBef>
              <a:spcAft>
                <a:spcPts val="0"/>
              </a:spcAft>
              <a:buNone/>
            </a:pPr>
            <a:r>
              <a:t/>
            </a:r>
            <a:endParaRPr/>
          </a:p>
        </p:txBody>
      </p:sp>
      <p:sp>
        <p:nvSpPr>
          <p:cNvPr id="307" name="Google Shape;307;p55"/>
          <p:cNvSpPr txBox="1"/>
          <p:nvPr>
            <p:ph idx="1" type="body"/>
          </p:nvPr>
        </p:nvSpPr>
        <p:spPr>
          <a:xfrm>
            <a:off x="311700" y="1298050"/>
            <a:ext cx="8520600" cy="327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Examples of conflicting interests:</a:t>
            </a:r>
            <a:endParaRPr/>
          </a:p>
          <a:p>
            <a:pPr indent="-342900" lvl="0" marL="457200" rtl="0" algn="l">
              <a:spcBef>
                <a:spcPts val="1200"/>
              </a:spcBef>
              <a:spcAft>
                <a:spcPts val="0"/>
              </a:spcAft>
              <a:buSzPts val="1800"/>
              <a:buChar char="●"/>
            </a:pPr>
            <a:r>
              <a:rPr lang="en"/>
              <a:t>Time allocation of students to benefit a researcher’s plan to open a company.</a:t>
            </a:r>
            <a:endParaRPr/>
          </a:p>
          <a:p>
            <a:pPr indent="-342900" lvl="0" marL="457200" rtl="0" algn="l">
              <a:spcBef>
                <a:spcPts val="0"/>
              </a:spcBef>
              <a:spcAft>
                <a:spcPts val="0"/>
              </a:spcAft>
              <a:buSzPts val="1800"/>
              <a:buChar char="●"/>
            </a:pPr>
            <a:r>
              <a:rPr lang="en"/>
              <a:t>Publication of findings in multiple papers to benefit the researcher’s credentials at the expense of a single paper to advance the field.</a:t>
            </a:r>
            <a:endParaRPr/>
          </a:p>
          <a:p>
            <a:pPr indent="-342900" lvl="0" marL="457200" rtl="0" algn="l">
              <a:spcBef>
                <a:spcPts val="0"/>
              </a:spcBef>
              <a:spcAft>
                <a:spcPts val="0"/>
              </a:spcAft>
              <a:buSzPts val="1800"/>
              <a:buChar char="●"/>
            </a:pPr>
            <a:r>
              <a:rPr lang="en"/>
              <a:t>Acceptance of grant funding that will be lucrative for the researcher at the expense of the students who then perform the research that is less advantageous to their </a:t>
            </a:r>
            <a:r>
              <a:rPr lang="en"/>
              <a:t>aspirations. </a:t>
            </a:r>
            <a:endParaRPr/>
          </a:p>
          <a:p>
            <a:pPr indent="-342900" lvl="0" marL="457200" rtl="0" algn="l">
              <a:spcBef>
                <a:spcPts val="0"/>
              </a:spcBef>
              <a:spcAft>
                <a:spcPts val="0"/>
              </a:spcAft>
              <a:buSzPts val="1800"/>
              <a:buChar char="●"/>
            </a:pPr>
            <a:r>
              <a:rPr lang="en"/>
              <a:t>Financial conflicts are heavily scrutinized in science, and rightfully so.</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Competing Interests, Commitments, and Values (Continued)</a:t>
            </a:r>
            <a:endParaRPr/>
          </a:p>
          <a:p>
            <a:pPr indent="0" lvl="0" marL="0" rtl="0" algn="l">
              <a:spcBef>
                <a:spcPts val="0"/>
              </a:spcBef>
              <a:spcAft>
                <a:spcPts val="0"/>
              </a:spcAft>
              <a:buNone/>
            </a:pPr>
            <a:r>
              <a:t/>
            </a:r>
            <a:endParaRPr/>
          </a:p>
        </p:txBody>
      </p:sp>
      <p:sp>
        <p:nvSpPr>
          <p:cNvPr id="313" name="Google Shape;313;p56"/>
          <p:cNvSpPr txBox="1"/>
          <p:nvPr>
            <p:ph idx="1" type="body"/>
          </p:nvPr>
        </p:nvSpPr>
        <p:spPr>
          <a:xfrm>
            <a:off x="311700" y="1384575"/>
            <a:ext cx="8520600" cy="3184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Personal relationships can produce conflicts of interest.</a:t>
            </a:r>
            <a:endParaRPr/>
          </a:p>
          <a:p>
            <a:pPr indent="-342900" lvl="0" marL="457200" rtl="0" algn="l">
              <a:spcBef>
                <a:spcPts val="0"/>
              </a:spcBef>
              <a:spcAft>
                <a:spcPts val="0"/>
              </a:spcAft>
              <a:buSzPts val="1800"/>
              <a:buChar char="●"/>
            </a:pPr>
            <a:r>
              <a:rPr lang="en"/>
              <a:t>Regulations and codes of conduct have been extensively developed and </a:t>
            </a:r>
            <a:r>
              <a:rPr lang="en"/>
              <a:t>promulgated</a:t>
            </a:r>
            <a:r>
              <a:rPr lang="en"/>
              <a:t>.</a:t>
            </a:r>
            <a:endParaRPr/>
          </a:p>
          <a:p>
            <a:pPr indent="-342900" lvl="0" marL="457200" rtl="0" algn="l">
              <a:spcBef>
                <a:spcPts val="0"/>
              </a:spcBef>
              <a:spcAft>
                <a:spcPts val="0"/>
              </a:spcAft>
              <a:buSzPts val="1800"/>
              <a:buChar char="●"/>
            </a:pPr>
            <a:r>
              <a:rPr lang="en"/>
              <a:t>Conflicts of interest should be distinguished from conflicts of commitment.</a:t>
            </a:r>
            <a:endParaRPr/>
          </a:p>
          <a:p>
            <a:pPr indent="-342900" lvl="0" marL="457200" rtl="0" algn="l">
              <a:spcBef>
                <a:spcPts val="0"/>
              </a:spcBef>
              <a:spcAft>
                <a:spcPts val="0"/>
              </a:spcAft>
              <a:buSzPts val="1800"/>
              <a:buChar char="●"/>
            </a:pPr>
            <a:r>
              <a:rPr lang="en"/>
              <a:t>Strongly held values or beliefs can compromise a person’s science in some instances.</a:t>
            </a:r>
            <a:endParaRPr/>
          </a:p>
          <a:p>
            <a:pPr indent="-342900" lvl="0" marL="457200" rtl="0" algn="l">
              <a:spcBef>
                <a:spcPts val="0"/>
              </a:spcBef>
              <a:spcAft>
                <a:spcPts val="0"/>
              </a:spcAft>
              <a:buSzPts val="1800"/>
              <a:buChar char="●"/>
            </a:pPr>
            <a:r>
              <a:rPr lang="en"/>
              <a:t>Values that compromise objectivity and introduce bias into research must be recognized and minimized.</a:t>
            </a:r>
            <a:endParaRPr/>
          </a:p>
          <a:p>
            <a:pPr indent="0" lvl="0" marL="0" rtl="0" algn="l">
              <a:spcBef>
                <a:spcPts val="1200"/>
              </a:spcBef>
              <a:spcAft>
                <a:spcPts val="1200"/>
              </a:spcAft>
              <a:buNone/>
            </a:pPr>
            <a:r>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Researcher in Society</a:t>
            </a:r>
            <a:endParaRPr/>
          </a:p>
        </p:txBody>
      </p:sp>
      <p:sp>
        <p:nvSpPr>
          <p:cNvPr id="319" name="Google Shape;319;p5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Researchers have a responsibility to reflect on how their work and the knowledge they are generating might be used in the broader society.</a:t>
            </a:r>
            <a:endParaRPr/>
          </a:p>
          <a:p>
            <a:pPr indent="-342900" lvl="0" marL="457200" rtl="0" algn="l">
              <a:spcBef>
                <a:spcPts val="0"/>
              </a:spcBef>
              <a:spcAft>
                <a:spcPts val="0"/>
              </a:spcAft>
              <a:buSzPts val="1800"/>
              <a:buChar char="●"/>
            </a:pPr>
            <a:r>
              <a:rPr lang="en"/>
              <a:t>Researchers have a professional obligation to perform research and present the results of that research as objectively and as accurately as possible</a:t>
            </a:r>
            <a:endParaRPr/>
          </a:p>
          <a:p>
            <a:pPr indent="-342900" lvl="0" marL="457200" rtl="0" algn="l">
              <a:spcBef>
                <a:spcPts val="0"/>
              </a:spcBef>
              <a:spcAft>
                <a:spcPts val="0"/>
              </a:spcAft>
              <a:buSzPts val="1800"/>
              <a:buChar char="●"/>
            </a:pPr>
            <a:r>
              <a:rPr lang="en"/>
              <a:t>The values on which science is based—including honesty, fairness, collegiality, and openness—serve as guides to action in everyday life as well as in research</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Zobel, Chapter 17 - Ethics</a:t>
            </a:r>
            <a:endParaRPr/>
          </a:p>
        </p:txBody>
      </p:sp>
      <p:sp>
        <p:nvSpPr>
          <p:cNvPr id="325" name="Google Shape;325;p5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There is overlap with the previous, comprehensive guide, so we touch on a few topics here, provide an ethics checklist, but please feel free to refer more to this short chapter.</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Ethics</a:t>
            </a:r>
            <a:endParaRPr/>
          </a:p>
        </p:txBody>
      </p:sp>
      <p:sp>
        <p:nvSpPr>
          <p:cNvPr id="331" name="Google Shape;331;p5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Science is built on trust.  Researchers are expected to be honest, and ethical.</a:t>
            </a:r>
            <a:endParaRPr/>
          </a:p>
          <a:p>
            <a:pPr indent="0" lvl="0" marL="0" rtl="0" algn="l">
              <a:spcBef>
                <a:spcPts val="1200"/>
              </a:spcBef>
              <a:spcAft>
                <a:spcPts val="0"/>
              </a:spcAft>
              <a:buNone/>
            </a:pPr>
            <a:r>
              <a:rPr lang="en"/>
              <a:t>Reviewers assess whether results are significant, however, are not expected to investigate whether the reported experiments actually took place.  It is assumed that the authors have not lied about their work.</a:t>
            </a:r>
            <a:endParaRPr/>
          </a:p>
          <a:p>
            <a:pPr indent="0" lvl="0" marL="0" rtl="0" algn="l">
              <a:spcBef>
                <a:spcPts val="1200"/>
              </a:spcBef>
              <a:spcAft>
                <a:spcPts val="0"/>
              </a:spcAft>
              <a:buNone/>
            </a:pPr>
            <a:r>
              <a:rPr lang="en"/>
              <a:t>Major societies of science have codes of conduct that scientists are expected to adhere to.  Breaches of these codes are considered serious.</a:t>
            </a:r>
            <a:endParaRPr/>
          </a:p>
          <a:p>
            <a:pPr indent="0" lvl="0" marL="0" rtl="0" algn="l">
              <a:spcBef>
                <a:spcPts val="1200"/>
              </a:spcBef>
              <a:spcAft>
                <a:spcPts val="1200"/>
              </a:spcAft>
              <a:buNone/>
            </a:pPr>
            <a:r>
              <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6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Ethics</a:t>
            </a:r>
            <a:endParaRPr/>
          </a:p>
        </p:txBody>
      </p:sp>
      <p:sp>
        <p:nvSpPr>
          <p:cNvPr id="337" name="Google Shape;337;p6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The most conspicuous form of unethical behaviour in computing is </a:t>
            </a:r>
            <a:r>
              <a:rPr lang="en"/>
              <a:t>plagiarism</a:t>
            </a:r>
            <a:r>
              <a:rPr lang="en"/>
              <a:t>.  However, others are just as pervasive.</a:t>
            </a:r>
            <a:endParaRPr/>
          </a:p>
          <a:p>
            <a:pPr indent="-342900" lvl="0" marL="457200" rtl="0" algn="l">
              <a:spcBef>
                <a:spcPts val="1000"/>
              </a:spcBef>
              <a:spcAft>
                <a:spcPts val="0"/>
              </a:spcAft>
              <a:buSzPts val="1800"/>
              <a:buChar char="●"/>
            </a:pPr>
            <a:r>
              <a:rPr lang="en"/>
              <a:t>Abuse of power - senior academics insist on being listed as authors</a:t>
            </a:r>
            <a:endParaRPr/>
          </a:p>
          <a:p>
            <a:pPr indent="-342900" lvl="0" marL="457200" rtl="0" algn="l">
              <a:spcBef>
                <a:spcPts val="1000"/>
              </a:spcBef>
              <a:spcAft>
                <a:spcPts val="0"/>
              </a:spcAft>
              <a:buSzPts val="1800"/>
              <a:buChar char="●"/>
            </a:pPr>
            <a:r>
              <a:rPr lang="en"/>
              <a:t>Fraud - claimed results were not in fact observed.</a:t>
            </a:r>
            <a:endParaRPr/>
          </a:p>
          <a:p>
            <a:pPr indent="-317500" lvl="1" marL="914400" rtl="0" algn="l">
              <a:spcBef>
                <a:spcPts val="1000"/>
              </a:spcBef>
              <a:spcAft>
                <a:spcPts val="0"/>
              </a:spcAft>
              <a:buSzPts val="1400"/>
              <a:buChar char="○"/>
            </a:pPr>
            <a:r>
              <a:rPr lang="en"/>
              <a:t>Can be serious in industries such as healthcare as deaths and vast financial liabilities can incur.</a:t>
            </a:r>
            <a:endParaRPr/>
          </a:p>
          <a:p>
            <a:pPr indent="-317500" lvl="1" marL="914400" rtl="0" algn="l">
              <a:spcBef>
                <a:spcPts val="1000"/>
              </a:spcBef>
              <a:spcAft>
                <a:spcPts val="0"/>
              </a:spcAft>
              <a:buSzPts val="1400"/>
              <a:buChar char="○"/>
            </a:pPr>
            <a:r>
              <a:rPr lang="en"/>
              <a:t>In computer science, safety, reliability, and security of computer systems is of increasing importance.</a:t>
            </a:r>
            <a:endParaRPr/>
          </a:p>
          <a:p>
            <a:pPr indent="0" lvl="0" marL="0" rtl="0" algn="l">
              <a:spcBef>
                <a:spcPts val="10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6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Ethics</a:t>
            </a:r>
            <a:endParaRPr/>
          </a:p>
        </p:txBody>
      </p:sp>
      <p:sp>
        <p:nvSpPr>
          <p:cNvPr id="343" name="Google Shape;343;p6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Others include: misrepresentation, </a:t>
            </a:r>
            <a:r>
              <a:rPr lang="en"/>
              <a:t>plagiarism</a:t>
            </a:r>
            <a:r>
              <a:rPr lang="en"/>
              <a:t> and self </a:t>
            </a:r>
            <a:r>
              <a:rPr lang="en"/>
              <a:t>plagiarism</a:t>
            </a:r>
            <a:r>
              <a:rPr lang="en"/>
              <a:t>, authorship, confidentiality and conflict of interest, harrassment and abuse of power, and use of human subjects (outside the scope of this book).</a:t>
            </a:r>
            <a:endParaRPr/>
          </a:p>
          <a:p>
            <a:pPr indent="0" lvl="0" marL="0" rtl="0" algn="l">
              <a:spcBef>
                <a:spcPts val="1200"/>
              </a:spcBef>
              <a:spcAft>
                <a:spcPts val="0"/>
              </a:spcAft>
              <a:buNone/>
            </a:pPr>
            <a:r>
              <a:rPr lang="en"/>
              <a:t>Two pieces of advice contradict each other:</a:t>
            </a:r>
            <a:endParaRPr/>
          </a:p>
          <a:p>
            <a:pPr indent="-342900" lvl="0" marL="457200" rtl="0" algn="l">
              <a:spcBef>
                <a:spcPts val="1200"/>
              </a:spcBef>
              <a:spcAft>
                <a:spcPts val="0"/>
              </a:spcAft>
              <a:buSzPts val="1800"/>
              <a:buAutoNum type="arabicPeriod"/>
            </a:pPr>
            <a:r>
              <a:rPr lang="en"/>
              <a:t>Problems that at first seem to be intractable ethical conflicts often turn out to be more superficial.</a:t>
            </a:r>
            <a:endParaRPr/>
          </a:p>
          <a:p>
            <a:pPr indent="-342900" lvl="0" marL="457200" rtl="0" algn="l">
              <a:spcBef>
                <a:spcPts val="0"/>
              </a:spcBef>
              <a:spcAft>
                <a:spcPts val="0"/>
              </a:spcAft>
              <a:buSzPts val="1800"/>
              <a:buAutoNum type="arabicPeriod"/>
            </a:pPr>
            <a:r>
              <a:rPr lang="en"/>
              <a:t>Unresolved tensions can fester, with the potential to permanently damage a relationship.</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 to the Responsible Conduct of Research</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Researchers have developed (over centuries) professional standards to:</a:t>
            </a:r>
            <a:endParaRPr/>
          </a:p>
          <a:p>
            <a:pPr indent="-317500" lvl="1" marL="914400" rtl="0" algn="l">
              <a:spcBef>
                <a:spcPts val="0"/>
              </a:spcBef>
              <a:spcAft>
                <a:spcPts val="0"/>
              </a:spcAft>
              <a:buSzPts val="1400"/>
              <a:buChar char="○"/>
            </a:pPr>
            <a:r>
              <a:rPr lang="en"/>
              <a:t>Enhance the progress of science</a:t>
            </a:r>
            <a:endParaRPr/>
          </a:p>
          <a:p>
            <a:pPr indent="-317500" lvl="1" marL="914400" rtl="0" algn="l">
              <a:spcBef>
                <a:spcPts val="0"/>
              </a:spcBef>
              <a:spcAft>
                <a:spcPts val="0"/>
              </a:spcAft>
              <a:buSzPts val="1400"/>
              <a:buChar char="○"/>
            </a:pPr>
            <a:r>
              <a:rPr lang="en"/>
              <a:t>Minimize the difficulties of research</a:t>
            </a:r>
            <a:endParaRPr/>
          </a:p>
          <a:p>
            <a:pPr indent="-342900" lvl="0" marL="457200" rtl="0" algn="l">
              <a:spcBef>
                <a:spcPts val="1000"/>
              </a:spcBef>
              <a:spcAft>
                <a:spcPts val="0"/>
              </a:spcAft>
              <a:buSzPts val="1800"/>
              <a:buChar char="●"/>
            </a:pPr>
            <a:r>
              <a:rPr lang="en"/>
              <a:t>Researchers have 3 sets of obligations:</a:t>
            </a:r>
            <a:endParaRPr/>
          </a:p>
          <a:p>
            <a:pPr indent="-317500" lvl="1" marL="914400" rtl="0" algn="l">
              <a:spcBef>
                <a:spcPts val="0"/>
              </a:spcBef>
              <a:spcAft>
                <a:spcPts val="0"/>
              </a:spcAft>
              <a:buSzPts val="1400"/>
              <a:buChar char="○"/>
            </a:pPr>
            <a:r>
              <a:rPr lang="en"/>
              <a:t>Honor the trust that colleagues place in them (and to mentor the next generations)</a:t>
            </a:r>
            <a:endParaRPr/>
          </a:p>
          <a:p>
            <a:pPr indent="-317500" lvl="1" marL="914400" rtl="0" algn="l">
              <a:spcBef>
                <a:spcPts val="0"/>
              </a:spcBef>
              <a:spcAft>
                <a:spcPts val="0"/>
              </a:spcAft>
              <a:buSzPts val="1400"/>
              <a:buChar char="○"/>
            </a:pPr>
            <a:r>
              <a:rPr lang="en"/>
              <a:t>To themselves; adhering to professional standards builds integrity in a research career</a:t>
            </a:r>
            <a:endParaRPr/>
          </a:p>
          <a:p>
            <a:pPr indent="-317500" lvl="1" marL="914400" rtl="0" algn="l">
              <a:spcBef>
                <a:spcPts val="0"/>
              </a:spcBef>
              <a:spcAft>
                <a:spcPts val="0"/>
              </a:spcAft>
              <a:buSzPts val="1400"/>
              <a:buChar char="○"/>
            </a:pPr>
            <a:r>
              <a:rPr lang="en"/>
              <a:t>Act in ways that serve the public.  Some scientific results can affect the health and well-being of the public.  Science is also used to make decisions on policy decisions affecting entire groups of people (climate change, stem cell research, natural disasters, etc.)</a:t>
            </a:r>
            <a:endParaRPr/>
          </a:p>
          <a:p>
            <a:pPr indent="-342900" lvl="0" marL="457200" rtl="0" algn="l">
              <a:spcBef>
                <a:spcPts val="1000"/>
              </a:spcBef>
              <a:spcAft>
                <a:spcPts val="0"/>
              </a:spcAft>
              <a:buSzPts val="1800"/>
              <a:buChar char="●"/>
            </a:pPr>
            <a:r>
              <a:rPr lang="en"/>
              <a:t>By considering these obligations, one is more likely to make responsible choices.  Advising and mentoring the next generation is also crucial.</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6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Intellectual Creations - Ownership</a:t>
            </a:r>
            <a:endParaRPr/>
          </a:p>
        </p:txBody>
      </p:sp>
      <p:sp>
        <p:nvSpPr>
          <p:cNvPr id="349" name="Google Shape;349;p6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Many ethical issues that arise in the context of research are related to the ownership of both ideas and the descriptions of them.  These can be </a:t>
            </a:r>
            <a:r>
              <a:rPr lang="en"/>
              <a:t>referred</a:t>
            </a:r>
            <a:r>
              <a:rPr lang="en"/>
              <a:t> to as ‘Intellectual Creations.’</a:t>
            </a:r>
            <a:endParaRPr/>
          </a:p>
          <a:p>
            <a:pPr indent="0" lvl="0" marL="0" rtl="0" algn="l">
              <a:spcBef>
                <a:spcPts val="1200"/>
              </a:spcBef>
              <a:spcAft>
                <a:spcPts val="0"/>
              </a:spcAft>
              <a:buNone/>
            </a:pPr>
            <a:r>
              <a:rPr lang="en"/>
              <a:t>Intellectual creations can include: concepts, inventions, discoveries, designs, documents, text, images, video, and code.</a:t>
            </a:r>
            <a:endParaRPr/>
          </a:p>
          <a:p>
            <a:pPr indent="0" lvl="0" marL="0" rtl="0" algn="l">
              <a:spcBef>
                <a:spcPts val="1200"/>
              </a:spcBef>
              <a:spcAft>
                <a:spcPts val="0"/>
              </a:spcAft>
              <a:buNone/>
            </a:pPr>
            <a:r>
              <a:rPr lang="en"/>
              <a:t>Some forms of intellectual creation may have an established legal framework (copyright, patents).</a:t>
            </a:r>
            <a:endParaRPr/>
          </a:p>
          <a:p>
            <a:pPr indent="0" lvl="0" marL="0" rtl="0" algn="l">
              <a:spcBef>
                <a:spcPts val="1200"/>
              </a:spcBef>
              <a:spcAft>
                <a:spcPts val="1200"/>
              </a:spcAft>
              <a:buNone/>
            </a:pPr>
            <a:r>
              <a:rPr lang="en"/>
              <a:t>When a paper is published, typically the author assigns copyright to the publisher.  The publisher then owns the text, figures, and diagrams.</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6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Intellectual Creations - Ownership</a:t>
            </a:r>
            <a:endParaRPr/>
          </a:p>
          <a:p>
            <a:pPr indent="0" lvl="0" marL="0" rtl="0" algn="l">
              <a:spcBef>
                <a:spcPts val="0"/>
              </a:spcBef>
              <a:spcAft>
                <a:spcPts val="0"/>
              </a:spcAft>
              <a:buNone/>
            </a:pPr>
            <a:r>
              <a:t/>
            </a:r>
            <a:endParaRPr/>
          </a:p>
        </p:txBody>
      </p:sp>
      <p:sp>
        <p:nvSpPr>
          <p:cNvPr id="355" name="Google Shape;355;p6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law, plagiarism is usually infringement on a copyright.  In academia, however, plagiarism is meant more broadly to mean theft of any intellectual creation.</a:t>
            </a:r>
            <a:endParaRPr/>
          </a:p>
          <a:p>
            <a:pPr indent="0" lvl="0" marL="0" rtl="0" algn="l">
              <a:spcBef>
                <a:spcPts val="1200"/>
              </a:spcBef>
              <a:spcAft>
                <a:spcPts val="1200"/>
              </a:spcAft>
              <a:buNone/>
            </a:pPr>
            <a:r>
              <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6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Ethics Checklist</a:t>
            </a:r>
            <a:endParaRPr/>
          </a:p>
        </p:txBody>
      </p:sp>
      <p:sp>
        <p:nvSpPr>
          <p:cNvPr id="361" name="Google Shape;361;p6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Are you familiar with </a:t>
            </a:r>
            <a:r>
              <a:rPr lang="en"/>
              <a:t>your</a:t>
            </a:r>
            <a:r>
              <a:rPr lang="en"/>
              <a:t> institution’s code of conduct?</a:t>
            </a:r>
            <a:endParaRPr/>
          </a:p>
          <a:p>
            <a:pPr indent="-342900" lvl="0" marL="457200" rtl="0" algn="l">
              <a:spcBef>
                <a:spcPts val="0"/>
              </a:spcBef>
              <a:spcAft>
                <a:spcPts val="0"/>
              </a:spcAft>
              <a:buSzPts val="1800"/>
              <a:buChar char="●"/>
            </a:pPr>
            <a:r>
              <a:rPr lang="en"/>
              <a:t>Have any authors been listed without their knowledge?</a:t>
            </a:r>
            <a:endParaRPr/>
          </a:p>
          <a:p>
            <a:pPr indent="-342900" lvl="0" marL="457200" rtl="0" algn="l">
              <a:spcBef>
                <a:spcPts val="0"/>
              </a:spcBef>
              <a:spcAft>
                <a:spcPts val="0"/>
              </a:spcAft>
              <a:buSzPts val="1800"/>
              <a:buChar char="●"/>
            </a:pPr>
            <a:r>
              <a:rPr lang="en"/>
              <a:t>Have other potential authors been omitted?  Do they know that publication is </a:t>
            </a:r>
            <a:r>
              <a:rPr lang="en"/>
              <a:t>preceding</a:t>
            </a:r>
            <a:r>
              <a:rPr lang="en"/>
              <a:t> without them?</a:t>
            </a:r>
            <a:endParaRPr/>
          </a:p>
          <a:p>
            <a:pPr indent="-342900" lvl="0" marL="457200" rtl="0" algn="l">
              <a:spcBef>
                <a:spcPts val="0"/>
              </a:spcBef>
              <a:spcAft>
                <a:spcPts val="0"/>
              </a:spcAft>
              <a:buSzPts val="1800"/>
              <a:buChar char="●"/>
            </a:pPr>
            <a:r>
              <a:rPr lang="en"/>
              <a:t>Was an ethics clearance obtained for any human studies?  Can readers access the protocol that was approved in the clearance?</a:t>
            </a:r>
            <a:endParaRPr/>
          </a:p>
          <a:p>
            <a:pPr indent="-342900" lvl="0" marL="457200" rtl="0" algn="l">
              <a:spcBef>
                <a:spcPts val="0"/>
              </a:spcBef>
              <a:spcAft>
                <a:spcPts val="0"/>
              </a:spcAft>
              <a:buSzPts val="1800"/>
              <a:buChar char="●"/>
            </a:pPr>
            <a:r>
              <a:rPr lang="en"/>
              <a:t>Do you have any conflict of interest in publication of the work?</a:t>
            </a:r>
            <a:endParaRPr/>
          </a:p>
          <a:p>
            <a:pPr indent="-342900" lvl="0" marL="457200" rtl="0" algn="l">
              <a:spcBef>
                <a:spcPts val="0"/>
              </a:spcBef>
              <a:spcAft>
                <a:spcPts val="0"/>
              </a:spcAft>
              <a:buSzPts val="1800"/>
              <a:buChar char="●"/>
            </a:pPr>
            <a:r>
              <a:rPr lang="en"/>
              <a:t>Is the scope of citation and attribution clear?  Is there a clear distinction between new work and previous knowledge?</a:t>
            </a:r>
            <a:endParaRPr/>
          </a:p>
          <a:p>
            <a:pPr indent="0" lvl="0" marL="0" rtl="0" algn="l">
              <a:spcBef>
                <a:spcPts val="1200"/>
              </a:spcBef>
              <a:spcAft>
                <a:spcPts val="1200"/>
              </a:spcAft>
              <a:buNone/>
            </a:pPr>
            <a:r>
              <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6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Ethics Checklist</a:t>
            </a:r>
            <a:endParaRPr/>
          </a:p>
        </p:txBody>
      </p:sp>
      <p:sp>
        <p:nvSpPr>
          <p:cNvPr id="367" name="Google Shape;367;p6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Are other papers accurately described?</a:t>
            </a:r>
            <a:endParaRPr/>
          </a:p>
          <a:p>
            <a:pPr indent="-342900" lvl="0" marL="457200" rtl="0" algn="l">
              <a:spcBef>
                <a:spcPts val="0"/>
              </a:spcBef>
              <a:spcAft>
                <a:spcPts val="0"/>
              </a:spcAft>
              <a:buSzPts val="1800"/>
              <a:buChar char="●"/>
            </a:pPr>
            <a:r>
              <a:rPr lang="en"/>
              <a:t>Has other work with similar results been appropriately cited and discussed?</a:t>
            </a:r>
            <a:endParaRPr/>
          </a:p>
          <a:p>
            <a:pPr indent="-342900" lvl="0" marL="457200" rtl="0" algn="l">
              <a:spcBef>
                <a:spcPts val="0"/>
              </a:spcBef>
              <a:spcAft>
                <a:spcPts val="0"/>
              </a:spcAft>
              <a:buSzPts val="1800"/>
              <a:buChar char="●"/>
            </a:pPr>
            <a:r>
              <a:rPr lang="en"/>
              <a:t>Is all the text in the paper yours?</a:t>
            </a:r>
            <a:endParaRPr/>
          </a:p>
          <a:p>
            <a:pPr indent="-342900" lvl="0" marL="457200" rtl="0" algn="l">
              <a:spcBef>
                <a:spcPts val="0"/>
              </a:spcBef>
              <a:spcAft>
                <a:spcPts val="0"/>
              </a:spcAft>
              <a:buSzPts val="1800"/>
              <a:buChar char="●"/>
            </a:pPr>
            <a:r>
              <a:rPr lang="en"/>
              <a:t>Are you the copyright holder for all figures and illustrations?</a:t>
            </a:r>
            <a:endParaRPr/>
          </a:p>
          <a:p>
            <a:pPr indent="-342900" lvl="0" marL="457200" rtl="0" algn="l">
              <a:spcBef>
                <a:spcPts val="0"/>
              </a:spcBef>
              <a:spcAft>
                <a:spcPts val="0"/>
              </a:spcAft>
              <a:buSzPts val="1800"/>
              <a:buChar char="●"/>
            </a:pPr>
            <a:r>
              <a:rPr lang="en"/>
              <a:t>If any material is shared with another paper, has the sharing been explained to the reader?  Has it been explained to the editor?</a:t>
            </a:r>
            <a:endParaRPr/>
          </a:p>
          <a:p>
            <a:pPr indent="-342900" lvl="0" marL="457200" rtl="0" algn="l">
              <a:spcBef>
                <a:spcPts val="0"/>
              </a:spcBef>
              <a:spcAft>
                <a:spcPts val="0"/>
              </a:spcAft>
              <a:buSzPts val="1800"/>
              <a:buChar char="●"/>
            </a:pPr>
            <a:r>
              <a:rPr lang="en"/>
              <a:t>Does the paper include material recycled from your earlier work?</a:t>
            </a:r>
            <a:endParaRPr/>
          </a:p>
          <a:p>
            <a:pPr indent="-342900" lvl="0" marL="457200" rtl="0" algn="l">
              <a:spcBef>
                <a:spcPts val="0"/>
              </a:spcBef>
              <a:spcAft>
                <a:spcPts val="0"/>
              </a:spcAft>
              <a:buSzPts val="1800"/>
              <a:buChar char="●"/>
            </a:pPr>
            <a:r>
              <a:rPr lang="en"/>
              <a:t>Do you know which version of the code was used to run the experiments?  Could you reproduce the results?</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 - Terminology</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Ethical Values include: honesty, fairness, objectivity, openness, trustworthiness, and respect for others.</a:t>
            </a:r>
            <a:endParaRPr/>
          </a:p>
          <a:p>
            <a:pPr indent="-342900" lvl="0" marL="457200" rtl="0" algn="l">
              <a:spcBef>
                <a:spcPts val="1000"/>
              </a:spcBef>
              <a:spcAft>
                <a:spcPts val="0"/>
              </a:spcAft>
              <a:buSzPts val="1800"/>
              <a:buChar char="●"/>
            </a:pPr>
            <a:r>
              <a:rPr lang="en"/>
              <a:t>A Scientific Standard refers to the application of these values in the context of research. </a:t>
            </a:r>
            <a:endParaRPr/>
          </a:p>
          <a:p>
            <a:pPr indent="-342900" lvl="0" marL="457200" rtl="0" algn="l">
              <a:spcBef>
                <a:spcPts val="1000"/>
              </a:spcBef>
              <a:spcAft>
                <a:spcPts val="0"/>
              </a:spcAft>
              <a:buSzPts val="1800"/>
              <a:buChar char="●"/>
            </a:pPr>
            <a:r>
              <a:rPr lang="en"/>
              <a:t>Scientific Misconduct: fabrication, falsification, and/or </a:t>
            </a:r>
            <a:r>
              <a:rPr lang="en"/>
              <a:t>plagiarism</a:t>
            </a:r>
            <a:r>
              <a:rPr lang="en"/>
              <a:t> (FFP).  All institutions that receive federal funding are required to have policies and procedures in place to report and investigate misconduct.</a:t>
            </a:r>
            <a:endParaRPr/>
          </a:p>
          <a:p>
            <a:pPr indent="-342900" lvl="0" marL="457200" rtl="0" algn="l">
              <a:spcBef>
                <a:spcPts val="1000"/>
              </a:spcBef>
              <a:spcAft>
                <a:spcPts val="1000"/>
              </a:spcAft>
              <a:buSzPts val="1800"/>
              <a:buChar char="●"/>
            </a:pPr>
            <a:r>
              <a:rPr lang="en"/>
              <a:t>Scientists who violate standards other than FFP are said to engage in ‘questionable research practices’ (QRPs).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Advising and Mentoring</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Advisors oversee the conduct of research, offering guidance and advice. Every research has advisor(s).</a:t>
            </a:r>
            <a:endParaRPr/>
          </a:p>
          <a:p>
            <a:pPr indent="-342900" lvl="0" marL="457200" rtl="0" algn="l">
              <a:spcBef>
                <a:spcPts val="0"/>
              </a:spcBef>
              <a:spcAft>
                <a:spcPts val="0"/>
              </a:spcAft>
              <a:buSzPts val="1800"/>
              <a:buChar char="●"/>
            </a:pPr>
            <a:r>
              <a:rPr lang="en"/>
              <a:t>Mentors take a personal and professional interest in development of the researcher.</a:t>
            </a:r>
            <a:endParaRPr/>
          </a:p>
          <a:p>
            <a:pPr indent="-342900" lvl="0" marL="457200" rtl="0" algn="l">
              <a:spcBef>
                <a:spcPts val="0"/>
              </a:spcBef>
              <a:spcAft>
                <a:spcPts val="0"/>
              </a:spcAft>
              <a:buSzPts val="1800"/>
              <a:buChar char="●"/>
            </a:pPr>
            <a:r>
              <a:rPr lang="en"/>
              <a:t>An advisor may be a mentor, and a mentor may be an advisor.</a:t>
            </a:r>
            <a:endParaRPr/>
          </a:p>
          <a:p>
            <a:pPr indent="-342900" lvl="0" marL="457200" rtl="0" algn="l">
              <a:spcBef>
                <a:spcPts val="0"/>
              </a:spcBef>
              <a:spcAft>
                <a:spcPts val="0"/>
              </a:spcAft>
              <a:buSzPts val="1800"/>
              <a:buChar char="●"/>
            </a:pPr>
            <a:r>
              <a:rPr lang="en"/>
              <a:t>Mentoring benefits the mentor and the mentee.</a:t>
            </a:r>
            <a:endParaRPr/>
          </a:p>
          <a:p>
            <a:pPr indent="-342900" lvl="0" marL="457200" rtl="0" algn="l">
              <a:spcBef>
                <a:spcPts val="0"/>
              </a:spcBef>
              <a:spcAft>
                <a:spcPts val="0"/>
              </a:spcAft>
              <a:buSzPts val="1800"/>
              <a:buChar char="●"/>
            </a:pPr>
            <a:r>
              <a:rPr lang="en"/>
              <a:t>Each has responsibilities towards the other.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Choosing a Research Group</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Deciding which research group to join is an </a:t>
            </a:r>
            <a:r>
              <a:rPr lang="en"/>
              <a:t>important decision</a:t>
            </a:r>
            <a:endParaRPr/>
          </a:p>
          <a:p>
            <a:pPr indent="0" lvl="0" marL="0" rtl="0" algn="l">
              <a:spcBef>
                <a:spcPts val="1200"/>
              </a:spcBef>
              <a:spcAft>
                <a:spcPts val="0"/>
              </a:spcAft>
              <a:buNone/>
            </a:pPr>
            <a:r>
              <a:rPr lang="en"/>
              <a:t>Things to consider when selecting a research group:</a:t>
            </a:r>
            <a:endParaRPr/>
          </a:p>
          <a:p>
            <a:pPr indent="-334327" lvl="0" marL="457200" rtl="0" algn="l">
              <a:spcBef>
                <a:spcPts val="1200"/>
              </a:spcBef>
              <a:spcAft>
                <a:spcPts val="0"/>
              </a:spcAft>
              <a:buSzPct val="100000"/>
              <a:buChar char="●"/>
            </a:pPr>
            <a:r>
              <a:rPr lang="en"/>
              <a:t>Who oversees the work of beginning researchers?</a:t>
            </a:r>
            <a:endParaRPr/>
          </a:p>
          <a:p>
            <a:pPr indent="-334327" lvl="0" marL="457200" rtl="0" algn="l">
              <a:spcBef>
                <a:spcPts val="0"/>
              </a:spcBef>
              <a:spcAft>
                <a:spcPts val="0"/>
              </a:spcAft>
              <a:buSzPct val="100000"/>
              <a:buChar char="●"/>
            </a:pPr>
            <a:r>
              <a:rPr lang="en"/>
              <a:t>Will a research adviser also serve as a mentor? If so, what is that person’s mentoring style?</a:t>
            </a:r>
            <a:endParaRPr/>
          </a:p>
          <a:p>
            <a:pPr indent="-334327" lvl="0" marL="457200" rtl="0" algn="l">
              <a:spcBef>
                <a:spcPts val="0"/>
              </a:spcBef>
              <a:spcAft>
                <a:spcPts val="0"/>
              </a:spcAft>
              <a:buSzPct val="100000"/>
              <a:buChar char="●"/>
            </a:pPr>
            <a:r>
              <a:rPr lang="en"/>
              <a:t>What role does a trainee have in choosing and developing a project?</a:t>
            </a:r>
            <a:endParaRPr/>
          </a:p>
          <a:p>
            <a:pPr indent="-334327" lvl="0" marL="457200" rtl="0" algn="l">
              <a:spcBef>
                <a:spcPts val="0"/>
              </a:spcBef>
              <a:spcAft>
                <a:spcPts val="0"/>
              </a:spcAft>
              <a:buSzPct val="100000"/>
              <a:buChar char="●"/>
            </a:pPr>
            <a:r>
              <a:rPr lang="en"/>
              <a:t>How long do graduate students or postdoctoral fellows typically take to finish their training?</a:t>
            </a:r>
            <a:endParaRPr/>
          </a:p>
          <a:p>
            <a:pPr indent="-334327" lvl="0" marL="457200" rtl="0" algn="l">
              <a:spcBef>
                <a:spcPts val="0"/>
              </a:spcBef>
              <a:spcAft>
                <a:spcPts val="0"/>
              </a:spcAft>
              <a:buSzPct val="100000"/>
              <a:buChar char="●"/>
            </a:pPr>
            <a:r>
              <a:rPr lang="en"/>
              <a:t>What are the sources of funding for a project, and is the funding likely to be disrupted</a:t>
            </a:r>
            <a:endParaRPr/>
          </a:p>
          <a:p>
            <a:pPr indent="0" lvl="0" marL="45720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Choosing a Research Group (continued)</a:t>
            </a:r>
            <a:endParaRPr/>
          </a:p>
          <a:p>
            <a:pPr indent="0" lvl="0" marL="0" rtl="0" algn="l">
              <a:spcBef>
                <a:spcPts val="0"/>
              </a:spcBef>
              <a:spcAft>
                <a:spcPts val="0"/>
              </a:spcAft>
              <a:buNone/>
            </a:pPr>
            <a:r>
              <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Do beginning researchers participate in writing journal articles, and how are they recognized as authors?</a:t>
            </a:r>
            <a:endParaRPr/>
          </a:p>
          <a:p>
            <a:pPr indent="-342900" lvl="0" marL="457200" rtl="0" algn="l">
              <a:spcBef>
                <a:spcPts val="0"/>
              </a:spcBef>
              <a:spcAft>
                <a:spcPts val="0"/>
              </a:spcAft>
              <a:buSzPts val="1800"/>
              <a:buChar char="●"/>
            </a:pPr>
            <a:r>
              <a:rPr lang="en"/>
              <a:t>How much competition is there among group members and between the group and other groups?</a:t>
            </a:r>
            <a:endParaRPr/>
          </a:p>
          <a:p>
            <a:pPr indent="-342900" lvl="0" marL="457200" rtl="0" algn="l">
              <a:spcBef>
                <a:spcPts val="0"/>
              </a:spcBef>
              <a:spcAft>
                <a:spcPts val="0"/>
              </a:spcAft>
              <a:buSzPts val="1800"/>
              <a:buChar char="●"/>
            </a:pPr>
            <a:r>
              <a:rPr lang="en"/>
              <a:t>Are there potential dangers from chemical, biological, or radio-active agents? If so, what training is offered in these areas?</a:t>
            </a:r>
            <a:endParaRPr/>
          </a:p>
          <a:p>
            <a:pPr indent="-342900" lvl="0" marL="457200" rtl="0" algn="l">
              <a:spcBef>
                <a:spcPts val="0"/>
              </a:spcBef>
              <a:spcAft>
                <a:spcPts val="0"/>
              </a:spcAft>
              <a:buSzPts val="1800"/>
              <a:buChar char="●"/>
            </a:pPr>
            <a:r>
              <a:rPr lang="en"/>
              <a:t>What are the policies regarding ownership of intellectual property developed by the group?</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