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23" Type="http://schemas.openxmlformats.org/officeDocument/2006/relationships/slide" Target="slides/slide17.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2c9321a71f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32c9321a71f_0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57b81d8a82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357b81d8a82_0_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57b81d8a82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357b81d8a82_0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57b81d8a82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357b81d8a82_0_2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57b81d8a82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357b81d8a82_0_1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57b81d8a82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357b81d8a82_0_1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57b81d8a82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357b81d8a82_0_1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57b81d8a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357b81d8a8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57b81d8a82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357b81d8a82_0_1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57b81d8a82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357b81d8a82_0_1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57b81d8a82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357b81d8a82_0_1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2c9321a71f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32c9321a71f_0_1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57b81d8a82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357b81d8a82_0_1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57b81d8a82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357b81d8a82_0_2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57b81d8a82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357b81d8a82_0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57b81d8a82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357b81d8a82_0_2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57b81d8a82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357b81d8a82_0_2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57b81d8a82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357b81d8a82_0_1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57b81d8a82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357b81d8a82_0_2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57b81d8a82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357b81d8a82_0_2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57b81d8a82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357b81d8a82_0_2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57b81d8a82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357b81d8a82_0_2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2c9321a71f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32c9321a71f_0_2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57b81d8a82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357b81d8a82_0_2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57b81d8a82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357b81d8a82_0_2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57b81d8a82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357b81d8a82_0_2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57b81d8a82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357b81d8a82_0_2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57b81d8a82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357b81d8a82_0_3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57b81d8a82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357b81d8a82_0_1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57b81d8a82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357b81d8a82_0_3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57b81d8a82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357b81d8a82_0_3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57b81d8a82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357b81d8a82_0_1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2c9321a71f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32c9321a71f_0_2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57b81d8a8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g357b81d8a82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57b81d8a8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g357b81d8a82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57b81d8a82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357b81d8a82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57b81d8a8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357b81d8a82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57b81d8a8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g357b81d8a82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57b81d8a82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357b81d8a82_0_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2" name="Shape 52"/>
        <p:cNvGrpSpPr/>
        <p:nvPr/>
      </p:nvGrpSpPr>
      <p:grpSpPr>
        <a:xfrm>
          <a:off x="0" y="0"/>
          <a:ext cx="0" cy="0"/>
          <a:chOff x="0" y="0"/>
          <a:chExt cx="0" cy="0"/>
        </a:xfrm>
      </p:grpSpPr>
      <p:sp>
        <p:nvSpPr>
          <p:cNvPr id="53" name="Google Shape;53;p14"/>
          <p:cNvSpPr txBox="1"/>
          <p:nvPr>
            <p:ph idx="1" type="body"/>
          </p:nvPr>
        </p:nvSpPr>
        <p:spPr>
          <a:xfrm>
            <a:off x="592609" y="1307029"/>
            <a:ext cx="7958700" cy="3263400"/>
          </a:xfrm>
          <a:prstGeom prst="rect">
            <a:avLst/>
          </a:prstGeom>
          <a:noFill/>
          <a:ln>
            <a:noFill/>
          </a:ln>
        </p:spPr>
        <p:txBody>
          <a:bodyPr anchorCtr="0" anchor="t" bIns="34275" lIns="68575" spcFirstLastPara="1" rIns="68575" wrap="square" tIns="34275">
            <a:noAutofit/>
          </a:bodyPr>
          <a:lstStyle>
            <a:lvl1pPr indent="-355600" lvl="0" marL="457200" marR="0" algn="l">
              <a:lnSpc>
                <a:spcPct val="90000"/>
              </a:lnSpc>
              <a:spcBef>
                <a:spcPts val="8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4" name="Google Shape;54;p14"/>
          <p:cNvSpPr txBox="1"/>
          <p:nvPr>
            <p:ph type="title"/>
          </p:nvPr>
        </p:nvSpPr>
        <p:spPr>
          <a:xfrm>
            <a:off x="592610" y="386753"/>
            <a:ext cx="7958700" cy="7449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5" name="Shape 55"/>
        <p:cNvGrpSpPr/>
        <p:nvPr/>
      </p:nvGrpSpPr>
      <p:grpSpPr>
        <a:xfrm>
          <a:off x="0" y="0"/>
          <a:ext cx="0" cy="0"/>
          <a:chOff x="0" y="0"/>
          <a:chExt cx="0" cy="0"/>
        </a:xfrm>
      </p:grpSpPr>
      <p:sp>
        <p:nvSpPr>
          <p:cNvPr id="56" name="Google Shape;56;p15"/>
          <p:cNvSpPr txBox="1"/>
          <p:nvPr>
            <p:ph idx="1" type="body"/>
          </p:nvPr>
        </p:nvSpPr>
        <p:spPr>
          <a:xfrm>
            <a:off x="592609" y="1299410"/>
            <a:ext cx="3886200" cy="3263400"/>
          </a:xfrm>
          <a:prstGeom prst="rect">
            <a:avLst/>
          </a:prstGeom>
          <a:noFill/>
          <a:ln>
            <a:noFill/>
          </a:ln>
        </p:spPr>
        <p:txBody>
          <a:bodyPr anchorCtr="0" anchor="t" bIns="34275" lIns="68575" spcFirstLastPara="1" rIns="68575" wrap="square" tIns="34275">
            <a:noAutofit/>
          </a:bodyPr>
          <a:lstStyle>
            <a:lvl1pPr indent="-355600" lvl="0" marL="457200" marR="0" algn="l">
              <a:lnSpc>
                <a:spcPct val="90000"/>
              </a:lnSpc>
              <a:spcBef>
                <a:spcPts val="8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7" name="Google Shape;57;p15"/>
          <p:cNvSpPr txBox="1"/>
          <p:nvPr>
            <p:ph idx="2" type="body"/>
          </p:nvPr>
        </p:nvSpPr>
        <p:spPr>
          <a:xfrm>
            <a:off x="4665191" y="1299410"/>
            <a:ext cx="3886200" cy="3263400"/>
          </a:xfrm>
          <a:prstGeom prst="rect">
            <a:avLst/>
          </a:prstGeom>
          <a:noFill/>
          <a:ln>
            <a:noFill/>
          </a:ln>
        </p:spPr>
        <p:txBody>
          <a:bodyPr anchorCtr="0" anchor="t" bIns="34275" lIns="68575" spcFirstLastPara="1" rIns="68575" wrap="square" tIns="34275">
            <a:noAutofit/>
          </a:bodyPr>
          <a:lstStyle>
            <a:lvl1pPr indent="-355600" lvl="0" marL="457200" marR="0" algn="l">
              <a:lnSpc>
                <a:spcPct val="90000"/>
              </a:lnSpc>
              <a:spcBef>
                <a:spcPts val="8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8" name="Google Shape;58;p15"/>
          <p:cNvSpPr txBox="1"/>
          <p:nvPr>
            <p:ph type="title"/>
          </p:nvPr>
        </p:nvSpPr>
        <p:spPr>
          <a:xfrm>
            <a:off x="592610" y="386753"/>
            <a:ext cx="7958700" cy="7449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zh-C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pic>
        <p:nvPicPr>
          <p:cNvPr descr="A picture containing shape&#10;&#10;Description automatically generated" id="51" name="Google Shape;51;p13"/>
          <p:cNvPicPr preferRelativeResize="0"/>
          <p:nvPr/>
        </p:nvPicPr>
        <p:blipFill rotWithShape="1">
          <a:blip r:embed="rId1">
            <a:alphaModFix/>
          </a:blip>
          <a:srcRect b="0" l="0" r="0" t="0"/>
          <a:stretch/>
        </p:blipFill>
        <p:spPr>
          <a:xfrm>
            <a:off x="0" y="0"/>
            <a:ext cx="9144006" cy="514350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6"/>
          <p:cNvSpPr txBox="1"/>
          <p:nvPr/>
        </p:nvSpPr>
        <p:spPr>
          <a:xfrm>
            <a:off x="468925" y="979075"/>
            <a:ext cx="8210400" cy="292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3200">
              <a:solidFill>
                <a:schemeClr val="accent1"/>
              </a:solidFill>
              <a:latin typeface="Twentieth Century"/>
              <a:ea typeface="Twentieth Century"/>
              <a:cs typeface="Twentieth Century"/>
              <a:sym typeface="Twentieth Century"/>
            </a:endParaRPr>
          </a:p>
          <a:p>
            <a:pPr indent="0" lvl="0" marL="0" rtl="0" algn="ctr">
              <a:spcBef>
                <a:spcPts val="0"/>
              </a:spcBef>
              <a:spcAft>
                <a:spcPts val="0"/>
              </a:spcAft>
              <a:buNone/>
            </a:pPr>
            <a:r>
              <a:rPr b="1" lang="zh-CN" sz="3200">
                <a:solidFill>
                  <a:schemeClr val="accent1"/>
                </a:solidFill>
                <a:latin typeface="Twentieth Century"/>
                <a:ea typeface="Twentieth Century"/>
                <a:cs typeface="Twentieth Century"/>
                <a:sym typeface="Twentieth Century"/>
              </a:rPr>
              <a:t>Descriptive Research</a:t>
            </a:r>
            <a:endParaRPr b="1" sz="3200">
              <a:solidFill>
                <a:schemeClr val="accent1"/>
              </a:solidFill>
              <a:latin typeface="Twentieth Century"/>
              <a:ea typeface="Twentieth Century"/>
              <a:cs typeface="Twentieth Century"/>
              <a:sym typeface="Twentieth Century"/>
            </a:endParaRPr>
          </a:p>
          <a:p>
            <a:pPr indent="0" lvl="0" marL="0" rtl="0" algn="ctr">
              <a:spcBef>
                <a:spcPts val="0"/>
              </a:spcBef>
              <a:spcAft>
                <a:spcPts val="0"/>
              </a:spcAft>
              <a:buNone/>
            </a:pPr>
            <a:r>
              <a:rPr b="1" lang="zh-CN" sz="1600">
                <a:solidFill>
                  <a:schemeClr val="accent1"/>
                </a:solidFill>
                <a:latin typeface="Twentieth Century"/>
                <a:ea typeface="Twentieth Century"/>
                <a:cs typeface="Twentieth Century"/>
                <a:sym typeface="Twentieth Century"/>
              </a:rPr>
              <a:t>(Chapter 6 of LO textbook)</a:t>
            </a:r>
            <a:endParaRPr b="1" sz="1600">
              <a:solidFill>
                <a:schemeClr val="accent1"/>
              </a:solidFill>
              <a:latin typeface="Twentieth Century"/>
              <a:ea typeface="Twentieth Century"/>
              <a:cs typeface="Twentieth Century"/>
              <a:sym typeface="Twentieth Century"/>
            </a:endParaRPr>
          </a:p>
          <a:p>
            <a:pPr indent="0" lvl="0" marL="0" rtl="0" algn="ctr">
              <a:spcBef>
                <a:spcPts val="0"/>
              </a:spcBef>
              <a:spcAft>
                <a:spcPts val="0"/>
              </a:spcAft>
              <a:buNone/>
            </a:pPr>
            <a:r>
              <a:t/>
            </a:r>
            <a:endParaRPr b="1" sz="3200">
              <a:solidFill>
                <a:schemeClr val="accent1"/>
              </a:solidFill>
              <a:latin typeface="Twentieth Century"/>
              <a:ea typeface="Twentieth Century"/>
              <a:cs typeface="Twentieth Century"/>
              <a:sym typeface="Twentieth Century"/>
            </a:endParaRPr>
          </a:p>
          <a:p>
            <a:pPr indent="0" lvl="0" marL="0" rtl="0" algn="r">
              <a:spcBef>
                <a:spcPts val="0"/>
              </a:spcBef>
              <a:spcAft>
                <a:spcPts val="0"/>
              </a:spcAft>
              <a:buNone/>
            </a:pPr>
            <a:r>
              <a:t/>
            </a:r>
            <a:endParaRPr b="1" sz="2500">
              <a:solidFill>
                <a:schemeClr val="accent1"/>
              </a:solidFill>
              <a:latin typeface="Twentieth Century"/>
              <a:ea typeface="Twentieth Century"/>
              <a:cs typeface="Twentieth Century"/>
              <a:sym typeface="Twentieth Century"/>
            </a:endParaRPr>
          </a:p>
          <a:p>
            <a:pPr indent="0" lvl="0" marL="0" rtl="0" algn="r">
              <a:spcBef>
                <a:spcPts val="0"/>
              </a:spcBef>
              <a:spcAft>
                <a:spcPts val="0"/>
              </a:spcAft>
              <a:buNone/>
            </a:pPr>
            <a:r>
              <a:rPr b="1" lang="zh-CN" sz="2500">
                <a:solidFill>
                  <a:schemeClr val="accent1"/>
                </a:solidFill>
                <a:latin typeface="Twentieth Century"/>
                <a:ea typeface="Twentieth Century"/>
                <a:cs typeface="Twentieth Century"/>
                <a:sym typeface="Twentieth Century"/>
              </a:rPr>
              <a:t>Zonglin Yang</a:t>
            </a:r>
            <a:endParaRPr b="1" sz="2500">
              <a:solidFill>
                <a:schemeClr val="accent1"/>
              </a:solidFill>
              <a:latin typeface="Twentieth Century"/>
              <a:ea typeface="Twentieth Century"/>
              <a:cs typeface="Twentieth Century"/>
              <a:sym typeface="Twentieth Century"/>
            </a:endParaRPr>
          </a:p>
          <a:p>
            <a:pPr indent="0" lvl="0" marL="0" rtl="0" algn="r">
              <a:spcBef>
                <a:spcPts val="0"/>
              </a:spcBef>
              <a:spcAft>
                <a:spcPts val="0"/>
              </a:spcAft>
              <a:buNone/>
            </a:pPr>
            <a:r>
              <a:rPr b="1" lang="zh-CN" sz="2500">
                <a:solidFill>
                  <a:schemeClr val="accent1"/>
                </a:solidFill>
                <a:latin typeface="Twentieth Century"/>
                <a:ea typeface="Twentieth Century"/>
                <a:cs typeface="Twentieth Century"/>
                <a:sym typeface="Twentieth Century"/>
              </a:rPr>
              <a:t>May 13, 2025</a:t>
            </a:r>
            <a:endParaRPr b="1" sz="250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5"/>
          <p:cNvSpPr txBox="1"/>
          <p:nvPr>
            <p:ph type="title"/>
          </p:nvPr>
        </p:nvSpPr>
        <p:spPr>
          <a:xfrm>
            <a:off x="346025" y="216299"/>
            <a:ext cx="79893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a:latin typeface="Twentieth Century"/>
                <a:ea typeface="Twentieth Century"/>
                <a:cs typeface="Twentieth Century"/>
                <a:sym typeface="Twentieth Century"/>
              </a:rPr>
              <a:t>Descriptive Research Designs - Survey : Questionnaires</a:t>
            </a:r>
            <a:endParaRPr/>
          </a:p>
        </p:txBody>
      </p:sp>
      <p:sp>
        <p:nvSpPr>
          <p:cNvPr id="119" name="Google Shape;119;p25"/>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Font typeface="Twentieth Century"/>
              <a:buChar char="-"/>
            </a:pPr>
            <a:r>
              <a:rPr b="1" lang="zh-CN" sz="1800">
                <a:solidFill>
                  <a:schemeClr val="dk1"/>
                </a:solidFill>
                <a:latin typeface="Twentieth Century"/>
                <a:ea typeface="Twentieth Century"/>
                <a:cs typeface="Twentieth Century"/>
                <a:sym typeface="Twentieth Century"/>
              </a:rPr>
              <a:t>Written questionnaires can be distributed to a large number of people, including those who live in faraway locations, potentially saving a researcher travel expenses or lengthy long- distance telephone calls. Also, participants can respond to questions with anonymity—and thus with some assurance that their responses won’t come back to haunt them. Accordingly, some participants may be more truthful than they would be in a personal interview, especially when addressing sensitive or controversial issues.</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Drawback: low return rate and </a:t>
            </a:r>
            <a:endParaRPr b="1"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6"/>
          <p:cNvSpPr txBox="1"/>
          <p:nvPr>
            <p:ph type="title"/>
          </p:nvPr>
        </p:nvSpPr>
        <p:spPr>
          <a:xfrm>
            <a:off x="346025" y="216299"/>
            <a:ext cx="79893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a:latin typeface="Twentieth Century"/>
                <a:ea typeface="Twentieth Century"/>
                <a:cs typeface="Twentieth Century"/>
                <a:sym typeface="Twentieth Century"/>
              </a:rPr>
              <a:t>Descriptive Research Designs - Survey : Internet</a:t>
            </a:r>
            <a:endParaRPr/>
          </a:p>
        </p:txBody>
      </p:sp>
      <p:sp>
        <p:nvSpPr>
          <p:cNvPr id="125" name="Google Shape;125;p26"/>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zh-CN" sz="1800">
                <a:solidFill>
                  <a:schemeClr val="dk1"/>
                </a:solidFill>
                <a:latin typeface="Twentieth Century"/>
                <a:ea typeface="Twentieth Century"/>
                <a:cs typeface="Twentieth Century"/>
                <a:sym typeface="Twentieth Century"/>
              </a:rPr>
              <a:t>Will talk in the second section.</a:t>
            </a:r>
            <a:endParaRPr b="1"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7"/>
          <p:cNvSpPr txBox="1"/>
          <p:nvPr>
            <p:ph type="title"/>
          </p:nvPr>
        </p:nvSpPr>
        <p:spPr>
          <a:xfrm>
            <a:off x="346025" y="216299"/>
            <a:ext cx="7989300" cy="501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400"/>
              <a:buFont typeface="Twentieth Century"/>
              <a:buNone/>
            </a:pPr>
            <a:r>
              <a:rPr b="1" lang="zh-CN">
                <a:latin typeface="Twentieth Century"/>
                <a:ea typeface="Twentieth Century"/>
                <a:cs typeface="Twentieth Century"/>
                <a:sym typeface="Twentieth Century"/>
              </a:rPr>
              <a:t>Where we are now:</a:t>
            </a:r>
            <a:endParaRPr/>
          </a:p>
          <a:p>
            <a:pPr indent="0" lvl="0" marL="0" rtl="0" algn="l">
              <a:lnSpc>
                <a:spcPct val="90000"/>
              </a:lnSpc>
              <a:spcBef>
                <a:spcPts val="0"/>
              </a:spcBef>
              <a:spcAft>
                <a:spcPts val="0"/>
              </a:spcAft>
              <a:buClr>
                <a:schemeClr val="accent1"/>
              </a:buClr>
              <a:buSzPts val="2400"/>
              <a:buFont typeface="Twentieth Century"/>
              <a:buNone/>
            </a:pPr>
            <a:r>
              <a:rPr b="1" lang="zh-CN">
                <a:latin typeface="Twentieth Century"/>
                <a:ea typeface="Twentieth Century"/>
                <a:cs typeface="Twentieth Century"/>
                <a:sym typeface="Twentieth Century"/>
              </a:rPr>
              <a:t>:</a:t>
            </a:r>
            <a:endParaRPr/>
          </a:p>
        </p:txBody>
      </p:sp>
      <p:sp>
        <p:nvSpPr>
          <p:cNvPr id="131" name="Google Shape;131;p27"/>
          <p:cNvSpPr txBox="1"/>
          <p:nvPr/>
        </p:nvSpPr>
        <p:spPr>
          <a:xfrm>
            <a:off x="441425" y="597050"/>
            <a:ext cx="8398500" cy="3953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3"/>
              </a:buClr>
              <a:buSzPts val="1800"/>
              <a:buFont typeface="Twentieth Century"/>
              <a:buChar char="-"/>
            </a:pPr>
            <a:r>
              <a:rPr b="1" lang="zh-CN" sz="1800">
                <a:solidFill>
                  <a:schemeClr val="accent3"/>
                </a:solidFill>
                <a:latin typeface="Twentieth Century"/>
                <a:ea typeface="Twentieth Century"/>
                <a:cs typeface="Twentieth Century"/>
                <a:sym typeface="Twentieth Century"/>
              </a:rPr>
              <a:t>Descriptive Research Designs</a:t>
            </a:r>
            <a:endParaRPr b="1" sz="1800">
              <a:solidFill>
                <a:schemeClr val="accent3"/>
              </a:solidFill>
              <a:latin typeface="Twentieth Century"/>
              <a:ea typeface="Twentieth Century"/>
              <a:cs typeface="Twentieth Century"/>
              <a:sym typeface="Twentieth Century"/>
            </a:endParaRPr>
          </a:p>
          <a:p>
            <a:pPr indent="0" lvl="0" marL="457200" rtl="0" algn="l">
              <a:spcBef>
                <a:spcPts val="0"/>
              </a:spcBef>
              <a:spcAft>
                <a:spcPts val="0"/>
              </a:spcAft>
              <a:buNone/>
            </a:pPr>
            <a:r>
              <a:rPr b="1" lang="zh-CN">
                <a:solidFill>
                  <a:schemeClr val="accent3"/>
                </a:solidFill>
                <a:latin typeface="Twentieth Century"/>
                <a:ea typeface="Twentieth Century"/>
                <a:cs typeface="Twentieth Century"/>
                <a:sym typeface="Twentieth Century"/>
              </a:rPr>
              <a:t>correlation research; developmental designs; experience-sampling methods; observation studies; survey</a:t>
            </a:r>
            <a:endParaRPr b="1">
              <a:solidFill>
                <a:schemeClr val="accent3"/>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b="1">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Practical Application, Planning for Data Collection in a Descriptive Study</a:t>
            </a:r>
            <a:endParaRPr b="1" sz="1800">
              <a:solidFill>
                <a:schemeClr val="dk1"/>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Choosing a Sample in a Descriptive Study</a:t>
            </a:r>
            <a:endParaRPr b="1" sz="1800">
              <a:solidFill>
                <a:schemeClr val="dk1"/>
              </a:solidFill>
              <a:latin typeface="Twentieth Century"/>
              <a:ea typeface="Twentieth Century"/>
              <a:cs typeface="Twentieth Century"/>
              <a:sym typeface="Twentieth Century"/>
            </a:endParaRPr>
          </a:p>
          <a:p>
            <a:pPr indent="0" lvl="0" marL="457200" rtl="0" algn="l">
              <a:spcBef>
                <a:spcPts val="0"/>
              </a:spcBef>
              <a:spcAft>
                <a:spcPts val="0"/>
              </a:spcAft>
              <a:buNone/>
            </a:pPr>
            <a:r>
              <a:rPr b="1" lang="zh-CN">
                <a:solidFill>
                  <a:schemeClr val="dk1"/>
                </a:solidFill>
                <a:latin typeface="Twentieth Century"/>
                <a:ea typeface="Twentieth Century"/>
                <a:cs typeface="Twentieth Century"/>
                <a:sym typeface="Twentieth Century"/>
              </a:rPr>
              <a:t>sampling design (prob &amp; nonprob), practical applications</a:t>
            </a:r>
            <a:endParaRPr b="1" sz="1800">
              <a:solidFill>
                <a:schemeClr val="dk1"/>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Common Sources of Bias in Descriptive Studies</a:t>
            </a:r>
            <a:endParaRPr b="1" sz="1800">
              <a:solidFill>
                <a:schemeClr val="dk1"/>
              </a:solidFill>
              <a:latin typeface="Twentieth Century"/>
              <a:ea typeface="Twentieth Century"/>
              <a:cs typeface="Twentieth Century"/>
              <a:sym typeface="Twentieth Century"/>
            </a:endParaRPr>
          </a:p>
          <a:p>
            <a:pPr indent="0" lvl="0" marL="457200" rtl="0" algn="l">
              <a:spcBef>
                <a:spcPts val="0"/>
              </a:spcBef>
              <a:spcAft>
                <a:spcPts val="0"/>
              </a:spcAft>
              <a:buNone/>
            </a:pPr>
            <a:r>
              <a:rPr b="1" lang="zh-CN">
                <a:solidFill>
                  <a:schemeClr val="dk1"/>
                </a:solidFill>
                <a:latin typeface="Twentieth Century"/>
                <a:ea typeface="Twentieth Century"/>
                <a:cs typeface="Twentieth Century"/>
                <a:sym typeface="Twentieth Century"/>
              </a:rPr>
              <a:t>sampling bias; instrumental bias; response bias; researcher bias</a:t>
            </a:r>
            <a:endParaRPr b="1" sz="1800">
              <a:solidFill>
                <a:schemeClr val="dk1"/>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Summary</a:t>
            </a:r>
            <a:endParaRPr b="1"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8"/>
          <p:cNvSpPr txBox="1"/>
          <p:nvPr>
            <p:ph type="title"/>
          </p:nvPr>
        </p:nvSpPr>
        <p:spPr>
          <a:xfrm>
            <a:off x="346025" y="216300"/>
            <a:ext cx="87105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sz="2200">
                <a:latin typeface="Twentieth Century"/>
                <a:ea typeface="Twentieth Century"/>
                <a:cs typeface="Twentieth Century"/>
                <a:sym typeface="Twentieth Century"/>
              </a:rPr>
              <a:t>Practical Application, Planning for Data Collection in a Descriptive Study</a:t>
            </a:r>
            <a:endParaRPr sz="2200"/>
          </a:p>
        </p:txBody>
      </p:sp>
      <p:sp>
        <p:nvSpPr>
          <p:cNvPr id="137" name="Google Shape;137;p28"/>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Font typeface="Twentieth Century"/>
              <a:buChar char="-"/>
            </a:pPr>
            <a:r>
              <a:rPr b="1" lang="zh-CN" sz="1800">
                <a:solidFill>
                  <a:schemeClr val="dk1"/>
                </a:solidFill>
                <a:latin typeface="Twentieth Century"/>
                <a:ea typeface="Twentieth Century"/>
                <a:cs typeface="Twentieth Century"/>
                <a:sym typeface="Twentieth Century"/>
              </a:rPr>
              <a:t>Using Checklists, Rating Scales, and Rubics</a:t>
            </a:r>
            <a:endParaRPr b="1" sz="1800">
              <a:solidFill>
                <a:schemeClr val="dk1"/>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pic>
        <p:nvPicPr>
          <p:cNvPr id="138" name="Google Shape;138;p28"/>
          <p:cNvPicPr preferRelativeResize="0"/>
          <p:nvPr/>
        </p:nvPicPr>
        <p:blipFill>
          <a:blip r:embed="rId3">
            <a:alphaModFix/>
          </a:blip>
          <a:stretch>
            <a:fillRect/>
          </a:stretch>
        </p:blipFill>
        <p:spPr>
          <a:xfrm>
            <a:off x="1485227" y="1023400"/>
            <a:ext cx="5806300" cy="34297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9"/>
          <p:cNvSpPr txBox="1"/>
          <p:nvPr>
            <p:ph type="title"/>
          </p:nvPr>
        </p:nvSpPr>
        <p:spPr>
          <a:xfrm>
            <a:off x="216750" y="216300"/>
            <a:ext cx="88533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sz="2200">
                <a:latin typeface="Twentieth Century"/>
                <a:ea typeface="Twentieth Century"/>
                <a:cs typeface="Twentieth Century"/>
                <a:sym typeface="Twentieth Century"/>
              </a:rPr>
              <a:t>Practical Application, Planning for Data Collection in a Descriptive Study</a:t>
            </a:r>
            <a:endParaRPr sz="2200"/>
          </a:p>
        </p:txBody>
      </p:sp>
      <p:sp>
        <p:nvSpPr>
          <p:cNvPr id="144" name="Google Shape;144;p29"/>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Font typeface="Twentieth Century"/>
              <a:buChar char="-"/>
            </a:pPr>
            <a:r>
              <a:rPr b="1" lang="zh-CN" sz="1800">
                <a:solidFill>
                  <a:schemeClr val="dk1"/>
                </a:solidFill>
                <a:latin typeface="Twentieth Century"/>
                <a:ea typeface="Twentieth Century"/>
                <a:cs typeface="Twentieth Century"/>
                <a:sym typeface="Twentieth Century"/>
              </a:rPr>
              <a:t>Using Checklists, Rating Scales, and Rubics [Contig]</a:t>
            </a:r>
            <a:endParaRPr b="1" sz="1800">
              <a:solidFill>
                <a:schemeClr val="dk1"/>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pic>
        <p:nvPicPr>
          <p:cNvPr id="145" name="Google Shape;145;p29"/>
          <p:cNvPicPr preferRelativeResize="0"/>
          <p:nvPr/>
        </p:nvPicPr>
        <p:blipFill>
          <a:blip r:embed="rId3">
            <a:alphaModFix/>
          </a:blip>
          <a:stretch>
            <a:fillRect/>
          </a:stretch>
        </p:blipFill>
        <p:spPr>
          <a:xfrm>
            <a:off x="2486085" y="1014400"/>
            <a:ext cx="4430374" cy="36688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0"/>
          <p:cNvSpPr txBox="1"/>
          <p:nvPr>
            <p:ph type="title"/>
          </p:nvPr>
        </p:nvSpPr>
        <p:spPr>
          <a:xfrm>
            <a:off x="216750" y="216300"/>
            <a:ext cx="88533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sz="2200">
                <a:latin typeface="Twentieth Century"/>
                <a:ea typeface="Twentieth Century"/>
                <a:cs typeface="Twentieth Century"/>
                <a:sym typeface="Twentieth Century"/>
              </a:rPr>
              <a:t>Practical Application, Planning for Data Collection in a Descriptive Study</a:t>
            </a:r>
            <a:endParaRPr sz="2200"/>
          </a:p>
        </p:txBody>
      </p:sp>
      <p:sp>
        <p:nvSpPr>
          <p:cNvPr id="151" name="Google Shape;151;p30"/>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Font typeface="Twentieth Century"/>
              <a:buChar char="-"/>
            </a:pPr>
            <a:r>
              <a:rPr b="1" lang="zh-CN" sz="1800">
                <a:solidFill>
                  <a:schemeClr val="dk1"/>
                </a:solidFill>
                <a:latin typeface="Twentieth Century"/>
                <a:ea typeface="Twentieth Century"/>
                <a:cs typeface="Twentieth Century"/>
                <a:sym typeface="Twentieth Century"/>
              </a:rPr>
              <a:t>Using Checklists, Rating Scales, and Rubics [Contig]</a:t>
            </a:r>
            <a:endParaRPr b="1" sz="1800">
              <a:solidFill>
                <a:schemeClr val="dk1"/>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pic>
        <p:nvPicPr>
          <p:cNvPr id="152" name="Google Shape;152;p30"/>
          <p:cNvPicPr preferRelativeResize="0"/>
          <p:nvPr/>
        </p:nvPicPr>
        <p:blipFill>
          <a:blip r:embed="rId3">
            <a:alphaModFix/>
          </a:blip>
          <a:stretch>
            <a:fillRect/>
          </a:stretch>
        </p:blipFill>
        <p:spPr>
          <a:xfrm>
            <a:off x="2605039" y="978550"/>
            <a:ext cx="4076718" cy="3631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1"/>
          <p:cNvSpPr txBox="1"/>
          <p:nvPr>
            <p:ph type="title"/>
          </p:nvPr>
        </p:nvSpPr>
        <p:spPr>
          <a:xfrm>
            <a:off x="346025" y="216300"/>
            <a:ext cx="8520900" cy="501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400"/>
              <a:buFont typeface="Twentieth Century"/>
              <a:buNone/>
            </a:pPr>
            <a:r>
              <a:rPr b="1" lang="zh-CN" sz="2100">
                <a:latin typeface="Twentieth Century"/>
                <a:ea typeface="Twentieth Century"/>
                <a:cs typeface="Twentieth Century"/>
                <a:sym typeface="Twentieth Century"/>
              </a:rPr>
              <a:t>Practical Application, Planning for Data Collection in a Descriptive Study</a:t>
            </a:r>
            <a:endParaRPr sz="2100"/>
          </a:p>
          <a:p>
            <a:pPr indent="0" lvl="0" marL="0" rtl="0" algn="l">
              <a:lnSpc>
                <a:spcPct val="90000"/>
              </a:lnSpc>
              <a:spcBef>
                <a:spcPts val="0"/>
              </a:spcBef>
              <a:spcAft>
                <a:spcPts val="0"/>
              </a:spcAft>
              <a:buClr>
                <a:schemeClr val="accent1"/>
              </a:buClr>
              <a:buSzPts val="2400"/>
              <a:buFont typeface="Twentieth Century"/>
              <a:buNone/>
            </a:pPr>
            <a:r>
              <a:t/>
            </a:r>
            <a:endParaRPr b="1" sz="2300">
              <a:latin typeface="Twentieth Century"/>
              <a:ea typeface="Twentieth Century"/>
              <a:cs typeface="Twentieth Century"/>
              <a:sym typeface="Twentieth Century"/>
            </a:endParaRPr>
          </a:p>
        </p:txBody>
      </p:sp>
      <p:sp>
        <p:nvSpPr>
          <p:cNvPr id="158" name="Google Shape;158;p31"/>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Computerizing Observations</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rPr b="1" lang="zh-CN" sz="1800">
                <a:solidFill>
                  <a:schemeClr val="dk1"/>
                </a:solidFill>
                <a:latin typeface="Twentieth Century"/>
                <a:ea typeface="Twentieth Century"/>
                <a:cs typeface="Twentieth Century"/>
                <a:sym typeface="Twentieth Century"/>
              </a:rPr>
              <a:t>One good way of enhancing your efficiency in data collection is to record your observations on a laptop, computer tablet, or smartphone as you’re making them. For example, when using a checklist, you might create a spreadsheet with a small number of columns—one for each item on the checklist—and a row for every entity you will observe. Then, as you conduct your observations, you can enter an “X” or other symbol into the appropriate cell whenever you see an item in the checklist. Alternatively, you might download free or inexpensive data-collection software for your smartphone or computer tablet; examples are Magpi (magpi.com), Open Data Kit (opendatakit.org), and QuickTapSurvey (quicktapsurvey.com).</a:t>
            </a:r>
            <a:endParaRPr b="1"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2"/>
          <p:cNvSpPr txBox="1"/>
          <p:nvPr>
            <p:ph type="title"/>
          </p:nvPr>
        </p:nvSpPr>
        <p:spPr>
          <a:xfrm>
            <a:off x="346025" y="216300"/>
            <a:ext cx="8520900" cy="501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400"/>
              <a:buFont typeface="Twentieth Century"/>
              <a:buNone/>
            </a:pPr>
            <a:r>
              <a:rPr b="1" lang="zh-CN" sz="2100">
                <a:latin typeface="Twentieth Century"/>
                <a:ea typeface="Twentieth Century"/>
                <a:cs typeface="Twentieth Century"/>
                <a:sym typeface="Twentieth Century"/>
              </a:rPr>
              <a:t>Practical Application, Planning for Data Collection in a Descriptive Study</a:t>
            </a:r>
            <a:endParaRPr sz="2100"/>
          </a:p>
          <a:p>
            <a:pPr indent="0" lvl="0" marL="0" rtl="0" algn="l">
              <a:lnSpc>
                <a:spcPct val="90000"/>
              </a:lnSpc>
              <a:spcBef>
                <a:spcPts val="0"/>
              </a:spcBef>
              <a:spcAft>
                <a:spcPts val="0"/>
              </a:spcAft>
              <a:buClr>
                <a:schemeClr val="accent1"/>
              </a:buClr>
              <a:buSzPts val="2400"/>
              <a:buFont typeface="Twentieth Century"/>
              <a:buNone/>
            </a:pPr>
            <a:r>
              <a:t/>
            </a:r>
            <a:endParaRPr b="1" sz="2300">
              <a:latin typeface="Twentieth Century"/>
              <a:ea typeface="Twentieth Century"/>
              <a:cs typeface="Twentieth Century"/>
              <a:sym typeface="Twentieth Century"/>
            </a:endParaRPr>
          </a:p>
        </p:txBody>
      </p:sp>
      <p:sp>
        <p:nvSpPr>
          <p:cNvPr id="164" name="Google Shape;164;p32"/>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Planning and Conducting Interviews in a Quantitative Study - Guidelines of Conducting Interviews: </a:t>
            </a:r>
            <a:endParaRPr b="1" sz="18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Limit questions to those that will directly or indirectly help you answer your research question.   </a:t>
            </a:r>
            <a:endParaRPr b="1" sz="16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As you write the interview questions, consider how you can quantify the responses, and modify the questions accordingly.</a:t>
            </a:r>
            <a:endParaRPr b="1" sz="16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Restrict each question to a single idea.   </a:t>
            </a:r>
            <a:endParaRPr b="1" sz="16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 Consider asking a few questions that will elicit qualitative information.</a:t>
            </a:r>
            <a:endParaRPr b="1" sz="16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Consider how you might use a computer to streamline the process.</a:t>
            </a:r>
            <a:endParaRPr b="1" sz="16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Pilot-test the questions.</a:t>
            </a:r>
            <a:endParaRPr b="1" sz="16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 Courteously introduce yourself to potential participants, and explain the general purpose of your study.</a:t>
            </a:r>
            <a:endParaRPr b="1" sz="16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Get written permission.</a:t>
            </a:r>
            <a:endParaRPr b="1" sz="16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Save controversial questions for the latter part of the interview.</a:t>
            </a:r>
            <a:endParaRPr b="1" sz="16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Seek clarifying information when necessary.   </a:t>
            </a:r>
            <a:endParaRPr b="1" sz="16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3"/>
          <p:cNvSpPr txBox="1"/>
          <p:nvPr>
            <p:ph type="title"/>
          </p:nvPr>
        </p:nvSpPr>
        <p:spPr>
          <a:xfrm>
            <a:off x="346025" y="216300"/>
            <a:ext cx="8520900" cy="501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400"/>
              <a:buFont typeface="Twentieth Century"/>
              <a:buNone/>
            </a:pPr>
            <a:r>
              <a:rPr b="1" lang="zh-CN" sz="2100">
                <a:latin typeface="Twentieth Century"/>
                <a:ea typeface="Twentieth Century"/>
                <a:cs typeface="Twentieth Century"/>
                <a:sym typeface="Twentieth Century"/>
              </a:rPr>
              <a:t>Practical Application, Planning for Data Collection in a Descriptive Study</a:t>
            </a:r>
            <a:endParaRPr sz="2100"/>
          </a:p>
          <a:p>
            <a:pPr indent="0" lvl="0" marL="0" rtl="0" algn="l">
              <a:lnSpc>
                <a:spcPct val="90000"/>
              </a:lnSpc>
              <a:spcBef>
                <a:spcPts val="0"/>
              </a:spcBef>
              <a:spcAft>
                <a:spcPts val="0"/>
              </a:spcAft>
              <a:buClr>
                <a:schemeClr val="accent1"/>
              </a:buClr>
              <a:buSzPts val="2400"/>
              <a:buFont typeface="Twentieth Century"/>
              <a:buNone/>
            </a:pPr>
            <a:r>
              <a:t/>
            </a:r>
            <a:endParaRPr b="1" sz="2300">
              <a:latin typeface="Twentieth Century"/>
              <a:ea typeface="Twentieth Century"/>
              <a:cs typeface="Twentieth Century"/>
              <a:sym typeface="Twentieth Century"/>
            </a:endParaRPr>
          </a:p>
        </p:txBody>
      </p:sp>
      <p:sp>
        <p:nvSpPr>
          <p:cNvPr id="170" name="Google Shape;170;p33"/>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Constructing and Administering a Questionnaire - Guidelines</a:t>
            </a:r>
            <a:endParaRPr b="1" sz="18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Keep it short.</a:t>
            </a:r>
            <a:endParaRPr b="1" sz="16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Keep the respondent’s task simple and concrete.</a:t>
            </a:r>
            <a:endParaRPr b="1" sz="16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Provide straightforward, specific instructions.</a:t>
            </a:r>
            <a:endParaRPr b="1" sz="16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Use simple, clear, unambiguous language.</a:t>
            </a:r>
            <a:endParaRPr b="1" sz="16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Give a rationale for any items whose purposes may be unclear.</a:t>
            </a:r>
            <a:endParaRPr b="1" sz="16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Check for unwarranted assumptions implicit in your questions.</a:t>
            </a:r>
            <a:endParaRPr b="1" sz="16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Word your questions in ways that don’t give clues about preferred or more desirable responses.</a:t>
            </a:r>
            <a:endParaRPr b="1" sz="16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Determine in advance how you will code the responses.</a:t>
            </a:r>
            <a:endParaRPr b="1" sz="16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Check for consistency.</a:t>
            </a:r>
            <a:endParaRPr b="1" sz="16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Conduct one or more pilot tests to determine the validity of your questionnaire. </a:t>
            </a:r>
            <a:endParaRPr b="1" sz="16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 Scrutinize the almost-final product one more time to make sure it addresses your needs.</a:t>
            </a:r>
            <a:endParaRPr b="1" sz="16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Make the questionnaire attractive and professional looking.</a:t>
            </a:r>
            <a:r>
              <a:rPr b="1" lang="zh-CN" sz="1600">
                <a:solidFill>
                  <a:schemeClr val="dk1"/>
                </a:solidFill>
                <a:latin typeface="Twentieth Century"/>
                <a:ea typeface="Twentieth Century"/>
                <a:cs typeface="Twentieth Century"/>
                <a:sym typeface="Twentieth Century"/>
              </a:rPr>
              <a:t> </a:t>
            </a:r>
            <a:endParaRPr b="1" sz="16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4"/>
          <p:cNvSpPr txBox="1"/>
          <p:nvPr>
            <p:ph type="title"/>
          </p:nvPr>
        </p:nvSpPr>
        <p:spPr>
          <a:xfrm>
            <a:off x="346025" y="216300"/>
            <a:ext cx="8520900" cy="501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400"/>
              <a:buFont typeface="Twentieth Century"/>
              <a:buNone/>
            </a:pPr>
            <a:r>
              <a:rPr b="1" lang="zh-CN" sz="2100">
                <a:latin typeface="Twentieth Century"/>
                <a:ea typeface="Twentieth Century"/>
                <a:cs typeface="Twentieth Century"/>
                <a:sym typeface="Twentieth Century"/>
              </a:rPr>
              <a:t>Practical Application, Planning for Data Collection in a Descriptive Study</a:t>
            </a:r>
            <a:endParaRPr sz="2100"/>
          </a:p>
          <a:p>
            <a:pPr indent="0" lvl="0" marL="0" rtl="0" algn="l">
              <a:lnSpc>
                <a:spcPct val="90000"/>
              </a:lnSpc>
              <a:spcBef>
                <a:spcPts val="0"/>
              </a:spcBef>
              <a:spcAft>
                <a:spcPts val="0"/>
              </a:spcAft>
              <a:buClr>
                <a:schemeClr val="accent1"/>
              </a:buClr>
              <a:buSzPts val="2400"/>
              <a:buFont typeface="Twentieth Century"/>
              <a:buNone/>
            </a:pPr>
            <a:r>
              <a:t/>
            </a:r>
            <a:endParaRPr b="1" sz="2300">
              <a:latin typeface="Twentieth Century"/>
              <a:ea typeface="Twentieth Century"/>
              <a:cs typeface="Twentieth Century"/>
              <a:sym typeface="Twentieth Century"/>
            </a:endParaRPr>
          </a:p>
        </p:txBody>
      </p:sp>
      <p:sp>
        <p:nvSpPr>
          <p:cNvPr id="176" name="Google Shape;176;p34"/>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Constructing and Administering a Questionnaire - Guidelines of Using Technology to Faciliate Questionnaire Administration and Data Analysis</a:t>
            </a:r>
            <a:endParaRPr b="1" sz="18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  When participants are in the same location that you are, have them respond to the questionnaire directly on a laptop or tablet.</a:t>
            </a:r>
            <a:endParaRPr b="1" sz="16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When participants are at diverse locations, use e-mail to request participation and obtain participants’ responses.   </a:t>
            </a:r>
            <a:endParaRPr b="1" sz="16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If you use paper mail delivery rather than e-mail, use a word-processing program to personalize your correspondence.   </a:t>
            </a:r>
            <a:endParaRPr b="1" sz="16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If you use paper mail delivery rather than e-mail, use a word-processing program to personalize your correspondence.   </a:t>
            </a:r>
            <a:endParaRPr b="1" sz="1600">
              <a:solidFill>
                <a:schemeClr val="dk1"/>
              </a:solidFill>
              <a:latin typeface="Twentieth Century"/>
              <a:ea typeface="Twentieth Century"/>
              <a:cs typeface="Twentieth Century"/>
              <a:sym typeface="Twentieth Century"/>
            </a:endParaRPr>
          </a:p>
          <a:p>
            <a:pPr indent="-330200" lvl="0" marL="457200" rtl="0" algn="l">
              <a:spcBef>
                <a:spcPts val="0"/>
              </a:spcBef>
              <a:spcAft>
                <a:spcPts val="0"/>
              </a:spcAft>
              <a:buClr>
                <a:schemeClr val="dk1"/>
              </a:buClr>
              <a:buSzPts val="1600"/>
              <a:buFont typeface="Twentieth Century"/>
              <a:buAutoNum type="arabicPeriod"/>
            </a:pPr>
            <a:r>
              <a:rPr b="1" lang="zh-CN" sz="1600">
                <a:solidFill>
                  <a:schemeClr val="dk1"/>
                </a:solidFill>
                <a:latin typeface="Twentieth Century"/>
                <a:ea typeface="Twentieth Century"/>
                <a:cs typeface="Twentieth Century"/>
                <a:sym typeface="Twentieth Century"/>
              </a:rPr>
              <a:t>Use a computer database to keep track of who has responded and who has not.   </a:t>
            </a:r>
            <a:endParaRPr b="1" sz="16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7"/>
          <p:cNvSpPr txBox="1"/>
          <p:nvPr>
            <p:ph type="title"/>
          </p:nvPr>
        </p:nvSpPr>
        <p:spPr>
          <a:xfrm>
            <a:off x="346025" y="216299"/>
            <a:ext cx="79893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a:latin typeface="Twentieth Century"/>
                <a:ea typeface="Twentieth Century"/>
                <a:cs typeface="Twentieth Century"/>
                <a:sym typeface="Twentieth Century"/>
              </a:rPr>
              <a:t>Outline:</a:t>
            </a:r>
            <a:endParaRPr/>
          </a:p>
        </p:txBody>
      </p:sp>
      <p:sp>
        <p:nvSpPr>
          <p:cNvPr id="69" name="Google Shape;69;p17"/>
          <p:cNvSpPr txBox="1"/>
          <p:nvPr/>
        </p:nvSpPr>
        <p:spPr>
          <a:xfrm>
            <a:off x="441425" y="597050"/>
            <a:ext cx="8398500" cy="3953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Descriptive Research Designs</a:t>
            </a:r>
            <a:endParaRPr b="1" sz="1800">
              <a:solidFill>
                <a:schemeClr val="dk1"/>
              </a:solidFill>
              <a:latin typeface="Twentieth Century"/>
              <a:ea typeface="Twentieth Century"/>
              <a:cs typeface="Twentieth Century"/>
              <a:sym typeface="Twentieth Century"/>
            </a:endParaRPr>
          </a:p>
          <a:p>
            <a:pPr indent="0" lvl="0" marL="457200" rtl="0" algn="l">
              <a:spcBef>
                <a:spcPts val="0"/>
              </a:spcBef>
              <a:spcAft>
                <a:spcPts val="0"/>
              </a:spcAft>
              <a:buNone/>
            </a:pPr>
            <a:r>
              <a:rPr b="1" lang="zh-CN">
                <a:solidFill>
                  <a:schemeClr val="dk1"/>
                </a:solidFill>
                <a:latin typeface="Twentieth Century"/>
                <a:ea typeface="Twentieth Century"/>
                <a:cs typeface="Twentieth Century"/>
                <a:sym typeface="Twentieth Century"/>
              </a:rPr>
              <a:t>correlation research; developmental designs; experience-sampling methods; observation studies; survey</a:t>
            </a:r>
            <a:endParaRPr b="1">
              <a:solidFill>
                <a:schemeClr val="dk1"/>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b="1">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Practical Application, Planning for Data Collection in a Descriptive Study</a:t>
            </a:r>
            <a:endParaRPr b="1" sz="1800">
              <a:solidFill>
                <a:schemeClr val="dk1"/>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Choosing a Sample in a Descriptive Study</a:t>
            </a:r>
            <a:endParaRPr b="1" sz="1800">
              <a:solidFill>
                <a:schemeClr val="dk1"/>
              </a:solidFill>
              <a:latin typeface="Twentieth Century"/>
              <a:ea typeface="Twentieth Century"/>
              <a:cs typeface="Twentieth Century"/>
              <a:sym typeface="Twentieth Century"/>
            </a:endParaRPr>
          </a:p>
          <a:p>
            <a:pPr indent="0" lvl="0" marL="457200" rtl="0" algn="l">
              <a:spcBef>
                <a:spcPts val="0"/>
              </a:spcBef>
              <a:spcAft>
                <a:spcPts val="0"/>
              </a:spcAft>
              <a:buNone/>
            </a:pPr>
            <a:r>
              <a:rPr b="1" lang="zh-CN">
                <a:solidFill>
                  <a:schemeClr val="dk1"/>
                </a:solidFill>
                <a:latin typeface="Twentieth Century"/>
                <a:ea typeface="Twentieth Century"/>
                <a:cs typeface="Twentieth Century"/>
                <a:sym typeface="Twentieth Century"/>
              </a:rPr>
              <a:t>sampling design (prob &amp; nonprob), </a:t>
            </a:r>
            <a:r>
              <a:rPr b="1" lang="zh-CN">
                <a:solidFill>
                  <a:schemeClr val="dk1"/>
                </a:solidFill>
                <a:latin typeface="Twentieth Century"/>
                <a:ea typeface="Twentieth Century"/>
                <a:cs typeface="Twentieth Century"/>
                <a:sym typeface="Twentieth Century"/>
              </a:rPr>
              <a:t>practical</a:t>
            </a:r>
            <a:r>
              <a:rPr b="1" lang="zh-CN">
                <a:solidFill>
                  <a:schemeClr val="dk1"/>
                </a:solidFill>
                <a:latin typeface="Twentieth Century"/>
                <a:ea typeface="Twentieth Century"/>
                <a:cs typeface="Twentieth Century"/>
                <a:sym typeface="Twentieth Century"/>
              </a:rPr>
              <a:t> applications</a:t>
            </a:r>
            <a:endParaRPr b="1" sz="1800">
              <a:solidFill>
                <a:schemeClr val="dk1"/>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Common Sources of Bias in Descriptive Studies</a:t>
            </a:r>
            <a:endParaRPr b="1" sz="1800">
              <a:solidFill>
                <a:schemeClr val="dk1"/>
              </a:solidFill>
              <a:latin typeface="Twentieth Century"/>
              <a:ea typeface="Twentieth Century"/>
              <a:cs typeface="Twentieth Century"/>
              <a:sym typeface="Twentieth Century"/>
            </a:endParaRPr>
          </a:p>
          <a:p>
            <a:pPr indent="0" lvl="0" marL="457200" rtl="0" algn="l">
              <a:spcBef>
                <a:spcPts val="0"/>
              </a:spcBef>
              <a:spcAft>
                <a:spcPts val="0"/>
              </a:spcAft>
              <a:buNone/>
            </a:pPr>
            <a:r>
              <a:rPr b="1" lang="zh-CN">
                <a:solidFill>
                  <a:schemeClr val="dk1"/>
                </a:solidFill>
                <a:latin typeface="Twentieth Century"/>
                <a:ea typeface="Twentieth Century"/>
                <a:cs typeface="Twentieth Century"/>
                <a:sym typeface="Twentieth Century"/>
              </a:rPr>
              <a:t>sampling bias; instrumental bias; response bias; researcher bias</a:t>
            </a:r>
            <a:endParaRPr b="1" sz="1800">
              <a:solidFill>
                <a:schemeClr val="dk1"/>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Summary</a:t>
            </a:r>
            <a:endParaRPr b="1"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5"/>
          <p:cNvSpPr txBox="1"/>
          <p:nvPr>
            <p:ph type="title"/>
          </p:nvPr>
        </p:nvSpPr>
        <p:spPr>
          <a:xfrm>
            <a:off x="346025" y="216300"/>
            <a:ext cx="8520900" cy="501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400"/>
              <a:buFont typeface="Twentieth Century"/>
              <a:buNone/>
            </a:pPr>
            <a:r>
              <a:rPr b="1" lang="zh-CN" sz="2100">
                <a:latin typeface="Twentieth Century"/>
                <a:ea typeface="Twentieth Century"/>
                <a:cs typeface="Twentieth Century"/>
                <a:sym typeface="Twentieth Century"/>
              </a:rPr>
              <a:t>Practical Application, Planning for Data Collection in a Descriptive Study</a:t>
            </a:r>
            <a:endParaRPr sz="2100"/>
          </a:p>
          <a:p>
            <a:pPr indent="0" lvl="0" marL="0" rtl="0" algn="l">
              <a:lnSpc>
                <a:spcPct val="90000"/>
              </a:lnSpc>
              <a:spcBef>
                <a:spcPts val="0"/>
              </a:spcBef>
              <a:spcAft>
                <a:spcPts val="0"/>
              </a:spcAft>
              <a:buClr>
                <a:schemeClr val="accent1"/>
              </a:buClr>
              <a:buSzPts val="2400"/>
              <a:buFont typeface="Twentieth Century"/>
              <a:buNone/>
            </a:pPr>
            <a:r>
              <a:t/>
            </a:r>
            <a:endParaRPr b="1" sz="2300">
              <a:latin typeface="Twentieth Century"/>
              <a:ea typeface="Twentieth Century"/>
              <a:cs typeface="Twentieth Century"/>
              <a:sym typeface="Twentieth Century"/>
            </a:endParaRPr>
          </a:p>
        </p:txBody>
      </p:sp>
      <p:sp>
        <p:nvSpPr>
          <p:cNvPr id="182" name="Google Shape;182;p35"/>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Constructing and Administering a Questionnaire - Guidelines of Maximizing Return Rate for a Questionnaire [Contig]</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Example: A Letter of Inquiry</a:t>
            </a:r>
            <a:r>
              <a:rPr b="1" lang="zh-CN" sz="1600">
                <a:solidFill>
                  <a:schemeClr val="dk1"/>
                </a:solidFill>
                <a:latin typeface="Twentieth Century"/>
                <a:ea typeface="Twentieth Century"/>
                <a:cs typeface="Twentieth Century"/>
                <a:sym typeface="Twentieth Century"/>
              </a:rPr>
              <a:t> </a:t>
            </a:r>
            <a:r>
              <a:rPr b="1" lang="zh-CN" sz="1600">
                <a:solidFill>
                  <a:schemeClr val="dk1"/>
                </a:solidFill>
                <a:latin typeface="Twentieth Century"/>
                <a:ea typeface="Twentieth Century"/>
                <a:cs typeface="Twentieth Century"/>
                <a:sym typeface="Twentieth Century"/>
              </a:rPr>
              <a:t>  </a:t>
            </a:r>
            <a:endParaRPr b="1" sz="16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pic>
        <p:nvPicPr>
          <p:cNvPr id="183" name="Google Shape;183;p35"/>
          <p:cNvPicPr preferRelativeResize="0"/>
          <p:nvPr/>
        </p:nvPicPr>
        <p:blipFill>
          <a:blip r:embed="rId3">
            <a:alphaModFix/>
          </a:blip>
          <a:stretch>
            <a:fillRect/>
          </a:stretch>
        </p:blipFill>
        <p:spPr>
          <a:xfrm>
            <a:off x="2420439" y="1559050"/>
            <a:ext cx="4372075" cy="31132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6"/>
          <p:cNvSpPr txBox="1"/>
          <p:nvPr>
            <p:ph type="title"/>
          </p:nvPr>
        </p:nvSpPr>
        <p:spPr>
          <a:xfrm>
            <a:off x="346025" y="216300"/>
            <a:ext cx="8520900" cy="501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400"/>
              <a:buFont typeface="Twentieth Century"/>
              <a:buNone/>
            </a:pPr>
            <a:r>
              <a:rPr b="1" lang="zh-CN" sz="2100">
                <a:latin typeface="Twentieth Century"/>
                <a:ea typeface="Twentieth Century"/>
                <a:cs typeface="Twentieth Century"/>
                <a:sym typeface="Twentieth Century"/>
              </a:rPr>
              <a:t>Practical Application, Planning for Data Collection in a Descriptive Study</a:t>
            </a:r>
            <a:endParaRPr sz="2100"/>
          </a:p>
          <a:p>
            <a:pPr indent="0" lvl="0" marL="0" rtl="0" algn="l">
              <a:lnSpc>
                <a:spcPct val="90000"/>
              </a:lnSpc>
              <a:spcBef>
                <a:spcPts val="0"/>
              </a:spcBef>
              <a:spcAft>
                <a:spcPts val="0"/>
              </a:spcAft>
              <a:buClr>
                <a:schemeClr val="accent1"/>
              </a:buClr>
              <a:buSzPts val="2400"/>
              <a:buFont typeface="Twentieth Century"/>
              <a:buNone/>
            </a:pPr>
            <a:r>
              <a:t/>
            </a:r>
            <a:endParaRPr b="1" sz="2300">
              <a:latin typeface="Twentieth Century"/>
              <a:ea typeface="Twentieth Century"/>
              <a:cs typeface="Twentieth Century"/>
              <a:sym typeface="Twentieth Century"/>
            </a:endParaRPr>
          </a:p>
        </p:txBody>
      </p:sp>
      <p:sp>
        <p:nvSpPr>
          <p:cNvPr id="189" name="Google Shape;189;p36"/>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Constructing and Administering a Questionnaire - Guidelines of Maximizing Return Rate for a Questionnaire [Contig]</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Example: Questionnaire Reponse Card</a:t>
            </a:r>
            <a:r>
              <a:rPr b="1" lang="zh-CN" sz="1600">
                <a:solidFill>
                  <a:schemeClr val="dk1"/>
                </a:solidFill>
                <a:latin typeface="Twentieth Century"/>
                <a:ea typeface="Twentieth Century"/>
                <a:cs typeface="Twentieth Century"/>
                <a:sym typeface="Twentieth Century"/>
              </a:rPr>
              <a:t> </a:t>
            </a:r>
            <a:endParaRPr b="1" sz="16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pic>
        <p:nvPicPr>
          <p:cNvPr id="190" name="Google Shape;190;p36"/>
          <p:cNvPicPr preferRelativeResize="0"/>
          <p:nvPr/>
        </p:nvPicPr>
        <p:blipFill>
          <a:blip r:embed="rId3">
            <a:alphaModFix/>
          </a:blip>
          <a:stretch>
            <a:fillRect/>
          </a:stretch>
        </p:blipFill>
        <p:spPr>
          <a:xfrm>
            <a:off x="1176325" y="1856375"/>
            <a:ext cx="6791325" cy="2324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7"/>
          <p:cNvSpPr txBox="1"/>
          <p:nvPr>
            <p:ph type="title"/>
          </p:nvPr>
        </p:nvSpPr>
        <p:spPr>
          <a:xfrm>
            <a:off x="346025" y="216300"/>
            <a:ext cx="8520900" cy="501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400"/>
              <a:buFont typeface="Twentieth Century"/>
              <a:buNone/>
            </a:pPr>
            <a:r>
              <a:rPr b="1" lang="zh-CN" sz="2100">
                <a:latin typeface="Twentieth Century"/>
                <a:ea typeface="Twentieth Century"/>
                <a:cs typeface="Twentieth Century"/>
                <a:sym typeface="Twentieth Century"/>
              </a:rPr>
              <a:t>Practical Application, Planning for Data Collection in a Descriptive Study</a:t>
            </a:r>
            <a:endParaRPr sz="2100"/>
          </a:p>
          <a:p>
            <a:pPr indent="0" lvl="0" marL="0" rtl="0" algn="l">
              <a:lnSpc>
                <a:spcPct val="90000"/>
              </a:lnSpc>
              <a:spcBef>
                <a:spcPts val="0"/>
              </a:spcBef>
              <a:spcAft>
                <a:spcPts val="0"/>
              </a:spcAft>
              <a:buClr>
                <a:schemeClr val="accent1"/>
              </a:buClr>
              <a:buSzPts val="2400"/>
              <a:buFont typeface="Twentieth Century"/>
              <a:buNone/>
            </a:pPr>
            <a:r>
              <a:t/>
            </a:r>
            <a:endParaRPr b="1" sz="2300">
              <a:latin typeface="Twentieth Century"/>
              <a:ea typeface="Twentieth Century"/>
              <a:cs typeface="Twentieth Century"/>
              <a:sym typeface="Twentieth Century"/>
            </a:endParaRPr>
          </a:p>
        </p:txBody>
      </p:sp>
      <p:sp>
        <p:nvSpPr>
          <p:cNvPr id="196" name="Google Shape;196;p37"/>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Constructing and Administering a Questionnaire - Guidelines of Maximizing Return Rate for a Questionnaire [Contig]</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Example: A Follow-Up Letter</a:t>
            </a:r>
            <a:r>
              <a:rPr b="1" lang="zh-CN" sz="1600">
                <a:solidFill>
                  <a:schemeClr val="dk1"/>
                </a:solidFill>
                <a:latin typeface="Twentieth Century"/>
                <a:ea typeface="Twentieth Century"/>
                <a:cs typeface="Twentieth Century"/>
                <a:sym typeface="Twentieth Century"/>
              </a:rPr>
              <a:t>  </a:t>
            </a:r>
            <a:endParaRPr b="1" sz="16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pic>
        <p:nvPicPr>
          <p:cNvPr id="197" name="Google Shape;197;p37"/>
          <p:cNvPicPr preferRelativeResize="0"/>
          <p:nvPr/>
        </p:nvPicPr>
        <p:blipFill>
          <a:blip r:embed="rId3">
            <a:alphaModFix/>
          </a:blip>
          <a:stretch>
            <a:fillRect/>
          </a:stretch>
        </p:blipFill>
        <p:spPr>
          <a:xfrm>
            <a:off x="2670775" y="1565850"/>
            <a:ext cx="4111799" cy="3131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8"/>
          <p:cNvSpPr txBox="1"/>
          <p:nvPr>
            <p:ph type="title"/>
          </p:nvPr>
        </p:nvSpPr>
        <p:spPr>
          <a:xfrm>
            <a:off x="346025" y="216300"/>
            <a:ext cx="8520900" cy="501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400"/>
              <a:buFont typeface="Twentieth Century"/>
              <a:buNone/>
            </a:pPr>
            <a:r>
              <a:rPr b="1" lang="zh-CN" sz="2100">
                <a:latin typeface="Twentieth Century"/>
                <a:ea typeface="Twentieth Century"/>
                <a:cs typeface="Twentieth Century"/>
                <a:sym typeface="Twentieth Century"/>
              </a:rPr>
              <a:t>Practical Application, Planning for Data Collection in a Descriptive Study</a:t>
            </a:r>
            <a:endParaRPr sz="2100"/>
          </a:p>
          <a:p>
            <a:pPr indent="0" lvl="0" marL="0" rtl="0" algn="l">
              <a:lnSpc>
                <a:spcPct val="90000"/>
              </a:lnSpc>
              <a:spcBef>
                <a:spcPts val="0"/>
              </a:spcBef>
              <a:spcAft>
                <a:spcPts val="0"/>
              </a:spcAft>
              <a:buClr>
                <a:schemeClr val="accent1"/>
              </a:buClr>
              <a:buSzPts val="2400"/>
              <a:buFont typeface="Twentieth Century"/>
              <a:buNone/>
            </a:pPr>
            <a:r>
              <a:t/>
            </a:r>
            <a:endParaRPr b="1" sz="2300">
              <a:latin typeface="Twentieth Century"/>
              <a:ea typeface="Twentieth Century"/>
              <a:cs typeface="Twentieth Century"/>
              <a:sym typeface="Twentieth Century"/>
            </a:endParaRPr>
          </a:p>
        </p:txBody>
      </p:sp>
      <p:sp>
        <p:nvSpPr>
          <p:cNvPr id="203" name="Google Shape;203;p38"/>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Twentieth Century"/>
              <a:buChar char="-"/>
            </a:pPr>
            <a:r>
              <a:rPr b="1" lang="zh-CN" sz="1800">
                <a:solidFill>
                  <a:schemeClr val="dk1"/>
                </a:solidFill>
                <a:latin typeface="Twentieth Century"/>
                <a:ea typeface="Twentieth Century"/>
                <a:cs typeface="Twentieth Century"/>
                <a:sym typeface="Twentieth Century"/>
              </a:rPr>
              <a:t>One site providing links to a wide variety of online research projects is Psychological Research on the Net. No fee.</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Commercial websites for data collection are available as well. </a:t>
            </a:r>
            <a:endParaRPr b="1" sz="1800">
              <a:solidFill>
                <a:schemeClr val="dk1"/>
              </a:solidFill>
              <a:latin typeface="Twentieth Century"/>
              <a:ea typeface="Twentieth Century"/>
              <a:cs typeface="Twentieth Century"/>
              <a:sym typeface="Twentieth Century"/>
            </a:endParaRPr>
          </a:p>
          <a:p>
            <a:pPr indent="0" lvl="0" marL="457200" rtl="0" algn="l">
              <a:spcBef>
                <a:spcPts val="0"/>
              </a:spcBef>
              <a:spcAft>
                <a:spcPts val="0"/>
              </a:spcAft>
              <a:buNone/>
            </a:pPr>
            <a:r>
              <a:rPr b="1" lang="zh-CN" sz="1800">
                <a:solidFill>
                  <a:schemeClr val="dk1"/>
                </a:solidFill>
                <a:latin typeface="Twentieth Century"/>
                <a:ea typeface="Twentieth Century"/>
                <a:cs typeface="Twentieth Century"/>
                <a:sym typeface="Twentieth Century"/>
              </a:rPr>
              <a:t>Probably the most popular one is SurveyMonkey (surveymonkey.com), which charges a modest monthly fee. This website provides templates that make questionnaire design easy and enable a researcher to present a variety of item types (e.g., multiple-choice items, rating scales). Commercial data- collection websites typically also include features for (a) communicating with a preselected sample of participants (e.g., through e-mail invitations), (b) ensuring participants’ anonymity, (c) statistically analyzing the data collected, and (d) downloading the results.</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9"/>
          <p:cNvSpPr txBox="1"/>
          <p:nvPr>
            <p:ph type="title"/>
          </p:nvPr>
        </p:nvSpPr>
        <p:spPr>
          <a:xfrm>
            <a:off x="346025" y="216299"/>
            <a:ext cx="79893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a:latin typeface="Twentieth Century"/>
                <a:ea typeface="Twentieth Century"/>
                <a:cs typeface="Twentieth Century"/>
                <a:sym typeface="Twentieth Century"/>
              </a:rPr>
              <a:t>Where we are now:</a:t>
            </a:r>
            <a:endParaRPr/>
          </a:p>
        </p:txBody>
      </p:sp>
      <p:sp>
        <p:nvSpPr>
          <p:cNvPr id="209" name="Google Shape;209;p39"/>
          <p:cNvSpPr txBox="1"/>
          <p:nvPr/>
        </p:nvSpPr>
        <p:spPr>
          <a:xfrm>
            <a:off x="441425" y="597050"/>
            <a:ext cx="8398500" cy="3953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3"/>
              </a:buClr>
              <a:buSzPts val="1800"/>
              <a:buFont typeface="Twentieth Century"/>
              <a:buChar char="-"/>
            </a:pPr>
            <a:r>
              <a:rPr b="1" lang="zh-CN" sz="1800">
                <a:solidFill>
                  <a:schemeClr val="accent3"/>
                </a:solidFill>
                <a:latin typeface="Twentieth Century"/>
                <a:ea typeface="Twentieth Century"/>
                <a:cs typeface="Twentieth Century"/>
                <a:sym typeface="Twentieth Century"/>
              </a:rPr>
              <a:t>Descriptive Research Designs</a:t>
            </a:r>
            <a:endParaRPr b="1" sz="1800">
              <a:solidFill>
                <a:schemeClr val="accent3"/>
              </a:solidFill>
              <a:latin typeface="Twentieth Century"/>
              <a:ea typeface="Twentieth Century"/>
              <a:cs typeface="Twentieth Century"/>
              <a:sym typeface="Twentieth Century"/>
            </a:endParaRPr>
          </a:p>
          <a:p>
            <a:pPr indent="0" lvl="0" marL="457200" rtl="0" algn="l">
              <a:spcBef>
                <a:spcPts val="0"/>
              </a:spcBef>
              <a:spcAft>
                <a:spcPts val="0"/>
              </a:spcAft>
              <a:buNone/>
            </a:pPr>
            <a:r>
              <a:rPr b="1" lang="zh-CN">
                <a:solidFill>
                  <a:schemeClr val="accent3"/>
                </a:solidFill>
                <a:latin typeface="Twentieth Century"/>
                <a:ea typeface="Twentieth Century"/>
                <a:cs typeface="Twentieth Century"/>
                <a:sym typeface="Twentieth Century"/>
              </a:rPr>
              <a:t>correlation research; developmental designs; experience-sampling methods; observation studies; survey</a:t>
            </a:r>
            <a:endParaRPr b="1">
              <a:solidFill>
                <a:schemeClr val="accent3"/>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b="1">
              <a:solidFill>
                <a:schemeClr val="accent3"/>
              </a:solidFill>
              <a:latin typeface="Twentieth Century"/>
              <a:ea typeface="Twentieth Century"/>
              <a:cs typeface="Twentieth Century"/>
              <a:sym typeface="Twentieth Century"/>
            </a:endParaRPr>
          </a:p>
          <a:p>
            <a:pPr indent="-342900" lvl="0" marL="457200" rtl="0" algn="l">
              <a:spcBef>
                <a:spcPts val="0"/>
              </a:spcBef>
              <a:spcAft>
                <a:spcPts val="0"/>
              </a:spcAft>
              <a:buClr>
                <a:schemeClr val="accent3"/>
              </a:buClr>
              <a:buSzPts val="1800"/>
              <a:buFont typeface="Twentieth Century"/>
              <a:buChar char="-"/>
            </a:pPr>
            <a:r>
              <a:rPr b="1" lang="zh-CN" sz="1800">
                <a:solidFill>
                  <a:schemeClr val="accent3"/>
                </a:solidFill>
                <a:latin typeface="Twentieth Century"/>
                <a:ea typeface="Twentieth Century"/>
                <a:cs typeface="Twentieth Century"/>
                <a:sym typeface="Twentieth Century"/>
              </a:rPr>
              <a:t>Practical Application, Planning for Data Collection in a Descriptive Study</a:t>
            </a:r>
            <a:endParaRPr b="1" sz="1800">
              <a:solidFill>
                <a:schemeClr val="accent3"/>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Choosing a Sample in a Descriptive Study</a:t>
            </a:r>
            <a:endParaRPr b="1" sz="1800">
              <a:solidFill>
                <a:schemeClr val="dk1"/>
              </a:solidFill>
              <a:latin typeface="Twentieth Century"/>
              <a:ea typeface="Twentieth Century"/>
              <a:cs typeface="Twentieth Century"/>
              <a:sym typeface="Twentieth Century"/>
            </a:endParaRPr>
          </a:p>
          <a:p>
            <a:pPr indent="0" lvl="0" marL="457200" rtl="0" algn="l">
              <a:spcBef>
                <a:spcPts val="0"/>
              </a:spcBef>
              <a:spcAft>
                <a:spcPts val="0"/>
              </a:spcAft>
              <a:buNone/>
            </a:pPr>
            <a:r>
              <a:rPr b="1" lang="zh-CN">
                <a:solidFill>
                  <a:schemeClr val="dk1"/>
                </a:solidFill>
                <a:latin typeface="Twentieth Century"/>
                <a:ea typeface="Twentieth Century"/>
                <a:cs typeface="Twentieth Century"/>
                <a:sym typeface="Twentieth Century"/>
              </a:rPr>
              <a:t>sampling design (prob &amp; nonprob), practical applications</a:t>
            </a:r>
            <a:endParaRPr b="1" sz="1800">
              <a:solidFill>
                <a:schemeClr val="dk1"/>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Common Sources of Bias in Descriptive Studies</a:t>
            </a:r>
            <a:endParaRPr b="1" sz="1800">
              <a:solidFill>
                <a:schemeClr val="dk1"/>
              </a:solidFill>
              <a:latin typeface="Twentieth Century"/>
              <a:ea typeface="Twentieth Century"/>
              <a:cs typeface="Twentieth Century"/>
              <a:sym typeface="Twentieth Century"/>
            </a:endParaRPr>
          </a:p>
          <a:p>
            <a:pPr indent="0" lvl="0" marL="457200" rtl="0" algn="l">
              <a:spcBef>
                <a:spcPts val="0"/>
              </a:spcBef>
              <a:spcAft>
                <a:spcPts val="0"/>
              </a:spcAft>
              <a:buNone/>
            </a:pPr>
            <a:r>
              <a:rPr b="1" lang="zh-CN">
                <a:solidFill>
                  <a:schemeClr val="dk1"/>
                </a:solidFill>
                <a:latin typeface="Twentieth Century"/>
                <a:ea typeface="Twentieth Century"/>
                <a:cs typeface="Twentieth Century"/>
                <a:sym typeface="Twentieth Century"/>
              </a:rPr>
              <a:t>sampling bias; instrumental bias; response bias; researcher bias</a:t>
            </a:r>
            <a:endParaRPr b="1" sz="1800">
              <a:solidFill>
                <a:schemeClr val="dk1"/>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Summary</a:t>
            </a:r>
            <a:endParaRPr b="1"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0"/>
          <p:cNvSpPr txBox="1"/>
          <p:nvPr>
            <p:ph type="title"/>
          </p:nvPr>
        </p:nvSpPr>
        <p:spPr>
          <a:xfrm>
            <a:off x="346025" y="216300"/>
            <a:ext cx="85209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sz="2200">
                <a:latin typeface="Twentieth Century"/>
                <a:ea typeface="Twentieth Century"/>
                <a:cs typeface="Twentieth Century"/>
                <a:sym typeface="Twentieth Century"/>
              </a:rPr>
              <a:t>Choosing a Sample in Descriptive Study</a:t>
            </a:r>
            <a:endParaRPr b="1">
              <a:latin typeface="Twentieth Century"/>
              <a:ea typeface="Twentieth Century"/>
              <a:cs typeface="Twentieth Century"/>
              <a:sym typeface="Twentieth Century"/>
            </a:endParaRPr>
          </a:p>
        </p:txBody>
      </p:sp>
      <p:sp>
        <p:nvSpPr>
          <p:cNvPr id="215" name="Google Shape;215;p40"/>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Sampling Designs</a:t>
            </a:r>
            <a:endParaRPr b="1" sz="1800">
              <a:solidFill>
                <a:schemeClr val="dk1"/>
              </a:solidFill>
              <a:latin typeface="Twentieth Century"/>
              <a:ea typeface="Twentieth Century"/>
              <a:cs typeface="Twentieth Century"/>
              <a:sym typeface="Twentieth Century"/>
            </a:endParaRPr>
          </a:p>
          <a:p>
            <a:pPr indent="-342900" lvl="1" marL="9144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Probability Sampling =&gt; Random</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Example</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pic>
        <p:nvPicPr>
          <p:cNvPr id="216" name="Google Shape;216;p40"/>
          <p:cNvPicPr preferRelativeResize="0"/>
          <p:nvPr/>
        </p:nvPicPr>
        <p:blipFill>
          <a:blip r:embed="rId3">
            <a:alphaModFix/>
          </a:blip>
          <a:stretch>
            <a:fillRect/>
          </a:stretch>
        </p:blipFill>
        <p:spPr>
          <a:xfrm>
            <a:off x="3532347" y="1342800"/>
            <a:ext cx="5611651" cy="3800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41"/>
          <p:cNvSpPr txBox="1"/>
          <p:nvPr>
            <p:ph type="title"/>
          </p:nvPr>
        </p:nvSpPr>
        <p:spPr>
          <a:xfrm>
            <a:off x="346025" y="216300"/>
            <a:ext cx="85209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sz="2200">
                <a:latin typeface="Twentieth Century"/>
                <a:ea typeface="Twentieth Century"/>
                <a:cs typeface="Twentieth Century"/>
                <a:sym typeface="Twentieth Century"/>
              </a:rPr>
              <a:t>Choosing a Sample in Descriptive Study</a:t>
            </a:r>
            <a:endParaRPr b="1">
              <a:latin typeface="Twentieth Century"/>
              <a:ea typeface="Twentieth Century"/>
              <a:cs typeface="Twentieth Century"/>
              <a:sym typeface="Twentieth Century"/>
            </a:endParaRPr>
          </a:p>
        </p:txBody>
      </p:sp>
      <p:sp>
        <p:nvSpPr>
          <p:cNvPr id="222" name="Google Shape;222;p41"/>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Sampling Designs</a:t>
            </a:r>
            <a:endParaRPr b="1" sz="1800">
              <a:solidFill>
                <a:schemeClr val="dk1"/>
              </a:solidFill>
              <a:latin typeface="Twentieth Century"/>
              <a:ea typeface="Twentieth Century"/>
              <a:cs typeface="Twentieth Century"/>
              <a:sym typeface="Twentieth Century"/>
            </a:endParaRPr>
          </a:p>
          <a:p>
            <a:pPr indent="-342900" lvl="1" marL="9144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Probability Sampling =&gt; Random</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Example</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Simple Random Sampling</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Stratified Random Sampling</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pic>
        <p:nvPicPr>
          <p:cNvPr id="223" name="Google Shape;223;p41"/>
          <p:cNvPicPr preferRelativeResize="0"/>
          <p:nvPr/>
        </p:nvPicPr>
        <p:blipFill>
          <a:blip r:embed="rId3">
            <a:alphaModFix/>
          </a:blip>
          <a:stretch>
            <a:fillRect/>
          </a:stretch>
        </p:blipFill>
        <p:spPr>
          <a:xfrm>
            <a:off x="4747450" y="1004225"/>
            <a:ext cx="4396550" cy="34354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2"/>
          <p:cNvSpPr txBox="1"/>
          <p:nvPr>
            <p:ph type="title"/>
          </p:nvPr>
        </p:nvSpPr>
        <p:spPr>
          <a:xfrm>
            <a:off x="346025" y="216300"/>
            <a:ext cx="85209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sz="2200">
                <a:latin typeface="Twentieth Century"/>
                <a:ea typeface="Twentieth Century"/>
                <a:cs typeface="Twentieth Century"/>
                <a:sym typeface="Twentieth Century"/>
              </a:rPr>
              <a:t>Choosing a Sample in Descriptive Study</a:t>
            </a:r>
            <a:endParaRPr b="1">
              <a:latin typeface="Twentieth Century"/>
              <a:ea typeface="Twentieth Century"/>
              <a:cs typeface="Twentieth Century"/>
              <a:sym typeface="Twentieth Century"/>
            </a:endParaRPr>
          </a:p>
        </p:txBody>
      </p:sp>
      <p:sp>
        <p:nvSpPr>
          <p:cNvPr id="229" name="Google Shape;229;p42"/>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Sampling Designs</a:t>
            </a:r>
            <a:endParaRPr b="1" sz="1800">
              <a:solidFill>
                <a:schemeClr val="dk1"/>
              </a:solidFill>
              <a:latin typeface="Twentieth Century"/>
              <a:ea typeface="Twentieth Century"/>
              <a:cs typeface="Twentieth Century"/>
              <a:sym typeface="Twentieth Century"/>
            </a:endParaRPr>
          </a:p>
          <a:p>
            <a:pPr indent="-342900" lvl="1" marL="9144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Probability Sampling =&gt; Random</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Example</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Simple Random Sampling</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Stratified Random Sampling</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Proportional Stratified Sampling</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pic>
        <p:nvPicPr>
          <p:cNvPr id="230" name="Google Shape;230;p42"/>
          <p:cNvPicPr preferRelativeResize="0"/>
          <p:nvPr/>
        </p:nvPicPr>
        <p:blipFill>
          <a:blip r:embed="rId3">
            <a:alphaModFix/>
          </a:blip>
          <a:stretch>
            <a:fillRect/>
          </a:stretch>
        </p:blipFill>
        <p:spPr>
          <a:xfrm>
            <a:off x="5094477" y="933738"/>
            <a:ext cx="4049525" cy="32760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3"/>
          <p:cNvSpPr txBox="1"/>
          <p:nvPr>
            <p:ph type="title"/>
          </p:nvPr>
        </p:nvSpPr>
        <p:spPr>
          <a:xfrm>
            <a:off x="346025" y="216300"/>
            <a:ext cx="85209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sz="2200">
                <a:latin typeface="Twentieth Century"/>
                <a:ea typeface="Twentieth Century"/>
                <a:cs typeface="Twentieth Century"/>
                <a:sym typeface="Twentieth Century"/>
              </a:rPr>
              <a:t>Choosing a Sample in Descriptive Study</a:t>
            </a:r>
            <a:endParaRPr b="1">
              <a:latin typeface="Twentieth Century"/>
              <a:ea typeface="Twentieth Century"/>
              <a:cs typeface="Twentieth Century"/>
              <a:sym typeface="Twentieth Century"/>
            </a:endParaRPr>
          </a:p>
        </p:txBody>
      </p:sp>
      <p:sp>
        <p:nvSpPr>
          <p:cNvPr id="236" name="Google Shape;236;p43"/>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Sampling Designs</a:t>
            </a:r>
            <a:endParaRPr b="1" sz="1800">
              <a:solidFill>
                <a:schemeClr val="dk1"/>
              </a:solidFill>
              <a:latin typeface="Twentieth Century"/>
              <a:ea typeface="Twentieth Century"/>
              <a:cs typeface="Twentieth Century"/>
              <a:sym typeface="Twentieth Century"/>
            </a:endParaRPr>
          </a:p>
          <a:p>
            <a:pPr indent="-342900" lvl="1" marL="9144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Probability Sampling =&gt; Random</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Example</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Simple Random Sampling</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Stratified Random Sampling</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Proportional Stratified Sampling</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Cluster Sampling</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pic>
        <p:nvPicPr>
          <p:cNvPr id="237" name="Google Shape;237;p43"/>
          <p:cNvPicPr preferRelativeResize="0"/>
          <p:nvPr/>
        </p:nvPicPr>
        <p:blipFill>
          <a:blip r:embed="rId3">
            <a:alphaModFix/>
          </a:blip>
          <a:stretch>
            <a:fillRect/>
          </a:stretch>
        </p:blipFill>
        <p:spPr>
          <a:xfrm>
            <a:off x="4874525" y="1247850"/>
            <a:ext cx="4269475" cy="28341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4"/>
          <p:cNvSpPr txBox="1"/>
          <p:nvPr>
            <p:ph type="title"/>
          </p:nvPr>
        </p:nvSpPr>
        <p:spPr>
          <a:xfrm>
            <a:off x="346025" y="216300"/>
            <a:ext cx="85209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sz="2200">
                <a:latin typeface="Twentieth Century"/>
                <a:ea typeface="Twentieth Century"/>
                <a:cs typeface="Twentieth Century"/>
                <a:sym typeface="Twentieth Century"/>
              </a:rPr>
              <a:t>Choosing a Sample in Descriptive Study</a:t>
            </a:r>
            <a:endParaRPr b="1">
              <a:latin typeface="Twentieth Century"/>
              <a:ea typeface="Twentieth Century"/>
              <a:cs typeface="Twentieth Century"/>
              <a:sym typeface="Twentieth Century"/>
            </a:endParaRPr>
          </a:p>
        </p:txBody>
      </p:sp>
      <p:sp>
        <p:nvSpPr>
          <p:cNvPr id="243" name="Google Shape;243;p44"/>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Sampling Designs</a:t>
            </a:r>
            <a:endParaRPr b="1" sz="1800">
              <a:solidFill>
                <a:schemeClr val="dk1"/>
              </a:solidFill>
              <a:latin typeface="Twentieth Century"/>
              <a:ea typeface="Twentieth Century"/>
              <a:cs typeface="Twentieth Century"/>
              <a:sym typeface="Twentieth Century"/>
            </a:endParaRPr>
          </a:p>
          <a:p>
            <a:pPr indent="-342900" lvl="1" marL="9144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Probability Sampling =&gt; Random</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Example</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Simple Random Sampling</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Stratified Random Sampling</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Proportional Stratified Sampling</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Cluster Sampling</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Systematic Sampling</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pic>
        <p:nvPicPr>
          <p:cNvPr id="244" name="Google Shape;244;p44"/>
          <p:cNvPicPr preferRelativeResize="0"/>
          <p:nvPr/>
        </p:nvPicPr>
        <p:blipFill>
          <a:blip r:embed="rId3">
            <a:alphaModFix/>
          </a:blip>
          <a:stretch>
            <a:fillRect/>
          </a:stretch>
        </p:blipFill>
        <p:spPr>
          <a:xfrm>
            <a:off x="5104151" y="982800"/>
            <a:ext cx="3911774" cy="34839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8"/>
          <p:cNvSpPr txBox="1"/>
          <p:nvPr>
            <p:ph type="title"/>
          </p:nvPr>
        </p:nvSpPr>
        <p:spPr>
          <a:xfrm>
            <a:off x="346025" y="216299"/>
            <a:ext cx="79893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a:latin typeface="Twentieth Century"/>
                <a:ea typeface="Twentieth Century"/>
                <a:cs typeface="Twentieth Century"/>
                <a:sym typeface="Twentieth Century"/>
              </a:rPr>
              <a:t>Descriptive Research Designs</a:t>
            </a:r>
            <a:endParaRPr/>
          </a:p>
        </p:txBody>
      </p:sp>
      <p:sp>
        <p:nvSpPr>
          <p:cNvPr id="75" name="Google Shape;75;p18"/>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C</a:t>
            </a:r>
            <a:r>
              <a:rPr b="1" lang="zh-CN" sz="1800">
                <a:solidFill>
                  <a:schemeClr val="dk1"/>
                </a:solidFill>
                <a:latin typeface="Twentieth Century"/>
                <a:ea typeface="Twentieth Century"/>
                <a:cs typeface="Twentieth Century"/>
                <a:sym typeface="Twentieth Century"/>
              </a:rPr>
              <a:t>orrelation Research</a:t>
            </a:r>
            <a:endParaRPr b="1" sz="1800">
              <a:solidFill>
                <a:schemeClr val="dk1"/>
              </a:solidFill>
              <a:latin typeface="Twentieth Century"/>
              <a:ea typeface="Twentieth Century"/>
              <a:cs typeface="Twentieth Century"/>
              <a:sym typeface="Twentieth Century"/>
            </a:endParaRPr>
          </a:p>
          <a:p>
            <a:pPr indent="-355600" lvl="0" marL="457200" rtl="0" algn="l">
              <a:spcBef>
                <a:spcPts val="0"/>
              </a:spcBef>
              <a:spcAft>
                <a:spcPts val="0"/>
              </a:spcAft>
              <a:buClr>
                <a:schemeClr val="dk1"/>
              </a:buClr>
              <a:buSzPts val="2000"/>
              <a:buFont typeface="Twentieth Century"/>
              <a:buChar char="-"/>
            </a:pPr>
            <a:r>
              <a:rPr b="1" lang="zh-CN" sz="1800">
                <a:solidFill>
                  <a:schemeClr val="dk1"/>
                </a:solidFill>
                <a:latin typeface="Twentieth Century"/>
                <a:ea typeface="Twentieth Century"/>
                <a:cs typeface="Twentieth Century"/>
                <a:sym typeface="Twentieth Century"/>
              </a:rPr>
              <a:t>D</a:t>
            </a:r>
            <a:r>
              <a:rPr b="1" lang="zh-CN" sz="1800">
                <a:solidFill>
                  <a:schemeClr val="dk1"/>
                </a:solidFill>
                <a:latin typeface="Twentieth Century"/>
                <a:ea typeface="Twentieth Century"/>
                <a:cs typeface="Twentieth Century"/>
                <a:sym typeface="Twentieth Century"/>
              </a:rPr>
              <a:t>evelopmental Designs</a:t>
            </a:r>
            <a:endParaRPr b="1" sz="1800">
              <a:solidFill>
                <a:schemeClr val="dk1"/>
              </a:solidFill>
              <a:latin typeface="Twentieth Century"/>
              <a:ea typeface="Twentieth Century"/>
              <a:cs typeface="Twentieth Century"/>
              <a:sym typeface="Twentieth Century"/>
            </a:endParaRPr>
          </a:p>
          <a:p>
            <a:pPr indent="-355600" lvl="0" marL="457200" rtl="0" algn="l">
              <a:spcBef>
                <a:spcPts val="0"/>
              </a:spcBef>
              <a:spcAft>
                <a:spcPts val="0"/>
              </a:spcAft>
              <a:buClr>
                <a:schemeClr val="dk1"/>
              </a:buClr>
              <a:buSzPts val="2000"/>
              <a:buFont typeface="Twentieth Century"/>
              <a:buChar char="-"/>
            </a:pPr>
            <a:r>
              <a:rPr b="1" lang="zh-CN" sz="1800">
                <a:solidFill>
                  <a:schemeClr val="dk1"/>
                </a:solidFill>
                <a:latin typeface="Twentieth Century"/>
                <a:ea typeface="Twentieth Century"/>
                <a:cs typeface="Twentieth Century"/>
                <a:sym typeface="Twentieth Century"/>
              </a:rPr>
              <a:t>Experience-Sampling Methods</a:t>
            </a:r>
            <a:endParaRPr b="1" sz="1800">
              <a:solidFill>
                <a:schemeClr val="dk1"/>
              </a:solidFill>
              <a:latin typeface="Twentieth Century"/>
              <a:ea typeface="Twentieth Century"/>
              <a:cs typeface="Twentieth Century"/>
              <a:sym typeface="Twentieth Century"/>
            </a:endParaRPr>
          </a:p>
          <a:p>
            <a:pPr indent="-355600" lvl="0" marL="457200" rtl="0" algn="l">
              <a:spcBef>
                <a:spcPts val="0"/>
              </a:spcBef>
              <a:spcAft>
                <a:spcPts val="0"/>
              </a:spcAft>
              <a:buClr>
                <a:schemeClr val="dk1"/>
              </a:buClr>
              <a:buSzPts val="2000"/>
              <a:buFont typeface="Twentieth Century"/>
              <a:buChar char="-"/>
            </a:pPr>
            <a:r>
              <a:rPr b="1" lang="zh-CN" sz="1800">
                <a:solidFill>
                  <a:schemeClr val="dk1"/>
                </a:solidFill>
                <a:latin typeface="Twentieth Century"/>
                <a:ea typeface="Twentieth Century"/>
                <a:cs typeface="Twentieth Century"/>
                <a:sym typeface="Twentieth Century"/>
              </a:rPr>
              <a:t>Observation Studies</a:t>
            </a:r>
            <a:endParaRPr b="1" sz="1800">
              <a:solidFill>
                <a:schemeClr val="dk1"/>
              </a:solidFill>
              <a:latin typeface="Twentieth Century"/>
              <a:ea typeface="Twentieth Century"/>
              <a:cs typeface="Twentieth Century"/>
              <a:sym typeface="Twentieth Century"/>
            </a:endParaRPr>
          </a:p>
          <a:p>
            <a:pPr indent="-355600" lvl="0" marL="457200" rtl="0" algn="l">
              <a:spcBef>
                <a:spcPts val="0"/>
              </a:spcBef>
              <a:spcAft>
                <a:spcPts val="0"/>
              </a:spcAft>
              <a:buClr>
                <a:schemeClr val="dk1"/>
              </a:buClr>
              <a:buSzPts val="2000"/>
              <a:buFont typeface="Twentieth Century"/>
              <a:buChar char="-"/>
            </a:pPr>
            <a:r>
              <a:rPr b="1" lang="zh-CN" sz="1800">
                <a:solidFill>
                  <a:schemeClr val="dk1"/>
                </a:solidFill>
                <a:latin typeface="Twentieth Century"/>
                <a:ea typeface="Twentieth Century"/>
                <a:cs typeface="Twentieth Century"/>
                <a:sym typeface="Twentieth Century"/>
              </a:rPr>
              <a:t>Survey</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9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5"/>
          <p:cNvSpPr txBox="1"/>
          <p:nvPr>
            <p:ph type="title"/>
          </p:nvPr>
        </p:nvSpPr>
        <p:spPr>
          <a:xfrm>
            <a:off x="346025" y="216300"/>
            <a:ext cx="85209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sz="2200">
                <a:latin typeface="Twentieth Century"/>
                <a:ea typeface="Twentieth Century"/>
                <a:cs typeface="Twentieth Century"/>
                <a:sym typeface="Twentieth Century"/>
              </a:rPr>
              <a:t>Choosing a Sample in Descriptive Study</a:t>
            </a:r>
            <a:endParaRPr b="1">
              <a:latin typeface="Twentieth Century"/>
              <a:ea typeface="Twentieth Century"/>
              <a:cs typeface="Twentieth Century"/>
              <a:sym typeface="Twentieth Century"/>
            </a:endParaRPr>
          </a:p>
        </p:txBody>
      </p:sp>
      <p:sp>
        <p:nvSpPr>
          <p:cNvPr id="250" name="Google Shape;250;p45"/>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Sampling Designs</a:t>
            </a:r>
            <a:endParaRPr b="1" sz="1800">
              <a:solidFill>
                <a:schemeClr val="dk1"/>
              </a:solidFill>
              <a:latin typeface="Twentieth Century"/>
              <a:ea typeface="Twentieth Century"/>
              <a:cs typeface="Twentieth Century"/>
              <a:sym typeface="Twentieth Century"/>
            </a:endParaRPr>
          </a:p>
          <a:p>
            <a:pPr indent="-342900" lvl="1" marL="9144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Probability Sampling =&gt; Random</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Example</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Simple Random Sampling</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Stratified Random Sampling</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Proportional Stratified Sampling</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Cluster Sampling</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Systematic Sampling</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pic>
        <p:nvPicPr>
          <p:cNvPr id="251" name="Google Shape;251;p45"/>
          <p:cNvPicPr preferRelativeResize="0"/>
          <p:nvPr/>
        </p:nvPicPr>
        <p:blipFill>
          <a:blip r:embed="rId3">
            <a:alphaModFix/>
          </a:blip>
          <a:stretch>
            <a:fillRect/>
          </a:stretch>
        </p:blipFill>
        <p:spPr>
          <a:xfrm>
            <a:off x="1802450" y="2883078"/>
            <a:ext cx="5171850" cy="21567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6"/>
          <p:cNvSpPr txBox="1"/>
          <p:nvPr>
            <p:ph type="title"/>
          </p:nvPr>
        </p:nvSpPr>
        <p:spPr>
          <a:xfrm>
            <a:off x="346025" y="216300"/>
            <a:ext cx="85209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sz="2200">
                <a:latin typeface="Twentieth Century"/>
                <a:ea typeface="Twentieth Century"/>
                <a:cs typeface="Twentieth Century"/>
                <a:sym typeface="Twentieth Century"/>
              </a:rPr>
              <a:t>Choosing a Sample in Descriptive Study</a:t>
            </a:r>
            <a:endParaRPr b="1">
              <a:latin typeface="Twentieth Century"/>
              <a:ea typeface="Twentieth Century"/>
              <a:cs typeface="Twentieth Century"/>
              <a:sym typeface="Twentieth Century"/>
            </a:endParaRPr>
          </a:p>
        </p:txBody>
      </p:sp>
      <p:sp>
        <p:nvSpPr>
          <p:cNvPr id="257" name="Google Shape;257;p46"/>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Sampling Designs</a:t>
            </a:r>
            <a:endParaRPr b="1" sz="1800">
              <a:solidFill>
                <a:schemeClr val="dk1"/>
              </a:solidFill>
              <a:latin typeface="Twentieth Century"/>
              <a:ea typeface="Twentieth Century"/>
              <a:cs typeface="Twentieth Century"/>
              <a:sym typeface="Twentieth Century"/>
            </a:endParaRPr>
          </a:p>
          <a:p>
            <a:pPr indent="-342900" lvl="1" marL="9144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Probability Sampling =&gt; Random</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Example</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Simple Random Sampling</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Stratified Random Sampling</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Proportional Stratified Sampling</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Cluster Sampling</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Systematic Sampling</a:t>
            </a:r>
            <a:endParaRPr b="1" sz="1800">
              <a:solidFill>
                <a:schemeClr val="dk1"/>
              </a:solidFill>
              <a:latin typeface="Twentieth Century"/>
              <a:ea typeface="Twentieth Century"/>
              <a:cs typeface="Twentieth Century"/>
              <a:sym typeface="Twentieth Century"/>
            </a:endParaRPr>
          </a:p>
          <a:p>
            <a:pPr indent="-342900" lvl="1" marL="9144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Nonprobability Sampling</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Convenience sampling</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Quota sampling</a:t>
            </a:r>
            <a:endParaRPr b="1" sz="1800">
              <a:solidFill>
                <a:schemeClr val="dk1"/>
              </a:solidFill>
              <a:latin typeface="Twentieth Century"/>
              <a:ea typeface="Twentieth Century"/>
              <a:cs typeface="Twentieth Century"/>
              <a:sym typeface="Twentieth Century"/>
            </a:endParaRPr>
          </a:p>
          <a:p>
            <a:pPr indent="-342900" lvl="2" marL="13716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Purposive sampling</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7"/>
          <p:cNvSpPr txBox="1"/>
          <p:nvPr>
            <p:ph type="title"/>
          </p:nvPr>
        </p:nvSpPr>
        <p:spPr>
          <a:xfrm>
            <a:off x="346025" y="216300"/>
            <a:ext cx="85209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sz="2200">
                <a:latin typeface="Twentieth Century"/>
                <a:ea typeface="Twentieth Century"/>
                <a:cs typeface="Twentieth Century"/>
                <a:sym typeface="Twentieth Century"/>
              </a:rPr>
              <a:t>Choosing a Sample in Descriptive Study</a:t>
            </a:r>
            <a:endParaRPr b="1">
              <a:latin typeface="Twentieth Century"/>
              <a:ea typeface="Twentieth Century"/>
              <a:cs typeface="Twentieth Century"/>
              <a:sym typeface="Twentieth Century"/>
            </a:endParaRPr>
          </a:p>
        </p:txBody>
      </p:sp>
      <p:sp>
        <p:nvSpPr>
          <p:cNvPr id="263" name="Google Shape;263;p47"/>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Sampling in Surveys of Very LARGE Populations</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Instructions:</a:t>
            </a:r>
            <a:endParaRPr b="1" sz="1800">
              <a:solidFill>
                <a:schemeClr val="dk1"/>
              </a:solidFill>
              <a:latin typeface="Twentieth Century"/>
              <a:ea typeface="Twentieth Century"/>
              <a:cs typeface="Twentieth Century"/>
              <a:sym typeface="Twentieth Century"/>
            </a:endParaRPr>
          </a:p>
          <a:p>
            <a:pPr indent="-342900" lvl="0" marL="914400" rtl="0" algn="l">
              <a:spcBef>
                <a:spcPts val="0"/>
              </a:spcBef>
              <a:spcAft>
                <a:spcPts val="0"/>
              </a:spcAft>
              <a:buClr>
                <a:schemeClr val="dk1"/>
              </a:buClr>
              <a:buSzPts val="1800"/>
              <a:buFont typeface="Twentieth Century"/>
              <a:buAutoNum type="arabicPeriod"/>
            </a:pPr>
            <a:r>
              <a:rPr b="1" lang="zh-CN" sz="1800">
                <a:solidFill>
                  <a:schemeClr val="dk1"/>
                </a:solidFill>
                <a:latin typeface="Twentieth Century"/>
                <a:ea typeface="Twentieth Century"/>
                <a:cs typeface="Twentieth Century"/>
                <a:sym typeface="Twentieth Century"/>
              </a:rPr>
              <a:t>Primary area selection.</a:t>
            </a:r>
            <a:endParaRPr b="1" sz="1800">
              <a:solidFill>
                <a:schemeClr val="dk1"/>
              </a:solidFill>
              <a:latin typeface="Twentieth Century"/>
              <a:ea typeface="Twentieth Century"/>
              <a:cs typeface="Twentieth Century"/>
              <a:sym typeface="Twentieth Century"/>
            </a:endParaRPr>
          </a:p>
          <a:p>
            <a:pPr indent="-342900" lvl="0" marL="914400" rtl="0" algn="l">
              <a:spcBef>
                <a:spcPts val="0"/>
              </a:spcBef>
              <a:spcAft>
                <a:spcPts val="0"/>
              </a:spcAft>
              <a:buClr>
                <a:schemeClr val="dk1"/>
              </a:buClr>
              <a:buSzPts val="1800"/>
              <a:buFont typeface="Twentieth Century"/>
              <a:buAutoNum type="arabicPeriod"/>
            </a:pPr>
            <a:r>
              <a:rPr b="1" lang="zh-CN" sz="1800">
                <a:solidFill>
                  <a:schemeClr val="dk1"/>
                </a:solidFill>
                <a:latin typeface="Twentieth Century"/>
                <a:ea typeface="Twentieth Century"/>
                <a:cs typeface="Twentieth Century"/>
                <a:sym typeface="Twentieth Century"/>
              </a:rPr>
              <a:t>Sample location selection.</a:t>
            </a:r>
            <a:endParaRPr b="1" sz="1800">
              <a:solidFill>
                <a:schemeClr val="dk1"/>
              </a:solidFill>
              <a:latin typeface="Twentieth Century"/>
              <a:ea typeface="Twentieth Century"/>
              <a:cs typeface="Twentieth Century"/>
              <a:sym typeface="Twentieth Century"/>
            </a:endParaRPr>
          </a:p>
          <a:p>
            <a:pPr indent="-342900" lvl="0" marL="914400" rtl="0" algn="l">
              <a:spcBef>
                <a:spcPts val="0"/>
              </a:spcBef>
              <a:spcAft>
                <a:spcPts val="0"/>
              </a:spcAft>
              <a:buClr>
                <a:schemeClr val="dk1"/>
              </a:buClr>
              <a:buSzPts val="1800"/>
              <a:buFont typeface="Twentieth Century"/>
              <a:buAutoNum type="arabicPeriod"/>
            </a:pPr>
            <a:r>
              <a:rPr b="1" lang="zh-CN" sz="1800">
                <a:solidFill>
                  <a:schemeClr val="dk1"/>
                </a:solidFill>
                <a:latin typeface="Twentieth Century"/>
                <a:ea typeface="Twentieth Century"/>
                <a:cs typeface="Twentieth Century"/>
                <a:sym typeface="Twentieth Century"/>
              </a:rPr>
              <a:t>Chunk selection.</a:t>
            </a:r>
            <a:endParaRPr b="1" sz="1800">
              <a:solidFill>
                <a:schemeClr val="dk1"/>
              </a:solidFill>
              <a:latin typeface="Twentieth Century"/>
              <a:ea typeface="Twentieth Century"/>
              <a:cs typeface="Twentieth Century"/>
              <a:sym typeface="Twentieth Century"/>
            </a:endParaRPr>
          </a:p>
          <a:p>
            <a:pPr indent="-342900" lvl="0" marL="914400" rtl="0" algn="l">
              <a:spcBef>
                <a:spcPts val="0"/>
              </a:spcBef>
              <a:spcAft>
                <a:spcPts val="0"/>
              </a:spcAft>
              <a:buClr>
                <a:schemeClr val="dk1"/>
              </a:buClr>
              <a:buSzPts val="1800"/>
              <a:buFont typeface="Twentieth Century"/>
              <a:buAutoNum type="arabicPeriod"/>
            </a:pPr>
            <a:r>
              <a:rPr b="1" lang="zh-CN" sz="1800">
                <a:solidFill>
                  <a:schemeClr val="dk1"/>
                </a:solidFill>
                <a:latin typeface="Twentieth Century"/>
                <a:ea typeface="Twentieth Century"/>
                <a:cs typeface="Twentieth Century"/>
                <a:sym typeface="Twentieth Century"/>
              </a:rPr>
              <a:t>Segment selection.</a:t>
            </a:r>
            <a:endParaRPr b="1" sz="1800">
              <a:solidFill>
                <a:schemeClr val="dk1"/>
              </a:solidFill>
              <a:latin typeface="Twentieth Century"/>
              <a:ea typeface="Twentieth Century"/>
              <a:cs typeface="Twentieth Century"/>
              <a:sym typeface="Twentieth Century"/>
            </a:endParaRPr>
          </a:p>
          <a:p>
            <a:pPr indent="-342900" lvl="0" marL="914400" rtl="0" algn="l">
              <a:spcBef>
                <a:spcPts val="0"/>
              </a:spcBef>
              <a:spcAft>
                <a:spcPts val="0"/>
              </a:spcAft>
              <a:buClr>
                <a:schemeClr val="dk1"/>
              </a:buClr>
              <a:buSzPts val="1800"/>
              <a:buFont typeface="Twentieth Century"/>
              <a:buAutoNum type="arabicPeriod"/>
            </a:pPr>
            <a:r>
              <a:rPr b="1" lang="zh-CN" sz="1800">
                <a:solidFill>
                  <a:schemeClr val="dk1"/>
                </a:solidFill>
                <a:latin typeface="Twentieth Century"/>
                <a:ea typeface="Twentieth Century"/>
                <a:cs typeface="Twentieth Century"/>
                <a:sym typeface="Twentieth Century"/>
              </a:rPr>
              <a:t>Housing unit selection.</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pic>
        <p:nvPicPr>
          <p:cNvPr id="264" name="Google Shape;264;p47"/>
          <p:cNvPicPr preferRelativeResize="0"/>
          <p:nvPr/>
        </p:nvPicPr>
        <p:blipFill>
          <a:blip r:embed="rId3">
            <a:alphaModFix/>
          </a:blip>
          <a:stretch>
            <a:fillRect/>
          </a:stretch>
        </p:blipFill>
        <p:spPr>
          <a:xfrm>
            <a:off x="5627529" y="580250"/>
            <a:ext cx="3516470" cy="42052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8"/>
          <p:cNvSpPr txBox="1"/>
          <p:nvPr>
            <p:ph type="title"/>
          </p:nvPr>
        </p:nvSpPr>
        <p:spPr>
          <a:xfrm>
            <a:off x="346025" y="216300"/>
            <a:ext cx="85209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sz="2200">
                <a:latin typeface="Twentieth Century"/>
                <a:ea typeface="Twentieth Century"/>
                <a:cs typeface="Twentieth Century"/>
                <a:sym typeface="Twentieth Century"/>
              </a:rPr>
              <a:t>Choosing a Sample in Descriptive Study</a:t>
            </a:r>
            <a:endParaRPr b="1">
              <a:latin typeface="Twentieth Century"/>
              <a:ea typeface="Twentieth Century"/>
              <a:cs typeface="Twentieth Century"/>
              <a:sym typeface="Twentieth Century"/>
            </a:endParaRPr>
          </a:p>
        </p:txBody>
      </p:sp>
      <p:sp>
        <p:nvSpPr>
          <p:cNvPr id="270" name="Google Shape;270;p48"/>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zh-CN" sz="1800">
                <a:solidFill>
                  <a:schemeClr val="dk1"/>
                </a:solidFill>
                <a:latin typeface="Twentieth Century"/>
                <a:ea typeface="Twentieth Century"/>
                <a:cs typeface="Twentieth Century"/>
                <a:sym typeface="Twentieth Century"/>
              </a:rPr>
              <a:t>Two Practical Application</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AutoNum type="arabicPeriod"/>
            </a:pPr>
            <a:r>
              <a:rPr b="1" lang="zh-CN" sz="1800">
                <a:solidFill>
                  <a:schemeClr val="dk1"/>
                </a:solidFill>
                <a:latin typeface="Twentieth Century"/>
                <a:ea typeface="Twentieth Century"/>
                <a:cs typeface="Twentieth Century"/>
                <a:sym typeface="Twentieth Century"/>
              </a:rPr>
              <a:t>Identifying a Sufficient Sample Size</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AutoNum type="arabicPeriod"/>
            </a:pPr>
            <a:r>
              <a:rPr b="1" lang="zh-CN" sz="1800">
                <a:solidFill>
                  <a:schemeClr val="dk1"/>
                </a:solidFill>
                <a:latin typeface="Twentieth Century"/>
                <a:ea typeface="Twentieth Century"/>
                <a:cs typeface="Twentieth Century"/>
                <a:sym typeface="Twentieth Century"/>
              </a:rPr>
              <a:t>Choosing an Appropriate Sample in Descriptive Research</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p:txBody>
      </p:sp>
      <p:pic>
        <p:nvPicPr>
          <p:cNvPr id="271" name="Google Shape;271;p48"/>
          <p:cNvPicPr preferRelativeResize="0"/>
          <p:nvPr/>
        </p:nvPicPr>
        <p:blipFill>
          <a:blip r:embed="rId3">
            <a:alphaModFix/>
          </a:blip>
          <a:stretch>
            <a:fillRect/>
          </a:stretch>
        </p:blipFill>
        <p:spPr>
          <a:xfrm>
            <a:off x="1271575" y="1272088"/>
            <a:ext cx="6600825" cy="13811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9"/>
          <p:cNvSpPr txBox="1"/>
          <p:nvPr>
            <p:ph type="title"/>
          </p:nvPr>
        </p:nvSpPr>
        <p:spPr>
          <a:xfrm>
            <a:off x="346025" y="216299"/>
            <a:ext cx="79893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a:latin typeface="Twentieth Century"/>
                <a:ea typeface="Twentieth Century"/>
                <a:cs typeface="Twentieth Century"/>
                <a:sym typeface="Twentieth Century"/>
              </a:rPr>
              <a:t>Where we are now:</a:t>
            </a:r>
            <a:endParaRPr/>
          </a:p>
        </p:txBody>
      </p:sp>
      <p:sp>
        <p:nvSpPr>
          <p:cNvPr id="277" name="Google Shape;277;p49"/>
          <p:cNvSpPr txBox="1"/>
          <p:nvPr/>
        </p:nvSpPr>
        <p:spPr>
          <a:xfrm>
            <a:off x="441425" y="597050"/>
            <a:ext cx="8398500" cy="3953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3"/>
              </a:buClr>
              <a:buSzPts val="1800"/>
              <a:buFont typeface="Twentieth Century"/>
              <a:buChar char="-"/>
            </a:pPr>
            <a:r>
              <a:rPr b="1" lang="zh-CN" sz="1800">
                <a:solidFill>
                  <a:schemeClr val="accent3"/>
                </a:solidFill>
                <a:latin typeface="Twentieth Century"/>
                <a:ea typeface="Twentieth Century"/>
                <a:cs typeface="Twentieth Century"/>
                <a:sym typeface="Twentieth Century"/>
              </a:rPr>
              <a:t>Descriptive Research Designs</a:t>
            </a:r>
            <a:endParaRPr b="1" sz="1800">
              <a:solidFill>
                <a:schemeClr val="accent3"/>
              </a:solidFill>
              <a:latin typeface="Twentieth Century"/>
              <a:ea typeface="Twentieth Century"/>
              <a:cs typeface="Twentieth Century"/>
              <a:sym typeface="Twentieth Century"/>
            </a:endParaRPr>
          </a:p>
          <a:p>
            <a:pPr indent="0" lvl="0" marL="457200" rtl="0" algn="l">
              <a:spcBef>
                <a:spcPts val="0"/>
              </a:spcBef>
              <a:spcAft>
                <a:spcPts val="0"/>
              </a:spcAft>
              <a:buNone/>
            </a:pPr>
            <a:r>
              <a:rPr b="1" lang="zh-CN">
                <a:solidFill>
                  <a:schemeClr val="accent3"/>
                </a:solidFill>
                <a:latin typeface="Twentieth Century"/>
                <a:ea typeface="Twentieth Century"/>
                <a:cs typeface="Twentieth Century"/>
                <a:sym typeface="Twentieth Century"/>
              </a:rPr>
              <a:t>correlation research; developmental designs; experience-sampling methods; observation studies; survey</a:t>
            </a:r>
            <a:endParaRPr b="1">
              <a:solidFill>
                <a:schemeClr val="accent3"/>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b="1">
              <a:solidFill>
                <a:schemeClr val="accent3"/>
              </a:solidFill>
              <a:latin typeface="Twentieth Century"/>
              <a:ea typeface="Twentieth Century"/>
              <a:cs typeface="Twentieth Century"/>
              <a:sym typeface="Twentieth Century"/>
            </a:endParaRPr>
          </a:p>
          <a:p>
            <a:pPr indent="-342900" lvl="0" marL="457200" rtl="0" algn="l">
              <a:spcBef>
                <a:spcPts val="0"/>
              </a:spcBef>
              <a:spcAft>
                <a:spcPts val="0"/>
              </a:spcAft>
              <a:buClr>
                <a:schemeClr val="accent3"/>
              </a:buClr>
              <a:buSzPts val="1800"/>
              <a:buFont typeface="Twentieth Century"/>
              <a:buChar char="-"/>
            </a:pPr>
            <a:r>
              <a:rPr b="1" lang="zh-CN" sz="1800">
                <a:solidFill>
                  <a:schemeClr val="accent3"/>
                </a:solidFill>
                <a:latin typeface="Twentieth Century"/>
                <a:ea typeface="Twentieth Century"/>
                <a:cs typeface="Twentieth Century"/>
                <a:sym typeface="Twentieth Century"/>
              </a:rPr>
              <a:t>Practical Application, Planning for Data Collection in a Descriptive Study</a:t>
            </a:r>
            <a:endParaRPr b="1" sz="1800">
              <a:solidFill>
                <a:schemeClr val="accent3"/>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accent3"/>
              </a:buClr>
              <a:buSzPts val="1800"/>
              <a:buFont typeface="Twentieth Century"/>
              <a:buChar char="-"/>
            </a:pPr>
            <a:r>
              <a:rPr b="1" lang="zh-CN" sz="1800">
                <a:solidFill>
                  <a:schemeClr val="accent3"/>
                </a:solidFill>
                <a:latin typeface="Twentieth Century"/>
                <a:ea typeface="Twentieth Century"/>
                <a:cs typeface="Twentieth Century"/>
                <a:sym typeface="Twentieth Century"/>
              </a:rPr>
              <a:t>Choosing a Sample in a Descriptive Study</a:t>
            </a:r>
            <a:endParaRPr b="1" sz="1800">
              <a:solidFill>
                <a:schemeClr val="accent3"/>
              </a:solidFill>
              <a:latin typeface="Twentieth Century"/>
              <a:ea typeface="Twentieth Century"/>
              <a:cs typeface="Twentieth Century"/>
              <a:sym typeface="Twentieth Century"/>
            </a:endParaRPr>
          </a:p>
          <a:p>
            <a:pPr indent="0" lvl="0" marL="457200" rtl="0" algn="l">
              <a:spcBef>
                <a:spcPts val="0"/>
              </a:spcBef>
              <a:spcAft>
                <a:spcPts val="0"/>
              </a:spcAft>
              <a:buNone/>
            </a:pPr>
            <a:r>
              <a:rPr b="1" lang="zh-CN">
                <a:solidFill>
                  <a:schemeClr val="accent3"/>
                </a:solidFill>
                <a:latin typeface="Twentieth Century"/>
                <a:ea typeface="Twentieth Century"/>
                <a:cs typeface="Twentieth Century"/>
                <a:sym typeface="Twentieth Century"/>
              </a:rPr>
              <a:t>sampling design (prob &amp; nonprob), practical applications</a:t>
            </a:r>
            <a:endParaRPr b="1" sz="1800">
              <a:solidFill>
                <a:schemeClr val="accent3"/>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Common Sources of Bias in Descriptive Studies</a:t>
            </a:r>
            <a:endParaRPr b="1" sz="1800">
              <a:solidFill>
                <a:schemeClr val="dk1"/>
              </a:solidFill>
              <a:latin typeface="Twentieth Century"/>
              <a:ea typeface="Twentieth Century"/>
              <a:cs typeface="Twentieth Century"/>
              <a:sym typeface="Twentieth Century"/>
            </a:endParaRPr>
          </a:p>
          <a:p>
            <a:pPr indent="0" lvl="0" marL="457200" rtl="0" algn="l">
              <a:spcBef>
                <a:spcPts val="0"/>
              </a:spcBef>
              <a:spcAft>
                <a:spcPts val="0"/>
              </a:spcAft>
              <a:buNone/>
            </a:pPr>
            <a:r>
              <a:rPr b="1" lang="zh-CN">
                <a:solidFill>
                  <a:schemeClr val="dk1"/>
                </a:solidFill>
                <a:latin typeface="Twentieth Century"/>
                <a:ea typeface="Twentieth Century"/>
                <a:cs typeface="Twentieth Century"/>
                <a:sym typeface="Twentieth Century"/>
              </a:rPr>
              <a:t>sampling bias; instrumental bias; response bias; researcher bias</a:t>
            </a:r>
            <a:endParaRPr b="1" sz="1800">
              <a:solidFill>
                <a:schemeClr val="dk1"/>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Summary</a:t>
            </a:r>
            <a:endParaRPr b="1"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0"/>
          <p:cNvSpPr txBox="1"/>
          <p:nvPr>
            <p:ph type="title"/>
          </p:nvPr>
        </p:nvSpPr>
        <p:spPr>
          <a:xfrm>
            <a:off x="346025" y="216300"/>
            <a:ext cx="85209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sz="2200">
                <a:latin typeface="Twentieth Century"/>
                <a:ea typeface="Twentieth Century"/>
                <a:cs typeface="Twentieth Century"/>
                <a:sym typeface="Twentieth Century"/>
              </a:rPr>
              <a:t>Common Sources of Bias in Descriptive Studies</a:t>
            </a:r>
            <a:endParaRPr b="1">
              <a:latin typeface="Twentieth Century"/>
              <a:ea typeface="Twentieth Century"/>
              <a:cs typeface="Twentieth Century"/>
              <a:sym typeface="Twentieth Century"/>
            </a:endParaRPr>
          </a:p>
        </p:txBody>
      </p:sp>
      <p:sp>
        <p:nvSpPr>
          <p:cNvPr id="283" name="Google Shape;283;p50"/>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a:t>
            </a:r>
            <a:r>
              <a:rPr b="1" lang="zh-CN" sz="1800">
                <a:solidFill>
                  <a:schemeClr val="dk1"/>
                </a:solidFill>
                <a:latin typeface="Twentieth Century"/>
                <a:ea typeface="Twentieth Century"/>
                <a:cs typeface="Twentieth Century"/>
                <a:sym typeface="Twentieth Century"/>
              </a:rPr>
              <a:t>ampling bias</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instrumental bias</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response bias</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researcher bias</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Practical Application: Acknowledging the Probable Presence of Bias in Descriptive Research</a:t>
            </a:r>
            <a:endParaRPr b="1" sz="1800">
              <a:solidFill>
                <a:schemeClr val="dk1"/>
              </a:solidFill>
              <a:latin typeface="Twentieth Century"/>
              <a:ea typeface="Twentieth Century"/>
              <a:cs typeface="Twentieth Century"/>
              <a:sym typeface="Twentieth Century"/>
            </a:endParaRPr>
          </a:p>
          <a:p>
            <a:pPr indent="-342900" lvl="1" marL="9144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Identifying Possible Sampling Bias in Questionnaire Research</a:t>
            </a:r>
            <a:endParaRPr b="1"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51"/>
          <p:cNvSpPr txBox="1"/>
          <p:nvPr>
            <p:ph type="title"/>
          </p:nvPr>
        </p:nvSpPr>
        <p:spPr>
          <a:xfrm>
            <a:off x="346025" y="216300"/>
            <a:ext cx="85209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sz="2200">
                <a:latin typeface="Twentieth Century"/>
                <a:ea typeface="Twentieth Century"/>
                <a:cs typeface="Twentieth Century"/>
                <a:sym typeface="Twentieth Century"/>
              </a:rPr>
              <a:t>Common Sources of Bias in Descriptive Studies</a:t>
            </a:r>
            <a:endParaRPr b="1">
              <a:latin typeface="Twentieth Century"/>
              <a:ea typeface="Twentieth Century"/>
              <a:cs typeface="Twentieth Century"/>
              <a:sym typeface="Twentieth Century"/>
            </a:endParaRPr>
          </a:p>
        </p:txBody>
      </p:sp>
      <p:sp>
        <p:nvSpPr>
          <p:cNvPr id="289" name="Google Shape;289;p51"/>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Practical Application: Acknowledging the Probable Presence of Bias in Descriptive Research</a:t>
            </a:r>
            <a:endParaRPr b="1" sz="1800">
              <a:solidFill>
                <a:schemeClr val="dk1"/>
              </a:solidFill>
              <a:latin typeface="Twentieth Century"/>
              <a:ea typeface="Twentieth Century"/>
              <a:cs typeface="Twentieth Century"/>
              <a:sym typeface="Twentieth Century"/>
            </a:endParaRPr>
          </a:p>
          <a:p>
            <a:pPr indent="-342900" lvl="1" marL="9144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Identifying Possible Sampling Bias in Questionnaire Research</a:t>
            </a:r>
            <a:endParaRPr b="1" sz="1800">
              <a:solidFill>
                <a:schemeClr val="dk1"/>
              </a:solidFill>
              <a:latin typeface="Twentieth Century"/>
              <a:ea typeface="Twentieth Century"/>
              <a:cs typeface="Twentieth Century"/>
              <a:sym typeface="Twentieth Century"/>
            </a:endParaRPr>
          </a:p>
          <a:p>
            <a:pPr indent="-342900" lvl="0" marL="914400" rtl="0" algn="l">
              <a:spcBef>
                <a:spcPts val="0"/>
              </a:spcBef>
              <a:spcAft>
                <a:spcPts val="0"/>
              </a:spcAft>
              <a:buClr>
                <a:schemeClr val="dk1"/>
              </a:buClr>
              <a:buSzPts val="1800"/>
              <a:buFont typeface="Twentieth Century"/>
              <a:buAutoNum type="arabicPeriod"/>
            </a:pPr>
            <a:r>
              <a:rPr b="1" lang="zh-CN" sz="1800">
                <a:solidFill>
                  <a:schemeClr val="dk1"/>
                </a:solidFill>
                <a:latin typeface="Twentieth Century"/>
                <a:ea typeface="Twentieth Century"/>
                <a:cs typeface="Twentieth Century"/>
                <a:sym typeface="Twentieth Century"/>
              </a:rPr>
              <a:t>Carefully scrutinize the questionnaire for items that might be influenced by factors that frequently distinguish respondents from nonrespondents.</a:t>
            </a:r>
            <a:endParaRPr b="1" sz="1800">
              <a:solidFill>
                <a:schemeClr val="dk1"/>
              </a:solidFill>
              <a:latin typeface="Twentieth Century"/>
              <a:ea typeface="Twentieth Century"/>
              <a:cs typeface="Twentieth Century"/>
              <a:sym typeface="Twentieth Century"/>
            </a:endParaRPr>
          </a:p>
          <a:p>
            <a:pPr indent="-342900" lvl="0" marL="914400" rtl="0" algn="l">
              <a:spcBef>
                <a:spcPts val="0"/>
              </a:spcBef>
              <a:spcAft>
                <a:spcPts val="0"/>
              </a:spcAft>
              <a:buClr>
                <a:schemeClr val="dk1"/>
              </a:buClr>
              <a:buSzPts val="1800"/>
              <a:buFont typeface="Twentieth Century"/>
              <a:buAutoNum type="arabicPeriod"/>
            </a:pPr>
            <a:r>
              <a:rPr b="1" lang="zh-CN" sz="1800">
                <a:solidFill>
                  <a:schemeClr val="dk1"/>
                </a:solidFill>
                <a:latin typeface="Twentieth Century"/>
                <a:ea typeface="Twentieth Century"/>
                <a:cs typeface="Twentieth Century"/>
                <a:sym typeface="Twentieth Century"/>
              </a:rPr>
              <a:t>Compare the responses on questionnaires that were returned quickly with responses on those that were returned later, perhaps after a second reminder letter or after the dead- line you imposed.   </a:t>
            </a:r>
            <a:endParaRPr b="1" sz="1800">
              <a:solidFill>
                <a:schemeClr val="dk1"/>
              </a:solidFill>
              <a:latin typeface="Twentieth Century"/>
              <a:ea typeface="Twentieth Century"/>
              <a:cs typeface="Twentieth Century"/>
              <a:sym typeface="Twentieth Century"/>
            </a:endParaRPr>
          </a:p>
          <a:p>
            <a:pPr indent="-342900" lvl="0" marL="914400" rtl="0" algn="l">
              <a:spcBef>
                <a:spcPts val="0"/>
              </a:spcBef>
              <a:spcAft>
                <a:spcPts val="0"/>
              </a:spcAft>
              <a:buClr>
                <a:schemeClr val="dk1"/>
              </a:buClr>
              <a:buSzPts val="1800"/>
              <a:buFont typeface="Twentieth Century"/>
              <a:buAutoNum type="arabicPeriod"/>
            </a:pPr>
            <a:r>
              <a:rPr b="1" lang="zh-CN" sz="1800">
                <a:solidFill>
                  <a:schemeClr val="dk1"/>
                </a:solidFill>
                <a:latin typeface="Twentieth Century"/>
                <a:ea typeface="Twentieth Century"/>
                <a:cs typeface="Twentieth Century"/>
                <a:sym typeface="Twentieth Century"/>
              </a:rPr>
              <a:t>Randomly select a small number of nonrespondents, and try to contact them by mail or telephone.</a:t>
            </a:r>
            <a:endParaRPr b="1"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2"/>
          <p:cNvSpPr txBox="1"/>
          <p:nvPr>
            <p:ph type="title"/>
          </p:nvPr>
        </p:nvSpPr>
        <p:spPr>
          <a:xfrm>
            <a:off x="346025" y="216299"/>
            <a:ext cx="79893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a:latin typeface="Twentieth Century"/>
                <a:ea typeface="Twentieth Century"/>
                <a:cs typeface="Twentieth Century"/>
                <a:sym typeface="Twentieth Century"/>
              </a:rPr>
              <a:t>Where we are now:</a:t>
            </a:r>
            <a:endParaRPr/>
          </a:p>
        </p:txBody>
      </p:sp>
      <p:sp>
        <p:nvSpPr>
          <p:cNvPr id="295" name="Google Shape;295;p52"/>
          <p:cNvSpPr txBox="1"/>
          <p:nvPr/>
        </p:nvSpPr>
        <p:spPr>
          <a:xfrm>
            <a:off x="441425" y="597050"/>
            <a:ext cx="8398500" cy="3953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3"/>
              </a:buClr>
              <a:buSzPts val="1800"/>
              <a:buFont typeface="Twentieth Century"/>
              <a:buChar char="-"/>
            </a:pPr>
            <a:r>
              <a:rPr b="1" lang="zh-CN" sz="1800">
                <a:solidFill>
                  <a:schemeClr val="accent3"/>
                </a:solidFill>
                <a:latin typeface="Twentieth Century"/>
                <a:ea typeface="Twentieth Century"/>
                <a:cs typeface="Twentieth Century"/>
                <a:sym typeface="Twentieth Century"/>
              </a:rPr>
              <a:t>Descriptive Research Designs</a:t>
            </a:r>
            <a:endParaRPr b="1" sz="1800">
              <a:solidFill>
                <a:schemeClr val="accent3"/>
              </a:solidFill>
              <a:latin typeface="Twentieth Century"/>
              <a:ea typeface="Twentieth Century"/>
              <a:cs typeface="Twentieth Century"/>
              <a:sym typeface="Twentieth Century"/>
            </a:endParaRPr>
          </a:p>
          <a:p>
            <a:pPr indent="0" lvl="0" marL="457200" rtl="0" algn="l">
              <a:spcBef>
                <a:spcPts val="0"/>
              </a:spcBef>
              <a:spcAft>
                <a:spcPts val="0"/>
              </a:spcAft>
              <a:buNone/>
            </a:pPr>
            <a:r>
              <a:rPr b="1" lang="zh-CN">
                <a:solidFill>
                  <a:schemeClr val="accent3"/>
                </a:solidFill>
                <a:latin typeface="Twentieth Century"/>
                <a:ea typeface="Twentieth Century"/>
                <a:cs typeface="Twentieth Century"/>
                <a:sym typeface="Twentieth Century"/>
              </a:rPr>
              <a:t>correlation research; developmental designs; experience-sampling methods; observation studies; survey</a:t>
            </a:r>
            <a:endParaRPr b="1">
              <a:solidFill>
                <a:schemeClr val="accent3"/>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b="1">
              <a:solidFill>
                <a:schemeClr val="accent3"/>
              </a:solidFill>
              <a:latin typeface="Twentieth Century"/>
              <a:ea typeface="Twentieth Century"/>
              <a:cs typeface="Twentieth Century"/>
              <a:sym typeface="Twentieth Century"/>
            </a:endParaRPr>
          </a:p>
          <a:p>
            <a:pPr indent="-342900" lvl="0" marL="457200" rtl="0" algn="l">
              <a:spcBef>
                <a:spcPts val="0"/>
              </a:spcBef>
              <a:spcAft>
                <a:spcPts val="0"/>
              </a:spcAft>
              <a:buClr>
                <a:schemeClr val="accent3"/>
              </a:buClr>
              <a:buSzPts val="1800"/>
              <a:buFont typeface="Twentieth Century"/>
              <a:buChar char="-"/>
            </a:pPr>
            <a:r>
              <a:rPr b="1" lang="zh-CN" sz="1800">
                <a:solidFill>
                  <a:schemeClr val="accent3"/>
                </a:solidFill>
                <a:latin typeface="Twentieth Century"/>
                <a:ea typeface="Twentieth Century"/>
                <a:cs typeface="Twentieth Century"/>
                <a:sym typeface="Twentieth Century"/>
              </a:rPr>
              <a:t>Practical Application, Planning for Data Collection in a Descriptive Study</a:t>
            </a:r>
            <a:endParaRPr b="1" sz="1800">
              <a:solidFill>
                <a:schemeClr val="accent3"/>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accent3"/>
              </a:buClr>
              <a:buSzPts val="1800"/>
              <a:buFont typeface="Twentieth Century"/>
              <a:buChar char="-"/>
            </a:pPr>
            <a:r>
              <a:rPr b="1" lang="zh-CN" sz="1800">
                <a:solidFill>
                  <a:schemeClr val="accent3"/>
                </a:solidFill>
                <a:latin typeface="Twentieth Century"/>
                <a:ea typeface="Twentieth Century"/>
                <a:cs typeface="Twentieth Century"/>
                <a:sym typeface="Twentieth Century"/>
              </a:rPr>
              <a:t>Choosing a Sample in a Descriptive Study</a:t>
            </a:r>
            <a:endParaRPr b="1" sz="1800">
              <a:solidFill>
                <a:schemeClr val="accent3"/>
              </a:solidFill>
              <a:latin typeface="Twentieth Century"/>
              <a:ea typeface="Twentieth Century"/>
              <a:cs typeface="Twentieth Century"/>
              <a:sym typeface="Twentieth Century"/>
            </a:endParaRPr>
          </a:p>
          <a:p>
            <a:pPr indent="0" lvl="0" marL="457200" rtl="0" algn="l">
              <a:spcBef>
                <a:spcPts val="0"/>
              </a:spcBef>
              <a:spcAft>
                <a:spcPts val="0"/>
              </a:spcAft>
              <a:buNone/>
            </a:pPr>
            <a:r>
              <a:rPr b="1" lang="zh-CN">
                <a:solidFill>
                  <a:schemeClr val="accent3"/>
                </a:solidFill>
                <a:latin typeface="Twentieth Century"/>
                <a:ea typeface="Twentieth Century"/>
                <a:cs typeface="Twentieth Century"/>
                <a:sym typeface="Twentieth Century"/>
              </a:rPr>
              <a:t>sampling design (prob &amp; nonprob), practical applications</a:t>
            </a:r>
            <a:endParaRPr b="1" sz="1800">
              <a:solidFill>
                <a:schemeClr val="accent3"/>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accent3"/>
              </a:buClr>
              <a:buSzPts val="1800"/>
              <a:buFont typeface="Twentieth Century"/>
              <a:buChar char="-"/>
            </a:pPr>
            <a:r>
              <a:rPr b="1" lang="zh-CN" sz="1800">
                <a:solidFill>
                  <a:schemeClr val="accent3"/>
                </a:solidFill>
                <a:latin typeface="Twentieth Century"/>
                <a:ea typeface="Twentieth Century"/>
                <a:cs typeface="Twentieth Century"/>
                <a:sym typeface="Twentieth Century"/>
              </a:rPr>
              <a:t>Common Sources of Bias in Descriptive Studies</a:t>
            </a:r>
            <a:endParaRPr b="1" sz="1800">
              <a:solidFill>
                <a:schemeClr val="accent3"/>
              </a:solidFill>
              <a:latin typeface="Twentieth Century"/>
              <a:ea typeface="Twentieth Century"/>
              <a:cs typeface="Twentieth Century"/>
              <a:sym typeface="Twentieth Century"/>
            </a:endParaRPr>
          </a:p>
          <a:p>
            <a:pPr indent="0" lvl="0" marL="457200" rtl="0" algn="l">
              <a:spcBef>
                <a:spcPts val="0"/>
              </a:spcBef>
              <a:spcAft>
                <a:spcPts val="0"/>
              </a:spcAft>
              <a:buNone/>
            </a:pPr>
            <a:r>
              <a:rPr b="1" lang="zh-CN">
                <a:solidFill>
                  <a:schemeClr val="accent3"/>
                </a:solidFill>
                <a:latin typeface="Twentieth Century"/>
                <a:ea typeface="Twentieth Century"/>
                <a:cs typeface="Twentieth Century"/>
                <a:sym typeface="Twentieth Century"/>
              </a:rPr>
              <a:t>sampling bias; instrumental bias; response bias; researcher bias</a:t>
            </a:r>
            <a:endParaRPr b="1" sz="1800">
              <a:solidFill>
                <a:schemeClr val="accent3"/>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Summary</a:t>
            </a:r>
            <a:endParaRPr b="1"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53"/>
          <p:cNvSpPr txBox="1"/>
          <p:nvPr>
            <p:ph type="title"/>
          </p:nvPr>
        </p:nvSpPr>
        <p:spPr>
          <a:xfrm>
            <a:off x="346025" y="216300"/>
            <a:ext cx="85209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sz="2200">
                <a:latin typeface="Twentieth Century"/>
                <a:ea typeface="Twentieth Century"/>
                <a:cs typeface="Twentieth Century"/>
                <a:sym typeface="Twentieth Century"/>
              </a:rPr>
              <a:t>Summary</a:t>
            </a:r>
            <a:endParaRPr b="1">
              <a:latin typeface="Twentieth Century"/>
              <a:ea typeface="Twentieth Century"/>
              <a:cs typeface="Twentieth Century"/>
              <a:sym typeface="Twentieth Century"/>
            </a:endParaRPr>
          </a:p>
        </p:txBody>
      </p:sp>
      <p:sp>
        <p:nvSpPr>
          <p:cNvPr id="301" name="Google Shape;301;p53"/>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two basic principles of research:</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rPr b="1" lang="zh-CN" sz="1800">
                <a:solidFill>
                  <a:schemeClr val="dk1"/>
                </a:solidFill>
                <a:latin typeface="Twentieth Century"/>
                <a:ea typeface="Twentieth Century"/>
                <a:cs typeface="Twentieth Century"/>
                <a:sym typeface="Twentieth Century"/>
              </a:rPr>
              <a:t>1. The purpose of research is to seek the answer to a problem or question in light of data that relate to the problem or question.</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rPr b="1" lang="zh-CN" sz="1800">
                <a:solidFill>
                  <a:schemeClr val="dk1"/>
                </a:solidFill>
                <a:latin typeface="Twentieth Century"/>
                <a:ea typeface="Twentieth Century"/>
                <a:cs typeface="Twentieth Century"/>
                <a:sym typeface="Twentieth Century"/>
              </a:rPr>
              <a:t>2. Although collecting data for study and organizing it for inspection require care and precision, extracting meaning from the data—the interpretation of the data—is paramount and should never be neglected.</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t/>
            </a:r>
            <a:endParaRPr b="1"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4"/>
          <p:cNvSpPr txBox="1"/>
          <p:nvPr>
            <p:ph type="title"/>
          </p:nvPr>
        </p:nvSpPr>
        <p:spPr>
          <a:xfrm>
            <a:off x="428550" y="1811599"/>
            <a:ext cx="7989300" cy="5016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accent1"/>
              </a:buClr>
              <a:buSzPts val="2400"/>
              <a:buFont typeface="Twentieth Century"/>
              <a:buNone/>
            </a:pPr>
            <a:r>
              <a:rPr b="1" lang="zh-CN">
                <a:latin typeface="Twentieth Century"/>
                <a:ea typeface="Twentieth Century"/>
                <a:cs typeface="Twentieth Century"/>
                <a:sym typeface="Twentieth Century"/>
              </a:rPr>
              <a:t>T</a:t>
            </a:r>
            <a:r>
              <a:rPr b="1" lang="zh-CN">
                <a:latin typeface="Twentieth Century"/>
                <a:ea typeface="Twentieth Century"/>
                <a:cs typeface="Twentieth Century"/>
                <a:sym typeface="Twentieth Century"/>
              </a:rPr>
              <a:t>hanks!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9"/>
          <p:cNvSpPr txBox="1"/>
          <p:nvPr>
            <p:ph type="title"/>
          </p:nvPr>
        </p:nvSpPr>
        <p:spPr>
          <a:xfrm>
            <a:off x="346025" y="216299"/>
            <a:ext cx="79893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a:latin typeface="Twentieth Century"/>
                <a:ea typeface="Twentieth Century"/>
                <a:cs typeface="Twentieth Century"/>
                <a:sym typeface="Twentieth Century"/>
              </a:rPr>
              <a:t>Descriptive Research Designs - Correlation Research</a:t>
            </a:r>
            <a:endParaRPr/>
          </a:p>
        </p:txBody>
      </p:sp>
      <p:sp>
        <p:nvSpPr>
          <p:cNvPr id="81" name="Google Shape;81;p19"/>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Font typeface="Twentieth Century"/>
              <a:buChar char="-"/>
            </a:pPr>
            <a:r>
              <a:rPr b="1" lang="zh-CN" sz="1800">
                <a:solidFill>
                  <a:schemeClr val="dk1"/>
                </a:solidFill>
                <a:latin typeface="Twentieth Century"/>
                <a:ea typeface="Twentieth Century"/>
                <a:cs typeface="Twentieth Century"/>
                <a:sym typeface="Twentieth Century"/>
              </a:rPr>
              <a:t>A correlational study examines the extent to which differences in one variable are associated with differences in one or more other variables. A correlation exists if, when one variable increases, another variable either increases or decreases in a somewhat predictable fashion.</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Homogeneity V.S. Heterogeneity</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Correlation != Causation</a:t>
            </a:r>
            <a:endParaRPr b="1" sz="1800">
              <a:solidFill>
                <a:schemeClr val="dk1"/>
              </a:solidFill>
              <a:latin typeface="Twentieth Century"/>
              <a:ea typeface="Twentieth Century"/>
              <a:cs typeface="Twentieth Century"/>
              <a:sym typeface="Twentieth Century"/>
            </a:endParaRPr>
          </a:p>
        </p:txBody>
      </p:sp>
      <p:pic>
        <p:nvPicPr>
          <p:cNvPr id="82" name="Google Shape;82;p19"/>
          <p:cNvPicPr preferRelativeResize="0"/>
          <p:nvPr/>
        </p:nvPicPr>
        <p:blipFill>
          <a:blip r:embed="rId3">
            <a:alphaModFix/>
          </a:blip>
          <a:stretch>
            <a:fillRect/>
          </a:stretch>
        </p:blipFill>
        <p:spPr>
          <a:xfrm>
            <a:off x="4462799" y="1924674"/>
            <a:ext cx="4681199" cy="2772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0"/>
          <p:cNvSpPr txBox="1"/>
          <p:nvPr>
            <p:ph type="title"/>
          </p:nvPr>
        </p:nvSpPr>
        <p:spPr>
          <a:xfrm>
            <a:off x="346025" y="216299"/>
            <a:ext cx="79893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a:latin typeface="Twentieth Century"/>
                <a:ea typeface="Twentieth Century"/>
                <a:cs typeface="Twentieth Century"/>
                <a:sym typeface="Twentieth Century"/>
              </a:rPr>
              <a:t>Descriptive Research Designs - Developmental Designs</a:t>
            </a:r>
            <a:endParaRPr/>
          </a:p>
        </p:txBody>
      </p:sp>
      <p:sp>
        <p:nvSpPr>
          <p:cNvPr id="88" name="Google Shape;88;p20"/>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 Oftentimes, when researchers want to study how a particular characteristic changes as people grow older, they use one of two developmental designs: either a cross-sectional study or a longitudinal study.</a:t>
            </a:r>
            <a:endParaRPr b="1" sz="1800">
              <a:solidFill>
                <a:schemeClr val="dk1"/>
              </a:solidFill>
              <a:latin typeface="Twentieth Century"/>
              <a:ea typeface="Twentieth Century"/>
              <a:cs typeface="Twentieth Century"/>
              <a:sym typeface="Twentieth Century"/>
            </a:endParaRPr>
          </a:p>
          <a:p>
            <a:pPr indent="-342900" lvl="1" marL="9144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In a cross-sectional study, people from several different age groups are sampled and compared. </a:t>
            </a:r>
            <a:endParaRPr b="1" sz="1800">
              <a:solidFill>
                <a:schemeClr val="dk1"/>
              </a:solidFill>
              <a:latin typeface="Twentieth Century"/>
              <a:ea typeface="Twentieth Century"/>
              <a:cs typeface="Twentieth Century"/>
              <a:sym typeface="Twentieth Century"/>
            </a:endParaRPr>
          </a:p>
          <a:p>
            <a:pPr indent="-342900" lvl="1" marL="9144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In a longitudinal study, a single group of people is followed over the course of several months or years, and data related to the characteristic(s) under investigation are collected at various times. </a:t>
            </a:r>
            <a:endParaRPr b="1" sz="18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Mediating and Moderating Variables in Correlational Relationships.</a:t>
            </a:r>
            <a:endParaRPr b="1"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1"/>
          <p:cNvSpPr txBox="1"/>
          <p:nvPr>
            <p:ph type="title"/>
          </p:nvPr>
        </p:nvSpPr>
        <p:spPr>
          <a:xfrm>
            <a:off x="346025" y="216299"/>
            <a:ext cx="79893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a:latin typeface="Twentieth Century"/>
                <a:ea typeface="Twentieth Century"/>
                <a:cs typeface="Twentieth Century"/>
                <a:sym typeface="Twentieth Century"/>
              </a:rPr>
              <a:t>Descriptive Research Designs - Experience_Sampling Methods</a:t>
            </a:r>
            <a:endParaRPr/>
          </a:p>
        </p:txBody>
      </p:sp>
      <p:sp>
        <p:nvSpPr>
          <p:cNvPr id="94" name="Google Shape;94;p21"/>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An experience-sampling method (ESM) is an approach in which a researcher collects frequent and ongoing data about people as they live their normal, everyday lives.  </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Many ESM studies require some kind of technological device that people wear or carry with them, e.g. small electronic devices, smartphones, etc.</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Shernoff Example</a:t>
            </a:r>
            <a:endParaRPr b="1" sz="1800">
              <a:solidFill>
                <a:schemeClr val="dk1"/>
              </a:solidFill>
              <a:latin typeface="Twentieth Century"/>
              <a:ea typeface="Twentieth Century"/>
              <a:cs typeface="Twentieth Century"/>
              <a:sym typeface="Twentieth Century"/>
            </a:endParaRPr>
          </a:p>
          <a:p>
            <a:pPr indent="-330200" lvl="1" marL="914400" rtl="0" algn="l">
              <a:spcBef>
                <a:spcPts val="0"/>
              </a:spcBef>
              <a:spcAft>
                <a:spcPts val="0"/>
              </a:spcAft>
              <a:buClr>
                <a:schemeClr val="dk1"/>
              </a:buClr>
              <a:buSzPts val="1600"/>
              <a:buFont typeface="Twentieth Century"/>
              <a:buChar char="-"/>
            </a:pPr>
            <a:r>
              <a:rPr b="1" lang="zh-CN" sz="1600">
                <a:solidFill>
                  <a:schemeClr val="dk1"/>
                </a:solidFill>
                <a:latin typeface="Twentieth Century"/>
                <a:ea typeface="Twentieth Century"/>
                <a:cs typeface="Twentieth Century"/>
                <a:sym typeface="Twentieth Century"/>
              </a:rPr>
              <a:t>Goal:  possible relationships between (a) the quality of instructional activities in high school classes and (b) students’ interest and mental engagement in those activities.</a:t>
            </a:r>
            <a:endParaRPr b="1" sz="1600">
              <a:solidFill>
                <a:schemeClr val="dk1"/>
              </a:solidFill>
              <a:latin typeface="Twentieth Century"/>
              <a:ea typeface="Twentieth Century"/>
              <a:cs typeface="Twentieth Century"/>
              <a:sym typeface="Twentieth Century"/>
            </a:endParaRPr>
          </a:p>
          <a:p>
            <a:pPr indent="-330200" lvl="1" marL="914400" rtl="0" algn="l">
              <a:spcBef>
                <a:spcPts val="0"/>
              </a:spcBef>
              <a:spcAft>
                <a:spcPts val="0"/>
              </a:spcAft>
              <a:buClr>
                <a:schemeClr val="dk1"/>
              </a:buClr>
              <a:buSzPts val="1600"/>
              <a:buFont typeface="Twentieth Century"/>
              <a:buChar char="-"/>
            </a:pPr>
            <a:r>
              <a:rPr b="1" lang="zh-CN" sz="1600">
                <a:solidFill>
                  <a:schemeClr val="dk1"/>
                </a:solidFill>
                <a:latin typeface="Twentieth Century"/>
                <a:ea typeface="Twentieth Century"/>
                <a:cs typeface="Twentieth Century"/>
                <a:sym typeface="Twentieth Century"/>
              </a:rPr>
              <a:t>Method: recruited students in seven different classrooms, and, at 25-minute intervals during a class period, prompted the participating students to complete a brief rating-scale-based survey regarding their interest and engage- ment in the activity just prior to the signal, as well as their perceptions of the activity and their general mood at the time.</a:t>
            </a:r>
            <a:endParaRPr b="1" sz="16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2"/>
          <p:cNvSpPr txBox="1"/>
          <p:nvPr>
            <p:ph type="title"/>
          </p:nvPr>
        </p:nvSpPr>
        <p:spPr>
          <a:xfrm>
            <a:off x="346025" y="216299"/>
            <a:ext cx="79893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a:latin typeface="Twentieth Century"/>
                <a:ea typeface="Twentieth Century"/>
                <a:cs typeface="Twentieth Century"/>
                <a:sym typeface="Twentieth Century"/>
              </a:rPr>
              <a:t>Descriptive Research Designs - Observation Studies</a:t>
            </a:r>
            <a:endParaRPr/>
          </a:p>
        </p:txBody>
      </p:sp>
      <p:sp>
        <p:nvSpPr>
          <p:cNvPr id="100" name="Google Shape;100;p22"/>
          <p:cNvSpPr txBox="1"/>
          <p:nvPr/>
        </p:nvSpPr>
        <p:spPr>
          <a:xfrm>
            <a:off x="441425" y="580250"/>
            <a:ext cx="8588100" cy="40296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Font typeface="Twentieth Century"/>
              <a:buChar char="-"/>
            </a:pPr>
            <a:r>
              <a:rPr b="1" lang="zh-CN" sz="1800">
                <a:solidFill>
                  <a:schemeClr val="dk1"/>
                </a:solidFill>
                <a:latin typeface="Twentieth Century"/>
                <a:ea typeface="Twentieth Century"/>
                <a:cs typeface="Twentieth Century"/>
                <a:sym typeface="Twentieth Century"/>
              </a:rPr>
              <a:t>Observation study in quantitative research might be conducted with plants rather than animals, or it might involve nonliving objects.</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A quantitative observation study tends to have a limited, prespecified focus. </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Objective</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Example:  Kontos (1999)</a:t>
            </a:r>
            <a:endParaRPr b="1" sz="1800">
              <a:solidFill>
                <a:schemeClr val="dk1"/>
              </a:solidFill>
              <a:latin typeface="Twentieth Century"/>
              <a:ea typeface="Twentieth Century"/>
              <a:cs typeface="Twentieth Century"/>
              <a:sym typeface="Twentieth Century"/>
            </a:endParaRPr>
          </a:p>
          <a:p>
            <a:pPr indent="-330200" lvl="1" marL="914400" rtl="0" algn="l">
              <a:spcBef>
                <a:spcPts val="0"/>
              </a:spcBef>
              <a:spcAft>
                <a:spcPts val="0"/>
              </a:spcAft>
              <a:buClr>
                <a:schemeClr val="dk1"/>
              </a:buClr>
              <a:buSzPts val="1600"/>
              <a:buFont typeface="Twentieth Century"/>
              <a:buChar char="-"/>
            </a:pPr>
            <a:r>
              <a:rPr b="1" lang="zh-CN" sz="1600">
                <a:solidFill>
                  <a:schemeClr val="dk1"/>
                </a:solidFill>
                <a:latin typeface="Twentieth Century"/>
                <a:ea typeface="Twentieth Century"/>
                <a:cs typeface="Twentieth Century"/>
                <a:sym typeface="Twentieth Century"/>
              </a:rPr>
              <a:t>What roles do preschool teachers adopt during children’s free-play periods?</a:t>
            </a:r>
            <a:endParaRPr b="1" sz="1600">
              <a:solidFill>
                <a:schemeClr val="dk1"/>
              </a:solidFill>
              <a:latin typeface="Twentieth Century"/>
              <a:ea typeface="Twentieth Century"/>
              <a:cs typeface="Twentieth Century"/>
              <a:sym typeface="Twentieth Century"/>
            </a:endParaRPr>
          </a:p>
          <a:p>
            <a:pPr indent="-330200" lvl="1" marL="914400" rtl="0" algn="l">
              <a:spcBef>
                <a:spcPts val="0"/>
              </a:spcBef>
              <a:spcAft>
                <a:spcPts val="0"/>
              </a:spcAft>
              <a:buClr>
                <a:schemeClr val="dk1"/>
              </a:buClr>
              <a:buSzPts val="1600"/>
              <a:buFont typeface="Twentieth Century"/>
              <a:buChar char="-"/>
            </a:pPr>
            <a:r>
              <a:rPr b="1" lang="zh-CN" sz="1600">
                <a:solidFill>
                  <a:schemeClr val="dk1"/>
                </a:solidFill>
                <a:latin typeface="Twentieth Century"/>
                <a:ea typeface="Twentieth Century"/>
                <a:cs typeface="Twentieth Century"/>
                <a:sym typeface="Twentieth Century"/>
              </a:rPr>
              <a:t>Interviewer, stage manager, play enhancer/playmate, safety/behavior monitor, uninvolved</a:t>
            </a:r>
            <a:endParaRPr b="1" sz="1600">
              <a:solidFill>
                <a:schemeClr val="dk1"/>
              </a:solidFill>
              <a:latin typeface="Twentieth Century"/>
              <a:ea typeface="Twentieth Century"/>
              <a:cs typeface="Twentieth Century"/>
              <a:sym typeface="Twentieth Century"/>
            </a:endParaRPr>
          </a:p>
          <a:p>
            <a:pPr indent="-342900" lvl="1" marL="914400" rtl="0" algn="l">
              <a:spcBef>
                <a:spcPts val="0"/>
              </a:spcBef>
              <a:spcAft>
                <a:spcPts val="0"/>
              </a:spcAft>
              <a:buClr>
                <a:schemeClr val="dk1"/>
              </a:buClr>
              <a:buSzPts val="1800"/>
              <a:buFont typeface="Twentieth Century"/>
              <a:buChar char="-"/>
            </a:pPr>
            <a:r>
              <a:t/>
            </a:r>
            <a:endParaRPr b="1" sz="1800">
              <a:solidFill>
                <a:schemeClr val="dk1"/>
              </a:solidFill>
              <a:latin typeface="Twentieth Century"/>
              <a:ea typeface="Twentieth Century"/>
              <a:cs typeface="Twentieth Century"/>
              <a:sym typeface="Twentieth Century"/>
            </a:endParaRPr>
          </a:p>
        </p:txBody>
      </p:sp>
      <p:pic>
        <p:nvPicPr>
          <p:cNvPr id="101" name="Google Shape;101;p22"/>
          <p:cNvPicPr preferRelativeResize="0"/>
          <p:nvPr/>
        </p:nvPicPr>
        <p:blipFill>
          <a:blip r:embed="rId3">
            <a:alphaModFix/>
          </a:blip>
          <a:stretch>
            <a:fillRect/>
          </a:stretch>
        </p:blipFill>
        <p:spPr>
          <a:xfrm>
            <a:off x="441425" y="1855375"/>
            <a:ext cx="8464049" cy="2465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3"/>
          <p:cNvSpPr txBox="1"/>
          <p:nvPr>
            <p:ph type="title"/>
          </p:nvPr>
        </p:nvSpPr>
        <p:spPr>
          <a:xfrm>
            <a:off x="346025" y="216299"/>
            <a:ext cx="79893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a:latin typeface="Twentieth Century"/>
                <a:ea typeface="Twentieth Century"/>
                <a:cs typeface="Twentieth Century"/>
                <a:sym typeface="Twentieth Century"/>
              </a:rPr>
              <a:t>Descriptive Research Designs - Survey</a:t>
            </a:r>
            <a:endParaRPr/>
          </a:p>
        </p:txBody>
      </p:sp>
      <p:sp>
        <p:nvSpPr>
          <p:cNvPr id="107" name="Google Shape;107;p23"/>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Font typeface="Twentieth Century"/>
              <a:buChar char="-"/>
            </a:pPr>
            <a:r>
              <a:rPr b="1" lang="zh-CN" sz="1800">
                <a:solidFill>
                  <a:schemeClr val="dk1"/>
                </a:solidFill>
                <a:latin typeface="Twentieth Century"/>
                <a:ea typeface="Twentieth Century"/>
                <a:cs typeface="Twentieth Century"/>
                <a:sym typeface="Twentieth Century"/>
              </a:rPr>
              <a:t>In survey research, a researcher obtains information about one or more groups of people— perhaps about their behaviors, opinions, attitudes, or previous experiences—by asking them questions and either directly tabulating or systematically coding their answers. </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Sample &lt;= Population</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Categories:</a:t>
            </a:r>
            <a:endParaRPr b="1" sz="1800">
              <a:solidFill>
                <a:schemeClr val="dk1"/>
              </a:solidFill>
              <a:latin typeface="Twentieth Century"/>
              <a:ea typeface="Twentieth Century"/>
              <a:cs typeface="Twentieth Century"/>
              <a:sym typeface="Twentieth Century"/>
            </a:endParaRPr>
          </a:p>
          <a:p>
            <a:pPr indent="-342900" lvl="1" marL="9144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Face-to-Face Interview</a:t>
            </a:r>
            <a:endParaRPr b="1" sz="1800">
              <a:solidFill>
                <a:schemeClr val="dk1"/>
              </a:solidFill>
              <a:latin typeface="Twentieth Century"/>
              <a:ea typeface="Twentieth Century"/>
              <a:cs typeface="Twentieth Century"/>
              <a:sym typeface="Twentieth Century"/>
            </a:endParaRPr>
          </a:p>
          <a:p>
            <a:pPr indent="-342900" lvl="1" marL="9144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Telephone Interview</a:t>
            </a:r>
            <a:endParaRPr b="1" sz="1800">
              <a:solidFill>
                <a:schemeClr val="dk1"/>
              </a:solidFill>
              <a:latin typeface="Twentieth Century"/>
              <a:ea typeface="Twentieth Century"/>
              <a:cs typeface="Twentieth Century"/>
              <a:sym typeface="Twentieth Century"/>
            </a:endParaRPr>
          </a:p>
          <a:p>
            <a:pPr indent="-342900" lvl="1" marL="9144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Written Questionnaire</a:t>
            </a:r>
            <a:endParaRPr b="1" sz="1800">
              <a:solidFill>
                <a:schemeClr val="dk1"/>
              </a:solidFill>
              <a:latin typeface="Twentieth Century"/>
              <a:ea typeface="Twentieth Century"/>
              <a:cs typeface="Twentieth Century"/>
              <a:sym typeface="Twentieth Century"/>
            </a:endParaRPr>
          </a:p>
          <a:p>
            <a:pPr indent="-342900" lvl="1" marL="9144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Internet/Online Methods of Data Collection</a:t>
            </a:r>
            <a:endParaRPr b="1"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4"/>
          <p:cNvSpPr txBox="1"/>
          <p:nvPr>
            <p:ph type="title"/>
          </p:nvPr>
        </p:nvSpPr>
        <p:spPr>
          <a:xfrm>
            <a:off x="346025" y="216300"/>
            <a:ext cx="8798100" cy="501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accent1"/>
              </a:buClr>
              <a:buSzPts val="2400"/>
              <a:buFont typeface="Twentieth Century"/>
              <a:buNone/>
            </a:pPr>
            <a:r>
              <a:rPr b="1" lang="zh-CN">
                <a:latin typeface="Twentieth Century"/>
                <a:ea typeface="Twentieth Century"/>
                <a:cs typeface="Twentieth Century"/>
                <a:sym typeface="Twentieth Century"/>
              </a:rPr>
              <a:t>Descriptive Research Designs - Survey : </a:t>
            </a:r>
            <a:r>
              <a:rPr b="1" lang="zh-CN" sz="1800">
                <a:latin typeface="Twentieth Century"/>
                <a:ea typeface="Twentieth Century"/>
                <a:cs typeface="Twentieth Century"/>
                <a:sym typeface="Twentieth Century"/>
              </a:rPr>
              <a:t>Face-to-Face and Telephone Interview</a:t>
            </a:r>
            <a:endParaRPr sz="1800"/>
          </a:p>
        </p:txBody>
      </p:sp>
      <p:sp>
        <p:nvSpPr>
          <p:cNvPr id="113" name="Google Shape;113;p24"/>
          <p:cNvSpPr txBox="1"/>
          <p:nvPr/>
        </p:nvSpPr>
        <p:spPr>
          <a:xfrm>
            <a:off x="441425" y="580250"/>
            <a:ext cx="7893900" cy="40296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Font typeface="Twentieth Century"/>
              <a:buChar char="-"/>
            </a:pPr>
            <a:r>
              <a:rPr b="1" lang="zh-CN" sz="1800">
                <a:solidFill>
                  <a:schemeClr val="dk1"/>
                </a:solidFill>
                <a:latin typeface="Twentieth Century"/>
                <a:ea typeface="Twentieth Century"/>
                <a:cs typeface="Twentieth Century"/>
                <a:sym typeface="Twentieth Century"/>
              </a:rPr>
              <a:t>Interviews tend to be standardized—that is, everyone is asked the same set of questions.</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Structured Interview and Semistructured Interview.</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Response Rate</a:t>
            </a:r>
            <a:endParaRPr b="1" sz="1800">
              <a:solidFill>
                <a:schemeClr val="dk1"/>
              </a:solidFill>
              <a:latin typeface="Twentieth Century"/>
              <a:ea typeface="Twentieth Century"/>
              <a:cs typeface="Twentieth Century"/>
              <a:sym typeface="Twentieth Century"/>
            </a:endParaRPr>
          </a:p>
          <a:p>
            <a:pPr indent="-342900" lvl="0" marL="457200" rtl="0" algn="l">
              <a:spcBef>
                <a:spcPts val="0"/>
              </a:spcBef>
              <a:spcAft>
                <a:spcPts val="0"/>
              </a:spcAft>
              <a:buClr>
                <a:schemeClr val="dk1"/>
              </a:buClr>
              <a:buSzPts val="1800"/>
              <a:buFont typeface="Twentieth Century"/>
              <a:buChar char="-"/>
            </a:pPr>
            <a:r>
              <a:rPr b="1" lang="zh-CN" sz="1800">
                <a:solidFill>
                  <a:schemeClr val="dk1"/>
                </a:solidFill>
                <a:latin typeface="Twentieth Century"/>
                <a:ea typeface="Twentieth Century"/>
                <a:cs typeface="Twentieth Century"/>
                <a:sym typeface="Twentieth Century"/>
              </a:rPr>
              <a:t>Comparison</a:t>
            </a:r>
            <a:endParaRPr b="1" sz="1800">
              <a:solidFill>
                <a:schemeClr val="dk1"/>
              </a:solidFill>
              <a:latin typeface="Twentieth Century"/>
              <a:ea typeface="Twentieth Century"/>
              <a:cs typeface="Twentieth Century"/>
              <a:sym typeface="Twentieth Century"/>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Custom Design">
  <a:themeElements>
    <a:clrScheme name="DePaul Brand 2021">
      <a:dk1>
        <a:srgbClr val="000000"/>
      </a:dk1>
      <a:lt1>
        <a:srgbClr val="FFFFFF"/>
      </a:lt1>
      <a:dk2>
        <a:srgbClr val="004277"/>
      </a:dk2>
      <a:lt2>
        <a:srgbClr val="E7E6E6"/>
      </a:lt2>
      <a:accent1>
        <a:srgbClr val="0057B7"/>
      </a:accent1>
      <a:accent2>
        <a:srgbClr val="AF272F"/>
      </a:accent2>
      <a:accent3>
        <a:srgbClr val="999999"/>
      </a:accent3>
      <a:accent4>
        <a:srgbClr val="3E6790"/>
      </a:accent4>
      <a:accent5>
        <a:srgbClr val="3379C5"/>
      </a:accent5>
      <a:accent6>
        <a:srgbClr val="6E8D9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