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2EE23-B482-4E6F-85F7-286BE7F63CEE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5172C-E9D7-4F7B-9281-71C0E3640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29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ibbr.com/methodology/population-vs-sample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cribbr.com/statistics/hypothesis-testing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Inferential statistics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help you come to conclusions and make predictions based on your data.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you have collected data from a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sample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you can use inferential statistics to understand the larger population from which the sample is taken.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Inferential statistics have two main uses: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making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estimates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about populations (for example, the mean SAT score of all 11th graders in the US).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testing hypotheses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draw conclusions about populations (for example, the relationship between SAT scores and family income).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61E4D-4A96-4D92-9D4C-52D269E4AF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39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think of hypothesis testing as an experiment, an hypothesis is made before the experiment starts. After experimentation, we would confirm if the results agree with the statement or not.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61E4D-4A96-4D92-9D4C-52D269E4AF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33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EAA0-30B3-4FFD-9C1B-23DC4CA3171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2553-95CD-444A-81C5-AA4CA6AAC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66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EAA0-30B3-4FFD-9C1B-23DC4CA3171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2553-95CD-444A-81C5-AA4CA6AAC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7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EAA0-30B3-4FFD-9C1B-23DC4CA3171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2553-95CD-444A-81C5-AA4CA6AAC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4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EAA0-30B3-4FFD-9C1B-23DC4CA3171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2553-95CD-444A-81C5-AA4CA6AACC8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1474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EAA0-30B3-4FFD-9C1B-23DC4CA3171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2553-95CD-444A-81C5-AA4CA6AAC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15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EAA0-30B3-4FFD-9C1B-23DC4CA3171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2553-95CD-444A-81C5-AA4CA6AAC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35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EAA0-30B3-4FFD-9C1B-23DC4CA3171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2553-95CD-444A-81C5-AA4CA6AAC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19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EAA0-30B3-4FFD-9C1B-23DC4CA3171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2553-95CD-444A-81C5-AA4CA6AAC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70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EAA0-30B3-4FFD-9C1B-23DC4CA3171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2553-95CD-444A-81C5-AA4CA6AAC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8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EAA0-30B3-4FFD-9C1B-23DC4CA3171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2553-95CD-444A-81C5-AA4CA6AAC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82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EAA0-30B3-4FFD-9C1B-23DC4CA3171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2553-95CD-444A-81C5-AA4CA6AAC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26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EAA0-30B3-4FFD-9C1B-23DC4CA3171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2553-95CD-444A-81C5-AA4CA6AAC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69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EAA0-30B3-4FFD-9C1B-23DC4CA3171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2553-95CD-444A-81C5-AA4CA6AAC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32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EAA0-30B3-4FFD-9C1B-23DC4CA3171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2553-95CD-444A-81C5-AA4CA6AAC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3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EAA0-30B3-4FFD-9C1B-23DC4CA3171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2553-95CD-444A-81C5-AA4CA6AAC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49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EAA0-30B3-4FFD-9C1B-23DC4CA3171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2553-95CD-444A-81C5-AA4CA6AAC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0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EAA0-30B3-4FFD-9C1B-23DC4CA3171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2553-95CD-444A-81C5-AA4CA6AAC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8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B53EAA0-30B3-4FFD-9C1B-23DC4CA3171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42553-95CD-444A-81C5-AA4CA6AAC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656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C73B-604A-48F9-A493-D3BC07F544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 </a:t>
            </a:r>
            <a:r>
              <a:rPr lang="en-US" sz="5300" dirty="0"/>
              <a:t>Statistical Techniques: Data</a:t>
            </a:r>
            <a:br>
              <a:rPr lang="en-US" sz="5300" dirty="0"/>
            </a:br>
            <a:r>
              <a:rPr lang="en-US" sz="5300" dirty="0"/>
              <a:t>   Preparation, Descriptive &amp;</a:t>
            </a:r>
            <a:br>
              <a:rPr lang="en-US" sz="5300" dirty="0"/>
            </a:br>
            <a:r>
              <a:rPr lang="en-US" sz="5300" dirty="0"/>
              <a:t>   Inferential Statistics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622840-225A-4979-BD02-2C3232374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9138" y="4079875"/>
            <a:ext cx="9144000" cy="1655762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Adrian Cornely</a:t>
            </a:r>
          </a:p>
          <a:p>
            <a:r>
              <a:rPr lang="en-US" dirty="0"/>
              <a:t>Charmi Patel</a:t>
            </a:r>
          </a:p>
        </p:txBody>
      </p:sp>
    </p:spTree>
    <p:extLst>
      <p:ext uri="{BB962C8B-B14F-4D97-AF65-F5344CB8AC3E}">
        <p14:creationId xmlns:p14="http://schemas.microsoft.com/office/powerpoint/2010/main" val="3434072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C8A9D-6EF5-48EF-BDB7-EDD4222D8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Descriptive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B61A2-81E3-4009-B76B-D57FD3F40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979" y="1607576"/>
            <a:ext cx="10515600" cy="4351338"/>
          </a:xfrm>
        </p:spPr>
        <p:txBody>
          <a:bodyPr/>
          <a:lstStyle/>
          <a:p>
            <a:r>
              <a:rPr lang="en-US" dirty="0"/>
              <a:t>What is descriptive statistics?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Descriptive statistics merely describes and summarizes collected data</a:t>
            </a:r>
          </a:p>
          <a:p>
            <a:r>
              <a:rPr lang="en-US" dirty="0"/>
              <a:t>Descriptive statistics can be broken down into three categories:</a:t>
            </a:r>
          </a:p>
          <a:p>
            <a:pPr marL="914400" lvl="1" indent="-457200">
              <a:buAutoNum type="arabicPeriod"/>
            </a:pPr>
            <a:r>
              <a:rPr lang="en-US" dirty="0"/>
              <a:t>Measures of Central Tendency</a:t>
            </a:r>
          </a:p>
          <a:p>
            <a:pPr marL="914400" lvl="1" indent="-457200">
              <a:buAutoNum type="arabicPeriod"/>
            </a:pPr>
            <a:r>
              <a:rPr lang="en-US" dirty="0"/>
              <a:t>Measures of Variability: Dispersion and Deviation</a:t>
            </a:r>
          </a:p>
          <a:p>
            <a:pPr marL="914400" lvl="1" indent="-457200">
              <a:buAutoNum type="arabicPeriod"/>
            </a:pPr>
            <a:r>
              <a:rPr lang="en-US" dirty="0"/>
              <a:t>Measures of Association: Correlation</a:t>
            </a:r>
          </a:p>
          <a:p>
            <a:pPr marL="914400" lvl="1" indent="-457200">
              <a:buAutoNum type="arabicPeriod"/>
            </a:pPr>
            <a:endParaRPr lang="en-US" dirty="0"/>
          </a:p>
        </p:txBody>
      </p:sp>
      <p:pic>
        <p:nvPicPr>
          <p:cNvPr id="4098" name="Picture 2" descr="Descriptive Statistics">
            <a:extLst>
              <a:ext uri="{FF2B5EF4-FFF2-40B4-BE49-F238E27FC236}">
                <a16:creationId xmlns:a16="http://schemas.microsoft.com/office/drawing/2014/main" id="{D540BEA8-AFCD-413F-A325-31531418E6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" t="15719" r="7712" b="12956"/>
          <a:stretch/>
        </p:blipFill>
        <p:spPr bwMode="auto">
          <a:xfrm>
            <a:off x="3950676" y="1985804"/>
            <a:ext cx="4164037" cy="164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648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28AE5-BE40-9BE3-3400-7CCCAF509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of Central Tendency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AD672-F160-6EB8-ADFF-770D2FC6C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point of central tendency is a point around which data revolves</a:t>
            </a:r>
          </a:p>
          <a:p>
            <a:pPr lvl="1"/>
            <a:r>
              <a:rPr lang="en-US" dirty="0"/>
              <a:t>Mean</a:t>
            </a:r>
          </a:p>
          <a:p>
            <a:pPr lvl="1"/>
            <a:r>
              <a:rPr lang="en-US" dirty="0"/>
              <a:t>Median</a:t>
            </a:r>
          </a:p>
          <a:p>
            <a:pPr lvl="1"/>
            <a:r>
              <a:rPr lang="en-US" dirty="0"/>
              <a:t>Mode</a:t>
            </a:r>
          </a:p>
          <a:p>
            <a:r>
              <a:rPr lang="en-US" dirty="0"/>
              <a:t>These are often used for predictions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79C36E-B8A8-B5F3-9A31-B081A35B1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224" y="4227077"/>
            <a:ext cx="6897552" cy="263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3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BF7C9-B2FB-7020-F216-F7A3DEBD8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Measures of Variability: Dispersion and Deviation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9B583-8978-8003-4781-2F8BA02C9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are used to answer “What are the worst odds” and to describe spread</a:t>
            </a:r>
          </a:p>
          <a:p>
            <a:pPr lvl="1"/>
            <a:r>
              <a:rPr lang="en-US" dirty="0"/>
              <a:t>Range</a:t>
            </a:r>
          </a:p>
          <a:p>
            <a:pPr lvl="1"/>
            <a:r>
              <a:rPr lang="en-US" dirty="0"/>
              <a:t>Standard deviation</a:t>
            </a:r>
          </a:p>
          <a:p>
            <a:pPr lvl="1"/>
            <a:r>
              <a:rPr lang="en-US" dirty="0"/>
              <a:t>Variance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27CAE1-9E1C-D18F-33C9-E80CFE173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371" y="3044164"/>
            <a:ext cx="5655557" cy="340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16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9DD6B-2AD6-D7F4-B74C-AEF706EB3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of Association: Correlation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D180E-40FA-B883-50E8-EE99CC430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tell if two or more variables are correlated</a:t>
            </a:r>
          </a:p>
          <a:p>
            <a:r>
              <a:rPr lang="en-US" dirty="0"/>
              <a:t>Correlation coefficient, between -1 and 1</a:t>
            </a:r>
          </a:p>
          <a:p>
            <a:pPr lvl="1"/>
            <a:r>
              <a:rPr lang="en-US" dirty="0"/>
              <a:t>Tells direction (the sign of the coefficient)</a:t>
            </a:r>
          </a:p>
          <a:p>
            <a:pPr lvl="1"/>
            <a:r>
              <a:rPr lang="en-US" dirty="0"/>
              <a:t>Strength (the magnitude of the coefficient)</a:t>
            </a:r>
          </a:p>
          <a:p>
            <a:r>
              <a:rPr lang="en-US" dirty="0"/>
              <a:t>Correlation is dependent on validity/reliability</a:t>
            </a:r>
          </a:p>
          <a:p>
            <a:r>
              <a:rPr lang="en-US" dirty="0"/>
              <a:t>CORRELATION != CAUSATION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EAE2D0-3540-9F60-2CD7-DCE1EF8E9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282" y="2194560"/>
            <a:ext cx="4171717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63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39299-7576-442B-A39C-D0C5A9AFD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Inferential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72A8E-9681-4851-8C64-5350CC959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is Inferential Statistics? 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Inferential statistics uses random sample data to make conclusions about the population.</a:t>
            </a:r>
          </a:p>
          <a:p>
            <a:r>
              <a:rPr lang="en-US" dirty="0"/>
              <a:t>Inferential statistics have two main functions: </a:t>
            </a:r>
          </a:p>
          <a:p>
            <a:pPr marL="914400" lvl="1" indent="-457200">
              <a:buAutoNum type="arabicPeriod"/>
            </a:pPr>
            <a:r>
              <a:rPr lang="en-US" dirty="0"/>
              <a:t>To estimate a population parameter from a random sample</a:t>
            </a:r>
          </a:p>
          <a:p>
            <a:pPr marL="914400" lvl="1" indent="-457200">
              <a:buAutoNum type="arabicPeriod"/>
            </a:pPr>
            <a:r>
              <a:rPr lang="en-US" dirty="0"/>
              <a:t>To test statistically based hypotheses</a:t>
            </a:r>
          </a:p>
        </p:txBody>
      </p:sp>
      <p:pic>
        <p:nvPicPr>
          <p:cNvPr id="3074" name="Picture 2" descr="https://miro.medium.com/v2/resize:fit:1180/0*ZKOhv-kfsI0QrkmU.png">
            <a:extLst>
              <a:ext uri="{FF2B5EF4-FFF2-40B4-BE49-F238E27FC236}">
                <a16:creationId xmlns:a16="http://schemas.microsoft.com/office/drawing/2014/main" id="{516A35AF-FECC-4586-AC9F-86CE83BCE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99" y="2439963"/>
            <a:ext cx="3930601" cy="159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936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19A7C-D0D2-4E40-970A-863CC13A4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Estimating population parameters from sample statistics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0B677-38B3-4665-9D8B-892D8DD21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Statistical estimates of population parameters are based on the assumption that the sample is randomly chosen and representative of the total population</a:t>
            </a:r>
          </a:p>
          <a:p>
            <a:r>
              <a:rPr lang="en-US" dirty="0"/>
              <a:t>The characteristics of samples and populations are described by numbers called statistics and parameters:</a:t>
            </a:r>
          </a:p>
          <a:p>
            <a:pPr lvl="1"/>
            <a:r>
              <a:rPr lang="en-US" dirty="0"/>
              <a:t>A statistic is a measure that describes the sample (e.g., sample mean)</a:t>
            </a:r>
          </a:p>
          <a:p>
            <a:pPr lvl="1"/>
            <a:r>
              <a:rPr lang="en-US" dirty="0"/>
              <a:t>A parameter is a measure that describes the whole population (e.g., population mean)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535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4D0C1-8A50-4D7E-9BA6-1A24A2DBD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vs Interval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63073-F2D9-4943-87BA-DCB826024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271868"/>
            <a:ext cx="8946541" cy="419548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There are two important types of estimates about the population: </a:t>
            </a:r>
          </a:p>
          <a:p>
            <a:pPr lvl="1"/>
            <a:r>
              <a:rPr lang="en-US" dirty="0"/>
              <a:t>Point estimates</a:t>
            </a:r>
          </a:p>
          <a:p>
            <a:pPr lvl="2"/>
            <a:r>
              <a:rPr lang="en-US" sz="2400" dirty="0"/>
              <a:t>A point estimate is a single value estimate of a parameter. For instance, a sample mean is a point estimate of a population mean.</a:t>
            </a:r>
          </a:p>
          <a:p>
            <a:pPr lvl="1"/>
            <a:r>
              <a:rPr lang="en-US" dirty="0"/>
              <a:t>Interval estimates</a:t>
            </a:r>
          </a:p>
          <a:p>
            <a:pPr lvl="2"/>
            <a:r>
              <a:rPr lang="en-US" sz="2400" dirty="0"/>
              <a:t>An interval estimate gives you a range of values where the parameter is expected to lie. A confidence interval is the most common type of interval estimate.</a:t>
            </a:r>
          </a:p>
          <a:p>
            <a:pPr marL="914400" lvl="2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dirty="0"/>
          </a:p>
          <a:p>
            <a:endParaRPr lang="en-US" sz="2400" dirty="0"/>
          </a:p>
        </p:txBody>
      </p:sp>
      <p:pic>
        <p:nvPicPr>
          <p:cNvPr id="1026" name="Picture 2" descr="What is the difference between Point Estimates and Confidence Interval? -  Data Science, AI and ML - Discussion Forum | Board Infinity">
            <a:extLst>
              <a:ext uri="{FF2B5EF4-FFF2-40B4-BE49-F238E27FC236}">
                <a16:creationId xmlns:a16="http://schemas.microsoft.com/office/drawing/2014/main" id="{6B3F51BF-6F6C-43E9-9A71-17A580C0E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70"/>
          <a:stretch/>
        </p:blipFill>
        <p:spPr bwMode="auto">
          <a:xfrm>
            <a:off x="4881460" y="4968370"/>
            <a:ext cx="4940283" cy="185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4CEAD4-FF16-4822-A602-4A2208EED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0" y="962660"/>
            <a:ext cx="32766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19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1DDE0-1CC3-48ED-881D-B1FFAC342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045AF-DB33-415D-94ED-D3C2B6300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519" y="2506662"/>
            <a:ext cx="10515600" cy="4351338"/>
          </a:xfrm>
        </p:spPr>
        <p:txBody>
          <a:bodyPr/>
          <a:lstStyle/>
          <a:p>
            <a:r>
              <a:rPr lang="en-US" dirty="0"/>
              <a:t>Confidence interval: Uses variability around a statistic to estimate a parameter within a range</a:t>
            </a:r>
          </a:p>
          <a:p>
            <a:r>
              <a:rPr lang="en-US" dirty="0"/>
              <a:t>Point estimate gives a precise value for the parameter interested in whereas a confidence interval tells the uncertainty of point estimate</a:t>
            </a:r>
          </a:p>
          <a:p>
            <a:r>
              <a:rPr lang="en-US" dirty="0"/>
              <a:t>95% confidence interval: Indicates that if the study is repeated 100 times with new samples, the estimate will fall within the specified range approximately 95 times</a:t>
            </a:r>
          </a:p>
        </p:txBody>
      </p:sp>
      <p:pic>
        <p:nvPicPr>
          <p:cNvPr id="3076" name="Picture 4" descr="Confidence Interval Calculator">
            <a:extLst>
              <a:ext uri="{FF2B5EF4-FFF2-40B4-BE49-F238E27FC236}">
                <a16:creationId xmlns:a16="http://schemas.microsoft.com/office/drawing/2014/main" id="{993F66FC-41E2-4BC5-A695-44161691D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256" y="181936"/>
            <a:ext cx="4184179" cy="23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171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B8CBD-F40B-443E-8411-49753C6D2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Point estimate and Interval estimate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A7881-D673-426F-AA5D-E59E93337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7580"/>
            <a:ext cx="10515600" cy="4351338"/>
          </a:xfrm>
        </p:spPr>
        <p:txBody>
          <a:bodyPr/>
          <a:lstStyle/>
          <a:p>
            <a:r>
              <a:rPr lang="en-US" dirty="0"/>
              <a:t>We want to know the average number of vacation days that students at DePaul receive. After collecting survey responses from a random sample, we calculate a point estimate and an interval estimate</a:t>
            </a:r>
          </a:p>
          <a:p>
            <a:pPr lvl="1"/>
            <a:r>
              <a:rPr lang="en-US" dirty="0"/>
              <a:t>Point estimate of the population mean paid vacation days - sample mean of 19 paid vacation days</a:t>
            </a:r>
          </a:p>
          <a:p>
            <a:pPr lvl="1"/>
            <a:r>
              <a:rPr lang="en-US" dirty="0"/>
              <a:t>95% confidence interval of [16 22] means you can be reasonably confident that the average number of vacation days is between 16 and 22</a:t>
            </a:r>
          </a:p>
          <a:p>
            <a:endParaRPr lang="en-US" dirty="0"/>
          </a:p>
        </p:txBody>
      </p:sp>
      <p:pic>
        <p:nvPicPr>
          <p:cNvPr id="2052" name="Picture 4" descr="DePaul Blue Demons - Wikipedia">
            <a:extLst>
              <a:ext uri="{FF2B5EF4-FFF2-40B4-BE49-F238E27FC236}">
                <a16:creationId xmlns:a16="http://schemas.microsoft.com/office/drawing/2014/main" id="{A9BDEBE1-658F-4959-ADC5-324701BBC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430" y="5089433"/>
            <a:ext cx="1613807" cy="167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710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19A7C-D0D2-4E40-970A-863CC13A4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1965"/>
            <a:ext cx="10515600" cy="1325563"/>
          </a:xfrm>
        </p:spPr>
        <p:txBody>
          <a:bodyPr/>
          <a:lstStyle/>
          <a:p>
            <a:r>
              <a:rPr lang="en-US" dirty="0"/>
              <a:t>Hypothesis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0B677-38B3-4665-9D8B-892D8DD21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4804"/>
            <a:ext cx="10515600" cy="4351338"/>
          </a:xfrm>
        </p:spPr>
        <p:txBody>
          <a:bodyPr/>
          <a:lstStyle/>
          <a:p>
            <a:r>
              <a:rPr lang="en-US" dirty="0"/>
              <a:t>Statistical technique for confirming or refuting statements about a population using sample data</a:t>
            </a:r>
          </a:p>
          <a:p>
            <a:r>
              <a:rPr lang="en-US" dirty="0"/>
              <a:t>Multiple tests available for hypothesis testing, selection based on data and test objective</a:t>
            </a:r>
          </a:p>
          <a:p>
            <a:r>
              <a:rPr lang="en-US" dirty="0"/>
              <a:t>Important aspect of inferential statistics</a:t>
            </a:r>
          </a:p>
          <a:p>
            <a:r>
              <a:rPr lang="en-US" dirty="0"/>
              <a:t>Allows to draw meaningful conclusions from sample data</a:t>
            </a:r>
          </a:p>
          <a:p>
            <a:r>
              <a:rPr lang="en-US" dirty="0"/>
              <a:t>It helps bridge the gap between observed data and population parameters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0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77506-1F38-130A-B32D-68B04E5E1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first step?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7C72C-5E00-00B3-D03F-1AFD92450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is useless unless we can extract patterns</a:t>
            </a:r>
          </a:p>
          <a:p>
            <a:r>
              <a:rPr lang="en-US" dirty="0"/>
              <a:t>Before doing anything, the integrity of the data has to be verified</a:t>
            </a:r>
          </a:p>
          <a:p>
            <a:r>
              <a:rPr lang="en-US" dirty="0"/>
              <a:t>Bad data can cause many issues</a:t>
            </a:r>
          </a:p>
          <a:p>
            <a:pPr lvl="1"/>
            <a:r>
              <a:rPr lang="en-US" dirty="0"/>
              <a:t>But sometimes it’s not as easy to spot as the one in the example!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ECD37AE-266F-2924-51AC-D2750A8F1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139921"/>
              </p:ext>
            </p:extLst>
          </p:nvPr>
        </p:nvGraphicFramePr>
        <p:xfrm>
          <a:off x="2032000" y="4185603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73677464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869882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368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462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Jessica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864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Victoria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70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688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55A1F-9269-457E-AFFC-8EA9BA4C4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 Hypothesis (H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BC425-36D9-4061-B61E-E1706C27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r>
              <a:rPr lang="en-US" dirty="0"/>
              <a:t>It is the default position or assumption in hypothesis testing</a:t>
            </a:r>
          </a:p>
          <a:p>
            <a:r>
              <a:rPr lang="en-US" dirty="0"/>
              <a:t>It states that there is no significant difference, effect, or relationship in the population</a:t>
            </a:r>
          </a:p>
          <a:p>
            <a:r>
              <a:rPr lang="en-US" dirty="0"/>
              <a:t>Goal of hypothesis testing is to evaluate the evidence against the null hypothesis and determine if it should be rejected in favor of the alternative hypothesis</a:t>
            </a:r>
          </a:p>
          <a:p>
            <a:r>
              <a:rPr lang="en-US" dirty="0"/>
              <a:t>Rejecting the null hypothesis implies that there is evidence for an effect, difference, or relationship in the population</a:t>
            </a:r>
          </a:p>
        </p:txBody>
      </p:sp>
      <p:pic>
        <p:nvPicPr>
          <p:cNvPr id="4098" name="Picture 2" descr="Hypothesis Testing - Definition, Examples, Formula, Types">
            <a:extLst>
              <a:ext uri="{FF2B5EF4-FFF2-40B4-BE49-F238E27FC236}">
                <a16:creationId xmlns:a16="http://schemas.microsoft.com/office/drawing/2014/main" id="{1E2F6060-4197-4E9D-8348-7C6AD655A2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0"/>
          <a:stretch/>
        </p:blipFill>
        <p:spPr bwMode="auto">
          <a:xfrm>
            <a:off x="6308633" y="0"/>
            <a:ext cx="4043069" cy="195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983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0B091-800C-4365-85F8-A1C5AB3C5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991"/>
            <a:ext cx="10515600" cy="1325563"/>
          </a:xfrm>
        </p:spPr>
        <p:txBody>
          <a:bodyPr/>
          <a:lstStyle/>
          <a:p>
            <a:r>
              <a:rPr lang="en-US" dirty="0"/>
              <a:t>Errors in Hypothesis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6B42F-042E-4218-8887-CD03B233F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35301"/>
            <a:ext cx="10515600" cy="378054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Type I Error</a:t>
            </a:r>
          </a:p>
          <a:p>
            <a:pPr lvl="1"/>
            <a:r>
              <a:rPr lang="en-US" dirty="0"/>
              <a:t>It occurs when the null hypothesis is rejected, even though it is true </a:t>
            </a:r>
          </a:p>
          <a:p>
            <a:pPr lvl="1"/>
            <a:r>
              <a:rPr lang="en-US" dirty="0"/>
              <a:t>It means that statistical test incorrectly concludes that there is a significant effect in the population when, in reality, there isn’t</a:t>
            </a:r>
          </a:p>
          <a:p>
            <a:pPr lvl="1"/>
            <a:r>
              <a:rPr lang="en-US" dirty="0"/>
              <a:t>Type I error is denoted as α (alpha)</a:t>
            </a:r>
          </a:p>
          <a:p>
            <a:r>
              <a:rPr lang="en-US" dirty="0"/>
              <a:t>Type II Error</a:t>
            </a:r>
          </a:p>
          <a:p>
            <a:pPr lvl="1"/>
            <a:r>
              <a:rPr lang="en-US" dirty="0"/>
              <a:t>It occurs when the null hypothesis is accepted, even though it is false</a:t>
            </a:r>
          </a:p>
          <a:p>
            <a:pPr lvl="1"/>
            <a:r>
              <a:rPr lang="en-US" dirty="0"/>
              <a:t>It means that statistical test fails to detect that there is a significant effect in the population when, in reality, there is one</a:t>
            </a:r>
          </a:p>
          <a:p>
            <a:pPr lvl="1"/>
            <a:r>
              <a:rPr lang="en-US" dirty="0"/>
              <a:t>Type II error is denoted as β (beta)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122" name="Picture 2" descr="Stats Stuff">
            <a:extLst>
              <a:ext uri="{FF2B5EF4-FFF2-40B4-BE49-F238E27FC236}">
                <a16:creationId xmlns:a16="http://schemas.microsoft.com/office/drawing/2014/main" id="{BEE8FA9B-584B-451F-92CA-71F7CDB88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439" y="1060824"/>
            <a:ext cx="3359973" cy="181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871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E36D8-49AF-42A1-9472-392FC463C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45"/>
            <a:ext cx="10515600" cy="1325563"/>
          </a:xfrm>
        </p:spPr>
        <p:txBody>
          <a:bodyPr/>
          <a:lstStyle/>
          <a:p>
            <a:r>
              <a:rPr lang="en-US" dirty="0"/>
              <a:t>Example of Type I and Type II Error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E9E1A-EC8A-4171-8500-5FE5A9F6B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461" y="1463508"/>
            <a:ext cx="10515600" cy="4351338"/>
          </a:xfrm>
        </p:spPr>
        <p:txBody>
          <a:bodyPr/>
          <a:lstStyle/>
          <a:p>
            <a:r>
              <a:rPr lang="en-US" dirty="0"/>
              <a:t>Medical Testing:</a:t>
            </a:r>
          </a:p>
          <a:p>
            <a:pPr lvl="1"/>
            <a:r>
              <a:rPr lang="en-US" dirty="0"/>
              <a:t>Type I error: Incorrectly identifying a person as having the disease when they are disease-free</a:t>
            </a:r>
          </a:p>
          <a:p>
            <a:pPr lvl="1"/>
            <a:r>
              <a:rPr lang="en-US" dirty="0"/>
              <a:t>Type II error: Failing to detect the disease in a person who actually has it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146" name="Picture 2" descr="https://www.graduatetutor.com/wp-content/uploads/2021/08/Type-1-vs-type-2-errors-with-pregnancy-1024x433.png">
            <a:extLst>
              <a:ext uri="{FF2B5EF4-FFF2-40B4-BE49-F238E27FC236}">
                <a16:creationId xmlns:a16="http://schemas.microsoft.com/office/drawing/2014/main" id="{743E0AF4-9AE4-4656-83CA-4479E6627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180" y="3558663"/>
            <a:ext cx="5335639" cy="22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268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B9A09-D475-4DDE-8CE6-4D4AC0D01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and Non-parametric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18774-E73C-4FBE-8BE8-B0328F954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08923"/>
          </a:xfrm>
        </p:spPr>
        <p:txBody>
          <a:bodyPr/>
          <a:lstStyle/>
          <a:p>
            <a:r>
              <a:rPr lang="en-US" dirty="0"/>
              <a:t>Parametric Test: Data being analyzed follows a specific probability distribution, most commonly the normal distribution</a:t>
            </a:r>
          </a:p>
          <a:p>
            <a:r>
              <a:rPr lang="en-US" dirty="0"/>
              <a:t>Non-parametric Test: Distribution-free tests, do not assume any specific distribution for the data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D08A1E-6FB2-4E78-A8A8-84D2B60A7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02" y="3769485"/>
            <a:ext cx="4344593" cy="27125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4C3936-08C8-4062-AAD9-92D3D8F64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873" y="4143273"/>
            <a:ext cx="6088190" cy="1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94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B8177-6EF2-49DF-BEE0-FE6BCFF63A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 ? </a:t>
            </a:r>
          </a:p>
        </p:txBody>
      </p:sp>
    </p:spTree>
    <p:extLst>
      <p:ext uri="{BB962C8B-B14F-4D97-AF65-F5344CB8AC3E}">
        <p14:creationId xmlns:p14="http://schemas.microsoft.com/office/powerpoint/2010/main" val="1289111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7046F-7837-FB16-5D44-0747F2E05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handle bad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0844F-9E31-DE24-5241-4D152815F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Bad data can take several forms</a:t>
            </a:r>
          </a:p>
          <a:p>
            <a:pPr lvl="1"/>
            <a:r>
              <a:rPr lang="en-US" dirty="0"/>
              <a:t>Out of range/invalid data</a:t>
            </a:r>
          </a:p>
          <a:p>
            <a:pPr lvl="1"/>
            <a:r>
              <a:rPr lang="en-US" dirty="0"/>
              <a:t>Missing data</a:t>
            </a:r>
          </a:p>
          <a:p>
            <a:pPr lvl="1"/>
            <a:r>
              <a:rPr lang="en-US" dirty="0"/>
              <a:t>Mis-entered data</a:t>
            </a:r>
          </a:p>
          <a:p>
            <a:pPr lvl="1"/>
            <a:r>
              <a:rPr lang="en-US" dirty="0"/>
              <a:t>Outliers</a:t>
            </a:r>
          </a:p>
          <a:p>
            <a:r>
              <a:rPr lang="en-US" dirty="0"/>
              <a:t>How can we fix these?</a:t>
            </a:r>
          </a:p>
          <a:p>
            <a:pPr lvl="1"/>
            <a:r>
              <a:rPr lang="en-US" dirty="0"/>
              <a:t>Exclude the entire entry</a:t>
            </a:r>
          </a:p>
          <a:p>
            <a:pPr lvl="1"/>
            <a:r>
              <a:rPr lang="en-US" dirty="0"/>
              <a:t>Fill in/correct the value with something like a mean</a:t>
            </a:r>
          </a:p>
          <a:p>
            <a:pPr lvl="1"/>
            <a:r>
              <a:rPr lang="en-US" dirty="0"/>
              <a:t>Correct the data, if possible (typo, wrong type)</a:t>
            </a:r>
          </a:p>
          <a:p>
            <a:pPr lvl="1"/>
            <a:r>
              <a:rPr lang="en-US" dirty="0"/>
              <a:t>Good choice of statistical methods, in the case of outliers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72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B1102-E9EE-CC30-4D05-7A825EBE1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28AFA-DD9E-3F16-74B3-BA5DA4688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5189"/>
            <a:ext cx="10515600" cy="4351338"/>
          </a:xfrm>
        </p:spPr>
        <p:txBody>
          <a:bodyPr/>
          <a:lstStyle/>
          <a:p>
            <a:r>
              <a:rPr lang="en-US" dirty="0"/>
              <a:t>When collecting data, there should be a documented format</a:t>
            </a:r>
          </a:p>
          <a:p>
            <a:pPr lvl="1"/>
            <a:r>
              <a:rPr lang="en-US" dirty="0"/>
              <a:t>Name of field</a:t>
            </a:r>
          </a:p>
          <a:p>
            <a:pPr lvl="1"/>
            <a:r>
              <a:rPr lang="en-US" dirty="0"/>
              <a:t>Description of field</a:t>
            </a:r>
          </a:p>
          <a:p>
            <a:pPr lvl="1"/>
            <a:r>
              <a:rPr lang="en-US" dirty="0"/>
              <a:t>Format of field</a:t>
            </a:r>
          </a:p>
          <a:p>
            <a:pPr lvl="1"/>
            <a:r>
              <a:rPr lang="en-US" dirty="0"/>
              <a:t>Allowable values/ranges</a:t>
            </a:r>
          </a:p>
          <a:p>
            <a:r>
              <a:rPr lang="en-US" dirty="0"/>
              <a:t>This kind of documentation can assist in finding data inaccuracies, particularly when working in a team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18BC7A8-40B3-FE04-C9A7-7571D6B784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131455"/>
              </p:ext>
            </p:extLst>
          </p:nvPr>
        </p:nvGraphicFramePr>
        <p:xfrm>
          <a:off x="2032000" y="4040149"/>
          <a:ext cx="81280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50383527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455437810"/>
                    </a:ext>
                  </a:extLst>
                </a:gridCol>
              </a:tblGrid>
              <a:tr h="35863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764742"/>
                  </a:ext>
                </a:extLst>
              </a:tr>
              <a:tr h="35863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Double, ranges from -90.0 to 90.0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931479"/>
                  </a:ext>
                </a:extLst>
              </a:tr>
              <a:tr h="627602">
                <a:tc>
                  <a:txBody>
                    <a:bodyPr/>
                    <a:lstStyle/>
                    <a:p>
                      <a:r>
                        <a:rPr lang="en-US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Double, ranges from -180.0 to 180.0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135325"/>
                  </a:ext>
                </a:extLst>
              </a:tr>
              <a:tr h="1434519">
                <a:tc>
                  <a:txBody>
                    <a:bodyPr/>
                    <a:lstStyle/>
                    <a:p>
                      <a:r>
                        <a:rPr lang="en-US" dirty="0"/>
                        <a:t>Tail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String, 6 characters long, must start with N, N must be followed by 4 numbers and 1 letter, or 3 numbers and 2 letters, letters I and O not allowed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534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53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438F7-D4E0-6B08-E8B2-EA58FE6EA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Extracting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4D9B6-D90B-AEFC-22A5-B5BEB475C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Extracting patterns can often drive further analysis</a:t>
            </a:r>
          </a:p>
          <a:p>
            <a:r>
              <a:rPr lang="en-US" dirty="0"/>
              <a:t>Looking at raw, unordered data rarely yields anything useful</a:t>
            </a:r>
          </a:p>
          <a:p>
            <a:r>
              <a:rPr lang="en-US" dirty="0"/>
              <a:t>Several techniques to help</a:t>
            </a:r>
          </a:p>
          <a:p>
            <a:pPr lvl="1"/>
            <a:r>
              <a:rPr lang="en-US" dirty="0"/>
              <a:t>Ordering</a:t>
            </a:r>
          </a:p>
          <a:p>
            <a:pPr lvl="1"/>
            <a:r>
              <a:rPr lang="en-US" dirty="0"/>
              <a:t>Augmentation</a:t>
            </a:r>
          </a:p>
          <a:p>
            <a:pPr lvl="1"/>
            <a:r>
              <a:rPr lang="en-US" dirty="0"/>
              <a:t>Visualization</a:t>
            </a:r>
          </a:p>
        </p:txBody>
      </p:sp>
    </p:spTree>
    <p:extLst>
      <p:ext uri="{BB962C8B-B14F-4D97-AF65-F5344CB8AC3E}">
        <p14:creationId xmlns:p14="http://schemas.microsoft.com/office/powerpoint/2010/main" val="3498512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493CA-E40F-CF2A-1FD2-18836D17C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82656-CEAF-C46A-4E4E-45910C096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can we discern from this alphabetical ordering?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3E23B1-10B8-63BF-B64D-317930EB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98653"/>
            <a:ext cx="10674295" cy="304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15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A0092-87E9-E985-B00F-348C5C91D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668AC-448B-83D0-B033-4C71D497E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augment with gender here now, which allows us to start seeing a pattern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D2325D-143F-3E52-5883-B4CA6973E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10508640" cy="154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38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872CD-1EB0-9727-57DC-27892854D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12D20-D7CC-88CE-599D-90269459C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Now, after visualizing, we can confirm our gender augmentation assumption bore fruit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C005DE-56D1-52C2-0C2F-2F07A6E38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392" y="1315954"/>
            <a:ext cx="4702619" cy="366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89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F1C6B-C9FB-68D3-9587-F62F433C8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herring!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6494B-0436-9B8F-A590-F21C51E76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the previous techniques are helpful, they are NOT law!</a:t>
            </a:r>
          </a:p>
          <a:p>
            <a:pPr lvl="1"/>
            <a:r>
              <a:rPr lang="en-US" dirty="0"/>
              <a:t>We may make an observation that winds up being completely irrelevant to our specific problem, but is still an important observation to make!</a:t>
            </a:r>
          </a:p>
          <a:p>
            <a:r>
              <a:rPr lang="en-US" dirty="0"/>
              <a:t>Additionally, how we choose to prepare data has a SIGNIFICANT impact on the outcome, so thought should be put into doing so</a:t>
            </a:r>
          </a:p>
          <a:p>
            <a:r>
              <a:rPr lang="en-US" dirty="0"/>
              <a:t>“How the researcher prepares the data for inspection or interpretation will affect the meaning that those data reveal. Therefore, every researcher should be able to provide a clear, logical rationale for the procedure used to arrange and organize the data” –</a:t>
            </a:r>
            <a:r>
              <a:rPr lang="en-US" dirty="0" err="1"/>
              <a:t>Leedy</a:t>
            </a:r>
            <a:r>
              <a:rPr lang="en-US" dirty="0"/>
              <a:t> and </a:t>
            </a:r>
            <a:r>
              <a:rPr lang="en-US" dirty="0" err="1"/>
              <a:t>Omrrod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6770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883</TotalTime>
  <Words>1353</Words>
  <Application>Microsoft Office PowerPoint</Application>
  <PresentationFormat>Widescreen</PresentationFormat>
  <Paragraphs>178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Century Gothic</vt:lpstr>
      <vt:lpstr>Wingdings 3</vt:lpstr>
      <vt:lpstr>Ion</vt:lpstr>
      <vt:lpstr> Statistical Techniques: Data    Preparation, Descriptive &amp;    Inferential Statistics</vt:lpstr>
      <vt:lpstr>What’s the first step?</vt:lpstr>
      <vt:lpstr>How to handle bad data?</vt:lpstr>
      <vt:lpstr>Data Documentation</vt:lpstr>
      <vt:lpstr>Extracting patterns</vt:lpstr>
      <vt:lpstr>Ordering</vt:lpstr>
      <vt:lpstr>Augmentation</vt:lpstr>
      <vt:lpstr>Visualization</vt:lpstr>
      <vt:lpstr>Red herring!</vt:lpstr>
      <vt:lpstr>Descriptive Statistics</vt:lpstr>
      <vt:lpstr>Measures of Central Tendency</vt:lpstr>
      <vt:lpstr>Measures of Variability: Dispersion and Deviation</vt:lpstr>
      <vt:lpstr>Measures of Association: Correlation</vt:lpstr>
      <vt:lpstr>Inferential Statistics</vt:lpstr>
      <vt:lpstr>Estimating population parameters from sample statistics </vt:lpstr>
      <vt:lpstr>Point vs Interval Estimates</vt:lpstr>
      <vt:lpstr>Confidence Interval </vt:lpstr>
      <vt:lpstr>Example: Point estimate and Interval estimate</vt:lpstr>
      <vt:lpstr>Hypothesis Testing</vt:lpstr>
      <vt:lpstr>Null Hypothesis (H0)</vt:lpstr>
      <vt:lpstr>Errors in Hypothesis Testing</vt:lpstr>
      <vt:lpstr>Example of Type I and Type II Error </vt:lpstr>
      <vt:lpstr>Parametric and Non-parametric Tests</vt:lpstr>
      <vt:lpstr>Any Questions 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Preparation</dc:title>
  <dc:creator>Cornely, Adrian</dc:creator>
  <cp:lastModifiedBy>Cornely, Adrian</cp:lastModifiedBy>
  <cp:revision>3</cp:revision>
  <dcterms:created xsi:type="dcterms:W3CDTF">2023-05-17T14:11:41Z</dcterms:created>
  <dcterms:modified xsi:type="dcterms:W3CDTF">2023-05-18T04:55:37Z</dcterms:modified>
</cp:coreProperties>
</file>