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4" r:id="rId5"/>
    <p:sldMasterId id="2147483662" r:id="rId6"/>
  </p:sldMasterIdLst>
  <p:sldIdLst>
    <p:sldId id="264" r:id="rId7"/>
    <p:sldId id="297" r:id="rId8"/>
    <p:sldId id="273" r:id="rId9"/>
    <p:sldId id="272" r:id="rId10"/>
    <p:sldId id="274" r:id="rId11"/>
    <p:sldId id="275" r:id="rId12"/>
    <p:sldId id="266" r:id="rId13"/>
    <p:sldId id="277" r:id="rId14"/>
    <p:sldId id="260" r:id="rId15"/>
    <p:sldId id="278" r:id="rId16"/>
    <p:sldId id="267" r:id="rId17"/>
    <p:sldId id="296" r:id="rId18"/>
    <p:sldId id="295" r:id="rId19"/>
    <p:sldId id="281" r:id="rId20"/>
    <p:sldId id="284" r:id="rId21"/>
    <p:sldId id="268" r:id="rId22"/>
    <p:sldId id="285" r:id="rId23"/>
    <p:sldId id="286" r:id="rId24"/>
    <p:sldId id="287" r:id="rId25"/>
    <p:sldId id="288" r:id="rId26"/>
    <p:sldId id="289" r:id="rId27"/>
    <p:sldId id="291" r:id="rId28"/>
    <p:sldId id="292" r:id="rId29"/>
    <p:sldId id="293" r:id="rId30"/>
    <p:sldId id="294" r:id="rId31"/>
    <p:sldId id="299" r:id="rId32"/>
    <p:sldId id="300" r:id="rId33"/>
    <p:sldId id="301" r:id="rId34"/>
    <p:sldId id="302" r:id="rId35"/>
    <p:sldId id="303" r:id="rId36"/>
    <p:sldId id="309" r:id="rId37"/>
    <p:sldId id="310" r:id="rId38"/>
    <p:sldId id="306" r:id="rId39"/>
    <p:sldId id="307" r:id="rId40"/>
    <p:sldId id="30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77"/>
    <p:restoredTop sz="96327"/>
  </p:normalViewPr>
  <p:slideViewPr>
    <p:cSldViewPr snapToGrid="0" snapToObjects="1">
      <p:cViewPr varScale="1">
        <p:scale>
          <a:sx n="128" d="100"/>
          <a:sy n="128" d="100"/>
        </p:scale>
        <p:origin x="8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C2B1BE-9D98-43F7-817E-3E654085EC94}" type="doc">
      <dgm:prSet loTypeId="urn:microsoft.com/office/officeart/2005/8/layout/hierarchy3" loCatId="hierarchy" qsTypeId="urn:microsoft.com/office/officeart/2005/8/quickstyle/simple1" qsCatId="simple" csTypeId="urn:microsoft.com/office/officeart/2005/8/colors/accent4_2" csCatId="accent4"/>
      <dgm:spPr/>
      <dgm:t>
        <a:bodyPr/>
        <a:lstStyle/>
        <a:p>
          <a:endParaRPr lang="en-US"/>
        </a:p>
      </dgm:t>
    </dgm:pt>
    <dgm:pt modelId="{77C95DF7-6CFF-4143-BE3E-5F9507D1266C}">
      <dgm:prSet/>
      <dgm:spPr/>
      <dgm:t>
        <a:bodyPr/>
        <a:lstStyle/>
        <a:p>
          <a:r>
            <a:rPr lang="en-US" b="0" i="0" dirty="0">
              <a:latin typeface="Times New Roman" panose="02020603050405020304" pitchFamily="18" charset="0"/>
              <a:cs typeface="Times New Roman" panose="02020603050405020304" pitchFamily="18" charset="0"/>
            </a:rPr>
            <a:t>Definition: Detailed and systematic examination of material to identify patterns, themes, or biases</a:t>
          </a:r>
          <a:endParaRPr lang="en-US" dirty="0">
            <a:latin typeface="Times New Roman" panose="02020603050405020304" pitchFamily="18" charset="0"/>
            <a:cs typeface="Times New Roman" panose="02020603050405020304" pitchFamily="18" charset="0"/>
          </a:endParaRPr>
        </a:p>
      </dgm:t>
    </dgm:pt>
    <dgm:pt modelId="{3DB6EF0F-D585-442F-954F-4C7AF1C390B3}" type="parTrans" cxnId="{0405598A-AD81-4FAA-98AD-6EA7EF204F90}">
      <dgm:prSet/>
      <dgm:spPr/>
      <dgm:t>
        <a:bodyPr/>
        <a:lstStyle/>
        <a:p>
          <a:endParaRPr lang="en-US"/>
        </a:p>
      </dgm:t>
    </dgm:pt>
    <dgm:pt modelId="{F13BFE7C-88E1-4D16-B3FC-66F1ACCC484B}" type="sibTrans" cxnId="{0405598A-AD81-4FAA-98AD-6EA7EF204F90}">
      <dgm:prSet/>
      <dgm:spPr/>
      <dgm:t>
        <a:bodyPr/>
        <a:lstStyle/>
        <a:p>
          <a:endParaRPr lang="en-US"/>
        </a:p>
      </dgm:t>
    </dgm:pt>
    <dgm:pt modelId="{1F3AA813-BF47-44C7-B992-ED087467D84A}">
      <dgm:prSet custT="1"/>
      <dgm:spPr/>
      <dgm:t>
        <a:bodyPr/>
        <a:lstStyle/>
        <a:p>
          <a:pPr marL="0" lvl="0" indent="0" algn="ctr" defTabSz="889000">
            <a:lnSpc>
              <a:spcPct val="90000"/>
            </a:lnSpc>
            <a:spcBef>
              <a:spcPct val="0"/>
            </a:spcBef>
            <a:spcAft>
              <a:spcPct val="35000"/>
            </a:spcAft>
            <a:buNone/>
          </a:pPr>
          <a:r>
            <a:rPr lang="en-US" sz="2000" b="0" i="0" kern="1200" dirty="0">
              <a:solidFill>
                <a:srgbClr val="FFFFFF"/>
              </a:solidFill>
              <a:latin typeface="Times New Roman" panose="02020603050405020304" pitchFamily="18" charset="0"/>
              <a:ea typeface="+mn-ea"/>
              <a:cs typeface="Times New Roman" panose="02020603050405020304" pitchFamily="18" charset="0"/>
            </a:rPr>
            <a:t>Types of material analyzed: books, newspapers, personal journals, legal documents, films, television, art, music, etc.</a:t>
          </a:r>
        </a:p>
      </dgm:t>
    </dgm:pt>
    <dgm:pt modelId="{146EB95F-CC3E-4B21-9C65-00C7A6B606F6}" type="parTrans" cxnId="{2503E101-4600-4431-B1CB-770DFE5D0800}">
      <dgm:prSet/>
      <dgm:spPr/>
      <dgm:t>
        <a:bodyPr/>
        <a:lstStyle/>
        <a:p>
          <a:endParaRPr lang="en-US"/>
        </a:p>
      </dgm:t>
    </dgm:pt>
    <dgm:pt modelId="{E86D2AAE-1C99-41B0-8739-21D902987695}" type="sibTrans" cxnId="{2503E101-4600-4431-B1CB-770DFE5D0800}">
      <dgm:prSet/>
      <dgm:spPr/>
      <dgm:t>
        <a:bodyPr/>
        <a:lstStyle/>
        <a:p>
          <a:endParaRPr lang="en-US"/>
        </a:p>
      </dgm:t>
    </dgm:pt>
    <dgm:pt modelId="{401871F3-F22D-4C81-944E-A679A0ED7FE0}">
      <dgm:prSet custT="1"/>
      <dgm:spPr/>
      <dgm:t>
        <a:bodyPr/>
        <a:lstStyle/>
        <a:p>
          <a:pPr marL="0" lvl="0" indent="0" algn="ctr" defTabSz="889000">
            <a:lnSpc>
              <a:spcPct val="90000"/>
            </a:lnSpc>
            <a:spcBef>
              <a:spcPct val="0"/>
            </a:spcBef>
            <a:spcAft>
              <a:spcPct val="35000"/>
            </a:spcAft>
            <a:buNone/>
          </a:pPr>
          <a:r>
            <a:rPr lang="en-US" sz="2000" b="0" i="0" kern="1200" dirty="0">
              <a:solidFill>
                <a:srgbClr val="FFFFFF"/>
              </a:solidFill>
              <a:latin typeface="Times New Roman" panose="02020603050405020304" pitchFamily="18" charset="0"/>
              <a:ea typeface="+mn-ea"/>
              <a:cs typeface="Times New Roman" panose="02020603050405020304" pitchFamily="18" charset="0"/>
            </a:rPr>
            <a:t>Disciplines using content analysis: fine arts, education, history, psychology, journalism, political science</a:t>
          </a:r>
        </a:p>
      </dgm:t>
    </dgm:pt>
    <dgm:pt modelId="{5430DCC5-0443-4148-B5E8-2EFC710F23CF}" type="parTrans" cxnId="{DA3F617E-2319-43F8-BCD9-3F3B11322F2B}">
      <dgm:prSet/>
      <dgm:spPr/>
      <dgm:t>
        <a:bodyPr/>
        <a:lstStyle/>
        <a:p>
          <a:endParaRPr lang="en-US"/>
        </a:p>
      </dgm:t>
    </dgm:pt>
    <dgm:pt modelId="{BFD7293D-7B60-4D45-AEA2-56FD734E8F4D}" type="sibTrans" cxnId="{DA3F617E-2319-43F8-BCD9-3F3B11322F2B}">
      <dgm:prSet/>
      <dgm:spPr/>
      <dgm:t>
        <a:bodyPr/>
        <a:lstStyle/>
        <a:p>
          <a:endParaRPr lang="en-US"/>
        </a:p>
      </dgm:t>
    </dgm:pt>
    <dgm:pt modelId="{59E07BDC-A733-443B-8623-8F7884B34CC6}" type="pres">
      <dgm:prSet presAssocID="{F2C2B1BE-9D98-43F7-817E-3E654085EC94}" presName="diagram" presStyleCnt="0">
        <dgm:presLayoutVars>
          <dgm:chPref val="1"/>
          <dgm:dir/>
          <dgm:animOne val="branch"/>
          <dgm:animLvl val="lvl"/>
          <dgm:resizeHandles/>
        </dgm:presLayoutVars>
      </dgm:prSet>
      <dgm:spPr/>
    </dgm:pt>
    <dgm:pt modelId="{AB784644-A848-406C-972C-67E9D9A5346D}" type="pres">
      <dgm:prSet presAssocID="{77C95DF7-6CFF-4143-BE3E-5F9507D1266C}" presName="root" presStyleCnt="0"/>
      <dgm:spPr/>
    </dgm:pt>
    <dgm:pt modelId="{489AEDC8-80A4-49CE-9A0B-B95E23BFE273}" type="pres">
      <dgm:prSet presAssocID="{77C95DF7-6CFF-4143-BE3E-5F9507D1266C}" presName="rootComposite" presStyleCnt="0"/>
      <dgm:spPr/>
    </dgm:pt>
    <dgm:pt modelId="{CE8BF3DC-6D90-4D19-B337-D12CF8321C26}" type="pres">
      <dgm:prSet presAssocID="{77C95DF7-6CFF-4143-BE3E-5F9507D1266C}" presName="rootText" presStyleLbl="node1" presStyleIdx="0" presStyleCnt="3"/>
      <dgm:spPr/>
    </dgm:pt>
    <dgm:pt modelId="{2CA8E5CE-D7D4-4184-AACC-AEA9CB28AFE1}" type="pres">
      <dgm:prSet presAssocID="{77C95DF7-6CFF-4143-BE3E-5F9507D1266C}" presName="rootConnector" presStyleLbl="node1" presStyleIdx="0" presStyleCnt="3"/>
      <dgm:spPr/>
    </dgm:pt>
    <dgm:pt modelId="{132527A6-1832-44FD-8C93-113BDB1EFAD8}" type="pres">
      <dgm:prSet presAssocID="{77C95DF7-6CFF-4143-BE3E-5F9507D1266C}" presName="childShape" presStyleCnt="0"/>
      <dgm:spPr/>
    </dgm:pt>
    <dgm:pt modelId="{99ED14E4-5A25-4CA5-B0B0-1F6B0495A7F1}" type="pres">
      <dgm:prSet presAssocID="{1F3AA813-BF47-44C7-B992-ED087467D84A}" presName="root" presStyleCnt="0"/>
      <dgm:spPr/>
    </dgm:pt>
    <dgm:pt modelId="{816C4129-F7F3-4574-8EBA-4EC5A3D5F19E}" type="pres">
      <dgm:prSet presAssocID="{1F3AA813-BF47-44C7-B992-ED087467D84A}" presName="rootComposite" presStyleCnt="0"/>
      <dgm:spPr/>
    </dgm:pt>
    <dgm:pt modelId="{50E320FA-CB09-4E86-AB20-67FE2D786FE5}" type="pres">
      <dgm:prSet presAssocID="{1F3AA813-BF47-44C7-B992-ED087467D84A}" presName="rootText" presStyleLbl="node1" presStyleIdx="1" presStyleCnt="3"/>
      <dgm:spPr/>
    </dgm:pt>
    <dgm:pt modelId="{1648B5A4-DF9C-4AAE-8BB7-F9D853A1BCCF}" type="pres">
      <dgm:prSet presAssocID="{1F3AA813-BF47-44C7-B992-ED087467D84A}" presName="rootConnector" presStyleLbl="node1" presStyleIdx="1" presStyleCnt="3"/>
      <dgm:spPr/>
    </dgm:pt>
    <dgm:pt modelId="{FB0B6B34-DFF2-4B58-BFCC-85A5C64CAF7A}" type="pres">
      <dgm:prSet presAssocID="{1F3AA813-BF47-44C7-B992-ED087467D84A}" presName="childShape" presStyleCnt="0"/>
      <dgm:spPr/>
    </dgm:pt>
    <dgm:pt modelId="{FAD87ABB-3AE9-4736-98CD-78C6C262E776}" type="pres">
      <dgm:prSet presAssocID="{401871F3-F22D-4C81-944E-A679A0ED7FE0}" presName="root" presStyleCnt="0"/>
      <dgm:spPr/>
    </dgm:pt>
    <dgm:pt modelId="{E8510039-6FBB-44E7-AFAE-7E4046E407D4}" type="pres">
      <dgm:prSet presAssocID="{401871F3-F22D-4C81-944E-A679A0ED7FE0}" presName="rootComposite" presStyleCnt="0"/>
      <dgm:spPr/>
    </dgm:pt>
    <dgm:pt modelId="{BFEF6224-F28A-4608-B46D-019DFF05D6D3}" type="pres">
      <dgm:prSet presAssocID="{401871F3-F22D-4C81-944E-A679A0ED7FE0}" presName="rootText" presStyleLbl="node1" presStyleIdx="2" presStyleCnt="3"/>
      <dgm:spPr/>
    </dgm:pt>
    <dgm:pt modelId="{7FBB566F-1481-470D-9ED7-20C7D54B41FD}" type="pres">
      <dgm:prSet presAssocID="{401871F3-F22D-4C81-944E-A679A0ED7FE0}" presName="rootConnector" presStyleLbl="node1" presStyleIdx="2" presStyleCnt="3"/>
      <dgm:spPr/>
    </dgm:pt>
    <dgm:pt modelId="{7C352D3C-6B48-448C-B66A-028047AA435B}" type="pres">
      <dgm:prSet presAssocID="{401871F3-F22D-4C81-944E-A679A0ED7FE0}" presName="childShape" presStyleCnt="0"/>
      <dgm:spPr/>
    </dgm:pt>
  </dgm:ptLst>
  <dgm:cxnLst>
    <dgm:cxn modelId="{2503E101-4600-4431-B1CB-770DFE5D0800}" srcId="{F2C2B1BE-9D98-43F7-817E-3E654085EC94}" destId="{1F3AA813-BF47-44C7-B992-ED087467D84A}" srcOrd="1" destOrd="0" parTransId="{146EB95F-CC3E-4B21-9C65-00C7A6B606F6}" sibTransId="{E86D2AAE-1C99-41B0-8739-21D902987695}"/>
    <dgm:cxn modelId="{80F26B23-A859-412D-BFFF-2CBE373D2904}" type="presOf" srcId="{401871F3-F22D-4C81-944E-A679A0ED7FE0}" destId="{7FBB566F-1481-470D-9ED7-20C7D54B41FD}" srcOrd="1" destOrd="0" presId="urn:microsoft.com/office/officeart/2005/8/layout/hierarchy3"/>
    <dgm:cxn modelId="{E54A4128-1286-427E-84A5-5CEA64CBF30E}" type="presOf" srcId="{1F3AA813-BF47-44C7-B992-ED087467D84A}" destId="{50E320FA-CB09-4E86-AB20-67FE2D786FE5}" srcOrd="0" destOrd="0" presId="urn:microsoft.com/office/officeart/2005/8/layout/hierarchy3"/>
    <dgm:cxn modelId="{41808253-3845-43C1-ACF1-F90398ED4F20}" type="presOf" srcId="{77C95DF7-6CFF-4143-BE3E-5F9507D1266C}" destId="{CE8BF3DC-6D90-4D19-B337-D12CF8321C26}" srcOrd="0" destOrd="0" presId="urn:microsoft.com/office/officeart/2005/8/layout/hierarchy3"/>
    <dgm:cxn modelId="{DA3F617E-2319-43F8-BCD9-3F3B11322F2B}" srcId="{F2C2B1BE-9D98-43F7-817E-3E654085EC94}" destId="{401871F3-F22D-4C81-944E-A679A0ED7FE0}" srcOrd="2" destOrd="0" parTransId="{5430DCC5-0443-4148-B5E8-2EFC710F23CF}" sibTransId="{BFD7293D-7B60-4D45-AEA2-56FD734E8F4D}"/>
    <dgm:cxn modelId="{4975BB7E-3159-4D15-87AE-41248688CFBC}" type="presOf" srcId="{401871F3-F22D-4C81-944E-A679A0ED7FE0}" destId="{BFEF6224-F28A-4608-B46D-019DFF05D6D3}" srcOrd="0" destOrd="0" presId="urn:microsoft.com/office/officeart/2005/8/layout/hierarchy3"/>
    <dgm:cxn modelId="{0405598A-AD81-4FAA-98AD-6EA7EF204F90}" srcId="{F2C2B1BE-9D98-43F7-817E-3E654085EC94}" destId="{77C95DF7-6CFF-4143-BE3E-5F9507D1266C}" srcOrd="0" destOrd="0" parTransId="{3DB6EF0F-D585-442F-954F-4C7AF1C390B3}" sibTransId="{F13BFE7C-88E1-4D16-B3FC-66F1ACCC484B}"/>
    <dgm:cxn modelId="{73A5F59D-9307-4A1B-9331-1BCE16AF1089}" type="presOf" srcId="{77C95DF7-6CFF-4143-BE3E-5F9507D1266C}" destId="{2CA8E5CE-D7D4-4184-AACC-AEA9CB28AFE1}" srcOrd="1" destOrd="0" presId="urn:microsoft.com/office/officeart/2005/8/layout/hierarchy3"/>
    <dgm:cxn modelId="{68458FA8-D959-4FB3-A63C-80F1AAE5C6B2}" type="presOf" srcId="{1F3AA813-BF47-44C7-B992-ED087467D84A}" destId="{1648B5A4-DF9C-4AAE-8BB7-F9D853A1BCCF}" srcOrd="1" destOrd="0" presId="urn:microsoft.com/office/officeart/2005/8/layout/hierarchy3"/>
    <dgm:cxn modelId="{796DDBE2-4EB4-42E8-8A74-1A4BD8E5A2BA}" type="presOf" srcId="{F2C2B1BE-9D98-43F7-817E-3E654085EC94}" destId="{59E07BDC-A733-443B-8623-8F7884B34CC6}" srcOrd="0" destOrd="0" presId="urn:microsoft.com/office/officeart/2005/8/layout/hierarchy3"/>
    <dgm:cxn modelId="{AD1D529B-1094-41DB-8AD8-6749E37D577B}" type="presParOf" srcId="{59E07BDC-A733-443B-8623-8F7884B34CC6}" destId="{AB784644-A848-406C-972C-67E9D9A5346D}" srcOrd="0" destOrd="0" presId="urn:microsoft.com/office/officeart/2005/8/layout/hierarchy3"/>
    <dgm:cxn modelId="{F90C4910-8BAB-4D58-A1E1-FE32F94B1433}" type="presParOf" srcId="{AB784644-A848-406C-972C-67E9D9A5346D}" destId="{489AEDC8-80A4-49CE-9A0B-B95E23BFE273}" srcOrd="0" destOrd="0" presId="urn:microsoft.com/office/officeart/2005/8/layout/hierarchy3"/>
    <dgm:cxn modelId="{D8719385-7A34-4960-961C-47B51648C4A0}" type="presParOf" srcId="{489AEDC8-80A4-49CE-9A0B-B95E23BFE273}" destId="{CE8BF3DC-6D90-4D19-B337-D12CF8321C26}" srcOrd="0" destOrd="0" presId="urn:microsoft.com/office/officeart/2005/8/layout/hierarchy3"/>
    <dgm:cxn modelId="{37DC76AC-DCD7-4432-B8BE-A76B7E2CBDD6}" type="presParOf" srcId="{489AEDC8-80A4-49CE-9A0B-B95E23BFE273}" destId="{2CA8E5CE-D7D4-4184-AACC-AEA9CB28AFE1}" srcOrd="1" destOrd="0" presId="urn:microsoft.com/office/officeart/2005/8/layout/hierarchy3"/>
    <dgm:cxn modelId="{8B51AE06-8EE1-4F17-B48C-62F39CBEEE2C}" type="presParOf" srcId="{AB784644-A848-406C-972C-67E9D9A5346D}" destId="{132527A6-1832-44FD-8C93-113BDB1EFAD8}" srcOrd="1" destOrd="0" presId="urn:microsoft.com/office/officeart/2005/8/layout/hierarchy3"/>
    <dgm:cxn modelId="{6ACC1C95-CC66-473B-A4E8-EFB79929400A}" type="presParOf" srcId="{59E07BDC-A733-443B-8623-8F7884B34CC6}" destId="{99ED14E4-5A25-4CA5-B0B0-1F6B0495A7F1}" srcOrd="1" destOrd="0" presId="urn:microsoft.com/office/officeart/2005/8/layout/hierarchy3"/>
    <dgm:cxn modelId="{523D9F3A-3941-40BE-8FBF-AAEF8B57F997}" type="presParOf" srcId="{99ED14E4-5A25-4CA5-B0B0-1F6B0495A7F1}" destId="{816C4129-F7F3-4574-8EBA-4EC5A3D5F19E}" srcOrd="0" destOrd="0" presId="urn:microsoft.com/office/officeart/2005/8/layout/hierarchy3"/>
    <dgm:cxn modelId="{EDAFB357-A0D9-45D0-99DC-2BFE0080E72E}" type="presParOf" srcId="{816C4129-F7F3-4574-8EBA-4EC5A3D5F19E}" destId="{50E320FA-CB09-4E86-AB20-67FE2D786FE5}" srcOrd="0" destOrd="0" presId="urn:microsoft.com/office/officeart/2005/8/layout/hierarchy3"/>
    <dgm:cxn modelId="{90E9D93B-A7C9-46D7-9CC2-B41E64087D69}" type="presParOf" srcId="{816C4129-F7F3-4574-8EBA-4EC5A3D5F19E}" destId="{1648B5A4-DF9C-4AAE-8BB7-F9D853A1BCCF}" srcOrd="1" destOrd="0" presId="urn:microsoft.com/office/officeart/2005/8/layout/hierarchy3"/>
    <dgm:cxn modelId="{03605591-A081-4866-88C3-78B4CC38F8F2}" type="presParOf" srcId="{99ED14E4-5A25-4CA5-B0B0-1F6B0495A7F1}" destId="{FB0B6B34-DFF2-4B58-BFCC-85A5C64CAF7A}" srcOrd="1" destOrd="0" presId="urn:microsoft.com/office/officeart/2005/8/layout/hierarchy3"/>
    <dgm:cxn modelId="{C1556C9D-2FBF-409A-AD1D-2A95432778D0}" type="presParOf" srcId="{59E07BDC-A733-443B-8623-8F7884B34CC6}" destId="{FAD87ABB-3AE9-4736-98CD-78C6C262E776}" srcOrd="2" destOrd="0" presId="urn:microsoft.com/office/officeart/2005/8/layout/hierarchy3"/>
    <dgm:cxn modelId="{CA9EFA00-5CAF-4939-830D-B0405588A57F}" type="presParOf" srcId="{FAD87ABB-3AE9-4736-98CD-78C6C262E776}" destId="{E8510039-6FBB-44E7-AFAE-7E4046E407D4}" srcOrd="0" destOrd="0" presId="urn:microsoft.com/office/officeart/2005/8/layout/hierarchy3"/>
    <dgm:cxn modelId="{6C4B2CD9-EEFC-4546-A8EB-13655B68D3D9}" type="presParOf" srcId="{E8510039-6FBB-44E7-AFAE-7E4046E407D4}" destId="{BFEF6224-F28A-4608-B46D-019DFF05D6D3}" srcOrd="0" destOrd="0" presId="urn:microsoft.com/office/officeart/2005/8/layout/hierarchy3"/>
    <dgm:cxn modelId="{4D646EA1-1CC7-42C2-8A7D-CA748A48302C}" type="presParOf" srcId="{E8510039-6FBB-44E7-AFAE-7E4046E407D4}" destId="{7FBB566F-1481-470D-9ED7-20C7D54B41FD}" srcOrd="1" destOrd="0" presId="urn:microsoft.com/office/officeart/2005/8/layout/hierarchy3"/>
    <dgm:cxn modelId="{70648444-D95F-4178-8C5C-6E9D497F3DBF}" type="presParOf" srcId="{FAD87ABB-3AE9-4736-98CD-78C6C262E776}" destId="{7C352D3C-6B48-448C-B66A-028047AA435B}"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261188-28E5-4E69-9A38-EA61CBCC9539}"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48FCAFB8-7A91-4D4A-A1E6-89963591ABFE}">
      <dgm:prSet/>
      <dgm:spPr/>
      <dgm:t>
        <a:bodyPr/>
        <a:lstStyle/>
        <a:p>
          <a:r>
            <a:rPr lang="en-US"/>
            <a:t>Plan ahead</a:t>
          </a:r>
        </a:p>
      </dgm:t>
    </dgm:pt>
    <dgm:pt modelId="{715B089C-AE32-4BD5-8689-58BC4B8CDCD5}" type="parTrans" cxnId="{0DE47B6B-43FD-4A87-9B97-810FC809C675}">
      <dgm:prSet/>
      <dgm:spPr/>
      <dgm:t>
        <a:bodyPr/>
        <a:lstStyle/>
        <a:p>
          <a:endParaRPr lang="en-US"/>
        </a:p>
      </dgm:t>
    </dgm:pt>
    <dgm:pt modelId="{6E1AF9F7-D511-41B6-8150-416445C9CD18}" type="sibTrans" cxnId="{0DE47B6B-43FD-4A87-9B97-810FC809C675}">
      <dgm:prSet/>
      <dgm:spPr/>
      <dgm:t>
        <a:bodyPr/>
        <a:lstStyle/>
        <a:p>
          <a:endParaRPr lang="en-US"/>
        </a:p>
      </dgm:t>
    </dgm:pt>
    <dgm:pt modelId="{67BFBAA3-346C-462D-9880-9A2DD162A05D}">
      <dgm:prSet/>
      <dgm:spPr/>
      <dgm:t>
        <a:bodyPr/>
        <a:lstStyle/>
        <a:p>
          <a:r>
            <a:rPr lang="en-US"/>
            <a:t>Plan ahead: Decide on the purpose of the interview, the types of questions you will ask, and who you will be interviewing.</a:t>
          </a:r>
        </a:p>
      </dgm:t>
    </dgm:pt>
    <dgm:pt modelId="{532A64A4-AED3-48D8-9FDC-FCDF997F77B7}" type="parTrans" cxnId="{1A59703C-210E-446F-BA62-69E305B9EFF0}">
      <dgm:prSet/>
      <dgm:spPr/>
      <dgm:t>
        <a:bodyPr/>
        <a:lstStyle/>
        <a:p>
          <a:endParaRPr lang="en-US"/>
        </a:p>
      </dgm:t>
    </dgm:pt>
    <dgm:pt modelId="{7BF08668-89A0-4B7D-B938-5FC63CF458E2}" type="sibTrans" cxnId="{1A59703C-210E-446F-BA62-69E305B9EFF0}">
      <dgm:prSet/>
      <dgm:spPr/>
      <dgm:t>
        <a:bodyPr/>
        <a:lstStyle/>
        <a:p>
          <a:endParaRPr lang="en-US"/>
        </a:p>
      </dgm:t>
    </dgm:pt>
    <dgm:pt modelId="{1F611212-F85B-4B54-B2C5-A1AF83A1FA39}">
      <dgm:prSet/>
      <dgm:spPr/>
      <dgm:t>
        <a:bodyPr/>
        <a:lstStyle/>
        <a:p>
          <a:r>
            <a:rPr lang="en-US"/>
            <a:t>Establish</a:t>
          </a:r>
        </a:p>
      </dgm:t>
    </dgm:pt>
    <dgm:pt modelId="{D3B6B9DD-93DA-4605-83BB-7BE17EDD8DBD}" type="parTrans" cxnId="{1383F550-5658-4899-A715-0DA220956684}">
      <dgm:prSet/>
      <dgm:spPr/>
      <dgm:t>
        <a:bodyPr/>
        <a:lstStyle/>
        <a:p>
          <a:endParaRPr lang="en-US"/>
        </a:p>
      </dgm:t>
    </dgm:pt>
    <dgm:pt modelId="{0AF1A388-6B52-4702-9FDF-07272EDC80DC}" type="sibTrans" cxnId="{1383F550-5658-4899-A715-0DA220956684}">
      <dgm:prSet/>
      <dgm:spPr/>
      <dgm:t>
        <a:bodyPr/>
        <a:lstStyle/>
        <a:p>
          <a:endParaRPr lang="en-US"/>
        </a:p>
      </dgm:t>
    </dgm:pt>
    <dgm:pt modelId="{36343242-72A7-4A66-948F-A74AAFABB69F}">
      <dgm:prSet/>
      <dgm:spPr/>
      <dgm:t>
        <a:bodyPr/>
        <a:lstStyle/>
        <a:p>
          <a:r>
            <a:rPr lang="en-US"/>
            <a:t>Establish rapport: Start with some icebreaker questions to help put the participant at ease and establish a good rapport.</a:t>
          </a:r>
        </a:p>
      </dgm:t>
    </dgm:pt>
    <dgm:pt modelId="{368446FB-BEF9-4459-9D59-BF101772429E}" type="parTrans" cxnId="{5C4A505F-8517-4F6D-BE2B-BA38C045CE67}">
      <dgm:prSet/>
      <dgm:spPr/>
      <dgm:t>
        <a:bodyPr/>
        <a:lstStyle/>
        <a:p>
          <a:endParaRPr lang="en-US"/>
        </a:p>
      </dgm:t>
    </dgm:pt>
    <dgm:pt modelId="{5274EBC5-FC96-4EE9-9A55-EAC0C4626D36}" type="sibTrans" cxnId="{5C4A505F-8517-4F6D-BE2B-BA38C045CE67}">
      <dgm:prSet/>
      <dgm:spPr/>
      <dgm:t>
        <a:bodyPr/>
        <a:lstStyle/>
        <a:p>
          <a:endParaRPr lang="en-US"/>
        </a:p>
      </dgm:t>
    </dgm:pt>
    <dgm:pt modelId="{8EF536B5-A09E-4B08-86ED-66C6C621F68B}">
      <dgm:prSet/>
      <dgm:spPr/>
      <dgm:t>
        <a:bodyPr/>
        <a:lstStyle/>
        <a:p>
          <a:r>
            <a:rPr lang="en-US" dirty="0"/>
            <a:t>Be an active listener: Listen carefully to the participant’s responses and ask follow-up questions to clarify or delve deeper into their answers.</a:t>
          </a:r>
        </a:p>
      </dgm:t>
    </dgm:pt>
    <dgm:pt modelId="{1A481CC5-E2EE-4196-8144-36BEBD820364}" type="parTrans" cxnId="{F75DD2EA-A74E-4766-A513-4CCF315D7A7F}">
      <dgm:prSet/>
      <dgm:spPr/>
      <dgm:t>
        <a:bodyPr/>
        <a:lstStyle/>
        <a:p>
          <a:endParaRPr lang="en-US"/>
        </a:p>
      </dgm:t>
    </dgm:pt>
    <dgm:pt modelId="{0400761E-42D7-45F5-95EA-925618151E5D}" type="sibTrans" cxnId="{F75DD2EA-A74E-4766-A513-4CCF315D7A7F}">
      <dgm:prSet/>
      <dgm:spPr/>
      <dgm:t>
        <a:bodyPr/>
        <a:lstStyle/>
        <a:p>
          <a:endParaRPr lang="en-US"/>
        </a:p>
      </dgm:t>
    </dgm:pt>
    <dgm:pt modelId="{D706E62F-4CED-4276-A0E4-11E1FAE6B40C}">
      <dgm:prSet/>
      <dgm:spPr/>
      <dgm:t>
        <a:bodyPr/>
        <a:lstStyle/>
        <a:p>
          <a:r>
            <a:rPr lang="en-US" dirty="0"/>
            <a:t>Be Flexible</a:t>
          </a:r>
        </a:p>
      </dgm:t>
    </dgm:pt>
    <dgm:pt modelId="{0DF3DDDF-860E-4414-A168-1FCD8F073AC5}" type="parTrans" cxnId="{CA359CE7-FA9C-4973-9B4F-113EF84BBB66}">
      <dgm:prSet/>
      <dgm:spPr/>
      <dgm:t>
        <a:bodyPr/>
        <a:lstStyle/>
        <a:p>
          <a:endParaRPr lang="en-US"/>
        </a:p>
      </dgm:t>
    </dgm:pt>
    <dgm:pt modelId="{67395D86-9C60-47D0-9B68-880F268F8026}" type="sibTrans" cxnId="{CA359CE7-FA9C-4973-9B4F-113EF84BBB66}">
      <dgm:prSet/>
      <dgm:spPr/>
      <dgm:t>
        <a:bodyPr/>
        <a:lstStyle/>
        <a:p>
          <a:endParaRPr lang="en-US"/>
        </a:p>
      </dgm:t>
    </dgm:pt>
    <dgm:pt modelId="{3E29F851-D132-43E0-A6E7-3604E292B433}">
      <dgm:prSet/>
      <dgm:spPr/>
      <dgm:t>
        <a:bodyPr/>
        <a:lstStyle/>
        <a:p>
          <a:r>
            <a:rPr lang="en-US"/>
            <a:t>Be flexible: Be prepared to deviate from your planned questions if the participant brings up something interesting or unexpected.</a:t>
          </a:r>
        </a:p>
      </dgm:t>
    </dgm:pt>
    <dgm:pt modelId="{179C2A48-D297-44E4-9478-46DBC2E19BA0}" type="parTrans" cxnId="{76379E57-E156-4099-B19B-5807E5AFCD75}">
      <dgm:prSet/>
      <dgm:spPr/>
      <dgm:t>
        <a:bodyPr/>
        <a:lstStyle/>
        <a:p>
          <a:endParaRPr lang="en-US"/>
        </a:p>
      </dgm:t>
    </dgm:pt>
    <dgm:pt modelId="{F00F7A40-4CA7-4DAE-B07B-604CA5EEB2E1}" type="sibTrans" cxnId="{76379E57-E156-4099-B19B-5807E5AFCD75}">
      <dgm:prSet/>
      <dgm:spPr/>
      <dgm:t>
        <a:bodyPr/>
        <a:lstStyle/>
        <a:p>
          <a:endParaRPr lang="en-US"/>
        </a:p>
      </dgm:t>
    </dgm:pt>
    <dgm:pt modelId="{ED54C512-38A9-4318-8635-531A01C6867E}">
      <dgm:prSet/>
      <dgm:spPr/>
      <dgm:t>
        <a:bodyPr/>
        <a:lstStyle/>
        <a:p>
          <a:r>
            <a:rPr lang="en-US"/>
            <a:t>Record</a:t>
          </a:r>
        </a:p>
      </dgm:t>
    </dgm:pt>
    <dgm:pt modelId="{280B8D9E-85BF-4906-B015-2B0B00B683BE}" type="parTrans" cxnId="{BFF8CB4A-C509-4811-9368-F4EA782B9A55}">
      <dgm:prSet/>
      <dgm:spPr/>
      <dgm:t>
        <a:bodyPr/>
        <a:lstStyle/>
        <a:p>
          <a:endParaRPr lang="en-US"/>
        </a:p>
      </dgm:t>
    </dgm:pt>
    <dgm:pt modelId="{DDB5996B-1585-47D6-8369-AD61683C8855}" type="sibTrans" cxnId="{BFF8CB4A-C509-4811-9368-F4EA782B9A55}">
      <dgm:prSet/>
      <dgm:spPr/>
      <dgm:t>
        <a:bodyPr/>
        <a:lstStyle/>
        <a:p>
          <a:endParaRPr lang="en-US"/>
        </a:p>
      </dgm:t>
    </dgm:pt>
    <dgm:pt modelId="{90777B0D-D469-4B88-A8A3-69A186002A3E}">
      <dgm:prSet/>
      <dgm:spPr/>
      <dgm:t>
        <a:bodyPr/>
        <a:lstStyle/>
        <a:p>
          <a:r>
            <a:rPr lang="en-US"/>
            <a:t>Record the interview: Consider recording the interview (with the participant’s consent) so you can review it later and ensure accurate transcription.</a:t>
          </a:r>
        </a:p>
      </dgm:t>
    </dgm:pt>
    <dgm:pt modelId="{6569E75F-AFDC-40C5-9C89-363DA5C2B093}" type="parTrans" cxnId="{F3E65ED4-1586-4FA0-82D8-83D630E0D2AC}">
      <dgm:prSet/>
      <dgm:spPr/>
      <dgm:t>
        <a:bodyPr/>
        <a:lstStyle/>
        <a:p>
          <a:endParaRPr lang="en-US"/>
        </a:p>
      </dgm:t>
    </dgm:pt>
    <dgm:pt modelId="{76D443CC-F942-481D-B6C3-12643AF683D1}" type="sibTrans" cxnId="{F3E65ED4-1586-4FA0-82D8-83D630E0D2AC}">
      <dgm:prSet/>
      <dgm:spPr/>
      <dgm:t>
        <a:bodyPr/>
        <a:lstStyle/>
        <a:p>
          <a:endParaRPr lang="en-US"/>
        </a:p>
      </dgm:t>
    </dgm:pt>
    <dgm:pt modelId="{F6779FA3-A43D-43FE-92CD-3D68AA8FA79D}">
      <dgm:prSet/>
      <dgm:spPr/>
      <dgm:t>
        <a:bodyPr/>
        <a:lstStyle/>
        <a:p>
          <a:r>
            <a:rPr lang="en-US"/>
            <a:t>Analyze</a:t>
          </a:r>
        </a:p>
      </dgm:t>
    </dgm:pt>
    <dgm:pt modelId="{087B3EC7-CD7B-4F8F-A566-CB0011462B59}" type="parTrans" cxnId="{216A9E41-B8EB-4245-A126-8C96E686762E}">
      <dgm:prSet/>
      <dgm:spPr/>
      <dgm:t>
        <a:bodyPr/>
        <a:lstStyle/>
        <a:p>
          <a:endParaRPr lang="en-US"/>
        </a:p>
      </dgm:t>
    </dgm:pt>
    <dgm:pt modelId="{179D893C-28BA-4835-996F-5AC05025284F}" type="sibTrans" cxnId="{216A9E41-B8EB-4245-A126-8C96E686762E}">
      <dgm:prSet/>
      <dgm:spPr/>
      <dgm:t>
        <a:bodyPr/>
        <a:lstStyle/>
        <a:p>
          <a:endParaRPr lang="en-US"/>
        </a:p>
      </dgm:t>
    </dgm:pt>
    <dgm:pt modelId="{85A11CA0-037F-420D-97A3-9F698C0B2F89}">
      <dgm:prSet/>
      <dgm:spPr/>
      <dgm:t>
        <a:bodyPr/>
        <a:lstStyle/>
        <a:p>
          <a:r>
            <a:rPr lang="en-US"/>
            <a:t>Analyze the data: Once you have completed all of your interviews, carefully analyze the data to identify patterns and themes that emerge.</a:t>
          </a:r>
        </a:p>
      </dgm:t>
    </dgm:pt>
    <dgm:pt modelId="{255B8A89-D02F-47D1-A502-5CDDB2CDB772}" type="parTrans" cxnId="{161B7ABF-EF9F-480A-8A88-69839520E6BB}">
      <dgm:prSet/>
      <dgm:spPr/>
      <dgm:t>
        <a:bodyPr/>
        <a:lstStyle/>
        <a:p>
          <a:endParaRPr lang="en-US"/>
        </a:p>
      </dgm:t>
    </dgm:pt>
    <dgm:pt modelId="{1EDC185E-F99E-49E9-9066-FC3993015B3C}" type="sibTrans" cxnId="{161B7ABF-EF9F-480A-8A88-69839520E6BB}">
      <dgm:prSet/>
      <dgm:spPr/>
      <dgm:t>
        <a:bodyPr/>
        <a:lstStyle/>
        <a:p>
          <a:endParaRPr lang="en-US"/>
        </a:p>
      </dgm:t>
    </dgm:pt>
    <dgm:pt modelId="{7F18CB6A-1B6B-4E71-B05F-C6ED2E0D8CAC}">
      <dgm:prSet/>
      <dgm:spPr/>
      <dgm:t>
        <a:bodyPr/>
        <a:lstStyle/>
        <a:p>
          <a:r>
            <a:rPr lang="en-US" dirty="0"/>
            <a:t>Be an active listener</a:t>
          </a:r>
        </a:p>
      </dgm:t>
    </dgm:pt>
    <dgm:pt modelId="{C43AC912-507C-458A-8DA1-DF7D52B95D86}" type="sibTrans" cxnId="{88039906-9324-4507-90B1-D536F6DB3296}">
      <dgm:prSet/>
      <dgm:spPr/>
      <dgm:t>
        <a:bodyPr/>
        <a:lstStyle/>
        <a:p>
          <a:endParaRPr lang="en-US"/>
        </a:p>
      </dgm:t>
    </dgm:pt>
    <dgm:pt modelId="{B07D63CC-906F-46CF-8865-3AFBC8501323}" type="parTrans" cxnId="{88039906-9324-4507-90B1-D536F6DB3296}">
      <dgm:prSet/>
      <dgm:spPr/>
      <dgm:t>
        <a:bodyPr/>
        <a:lstStyle/>
        <a:p>
          <a:endParaRPr lang="en-US"/>
        </a:p>
      </dgm:t>
    </dgm:pt>
    <dgm:pt modelId="{51471010-E266-488F-9CBB-0754CD709669}" type="pres">
      <dgm:prSet presAssocID="{5A261188-28E5-4E69-9A38-EA61CBCC9539}" presName="Name0" presStyleCnt="0">
        <dgm:presLayoutVars>
          <dgm:dir/>
          <dgm:animLvl val="lvl"/>
          <dgm:resizeHandles val="exact"/>
        </dgm:presLayoutVars>
      </dgm:prSet>
      <dgm:spPr/>
    </dgm:pt>
    <dgm:pt modelId="{C9C4931D-8AAF-406C-8C16-B4DB0F85478E}" type="pres">
      <dgm:prSet presAssocID="{F6779FA3-A43D-43FE-92CD-3D68AA8FA79D}" presName="boxAndChildren" presStyleCnt="0"/>
      <dgm:spPr/>
    </dgm:pt>
    <dgm:pt modelId="{90F0FFF3-DE05-4BBE-804A-B61CD196F7EE}" type="pres">
      <dgm:prSet presAssocID="{F6779FA3-A43D-43FE-92CD-3D68AA8FA79D}" presName="parentTextBox" presStyleLbl="alignNode1" presStyleIdx="0" presStyleCnt="6"/>
      <dgm:spPr/>
    </dgm:pt>
    <dgm:pt modelId="{DF963E1F-0181-4B15-BF23-6C974C8D4068}" type="pres">
      <dgm:prSet presAssocID="{F6779FA3-A43D-43FE-92CD-3D68AA8FA79D}" presName="descendantBox" presStyleLbl="bgAccFollowNode1" presStyleIdx="0" presStyleCnt="6"/>
      <dgm:spPr/>
    </dgm:pt>
    <dgm:pt modelId="{0CF849D2-AE38-43D6-B617-8627A058D414}" type="pres">
      <dgm:prSet presAssocID="{DDB5996B-1585-47D6-8369-AD61683C8855}" presName="sp" presStyleCnt="0"/>
      <dgm:spPr/>
    </dgm:pt>
    <dgm:pt modelId="{52ECD18A-9C6C-4153-A72B-D44C29ED6252}" type="pres">
      <dgm:prSet presAssocID="{ED54C512-38A9-4318-8635-531A01C6867E}" presName="arrowAndChildren" presStyleCnt="0"/>
      <dgm:spPr/>
    </dgm:pt>
    <dgm:pt modelId="{57D4C9A8-0829-45A3-8251-5315DE8B9C6A}" type="pres">
      <dgm:prSet presAssocID="{ED54C512-38A9-4318-8635-531A01C6867E}" presName="parentTextArrow" presStyleLbl="node1" presStyleIdx="0" presStyleCnt="0"/>
      <dgm:spPr/>
    </dgm:pt>
    <dgm:pt modelId="{DC8E69F0-3118-467F-9DB4-5EB98B268F2C}" type="pres">
      <dgm:prSet presAssocID="{ED54C512-38A9-4318-8635-531A01C6867E}" presName="arrow" presStyleLbl="alignNode1" presStyleIdx="1" presStyleCnt="6"/>
      <dgm:spPr/>
    </dgm:pt>
    <dgm:pt modelId="{B672D674-3E98-40D7-9CBC-930CFB882AC4}" type="pres">
      <dgm:prSet presAssocID="{ED54C512-38A9-4318-8635-531A01C6867E}" presName="descendantArrow" presStyleLbl="bgAccFollowNode1" presStyleIdx="1" presStyleCnt="6"/>
      <dgm:spPr/>
    </dgm:pt>
    <dgm:pt modelId="{2329E00F-6BC2-4460-921B-BE1E7F906754}" type="pres">
      <dgm:prSet presAssocID="{67395D86-9C60-47D0-9B68-880F268F8026}" presName="sp" presStyleCnt="0"/>
      <dgm:spPr/>
    </dgm:pt>
    <dgm:pt modelId="{EF3E8CF6-D345-4B6B-BEA1-330C84BF6484}" type="pres">
      <dgm:prSet presAssocID="{D706E62F-4CED-4276-A0E4-11E1FAE6B40C}" presName="arrowAndChildren" presStyleCnt="0"/>
      <dgm:spPr/>
    </dgm:pt>
    <dgm:pt modelId="{FF1B465B-DE69-404D-9A92-BE11C81BA56B}" type="pres">
      <dgm:prSet presAssocID="{D706E62F-4CED-4276-A0E4-11E1FAE6B40C}" presName="parentTextArrow" presStyleLbl="node1" presStyleIdx="0" presStyleCnt="0"/>
      <dgm:spPr/>
    </dgm:pt>
    <dgm:pt modelId="{60222C90-9497-403F-8ED3-3B31761F56EB}" type="pres">
      <dgm:prSet presAssocID="{D706E62F-4CED-4276-A0E4-11E1FAE6B40C}" presName="arrow" presStyleLbl="alignNode1" presStyleIdx="2" presStyleCnt="6"/>
      <dgm:spPr/>
    </dgm:pt>
    <dgm:pt modelId="{BFB84318-EDF9-4EC8-9718-B7EC3802CDB4}" type="pres">
      <dgm:prSet presAssocID="{D706E62F-4CED-4276-A0E4-11E1FAE6B40C}" presName="descendantArrow" presStyleLbl="bgAccFollowNode1" presStyleIdx="2" presStyleCnt="6"/>
      <dgm:spPr/>
    </dgm:pt>
    <dgm:pt modelId="{CA2B9CF3-C4D5-421D-846E-A3E595A859F0}" type="pres">
      <dgm:prSet presAssocID="{C43AC912-507C-458A-8DA1-DF7D52B95D86}" presName="sp" presStyleCnt="0"/>
      <dgm:spPr/>
    </dgm:pt>
    <dgm:pt modelId="{143D98D7-4D13-4696-BD09-AF81CCFB1FCA}" type="pres">
      <dgm:prSet presAssocID="{7F18CB6A-1B6B-4E71-B05F-C6ED2E0D8CAC}" presName="arrowAndChildren" presStyleCnt="0"/>
      <dgm:spPr/>
    </dgm:pt>
    <dgm:pt modelId="{7F7F753D-D8DB-4C0D-B576-13CC92A2F29A}" type="pres">
      <dgm:prSet presAssocID="{7F18CB6A-1B6B-4E71-B05F-C6ED2E0D8CAC}" presName="parentTextArrow" presStyleLbl="node1" presStyleIdx="0" presStyleCnt="0"/>
      <dgm:spPr/>
    </dgm:pt>
    <dgm:pt modelId="{4E7CAEE2-788B-483C-AC53-E3380E9130F6}" type="pres">
      <dgm:prSet presAssocID="{7F18CB6A-1B6B-4E71-B05F-C6ED2E0D8CAC}" presName="arrow" presStyleLbl="alignNode1" presStyleIdx="3" presStyleCnt="6"/>
      <dgm:spPr/>
    </dgm:pt>
    <dgm:pt modelId="{CFD8B0A8-6553-4214-B1C0-2F595273E5C3}" type="pres">
      <dgm:prSet presAssocID="{7F18CB6A-1B6B-4E71-B05F-C6ED2E0D8CAC}" presName="descendantArrow" presStyleLbl="bgAccFollowNode1" presStyleIdx="3" presStyleCnt="6"/>
      <dgm:spPr/>
    </dgm:pt>
    <dgm:pt modelId="{F88AE3CC-C5C2-4C29-9BE8-F88DA2666E6E}" type="pres">
      <dgm:prSet presAssocID="{0AF1A388-6B52-4702-9FDF-07272EDC80DC}" presName="sp" presStyleCnt="0"/>
      <dgm:spPr/>
    </dgm:pt>
    <dgm:pt modelId="{869B9267-C8CC-4E46-B483-6018DA202D34}" type="pres">
      <dgm:prSet presAssocID="{1F611212-F85B-4B54-B2C5-A1AF83A1FA39}" presName="arrowAndChildren" presStyleCnt="0"/>
      <dgm:spPr/>
    </dgm:pt>
    <dgm:pt modelId="{2F651839-E083-4516-8B82-A4C6F80741D2}" type="pres">
      <dgm:prSet presAssocID="{1F611212-F85B-4B54-B2C5-A1AF83A1FA39}" presName="parentTextArrow" presStyleLbl="node1" presStyleIdx="0" presStyleCnt="0"/>
      <dgm:spPr/>
    </dgm:pt>
    <dgm:pt modelId="{2371FA97-388E-41C7-A59D-EEC5149C7547}" type="pres">
      <dgm:prSet presAssocID="{1F611212-F85B-4B54-B2C5-A1AF83A1FA39}" presName="arrow" presStyleLbl="alignNode1" presStyleIdx="4" presStyleCnt="6"/>
      <dgm:spPr/>
    </dgm:pt>
    <dgm:pt modelId="{A21BD2B5-DDD3-4F17-A8C1-2F896DE91645}" type="pres">
      <dgm:prSet presAssocID="{1F611212-F85B-4B54-B2C5-A1AF83A1FA39}" presName="descendantArrow" presStyleLbl="bgAccFollowNode1" presStyleIdx="4" presStyleCnt="6"/>
      <dgm:spPr/>
    </dgm:pt>
    <dgm:pt modelId="{0EEA060C-16CF-4AA9-8D76-CFD278EDE16E}" type="pres">
      <dgm:prSet presAssocID="{6E1AF9F7-D511-41B6-8150-416445C9CD18}" presName="sp" presStyleCnt="0"/>
      <dgm:spPr/>
    </dgm:pt>
    <dgm:pt modelId="{7B7FFAAA-E690-4EE2-82F8-0BA513A900F2}" type="pres">
      <dgm:prSet presAssocID="{48FCAFB8-7A91-4D4A-A1E6-89963591ABFE}" presName="arrowAndChildren" presStyleCnt="0"/>
      <dgm:spPr/>
    </dgm:pt>
    <dgm:pt modelId="{B06FAA3E-3006-4874-B57A-67C5CE5B7EF2}" type="pres">
      <dgm:prSet presAssocID="{48FCAFB8-7A91-4D4A-A1E6-89963591ABFE}" presName="parentTextArrow" presStyleLbl="node1" presStyleIdx="0" presStyleCnt="0"/>
      <dgm:spPr/>
    </dgm:pt>
    <dgm:pt modelId="{DB8842DE-A0C8-4554-9108-BA0DE0167BD6}" type="pres">
      <dgm:prSet presAssocID="{48FCAFB8-7A91-4D4A-A1E6-89963591ABFE}" presName="arrow" presStyleLbl="alignNode1" presStyleIdx="5" presStyleCnt="6"/>
      <dgm:spPr/>
    </dgm:pt>
    <dgm:pt modelId="{D659DDEC-4B8A-4783-90F4-AED988367F74}" type="pres">
      <dgm:prSet presAssocID="{48FCAFB8-7A91-4D4A-A1E6-89963591ABFE}" presName="descendantArrow" presStyleLbl="bgAccFollowNode1" presStyleIdx="5" presStyleCnt="6" custLinFactNeighborY="5977"/>
      <dgm:spPr/>
    </dgm:pt>
  </dgm:ptLst>
  <dgm:cxnLst>
    <dgm:cxn modelId="{88039906-9324-4507-90B1-D536F6DB3296}" srcId="{5A261188-28E5-4E69-9A38-EA61CBCC9539}" destId="{7F18CB6A-1B6B-4E71-B05F-C6ED2E0D8CAC}" srcOrd="2" destOrd="0" parTransId="{B07D63CC-906F-46CF-8865-3AFBC8501323}" sibTransId="{C43AC912-507C-458A-8DA1-DF7D52B95D86}"/>
    <dgm:cxn modelId="{5FA3981F-30DC-40A3-B1C6-2368B8ECEA49}" type="presOf" srcId="{F6779FA3-A43D-43FE-92CD-3D68AA8FA79D}" destId="{90F0FFF3-DE05-4BBE-804A-B61CD196F7EE}" srcOrd="0" destOrd="0" presId="urn:microsoft.com/office/officeart/2016/7/layout/VerticalDownArrowProcess"/>
    <dgm:cxn modelId="{39168222-973C-48D1-A952-14060DBAF277}" type="presOf" srcId="{7F18CB6A-1B6B-4E71-B05F-C6ED2E0D8CAC}" destId="{7F7F753D-D8DB-4C0D-B576-13CC92A2F29A}" srcOrd="0" destOrd="0" presId="urn:microsoft.com/office/officeart/2016/7/layout/VerticalDownArrowProcess"/>
    <dgm:cxn modelId="{DEB5312D-7141-495B-B59A-CF5DAD97FDAB}" type="presOf" srcId="{5A261188-28E5-4E69-9A38-EA61CBCC9539}" destId="{51471010-E266-488F-9CBB-0754CD709669}" srcOrd="0" destOrd="0" presId="urn:microsoft.com/office/officeart/2016/7/layout/VerticalDownArrowProcess"/>
    <dgm:cxn modelId="{7C5D1336-1774-4730-A23B-259A2112AF85}" type="presOf" srcId="{3E29F851-D132-43E0-A6E7-3604E292B433}" destId="{BFB84318-EDF9-4EC8-9718-B7EC3802CDB4}" srcOrd="0" destOrd="0" presId="urn:microsoft.com/office/officeart/2016/7/layout/VerticalDownArrowProcess"/>
    <dgm:cxn modelId="{1A59703C-210E-446F-BA62-69E305B9EFF0}" srcId="{48FCAFB8-7A91-4D4A-A1E6-89963591ABFE}" destId="{67BFBAA3-346C-462D-9880-9A2DD162A05D}" srcOrd="0" destOrd="0" parTransId="{532A64A4-AED3-48D8-9FDC-FCDF997F77B7}" sibTransId="{7BF08668-89A0-4B7D-B938-5FC63CF458E2}"/>
    <dgm:cxn modelId="{216A9E41-B8EB-4245-A126-8C96E686762E}" srcId="{5A261188-28E5-4E69-9A38-EA61CBCC9539}" destId="{F6779FA3-A43D-43FE-92CD-3D68AA8FA79D}" srcOrd="5" destOrd="0" parTransId="{087B3EC7-CD7B-4F8F-A566-CB0011462B59}" sibTransId="{179D893C-28BA-4835-996F-5AC05025284F}"/>
    <dgm:cxn modelId="{33E58A44-8180-4EA2-A7D1-BE2DCB8C2074}" type="presOf" srcId="{D706E62F-4CED-4276-A0E4-11E1FAE6B40C}" destId="{FF1B465B-DE69-404D-9A92-BE11C81BA56B}" srcOrd="0" destOrd="0" presId="urn:microsoft.com/office/officeart/2016/7/layout/VerticalDownArrowProcess"/>
    <dgm:cxn modelId="{BFF8CB4A-C509-4811-9368-F4EA782B9A55}" srcId="{5A261188-28E5-4E69-9A38-EA61CBCC9539}" destId="{ED54C512-38A9-4318-8635-531A01C6867E}" srcOrd="4" destOrd="0" parTransId="{280B8D9E-85BF-4906-B015-2B0B00B683BE}" sibTransId="{DDB5996B-1585-47D6-8369-AD61683C8855}"/>
    <dgm:cxn modelId="{7483CC50-7C77-42AE-AED7-DCC45A5B1E04}" type="presOf" srcId="{7F18CB6A-1B6B-4E71-B05F-C6ED2E0D8CAC}" destId="{4E7CAEE2-788B-483C-AC53-E3380E9130F6}" srcOrd="1" destOrd="0" presId="urn:microsoft.com/office/officeart/2016/7/layout/VerticalDownArrowProcess"/>
    <dgm:cxn modelId="{1383F550-5658-4899-A715-0DA220956684}" srcId="{5A261188-28E5-4E69-9A38-EA61CBCC9539}" destId="{1F611212-F85B-4B54-B2C5-A1AF83A1FA39}" srcOrd="1" destOrd="0" parTransId="{D3B6B9DD-93DA-4605-83BB-7BE17EDD8DBD}" sibTransId="{0AF1A388-6B52-4702-9FDF-07272EDC80DC}"/>
    <dgm:cxn modelId="{9BC00D53-3677-4213-913D-0EB5C72FAB45}" type="presOf" srcId="{67BFBAA3-346C-462D-9880-9A2DD162A05D}" destId="{D659DDEC-4B8A-4783-90F4-AED988367F74}" srcOrd="0" destOrd="0" presId="urn:microsoft.com/office/officeart/2016/7/layout/VerticalDownArrowProcess"/>
    <dgm:cxn modelId="{76379E57-E156-4099-B19B-5807E5AFCD75}" srcId="{D706E62F-4CED-4276-A0E4-11E1FAE6B40C}" destId="{3E29F851-D132-43E0-A6E7-3604E292B433}" srcOrd="0" destOrd="0" parTransId="{179C2A48-D297-44E4-9478-46DBC2E19BA0}" sibTransId="{F00F7A40-4CA7-4DAE-B07B-604CA5EEB2E1}"/>
    <dgm:cxn modelId="{5C4A505F-8517-4F6D-BE2B-BA38C045CE67}" srcId="{1F611212-F85B-4B54-B2C5-A1AF83A1FA39}" destId="{36343242-72A7-4A66-948F-A74AAFABB69F}" srcOrd="0" destOrd="0" parTransId="{368446FB-BEF9-4459-9D59-BF101772429E}" sibTransId="{5274EBC5-FC96-4EE9-9A55-EAC0C4626D36}"/>
    <dgm:cxn modelId="{0DE47B6B-43FD-4A87-9B97-810FC809C675}" srcId="{5A261188-28E5-4E69-9A38-EA61CBCC9539}" destId="{48FCAFB8-7A91-4D4A-A1E6-89963591ABFE}" srcOrd="0" destOrd="0" parTransId="{715B089C-AE32-4BD5-8689-58BC4B8CDCD5}" sibTransId="{6E1AF9F7-D511-41B6-8150-416445C9CD18}"/>
    <dgm:cxn modelId="{C4A1C86F-F087-4552-8F6B-EA0D2932984D}" type="presOf" srcId="{ED54C512-38A9-4318-8635-531A01C6867E}" destId="{DC8E69F0-3118-467F-9DB4-5EB98B268F2C}" srcOrd="1" destOrd="0" presId="urn:microsoft.com/office/officeart/2016/7/layout/VerticalDownArrowProcess"/>
    <dgm:cxn modelId="{FE373989-475B-40B0-8306-4987D5045B7A}" type="presOf" srcId="{1F611212-F85B-4B54-B2C5-A1AF83A1FA39}" destId="{2371FA97-388E-41C7-A59D-EEC5149C7547}" srcOrd="1" destOrd="0" presId="urn:microsoft.com/office/officeart/2016/7/layout/VerticalDownArrowProcess"/>
    <dgm:cxn modelId="{94319E9B-0AF6-4775-BE13-463F07C207F6}" type="presOf" srcId="{90777B0D-D469-4B88-A8A3-69A186002A3E}" destId="{B672D674-3E98-40D7-9CBC-930CFB882AC4}" srcOrd="0" destOrd="0" presId="urn:microsoft.com/office/officeart/2016/7/layout/VerticalDownArrowProcess"/>
    <dgm:cxn modelId="{9B8656AA-5C33-41A8-AB42-19F68F28FB1C}" type="presOf" srcId="{ED54C512-38A9-4318-8635-531A01C6867E}" destId="{57D4C9A8-0829-45A3-8251-5315DE8B9C6A}" srcOrd="0" destOrd="0" presId="urn:microsoft.com/office/officeart/2016/7/layout/VerticalDownArrowProcess"/>
    <dgm:cxn modelId="{161B7ABF-EF9F-480A-8A88-69839520E6BB}" srcId="{F6779FA3-A43D-43FE-92CD-3D68AA8FA79D}" destId="{85A11CA0-037F-420D-97A3-9F698C0B2F89}" srcOrd="0" destOrd="0" parTransId="{255B8A89-D02F-47D1-A502-5CDDB2CDB772}" sibTransId="{1EDC185E-F99E-49E9-9066-FC3993015B3C}"/>
    <dgm:cxn modelId="{F3E65ED4-1586-4FA0-82D8-83D630E0D2AC}" srcId="{ED54C512-38A9-4318-8635-531A01C6867E}" destId="{90777B0D-D469-4B88-A8A3-69A186002A3E}" srcOrd="0" destOrd="0" parTransId="{6569E75F-AFDC-40C5-9C89-363DA5C2B093}" sibTransId="{76D443CC-F942-481D-B6C3-12643AF683D1}"/>
    <dgm:cxn modelId="{97DF7DD8-FBCD-4FAB-AAAB-4F36650687DD}" type="presOf" srcId="{36343242-72A7-4A66-948F-A74AAFABB69F}" destId="{A21BD2B5-DDD3-4F17-A8C1-2F896DE91645}" srcOrd="0" destOrd="0" presId="urn:microsoft.com/office/officeart/2016/7/layout/VerticalDownArrowProcess"/>
    <dgm:cxn modelId="{177C29DE-9CD5-4E68-BAAF-B8C09F13B69D}" type="presOf" srcId="{85A11CA0-037F-420D-97A3-9F698C0B2F89}" destId="{DF963E1F-0181-4B15-BF23-6C974C8D4068}" srcOrd="0" destOrd="0" presId="urn:microsoft.com/office/officeart/2016/7/layout/VerticalDownArrowProcess"/>
    <dgm:cxn modelId="{63078BDF-7E89-44A8-B558-DA5839DC7C97}" type="presOf" srcId="{1F611212-F85B-4B54-B2C5-A1AF83A1FA39}" destId="{2F651839-E083-4516-8B82-A4C6F80741D2}" srcOrd="0" destOrd="0" presId="urn:microsoft.com/office/officeart/2016/7/layout/VerticalDownArrowProcess"/>
    <dgm:cxn modelId="{2F0C4FE3-C502-495D-A453-C26FC2C23730}" type="presOf" srcId="{8EF536B5-A09E-4B08-86ED-66C6C621F68B}" destId="{CFD8B0A8-6553-4214-B1C0-2F595273E5C3}" srcOrd="0" destOrd="0" presId="urn:microsoft.com/office/officeart/2016/7/layout/VerticalDownArrowProcess"/>
    <dgm:cxn modelId="{F4D54BE7-E4DA-4EB0-9BA6-6852069D9CF7}" type="presOf" srcId="{48FCAFB8-7A91-4D4A-A1E6-89963591ABFE}" destId="{B06FAA3E-3006-4874-B57A-67C5CE5B7EF2}" srcOrd="0" destOrd="0" presId="urn:microsoft.com/office/officeart/2016/7/layout/VerticalDownArrowProcess"/>
    <dgm:cxn modelId="{CA359CE7-FA9C-4973-9B4F-113EF84BBB66}" srcId="{5A261188-28E5-4E69-9A38-EA61CBCC9539}" destId="{D706E62F-4CED-4276-A0E4-11E1FAE6B40C}" srcOrd="3" destOrd="0" parTransId="{0DF3DDDF-860E-4414-A168-1FCD8F073AC5}" sibTransId="{67395D86-9C60-47D0-9B68-880F268F8026}"/>
    <dgm:cxn modelId="{F75DD2EA-A74E-4766-A513-4CCF315D7A7F}" srcId="{7F18CB6A-1B6B-4E71-B05F-C6ED2E0D8CAC}" destId="{8EF536B5-A09E-4B08-86ED-66C6C621F68B}" srcOrd="0" destOrd="0" parTransId="{1A481CC5-E2EE-4196-8144-36BEBD820364}" sibTransId="{0400761E-42D7-45F5-95EA-925618151E5D}"/>
    <dgm:cxn modelId="{0CF0D4F2-6A3B-4120-A894-3E07E7969E22}" type="presOf" srcId="{48FCAFB8-7A91-4D4A-A1E6-89963591ABFE}" destId="{DB8842DE-A0C8-4554-9108-BA0DE0167BD6}" srcOrd="1" destOrd="0" presId="urn:microsoft.com/office/officeart/2016/7/layout/VerticalDownArrowProcess"/>
    <dgm:cxn modelId="{860696F5-A4F7-4307-A392-A2E1B5B3803C}" type="presOf" srcId="{D706E62F-4CED-4276-A0E4-11E1FAE6B40C}" destId="{60222C90-9497-403F-8ED3-3B31761F56EB}" srcOrd="1" destOrd="0" presId="urn:microsoft.com/office/officeart/2016/7/layout/VerticalDownArrowProcess"/>
    <dgm:cxn modelId="{6B3AEEE2-B8C9-4A2D-BF02-E21038355B4B}" type="presParOf" srcId="{51471010-E266-488F-9CBB-0754CD709669}" destId="{C9C4931D-8AAF-406C-8C16-B4DB0F85478E}" srcOrd="0" destOrd="0" presId="urn:microsoft.com/office/officeart/2016/7/layout/VerticalDownArrowProcess"/>
    <dgm:cxn modelId="{1E763C37-C164-41E0-A6C6-8A578F0195C5}" type="presParOf" srcId="{C9C4931D-8AAF-406C-8C16-B4DB0F85478E}" destId="{90F0FFF3-DE05-4BBE-804A-B61CD196F7EE}" srcOrd="0" destOrd="0" presId="urn:microsoft.com/office/officeart/2016/7/layout/VerticalDownArrowProcess"/>
    <dgm:cxn modelId="{8E094E92-E84C-485A-BEC8-4B5E8C0A4B48}" type="presParOf" srcId="{C9C4931D-8AAF-406C-8C16-B4DB0F85478E}" destId="{DF963E1F-0181-4B15-BF23-6C974C8D4068}" srcOrd="1" destOrd="0" presId="urn:microsoft.com/office/officeart/2016/7/layout/VerticalDownArrowProcess"/>
    <dgm:cxn modelId="{E345C4E2-07B1-49C0-A79C-A7B6D304612E}" type="presParOf" srcId="{51471010-E266-488F-9CBB-0754CD709669}" destId="{0CF849D2-AE38-43D6-B617-8627A058D414}" srcOrd="1" destOrd="0" presId="urn:microsoft.com/office/officeart/2016/7/layout/VerticalDownArrowProcess"/>
    <dgm:cxn modelId="{AF6BF85D-2B90-43BA-A6CA-E22ACC3C79FE}" type="presParOf" srcId="{51471010-E266-488F-9CBB-0754CD709669}" destId="{52ECD18A-9C6C-4153-A72B-D44C29ED6252}" srcOrd="2" destOrd="0" presId="urn:microsoft.com/office/officeart/2016/7/layout/VerticalDownArrowProcess"/>
    <dgm:cxn modelId="{ED6C303D-A380-4730-9E9B-E9AE20F8AF9F}" type="presParOf" srcId="{52ECD18A-9C6C-4153-A72B-D44C29ED6252}" destId="{57D4C9A8-0829-45A3-8251-5315DE8B9C6A}" srcOrd="0" destOrd="0" presId="urn:microsoft.com/office/officeart/2016/7/layout/VerticalDownArrowProcess"/>
    <dgm:cxn modelId="{1665D353-35FA-4AA6-B895-AB31DC61C22C}" type="presParOf" srcId="{52ECD18A-9C6C-4153-A72B-D44C29ED6252}" destId="{DC8E69F0-3118-467F-9DB4-5EB98B268F2C}" srcOrd="1" destOrd="0" presId="urn:microsoft.com/office/officeart/2016/7/layout/VerticalDownArrowProcess"/>
    <dgm:cxn modelId="{2FDFC245-EE24-4758-A82B-E07088BE5790}" type="presParOf" srcId="{52ECD18A-9C6C-4153-A72B-D44C29ED6252}" destId="{B672D674-3E98-40D7-9CBC-930CFB882AC4}" srcOrd="2" destOrd="0" presId="urn:microsoft.com/office/officeart/2016/7/layout/VerticalDownArrowProcess"/>
    <dgm:cxn modelId="{6ED5395D-4C01-4186-9F36-BE3730F5F8EC}" type="presParOf" srcId="{51471010-E266-488F-9CBB-0754CD709669}" destId="{2329E00F-6BC2-4460-921B-BE1E7F906754}" srcOrd="3" destOrd="0" presId="urn:microsoft.com/office/officeart/2016/7/layout/VerticalDownArrowProcess"/>
    <dgm:cxn modelId="{9E59C3CA-D237-460D-958B-4A5525719EED}" type="presParOf" srcId="{51471010-E266-488F-9CBB-0754CD709669}" destId="{EF3E8CF6-D345-4B6B-BEA1-330C84BF6484}" srcOrd="4" destOrd="0" presId="urn:microsoft.com/office/officeart/2016/7/layout/VerticalDownArrowProcess"/>
    <dgm:cxn modelId="{3BB04B28-6DD3-448C-B4ED-8298C65F23B5}" type="presParOf" srcId="{EF3E8CF6-D345-4B6B-BEA1-330C84BF6484}" destId="{FF1B465B-DE69-404D-9A92-BE11C81BA56B}" srcOrd="0" destOrd="0" presId="urn:microsoft.com/office/officeart/2016/7/layout/VerticalDownArrowProcess"/>
    <dgm:cxn modelId="{A3C6F838-E45C-46AB-97FD-26C42AC1BDDA}" type="presParOf" srcId="{EF3E8CF6-D345-4B6B-BEA1-330C84BF6484}" destId="{60222C90-9497-403F-8ED3-3B31761F56EB}" srcOrd="1" destOrd="0" presId="urn:microsoft.com/office/officeart/2016/7/layout/VerticalDownArrowProcess"/>
    <dgm:cxn modelId="{ED03B0EA-693A-4139-A83A-A8EDD9B9181C}" type="presParOf" srcId="{EF3E8CF6-D345-4B6B-BEA1-330C84BF6484}" destId="{BFB84318-EDF9-4EC8-9718-B7EC3802CDB4}" srcOrd="2" destOrd="0" presId="urn:microsoft.com/office/officeart/2016/7/layout/VerticalDownArrowProcess"/>
    <dgm:cxn modelId="{16A2B84A-C2AB-4F38-8243-7F7551E49E2D}" type="presParOf" srcId="{51471010-E266-488F-9CBB-0754CD709669}" destId="{CA2B9CF3-C4D5-421D-846E-A3E595A859F0}" srcOrd="5" destOrd="0" presId="urn:microsoft.com/office/officeart/2016/7/layout/VerticalDownArrowProcess"/>
    <dgm:cxn modelId="{D06C7117-1790-491F-BA32-DFC60FD0A95D}" type="presParOf" srcId="{51471010-E266-488F-9CBB-0754CD709669}" destId="{143D98D7-4D13-4696-BD09-AF81CCFB1FCA}" srcOrd="6" destOrd="0" presId="urn:microsoft.com/office/officeart/2016/7/layout/VerticalDownArrowProcess"/>
    <dgm:cxn modelId="{0F381E0D-1D96-4102-9932-F4724DCD1E54}" type="presParOf" srcId="{143D98D7-4D13-4696-BD09-AF81CCFB1FCA}" destId="{7F7F753D-D8DB-4C0D-B576-13CC92A2F29A}" srcOrd="0" destOrd="0" presId="urn:microsoft.com/office/officeart/2016/7/layout/VerticalDownArrowProcess"/>
    <dgm:cxn modelId="{060231DA-008D-4F52-856F-B1DAA87E34E6}" type="presParOf" srcId="{143D98D7-4D13-4696-BD09-AF81CCFB1FCA}" destId="{4E7CAEE2-788B-483C-AC53-E3380E9130F6}" srcOrd="1" destOrd="0" presId="urn:microsoft.com/office/officeart/2016/7/layout/VerticalDownArrowProcess"/>
    <dgm:cxn modelId="{377F1303-D9DF-4E42-8C50-4B936E0675B1}" type="presParOf" srcId="{143D98D7-4D13-4696-BD09-AF81CCFB1FCA}" destId="{CFD8B0A8-6553-4214-B1C0-2F595273E5C3}" srcOrd="2" destOrd="0" presId="urn:microsoft.com/office/officeart/2016/7/layout/VerticalDownArrowProcess"/>
    <dgm:cxn modelId="{A823D212-ECFF-4CFC-8D6B-22072ED2ED93}" type="presParOf" srcId="{51471010-E266-488F-9CBB-0754CD709669}" destId="{F88AE3CC-C5C2-4C29-9BE8-F88DA2666E6E}" srcOrd="7" destOrd="0" presId="urn:microsoft.com/office/officeart/2016/7/layout/VerticalDownArrowProcess"/>
    <dgm:cxn modelId="{651A7959-9B2F-42F6-A23C-C1BA76746B87}" type="presParOf" srcId="{51471010-E266-488F-9CBB-0754CD709669}" destId="{869B9267-C8CC-4E46-B483-6018DA202D34}" srcOrd="8" destOrd="0" presId="urn:microsoft.com/office/officeart/2016/7/layout/VerticalDownArrowProcess"/>
    <dgm:cxn modelId="{6D5D7D38-2C86-40F3-BC25-5515E096EE90}" type="presParOf" srcId="{869B9267-C8CC-4E46-B483-6018DA202D34}" destId="{2F651839-E083-4516-8B82-A4C6F80741D2}" srcOrd="0" destOrd="0" presId="urn:microsoft.com/office/officeart/2016/7/layout/VerticalDownArrowProcess"/>
    <dgm:cxn modelId="{136B1546-C229-4EF8-82D3-32A203BF4B94}" type="presParOf" srcId="{869B9267-C8CC-4E46-B483-6018DA202D34}" destId="{2371FA97-388E-41C7-A59D-EEC5149C7547}" srcOrd="1" destOrd="0" presId="urn:microsoft.com/office/officeart/2016/7/layout/VerticalDownArrowProcess"/>
    <dgm:cxn modelId="{59C1C8D5-0DA5-48FB-BB6B-01092690B847}" type="presParOf" srcId="{869B9267-C8CC-4E46-B483-6018DA202D34}" destId="{A21BD2B5-DDD3-4F17-A8C1-2F896DE91645}" srcOrd="2" destOrd="0" presId="urn:microsoft.com/office/officeart/2016/7/layout/VerticalDownArrowProcess"/>
    <dgm:cxn modelId="{A4488AA9-5A1F-4AA7-B6ED-6778122FD3CC}" type="presParOf" srcId="{51471010-E266-488F-9CBB-0754CD709669}" destId="{0EEA060C-16CF-4AA9-8D76-CFD278EDE16E}" srcOrd="9" destOrd="0" presId="urn:microsoft.com/office/officeart/2016/7/layout/VerticalDownArrowProcess"/>
    <dgm:cxn modelId="{5B936C96-41D4-473D-A6F3-D99E70E753B4}" type="presParOf" srcId="{51471010-E266-488F-9CBB-0754CD709669}" destId="{7B7FFAAA-E690-4EE2-82F8-0BA513A900F2}" srcOrd="10" destOrd="0" presId="urn:microsoft.com/office/officeart/2016/7/layout/VerticalDownArrowProcess"/>
    <dgm:cxn modelId="{7B6E826C-4418-4290-A6AC-B2DD0CC62F0D}" type="presParOf" srcId="{7B7FFAAA-E690-4EE2-82F8-0BA513A900F2}" destId="{B06FAA3E-3006-4874-B57A-67C5CE5B7EF2}" srcOrd="0" destOrd="0" presId="urn:microsoft.com/office/officeart/2016/7/layout/VerticalDownArrowProcess"/>
    <dgm:cxn modelId="{752FB709-1896-4209-96A5-B25CF01853FA}" type="presParOf" srcId="{7B7FFAAA-E690-4EE2-82F8-0BA513A900F2}" destId="{DB8842DE-A0C8-4554-9108-BA0DE0167BD6}" srcOrd="1" destOrd="0" presId="urn:microsoft.com/office/officeart/2016/7/layout/VerticalDownArrowProcess"/>
    <dgm:cxn modelId="{5121BC84-444D-4353-A858-28FBEA5284DC}" type="presParOf" srcId="{7B7FFAAA-E690-4EE2-82F8-0BA513A900F2}" destId="{D659DDEC-4B8A-4783-90F4-AED988367F74}"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BF3DC-6D90-4D19-B337-D12CF8321C26}">
      <dsp:nvSpPr>
        <dsp:cNvPr id="0" name=""/>
        <dsp:cNvSpPr/>
      </dsp:nvSpPr>
      <dsp:spPr>
        <a:xfrm>
          <a:off x="1333" y="1316033"/>
          <a:ext cx="3121474" cy="156073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Times New Roman" panose="02020603050405020304" pitchFamily="18" charset="0"/>
              <a:cs typeface="Times New Roman" panose="02020603050405020304" pitchFamily="18" charset="0"/>
            </a:rPr>
            <a:t>Definition: Detailed and systematic examination of material to identify patterns, themes, or biases</a:t>
          </a:r>
          <a:endParaRPr lang="en-US" sz="2200" kern="1200" dirty="0">
            <a:latin typeface="Times New Roman" panose="02020603050405020304" pitchFamily="18" charset="0"/>
            <a:cs typeface="Times New Roman" panose="02020603050405020304" pitchFamily="18" charset="0"/>
          </a:endParaRPr>
        </a:p>
      </dsp:txBody>
      <dsp:txXfrm>
        <a:off x="47045" y="1361745"/>
        <a:ext cx="3030050" cy="1469313"/>
      </dsp:txXfrm>
    </dsp:sp>
    <dsp:sp modelId="{50E320FA-CB09-4E86-AB20-67FE2D786FE5}">
      <dsp:nvSpPr>
        <dsp:cNvPr id="0" name=""/>
        <dsp:cNvSpPr/>
      </dsp:nvSpPr>
      <dsp:spPr>
        <a:xfrm>
          <a:off x="3903177" y="1316033"/>
          <a:ext cx="3121474" cy="156073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rgbClr val="FFFFFF"/>
              </a:solidFill>
              <a:latin typeface="Times New Roman" panose="02020603050405020304" pitchFamily="18" charset="0"/>
              <a:ea typeface="+mn-ea"/>
              <a:cs typeface="Times New Roman" panose="02020603050405020304" pitchFamily="18" charset="0"/>
            </a:rPr>
            <a:t>Types of material analyzed: books, newspapers, personal journals, legal documents, films, television, art, music, etc.</a:t>
          </a:r>
        </a:p>
      </dsp:txBody>
      <dsp:txXfrm>
        <a:off x="3948889" y="1361745"/>
        <a:ext cx="3030050" cy="1469313"/>
      </dsp:txXfrm>
    </dsp:sp>
    <dsp:sp modelId="{BFEF6224-F28A-4608-B46D-019DFF05D6D3}">
      <dsp:nvSpPr>
        <dsp:cNvPr id="0" name=""/>
        <dsp:cNvSpPr/>
      </dsp:nvSpPr>
      <dsp:spPr>
        <a:xfrm>
          <a:off x="7805020" y="1316033"/>
          <a:ext cx="3121474" cy="156073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rgbClr val="FFFFFF"/>
              </a:solidFill>
              <a:latin typeface="Times New Roman" panose="02020603050405020304" pitchFamily="18" charset="0"/>
              <a:ea typeface="+mn-ea"/>
              <a:cs typeface="Times New Roman" panose="02020603050405020304" pitchFamily="18" charset="0"/>
            </a:rPr>
            <a:t>Disciplines using content analysis: fine arts, education, history, psychology, journalism, political science</a:t>
          </a:r>
        </a:p>
      </dsp:txBody>
      <dsp:txXfrm>
        <a:off x="7850732" y="1361745"/>
        <a:ext cx="3030050" cy="1469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0FFF3-DE05-4BBE-804A-B61CD196F7EE}">
      <dsp:nvSpPr>
        <dsp:cNvPr id="0" name=""/>
        <dsp:cNvSpPr/>
      </dsp:nvSpPr>
      <dsp:spPr>
        <a:xfrm>
          <a:off x="0" y="5045146"/>
          <a:ext cx="2384320" cy="6621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573" tIns="135128" rIns="169573" bIns="135128" numCol="1" spcCol="1270" anchor="ctr" anchorCtr="0">
          <a:noAutofit/>
        </a:bodyPr>
        <a:lstStyle/>
        <a:p>
          <a:pPr marL="0" lvl="0" indent="0" algn="ctr" defTabSz="844550">
            <a:lnSpc>
              <a:spcPct val="90000"/>
            </a:lnSpc>
            <a:spcBef>
              <a:spcPct val="0"/>
            </a:spcBef>
            <a:spcAft>
              <a:spcPct val="35000"/>
            </a:spcAft>
            <a:buNone/>
          </a:pPr>
          <a:r>
            <a:rPr lang="en-US" sz="1900" kern="1200"/>
            <a:t>Analyze</a:t>
          </a:r>
        </a:p>
      </dsp:txBody>
      <dsp:txXfrm>
        <a:off x="0" y="5045146"/>
        <a:ext cx="2384320" cy="662172"/>
      </dsp:txXfrm>
    </dsp:sp>
    <dsp:sp modelId="{DF963E1F-0181-4B15-BF23-6C974C8D4068}">
      <dsp:nvSpPr>
        <dsp:cNvPr id="0" name=""/>
        <dsp:cNvSpPr/>
      </dsp:nvSpPr>
      <dsp:spPr>
        <a:xfrm>
          <a:off x="2384320" y="5045146"/>
          <a:ext cx="7152962" cy="6621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096" tIns="152400" rIns="145096" bIns="152400" numCol="1" spcCol="1270" anchor="ctr" anchorCtr="0">
          <a:noAutofit/>
        </a:bodyPr>
        <a:lstStyle/>
        <a:p>
          <a:pPr marL="0" lvl="0" indent="0" algn="l" defTabSz="533400">
            <a:lnSpc>
              <a:spcPct val="90000"/>
            </a:lnSpc>
            <a:spcBef>
              <a:spcPct val="0"/>
            </a:spcBef>
            <a:spcAft>
              <a:spcPct val="35000"/>
            </a:spcAft>
            <a:buNone/>
          </a:pPr>
          <a:r>
            <a:rPr lang="en-US" sz="1200" kern="1200"/>
            <a:t>Analyze the data: Once you have completed all of your interviews, carefully analyze the data to identify patterns and themes that emerge.</a:t>
          </a:r>
        </a:p>
      </dsp:txBody>
      <dsp:txXfrm>
        <a:off x="2384320" y="5045146"/>
        <a:ext cx="7152962" cy="662172"/>
      </dsp:txXfrm>
    </dsp:sp>
    <dsp:sp modelId="{DC8E69F0-3118-467F-9DB4-5EB98B268F2C}">
      <dsp:nvSpPr>
        <dsp:cNvPr id="0" name=""/>
        <dsp:cNvSpPr/>
      </dsp:nvSpPr>
      <dsp:spPr>
        <a:xfrm rot="10800000">
          <a:off x="0" y="4036657"/>
          <a:ext cx="2384320" cy="101842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573" tIns="135128" rIns="169573" bIns="135128" numCol="1" spcCol="1270" anchor="ctr" anchorCtr="0">
          <a:noAutofit/>
        </a:bodyPr>
        <a:lstStyle/>
        <a:p>
          <a:pPr marL="0" lvl="0" indent="0" algn="ctr" defTabSz="844550">
            <a:lnSpc>
              <a:spcPct val="90000"/>
            </a:lnSpc>
            <a:spcBef>
              <a:spcPct val="0"/>
            </a:spcBef>
            <a:spcAft>
              <a:spcPct val="35000"/>
            </a:spcAft>
            <a:buNone/>
          </a:pPr>
          <a:r>
            <a:rPr lang="en-US" sz="1900" kern="1200"/>
            <a:t>Record</a:t>
          </a:r>
        </a:p>
      </dsp:txBody>
      <dsp:txXfrm rot="-10800000">
        <a:off x="0" y="4036657"/>
        <a:ext cx="2384320" cy="661974"/>
      </dsp:txXfrm>
    </dsp:sp>
    <dsp:sp modelId="{B672D674-3E98-40D7-9CBC-930CFB882AC4}">
      <dsp:nvSpPr>
        <dsp:cNvPr id="0" name=""/>
        <dsp:cNvSpPr/>
      </dsp:nvSpPr>
      <dsp:spPr>
        <a:xfrm>
          <a:off x="2384320" y="4036657"/>
          <a:ext cx="7152962" cy="6619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096" tIns="152400" rIns="145096" bIns="152400" numCol="1" spcCol="1270" anchor="ctr" anchorCtr="0">
          <a:noAutofit/>
        </a:bodyPr>
        <a:lstStyle/>
        <a:p>
          <a:pPr marL="0" lvl="0" indent="0" algn="l" defTabSz="533400">
            <a:lnSpc>
              <a:spcPct val="90000"/>
            </a:lnSpc>
            <a:spcBef>
              <a:spcPct val="0"/>
            </a:spcBef>
            <a:spcAft>
              <a:spcPct val="35000"/>
            </a:spcAft>
            <a:buNone/>
          </a:pPr>
          <a:r>
            <a:rPr lang="en-US" sz="1200" kern="1200"/>
            <a:t>Record the interview: Consider recording the interview (with the participant’s consent) so you can review it later and ensure accurate transcription.</a:t>
          </a:r>
        </a:p>
      </dsp:txBody>
      <dsp:txXfrm>
        <a:off x="2384320" y="4036657"/>
        <a:ext cx="7152962" cy="661974"/>
      </dsp:txXfrm>
    </dsp:sp>
    <dsp:sp modelId="{60222C90-9497-403F-8ED3-3B31761F56EB}">
      <dsp:nvSpPr>
        <dsp:cNvPr id="0" name=""/>
        <dsp:cNvSpPr/>
      </dsp:nvSpPr>
      <dsp:spPr>
        <a:xfrm rot="10800000">
          <a:off x="0" y="3028168"/>
          <a:ext cx="2384320" cy="101842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573" tIns="135128" rIns="169573" bIns="135128" numCol="1" spcCol="1270" anchor="ctr" anchorCtr="0">
          <a:noAutofit/>
        </a:bodyPr>
        <a:lstStyle/>
        <a:p>
          <a:pPr marL="0" lvl="0" indent="0" algn="ctr" defTabSz="844550">
            <a:lnSpc>
              <a:spcPct val="90000"/>
            </a:lnSpc>
            <a:spcBef>
              <a:spcPct val="0"/>
            </a:spcBef>
            <a:spcAft>
              <a:spcPct val="35000"/>
            </a:spcAft>
            <a:buNone/>
          </a:pPr>
          <a:r>
            <a:rPr lang="en-US" sz="1900" kern="1200" dirty="0"/>
            <a:t>Be Flexible</a:t>
          </a:r>
        </a:p>
      </dsp:txBody>
      <dsp:txXfrm rot="-10800000">
        <a:off x="0" y="3028168"/>
        <a:ext cx="2384320" cy="661974"/>
      </dsp:txXfrm>
    </dsp:sp>
    <dsp:sp modelId="{BFB84318-EDF9-4EC8-9718-B7EC3802CDB4}">
      <dsp:nvSpPr>
        <dsp:cNvPr id="0" name=""/>
        <dsp:cNvSpPr/>
      </dsp:nvSpPr>
      <dsp:spPr>
        <a:xfrm>
          <a:off x="2384320" y="3028168"/>
          <a:ext cx="7152962" cy="6619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096" tIns="152400" rIns="145096" bIns="152400" numCol="1" spcCol="1270" anchor="ctr" anchorCtr="0">
          <a:noAutofit/>
        </a:bodyPr>
        <a:lstStyle/>
        <a:p>
          <a:pPr marL="0" lvl="0" indent="0" algn="l" defTabSz="533400">
            <a:lnSpc>
              <a:spcPct val="90000"/>
            </a:lnSpc>
            <a:spcBef>
              <a:spcPct val="0"/>
            </a:spcBef>
            <a:spcAft>
              <a:spcPct val="35000"/>
            </a:spcAft>
            <a:buNone/>
          </a:pPr>
          <a:r>
            <a:rPr lang="en-US" sz="1200" kern="1200"/>
            <a:t>Be flexible: Be prepared to deviate from your planned questions if the participant brings up something interesting or unexpected.</a:t>
          </a:r>
        </a:p>
      </dsp:txBody>
      <dsp:txXfrm>
        <a:off x="2384320" y="3028168"/>
        <a:ext cx="7152962" cy="661974"/>
      </dsp:txXfrm>
    </dsp:sp>
    <dsp:sp modelId="{4E7CAEE2-788B-483C-AC53-E3380E9130F6}">
      <dsp:nvSpPr>
        <dsp:cNvPr id="0" name=""/>
        <dsp:cNvSpPr/>
      </dsp:nvSpPr>
      <dsp:spPr>
        <a:xfrm rot="10800000">
          <a:off x="0" y="2019679"/>
          <a:ext cx="2384320" cy="101842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573" tIns="135128" rIns="169573" bIns="135128" numCol="1" spcCol="1270" anchor="ctr" anchorCtr="0">
          <a:noAutofit/>
        </a:bodyPr>
        <a:lstStyle/>
        <a:p>
          <a:pPr marL="0" lvl="0" indent="0" algn="ctr" defTabSz="844550">
            <a:lnSpc>
              <a:spcPct val="90000"/>
            </a:lnSpc>
            <a:spcBef>
              <a:spcPct val="0"/>
            </a:spcBef>
            <a:spcAft>
              <a:spcPct val="35000"/>
            </a:spcAft>
            <a:buNone/>
          </a:pPr>
          <a:r>
            <a:rPr lang="en-US" sz="1900" kern="1200" dirty="0"/>
            <a:t>Be an active listener</a:t>
          </a:r>
        </a:p>
      </dsp:txBody>
      <dsp:txXfrm rot="-10800000">
        <a:off x="0" y="2019679"/>
        <a:ext cx="2384320" cy="661974"/>
      </dsp:txXfrm>
    </dsp:sp>
    <dsp:sp modelId="{CFD8B0A8-6553-4214-B1C0-2F595273E5C3}">
      <dsp:nvSpPr>
        <dsp:cNvPr id="0" name=""/>
        <dsp:cNvSpPr/>
      </dsp:nvSpPr>
      <dsp:spPr>
        <a:xfrm>
          <a:off x="2384320" y="2019679"/>
          <a:ext cx="7152962" cy="6619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096" tIns="152400" rIns="145096" bIns="152400" numCol="1" spcCol="1270" anchor="ctr" anchorCtr="0">
          <a:noAutofit/>
        </a:bodyPr>
        <a:lstStyle/>
        <a:p>
          <a:pPr marL="0" lvl="0" indent="0" algn="l" defTabSz="533400">
            <a:lnSpc>
              <a:spcPct val="90000"/>
            </a:lnSpc>
            <a:spcBef>
              <a:spcPct val="0"/>
            </a:spcBef>
            <a:spcAft>
              <a:spcPct val="35000"/>
            </a:spcAft>
            <a:buNone/>
          </a:pPr>
          <a:r>
            <a:rPr lang="en-US" sz="1200" kern="1200" dirty="0"/>
            <a:t>Be an active listener: Listen carefully to the participant’s responses and ask follow-up questions to clarify or delve deeper into their answers.</a:t>
          </a:r>
        </a:p>
      </dsp:txBody>
      <dsp:txXfrm>
        <a:off x="2384320" y="2019679"/>
        <a:ext cx="7152962" cy="661974"/>
      </dsp:txXfrm>
    </dsp:sp>
    <dsp:sp modelId="{2371FA97-388E-41C7-A59D-EEC5149C7547}">
      <dsp:nvSpPr>
        <dsp:cNvPr id="0" name=""/>
        <dsp:cNvSpPr/>
      </dsp:nvSpPr>
      <dsp:spPr>
        <a:xfrm rot="10800000">
          <a:off x="0" y="1011190"/>
          <a:ext cx="2384320" cy="101842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573" tIns="135128" rIns="169573" bIns="135128" numCol="1" spcCol="1270" anchor="ctr" anchorCtr="0">
          <a:noAutofit/>
        </a:bodyPr>
        <a:lstStyle/>
        <a:p>
          <a:pPr marL="0" lvl="0" indent="0" algn="ctr" defTabSz="844550">
            <a:lnSpc>
              <a:spcPct val="90000"/>
            </a:lnSpc>
            <a:spcBef>
              <a:spcPct val="0"/>
            </a:spcBef>
            <a:spcAft>
              <a:spcPct val="35000"/>
            </a:spcAft>
            <a:buNone/>
          </a:pPr>
          <a:r>
            <a:rPr lang="en-US" sz="1900" kern="1200"/>
            <a:t>Establish</a:t>
          </a:r>
        </a:p>
      </dsp:txBody>
      <dsp:txXfrm rot="-10800000">
        <a:off x="0" y="1011190"/>
        <a:ext cx="2384320" cy="661974"/>
      </dsp:txXfrm>
    </dsp:sp>
    <dsp:sp modelId="{A21BD2B5-DDD3-4F17-A8C1-2F896DE91645}">
      <dsp:nvSpPr>
        <dsp:cNvPr id="0" name=""/>
        <dsp:cNvSpPr/>
      </dsp:nvSpPr>
      <dsp:spPr>
        <a:xfrm>
          <a:off x="2384320" y="1011190"/>
          <a:ext cx="7152962" cy="6619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096" tIns="152400" rIns="145096" bIns="152400" numCol="1" spcCol="1270" anchor="ctr" anchorCtr="0">
          <a:noAutofit/>
        </a:bodyPr>
        <a:lstStyle/>
        <a:p>
          <a:pPr marL="0" lvl="0" indent="0" algn="l" defTabSz="533400">
            <a:lnSpc>
              <a:spcPct val="90000"/>
            </a:lnSpc>
            <a:spcBef>
              <a:spcPct val="0"/>
            </a:spcBef>
            <a:spcAft>
              <a:spcPct val="35000"/>
            </a:spcAft>
            <a:buNone/>
          </a:pPr>
          <a:r>
            <a:rPr lang="en-US" sz="1200" kern="1200"/>
            <a:t>Establish rapport: Start with some icebreaker questions to help put the participant at ease and establish a good rapport.</a:t>
          </a:r>
        </a:p>
      </dsp:txBody>
      <dsp:txXfrm>
        <a:off x="2384320" y="1011190"/>
        <a:ext cx="7152962" cy="661974"/>
      </dsp:txXfrm>
    </dsp:sp>
    <dsp:sp modelId="{DB8842DE-A0C8-4554-9108-BA0DE0167BD6}">
      <dsp:nvSpPr>
        <dsp:cNvPr id="0" name=""/>
        <dsp:cNvSpPr/>
      </dsp:nvSpPr>
      <dsp:spPr>
        <a:xfrm rot="10800000">
          <a:off x="0" y="2700"/>
          <a:ext cx="2384320" cy="101842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573" tIns="135128" rIns="169573" bIns="135128" numCol="1" spcCol="1270" anchor="ctr" anchorCtr="0">
          <a:noAutofit/>
        </a:bodyPr>
        <a:lstStyle/>
        <a:p>
          <a:pPr marL="0" lvl="0" indent="0" algn="ctr" defTabSz="844550">
            <a:lnSpc>
              <a:spcPct val="90000"/>
            </a:lnSpc>
            <a:spcBef>
              <a:spcPct val="0"/>
            </a:spcBef>
            <a:spcAft>
              <a:spcPct val="35000"/>
            </a:spcAft>
            <a:buNone/>
          </a:pPr>
          <a:r>
            <a:rPr lang="en-US" sz="1900" kern="1200"/>
            <a:t>Plan ahead</a:t>
          </a:r>
        </a:p>
      </dsp:txBody>
      <dsp:txXfrm rot="-10800000">
        <a:off x="0" y="2700"/>
        <a:ext cx="2384320" cy="661974"/>
      </dsp:txXfrm>
    </dsp:sp>
    <dsp:sp modelId="{D659DDEC-4B8A-4783-90F4-AED988367F74}">
      <dsp:nvSpPr>
        <dsp:cNvPr id="0" name=""/>
        <dsp:cNvSpPr/>
      </dsp:nvSpPr>
      <dsp:spPr>
        <a:xfrm>
          <a:off x="2384320" y="42267"/>
          <a:ext cx="7152962" cy="6619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096" tIns="152400" rIns="145096" bIns="152400" numCol="1" spcCol="1270" anchor="ctr" anchorCtr="0">
          <a:noAutofit/>
        </a:bodyPr>
        <a:lstStyle/>
        <a:p>
          <a:pPr marL="0" lvl="0" indent="0" algn="l" defTabSz="533400">
            <a:lnSpc>
              <a:spcPct val="90000"/>
            </a:lnSpc>
            <a:spcBef>
              <a:spcPct val="0"/>
            </a:spcBef>
            <a:spcAft>
              <a:spcPct val="35000"/>
            </a:spcAft>
            <a:buNone/>
          </a:pPr>
          <a:r>
            <a:rPr lang="en-US" sz="1200" kern="1200"/>
            <a:t>Plan ahead: Decide on the purpose of the interview, the types of questions you will ask, and who you will be interviewing.</a:t>
          </a:r>
        </a:p>
      </dsp:txBody>
      <dsp:txXfrm>
        <a:off x="2384320" y="42267"/>
        <a:ext cx="7152962" cy="6619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6A4CB66-D1B4-A84D-B8F8-FE076C91A7B9}"/>
              </a:ext>
            </a:extLst>
          </p:cNvPr>
          <p:cNvSpPr>
            <a:spLocks noGrp="1"/>
          </p:cNvSpPr>
          <p:nvPr>
            <p:ph sz="half" idx="1"/>
          </p:nvPr>
        </p:nvSpPr>
        <p:spPr>
          <a:xfrm>
            <a:off x="4437434" y="2179586"/>
            <a:ext cx="6856379" cy="4351338"/>
          </a:xfrm>
          <a:prstGeom prst="rect">
            <a:avLst/>
          </a:prstGeom>
        </p:spPr>
        <p:txBody>
          <a:bodyPr>
            <a:noAutofit/>
          </a:bodyPr>
          <a:lstStyle>
            <a:lvl1pPr>
              <a:defRPr>
                <a:latin typeface="DIN Pro Regular" panose="020B0504020101020102" pitchFamily="34" charset="0"/>
                <a:cs typeface="DIN Pro Regular" panose="020B0504020101020102" pitchFamily="34" charset="0"/>
              </a:defRPr>
            </a:lvl1pPr>
            <a:lvl2pPr>
              <a:defRPr>
                <a:latin typeface="DIN Pro Regular" panose="020B0504020101020102" pitchFamily="34" charset="0"/>
                <a:cs typeface="DIN Pro Regular" panose="020B0504020101020102" pitchFamily="34" charset="0"/>
              </a:defRPr>
            </a:lvl2pPr>
            <a:lvl3pPr>
              <a:defRPr>
                <a:latin typeface="DIN Pro Regular" panose="020B0504020101020102" pitchFamily="34" charset="0"/>
                <a:cs typeface="DIN Pro Regular" panose="020B0504020101020102" pitchFamily="34" charset="0"/>
              </a:defRPr>
            </a:lvl3pPr>
            <a:lvl4pPr>
              <a:defRPr>
                <a:latin typeface="DIN Pro Regular" panose="020B0504020101020102" pitchFamily="34" charset="0"/>
                <a:cs typeface="DIN Pro Regular" panose="020B0504020101020102" pitchFamily="34" charset="0"/>
              </a:defRPr>
            </a:lvl4pPr>
            <a:lvl5pPr>
              <a:defRPr>
                <a:latin typeface="DIN Pro Regular" panose="020B0504020101020102" pitchFamily="34" charset="0"/>
                <a:cs typeface="DIN Pro Regular" panose="020B0504020101020102"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33153A62-3B68-9147-ABD6-9106F573C65D}"/>
              </a:ext>
            </a:extLst>
          </p:cNvPr>
          <p:cNvSpPr>
            <a:spLocks noGrp="1"/>
          </p:cNvSpPr>
          <p:nvPr>
            <p:ph type="title" hasCustomPrompt="1"/>
          </p:nvPr>
        </p:nvSpPr>
        <p:spPr>
          <a:xfrm>
            <a:off x="4437435" y="952551"/>
            <a:ext cx="6856378" cy="992982"/>
          </a:xfrm>
          <a:prstGeom prst="rect">
            <a:avLst/>
          </a:prstGeom>
        </p:spPr>
        <p:txBody>
          <a:bodyPr>
            <a:noAutofit/>
          </a:bodyPr>
          <a:lstStyle>
            <a:lvl1pPr>
              <a:defRPr sz="3200">
                <a:solidFill>
                  <a:schemeClr val="accent1"/>
                </a:solidFill>
                <a:latin typeface="DIN Pro Regular" panose="020B0504020101020102" pitchFamily="34" charset="0"/>
                <a:cs typeface="DIN Pro Regular" panose="020B0504020101020102" pitchFamily="34" charset="0"/>
              </a:defRPr>
            </a:lvl1pPr>
          </a:lstStyle>
          <a:p>
            <a:r>
              <a:rPr lang="en-US" dirty="0"/>
              <a:t>CLICK TO EDIT </a:t>
            </a:r>
            <a:br>
              <a:rPr lang="en-US" dirty="0"/>
            </a:br>
            <a:r>
              <a:rPr lang="en-US" dirty="0"/>
              <a:t>MASTER TITLE STYLE</a:t>
            </a:r>
          </a:p>
        </p:txBody>
      </p:sp>
      <p:sp>
        <p:nvSpPr>
          <p:cNvPr id="6" name="Picture Placeholder 10">
            <a:extLst>
              <a:ext uri="{FF2B5EF4-FFF2-40B4-BE49-F238E27FC236}">
                <a16:creationId xmlns:a16="http://schemas.microsoft.com/office/drawing/2014/main" id="{16770DDA-6B6D-7E47-AE1D-D920C92E39AB}"/>
              </a:ext>
            </a:extLst>
          </p:cNvPr>
          <p:cNvSpPr>
            <a:spLocks noGrp="1"/>
          </p:cNvSpPr>
          <p:nvPr>
            <p:ph type="pic" sz="quarter" idx="10"/>
          </p:nvPr>
        </p:nvSpPr>
        <p:spPr>
          <a:xfrm>
            <a:off x="0" y="0"/>
            <a:ext cx="4085617" cy="6858000"/>
          </a:xfrm>
          <a:prstGeom prst="rect">
            <a:avLst/>
          </a:prstGeom>
          <a:solidFill>
            <a:schemeClr val="bg1">
              <a:lumMod val="95000"/>
            </a:schemeClr>
          </a:solidFill>
        </p:spPr>
        <p:txBody>
          <a:bodyPr/>
          <a:lstStyle/>
          <a:p>
            <a:endParaRPr lang="en-US" dirty="0"/>
          </a:p>
        </p:txBody>
      </p:sp>
    </p:spTree>
    <p:extLst>
      <p:ext uri="{BB962C8B-B14F-4D97-AF65-F5344CB8AC3E}">
        <p14:creationId xmlns:p14="http://schemas.microsoft.com/office/powerpoint/2010/main" val="1274168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580706-4D21-3D43-A458-4358C669D885}"/>
              </a:ext>
            </a:extLst>
          </p:cNvPr>
          <p:cNvSpPr>
            <a:spLocks noGrp="1"/>
          </p:cNvSpPr>
          <p:nvPr>
            <p:ph sz="half" idx="1"/>
          </p:nvPr>
        </p:nvSpPr>
        <p:spPr>
          <a:xfrm>
            <a:off x="873837" y="2179586"/>
            <a:ext cx="10611710" cy="4351338"/>
          </a:xfrm>
          <a:prstGeom prst="rect">
            <a:avLst/>
          </a:prstGeom>
        </p:spPr>
        <p:txBody>
          <a:bodyPr>
            <a:noAutofit/>
          </a:bodyPr>
          <a:lstStyle>
            <a:lvl1pPr>
              <a:defRPr sz="2600">
                <a:latin typeface="DIN Pro Regular" panose="020B0504020101020102" pitchFamily="34" charset="0"/>
                <a:cs typeface="DIN Pro Regular" panose="020B0504020101020102" pitchFamily="34" charset="0"/>
              </a:defRPr>
            </a:lvl1pPr>
            <a:lvl2pPr>
              <a:defRPr>
                <a:latin typeface="DIN Pro Regular" panose="020B0504020101020102" pitchFamily="34" charset="0"/>
                <a:cs typeface="DIN Pro Regular" panose="020B0504020101020102" pitchFamily="34" charset="0"/>
              </a:defRPr>
            </a:lvl2pPr>
            <a:lvl3pPr>
              <a:defRPr>
                <a:latin typeface="DIN Pro Regular" panose="020B0504020101020102" pitchFamily="34" charset="0"/>
                <a:cs typeface="DIN Pro Regular" panose="020B0504020101020102" pitchFamily="34" charset="0"/>
              </a:defRPr>
            </a:lvl3pPr>
            <a:lvl4pPr>
              <a:defRPr>
                <a:latin typeface="DIN Pro Regular" panose="020B0504020101020102" pitchFamily="34" charset="0"/>
                <a:cs typeface="DIN Pro Regular" panose="020B0504020101020102" pitchFamily="34" charset="0"/>
              </a:defRPr>
            </a:lvl4pPr>
            <a:lvl5pPr>
              <a:defRPr>
                <a:latin typeface="DIN Pro Regular" panose="020B0504020101020102" pitchFamily="34" charset="0"/>
                <a:cs typeface="DIN Pro Regular" panose="020B0504020101020102"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36E20AB0-DBFC-F547-85C8-AA41D2151540}"/>
              </a:ext>
            </a:extLst>
          </p:cNvPr>
          <p:cNvSpPr>
            <a:spLocks noGrp="1"/>
          </p:cNvSpPr>
          <p:nvPr>
            <p:ph type="title" hasCustomPrompt="1"/>
          </p:nvPr>
        </p:nvSpPr>
        <p:spPr>
          <a:xfrm>
            <a:off x="873838" y="952551"/>
            <a:ext cx="10611710" cy="992982"/>
          </a:xfrm>
          <a:prstGeom prst="rect">
            <a:avLst/>
          </a:prstGeom>
        </p:spPr>
        <p:txBody>
          <a:bodyPr>
            <a:noAutofit/>
          </a:bodyPr>
          <a:lstStyle>
            <a:lvl1pPr>
              <a:defRPr sz="3200">
                <a:solidFill>
                  <a:schemeClr val="accent1"/>
                </a:solidFill>
                <a:latin typeface="DIN Pro Regular" panose="020B0504020101020102" pitchFamily="34" charset="0"/>
                <a:cs typeface="DIN Pro Regular" panose="020B0504020101020102" pitchFamily="34"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77165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ED446C-DC3E-CF47-9E0D-447DB7A9FC59}"/>
              </a:ext>
            </a:extLst>
          </p:cNvPr>
          <p:cNvSpPr>
            <a:spLocks noGrp="1"/>
          </p:cNvSpPr>
          <p:nvPr>
            <p:ph sz="half" idx="1"/>
          </p:nvPr>
        </p:nvSpPr>
        <p:spPr>
          <a:xfrm>
            <a:off x="873838" y="2179586"/>
            <a:ext cx="5181600" cy="4351338"/>
          </a:xfrm>
          <a:prstGeom prst="rect">
            <a:avLst/>
          </a:prstGeom>
        </p:spPr>
        <p:txBody>
          <a:bodyPr/>
          <a:lstStyle>
            <a:lvl1pPr>
              <a:defRPr sz="2600">
                <a:latin typeface="DIN Pro Regular" panose="020B0504020101020102" pitchFamily="34" charset="0"/>
                <a:cs typeface="DIN Pro Regular" panose="020B0504020101020102" pitchFamily="34" charset="0"/>
              </a:defRPr>
            </a:lvl1pPr>
            <a:lvl2pPr>
              <a:defRPr>
                <a:latin typeface="DIN Pro Regular" panose="020B0504020101020102" pitchFamily="34" charset="0"/>
                <a:cs typeface="DIN Pro Regular" panose="020B0504020101020102" pitchFamily="34" charset="0"/>
              </a:defRPr>
            </a:lvl2pPr>
            <a:lvl3pPr>
              <a:defRPr>
                <a:latin typeface="DIN Pro Regular" panose="020B0504020101020102" pitchFamily="34" charset="0"/>
                <a:cs typeface="DIN Pro Regular" panose="020B0504020101020102" pitchFamily="34" charset="0"/>
              </a:defRPr>
            </a:lvl3pPr>
            <a:lvl4pPr>
              <a:defRPr>
                <a:latin typeface="DIN Pro Regular" panose="020B0504020101020102" pitchFamily="34" charset="0"/>
                <a:cs typeface="DIN Pro Regular" panose="020B0504020101020102" pitchFamily="34" charset="0"/>
              </a:defRPr>
            </a:lvl4pPr>
            <a:lvl5pPr>
              <a:defRPr>
                <a:latin typeface="DIN Pro Regular" panose="020B0504020101020102" pitchFamily="34" charset="0"/>
                <a:cs typeface="DIN Pro Regular" panose="020B0504020101020102"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33F37E0-A66F-7748-8582-A842FA713E58}"/>
              </a:ext>
            </a:extLst>
          </p:cNvPr>
          <p:cNvSpPr>
            <a:spLocks noGrp="1"/>
          </p:cNvSpPr>
          <p:nvPr>
            <p:ph sz="half" idx="2"/>
          </p:nvPr>
        </p:nvSpPr>
        <p:spPr>
          <a:xfrm>
            <a:off x="6303948" y="2179586"/>
            <a:ext cx="5181600" cy="4351338"/>
          </a:xfrm>
          <a:prstGeom prst="rect">
            <a:avLst/>
          </a:prstGeom>
        </p:spPr>
        <p:txBody>
          <a:bodyPr/>
          <a:lstStyle>
            <a:lvl1pPr>
              <a:defRPr sz="2600">
                <a:latin typeface="DIN Pro Regular" panose="020B0504020101020102" pitchFamily="34" charset="0"/>
                <a:cs typeface="DIN Pro Regular" panose="020B0504020101020102" pitchFamily="34" charset="0"/>
              </a:defRPr>
            </a:lvl1pPr>
            <a:lvl2pPr>
              <a:defRPr>
                <a:latin typeface="DIN Pro Regular" panose="020B0504020101020102" pitchFamily="34" charset="0"/>
                <a:cs typeface="DIN Pro Regular" panose="020B0504020101020102" pitchFamily="34" charset="0"/>
              </a:defRPr>
            </a:lvl2pPr>
            <a:lvl3pPr>
              <a:defRPr>
                <a:latin typeface="DIN Pro Regular" panose="020B0504020101020102" pitchFamily="34" charset="0"/>
                <a:cs typeface="DIN Pro Regular" panose="020B0504020101020102" pitchFamily="34" charset="0"/>
              </a:defRPr>
            </a:lvl3pPr>
            <a:lvl4pPr>
              <a:defRPr>
                <a:latin typeface="DIN Pro Regular" panose="020B0504020101020102" pitchFamily="34" charset="0"/>
                <a:cs typeface="DIN Pro Regular" panose="020B0504020101020102" pitchFamily="34" charset="0"/>
              </a:defRPr>
            </a:lvl4pPr>
            <a:lvl5pPr>
              <a:defRPr>
                <a:latin typeface="DIN Pro Regular" panose="020B0504020101020102" pitchFamily="34" charset="0"/>
                <a:cs typeface="DIN Pro Regular" panose="020B0504020101020102"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3CD60D64-D94F-784C-AC66-A37888039471}"/>
              </a:ext>
            </a:extLst>
          </p:cNvPr>
          <p:cNvSpPr>
            <a:spLocks noGrp="1"/>
          </p:cNvSpPr>
          <p:nvPr>
            <p:ph type="title" hasCustomPrompt="1"/>
          </p:nvPr>
        </p:nvSpPr>
        <p:spPr>
          <a:xfrm>
            <a:off x="873838" y="952551"/>
            <a:ext cx="10611710" cy="992982"/>
          </a:xfrm>
          <a:prstGeom prst="rect">
            <a:avLst/>
          </a:prstGeom>
        </p:spPr>
        <p:txBody>
          <a:bodyPr>
            <a:noAutofit/>
          </a:bodyPr>
          <a:lstStyle>
            <a:lvl1pPr>
              <a:defRPr sz="3200">
                <a:solidFill>
                  <a:schemeClr val="accent1"/>
                </a:solidFill>
                <a:latin typeface="DIN Pro Regular" panose="020B0504020101020102" pitchFamily="34" charset="0"/>
                <a:cs typeface="DIN Pro Regular" panose="020B0504020101020102" pitchFamily="34"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24773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80EED1E-1B3B-7848-B61F-2679AEA92A55}"/>
              </a:ext>
            </a:extLst>
          </p:cNvPr>
          <p:cNvSpPr>
            <a:spLocks noGrp="1"/>
          </p:cNvSpPr>
          <p:nvPr>
            <p:ph sz="half" idx="1"/>
          </p:nvPr>
        </p:nvSpPr>
        <p:spPr>
          <a:xfrm>
            <a:off x="754197" y="2179586"/>
            <a:ext cx="6856379" cy="4351338"/>
          </a:xfrm>
          <a:prstGeom prst="rect">
            <a:avLst/>
          </a:prstGeom>
        </p:spPr>
        <p:txBody>
          <a:bodyPr>
            <a:noAutofit/>
          </a:bodyPr>
          <a:lstStyle>
            <a:lvl1pPr>
              <a:defRPr>
                <a:latin typeface="DIN Pro Regular" panose="020B0504020101020102" pitchFamily="34" charset="0"/>
                <a:cs typeface="DIN Pro Regular" panose="020B0504020101020102" pitchFamily="34" charset="0"/>
              </a:defRPr>
            </a:lvl1pPr>
            <a:lvl2pPr>
              <a:defRPr>
                <a:latin typeface="DIN Pro Regular" panose="020B0504020101020102" pitchFamily="34" charset="0"/>
                <a:cs typeface="DIN Pro Regular" panose="020B0504020101020102" pitchFamily="34" charset="0"/>
              </a:defRPr>
            </a:lvl2pPr>
            <a:lvl3pPr>
              <a:defRPr>
                <a:latin typeface="DIN Pro Regular" panose="020B0504020101020102" pitchFamily="34" charset="0"/>
                <a:cs typeface="DIN Pro Regular" panose="020B0504020101020102" pitchFamily="34" charset="0"/>
              </a:defRPr>
            </a:lvl3pPr>
            <a:lvl4pPr>
              <a:defRPr>
                <a:latin typeface="DIN Pro Regular" panose="020B0504020101020102" pitchFamily="34" charset="0"/>
                <a:cs typeface="DIN Pro Regular" panose="020B0504020101020102" pitchFamily="34" charset="0"/>
              </a:defRPr>
            </a:lvl4pPr>
            <a:lvl5pPr>
              <a:defRPr>
                <a:latin typeface="DIN Pro Regular" panose="020B0504020101020102" pitchFamily="34" charset="0"/>
                <a:cs typeface="DIN Pro Regular" panose="020B0504020101020102"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8F2E0D2D-437D-ED44-98BA-D0EB1864AF81}"/>
              </a:ext>
            </a:extLst>
          </p:cNvPr>
          <p:cNvSpPr>
            <a:spLocks noGrp="1"/>
          </p:cNvSpPr>
          <p:nvPr>
            <p:ph type="title" hasCustomPrompt="1"/>
          </p:nvPr>
        </p:nvSpPr>
        <p:spPr>
          <a:xfrm>
            <a:off x="754198" y="952551"/>
            <a:ext cx="6856378" cy="992982"/>
          </a:xfrm>
          <a:prstGeom prst="rect">
            <a:avLst/>
          </a:prstGeom>
        </p:spPr>
        <p:txBody>
          <a:bodyPr>
            <a:noAutofit/>
          </a:bodyPr>
          <a:lstStyle>
            <a:lvl1pPr>
              <a:defRPr sz="3200">
                <a:solidFill>
                  <a:schemeClr val="accent1"/>
                </a:solidFill>
                <a:latin typeface="DIN Pro Regular" panose="020B0504020101020102" pitchFamily="34" charset="0"/>
                <a:cs typeface="DIN Pro Regular" panose="020B0504020101020102" pitchFamily="34" charset="0"/>
              </a:defRPr>
            </a:lvl1pPr>
          </a:lstStyle>
          <a:p>
            <a:r>
              <a:rPr lang="en-US" dirty="0"/>
              <a:t>CLICK TO EDIT </a:t>
            </a:r>
            <a:br>
              <a:rPr lang="en-US" dirty="0"/>
            </a:br>
            <a:r>
              <a:rPr lang="en-US" dirty="0"/>
              <a:t>MASTER TITLE STYLE</a:t>
            </a:r>
          </a:p>
        </p:txBody>
      </p:sp>
      <p:sp>
        <p:nvSpPr>
          <p:cNvPr id="7" name="Picture Placeholder 10">
            <a:extLst>
              <a:ext uri="{FF2B5EF4-FFF2-40B4-BE49-F238E27FC236}">
                <a16:creationId xmlns:a16="http://schemas.microsoft.com/office/drawing/2014/main" id="{3934E8A4-82AE-DF44-8516-5D7DCE92DFB6}"/>
              </a:ext>
            </a:extLst>
          </p:cNvPr>
          <p:cNvSpPr>
            <a:spLocks noGrp="1"/>
          </p:cNvSpPr>
          <p:nvPr>
            <p:ph type="pic" sz="quarter" idx="10"/>
          </p:nvPr>
        </p:nvSpPr>
        <p:spPr>
          <a:xfrm>
            <a:off x="8106383" y="0"/>
            <a:ext cx="4085617" cy="6858000"/>
          </a:xfrm>
          <a:prstGeom prst="rect">
            <a:avLst/>
          </a:prstGeom>
          <a:solidFill>
            <a:schemeClr val="bg1">
              <a:lumMod val="95000"/>
            </a:schemeClr>
          </a:solidFill>
        </p:spPr>
        <p:txBody>
          <a:bodyPr/>
          <a:lstStyle/>
          <a:p>
            <a:endParaRPr lang="en-US" dirty="0"/>
          </a:p>
        </p:txBody>
      </p:sp>
    </p:spTree>
    <p:extLst>
      <p:ext uri="{BB962C8B-B14F-4D97-AF65-F5344CB8AC3E}">
        <p14:creationId xmlns:p14="http://schemas.microsoft.com/office/powerpoint/2010/main" val="108106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DD3BA1-8FCF-584D-BAAC-570FEFB499A5}"/>
              </a:ext>
            </a:extLst>
          </p:cNvPr>
          <p:cNvSpPr>
            <a:spLocks noGrp="1"/>
          </p:cNvSpPr>
          <p:nvPr>
            <p:ph type="ctrTitle" hasCustomPrompt="1"/>
          </p:nvPr>
        </p:nvSpPr>
        <p:spPr>
          <a:xfrm>
            <a:off x="1524000" y="2242267"/>
            <a:ext cx="8931965" cy="1267695"/>
          </a:xfrm>
          <a:prstGeom prst="rect">
            <a:avLst/>
          </a:prstGeom>
        </p:spPr>
        <p:txBody>
          <a:bodyPr anchor="ctr"/>
          <a:lstStyle>
            <a:lvl1pPr algn="l">
              <a:defRPr sz="4400" b="0" i="0">
                <a:solidFill>
                  <a:schemeClr val="accent1"/>
                </a:solidFill>
                <a:latin typeface="DIN Pro Medium" panose="020B0504020101020102" pitchFamily="34" charset="0"/>
                <a:cs typeface="DIN Pro Medium" panose="020B0504020101020102" pitchFamily="34" charset="0"/>
              </a:defRPr>
            </a:lvl1pPr>
          </a:lstStyle>
          <a:p>
            <a:r>
              <a:rPr lang="en-US" dirty="0"/>
              <a:t>CLICK TO EDIT </a:t>
            </a:r>
            <a:br>
              <a:rPr lang="en-US" dirty="0"/>
            </a:br>
            <a:r>
              <a:rPr lang="en-US" dirty="0"/>
              <a:t>MASTER TITLE STYLE</a:t>
            </a:r>
          </a:p>
        </p:txBody>
      </p:sp>
      <p:sp>
        <p:nvSpPr>
          <p:cNvPr id="8" name="Subtitle 2">
            <a:extLst>
              <a:ext uri="{FF2B5EF4-FFF2-40B4-BE49-F238E27FC236}">
                <a16:creationId xmlns:a16="http://schemas.microsoft.com/office/drawing/2014/main" id="{7B7F8257-13A0-EC4A-99F7-A95EB0099EBE}"/>
              </a:ext>
            </a:extLst>
          </p:cNvPr>
          <p:cNvSpPr>
            <a:spLocks noGrp="1"/>
          </p:cNvSpPr>
          <p:nvPr>
            <p:ph type="subTitle" idx="1" hasCustomPrompt="1"/>
          </p:nvPr>
        </p:nvSpPr>
        <p:spPr>
          <a:xfrm>
            <a:off x="1524000" y="3602037"/>
            <a:ext cx="8931965" cy="716969"/>
          </a:xfrm>
          <a:prstGeom prst="rect">
            <a:avLst/>
          </a:prstGeom>
        </p:spPr>
        <p:txBody>
          <a:bodyPr anchor="b"/>
          <a:lstStyle>
            <a:lvl1pPr marL="0" indent="0" algn="l">
              <a:spcBef>
                <a:spcPts val="0"/>
              </a:spcBef>
              <a:buNone/>
              <a:defRPr sz="2400">
                <a:solidFill>
                  <a:schemeClr val="accent1"/>
                </a:solidFill>
                <a:latin typeface="DIN Pro Regular" panose="020B0504020101020102" pitchFamily="34" charset="0"/>
                <a:cs typeface="DIN Pro Regular" panose="020B050402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p>
        </p:txBody>
      </p:sp>
      <p:sp>
        <p:nvSpPr>
          <p:cNvPr id="15" name="Text Placeholder 14">
            <a:extLst>
              <a:ext uri="{FF2B5EF4-FFF2-40B4-BE49-F238E27FC236}">
                <a16:creationId xmlns:a16="http://schemas.microsoft.com/office/drawing/2014/main" id="{F4D51A43-E5E5-7F46-A884-0E43FA795543}"/>
              </a:ext>
            </a:extLst>
          </p:cNvPr>
          <p:cNvSpPr>
            <a:spLocks noGrp="1"/>
          </p:cNvSpPr>
          <p:nvPr>
            <p:ph type="body" sz="quarter" idx="10" hasCustomPrompt="1"/>
          </p:nvPr>
        </p:nvSpPr>
        <p:spPr>
          <a:xfrm>
            <a:off x="865188" y="5964238"/>
            <a:ext cx="8756650" cy="321014"/>
          </a:xfrm>
          <a:prstGeom prst="rect">
            <a:avLst/>
          </a:prstGeom>
        </p:spPr>
        <p:txBody>
          <a:bodyPr/>
          <a:lstStyle>
            <a:lvl1pPr marL="0" indent="0">
              <a:buFontTx/>
              <a:buNone/>
              <a:defRPr sz="1400">
                <a:solidFill>
                  <a:schemeClr val="accent1"/>
                </a:solidFill>
                <a:latin typeface="DIN Pro Regular" panose="020B0504020101020102" pitchFamily="34" charset="0"/>
                <a:cs typeface="DIN Pro Regular" panose="020B0504020101020102" pitchFamily="34" charset="0"/>
              </a:defRPr>
            </a:lvl1pPr>
          </a:lstStyle>
          <a:p>
            <a:pPr lvl="0"/>
            <a:r>
              <a:rPr lang="en-US" dirty="0"/>
              <a:t>CLICK TO EDIT MASTER DAY, MONTH DATE</a:t>
            </a:r>
          </a:p>
        </p:txBody>
      </p:sp>
    </p:spTree>
    <p:extLst>
      <p:ext uri="{BB962C8B-B14F-4D97-AF65-F5344CB8AC3E}">
        <p14:creationId xmlns:p14="http://schemas.microsoft.com/office/powerpoint/2010/main" val="1092894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714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DD3BA1-8FCF-584D-BAAC-570FEFB499A5}"/>
              </a:ext>
            </a:extLst>
          </p:cNvPr>
          <p:cNvSpPr>
            <a:spLocks noGrp="1"/>
          </p:cNvSpPr>
          <p:nvPr>
            <p:ph type="ctrTitle" hasCustomPrompt="1"/>
          </p:nvPr>
        </p:nvSpPr>
        <p:spPr>
          <a:xfrm>
            <a:off x="1524000" y="2242267"/>
            <a:ext cx="8931965" cy="1267695"/>
          </a:xfrm>
          <a:prstGeom prst="rect">
            <a:avLst/>
          </a:prstGeom>
        </p:spPr>
        <p:txBody>
          <a:bodyPr anchor="ctr"/>
          <a:lstStyle>
            <a:lvl1pPr algn="l">
              <a:defRPr sz="4400" b="0" i="0">
                <a:solidFill>
                  <a:schemeClr val="accent1"/>
                </a:solidFill>
                <a:latin typeface="DIN Pro Medium" panose="020B0504020101020102" pitchFamily="34" charset="0"/>
                <a:cs typeface="DIN Pro Medium" panose="020B0504020101020102" pitchFamily="34" charset="0"/>
              </a:defRPr>
            </a:lvl1pPr>
          </a:lstStyle>
          <a:p>
            <a:r>
              <a:rPr lang="en-US" dirty="0"/>
              <a:t>CLICK TO EDIT </a:t>
            </a:r>
            <a:br>
              <a:rPr lang="en-US" dirty="0"/>
            </a:br>
            <a:r>
              <a:rPr lang="en-US" dirty="0"/>
              <a:t>MASTER TITLE STYLE</a:t>
            </a:r>
          </a:p>
        </p:txBody>
      </p:sp>
      <p:sp>
        <p:nvSpPr>
          <p:cNvPr id="8" name="Subtitle 2">
            <a:extLst>
              <a:ext uri="{FF2B5EF4-FFF2-40B4-BE49-F238E27FC236}">
                <a16:creationId xmlns:a16="http://schemas.microsoft.com/office/drawing/2014/main" id="{7B7F8257-13A0-EC4A-99F7-A95EB0099EBE}"/>
              </a:ext>
            </a:extLst>
          </p:cNvPr>
          <p:cNvSpPr>
            <a:spLocks noGrp="1"/>
          </p:cNvSpPr>
          <p:nvPr>
            <p:ph type="subTitle" idx="1" hasCustomPrompt="1"/>
          </p:nvPr>
        </p:nvSpPr>
        <p:spPr>
          <a:xfrm>
            <a:off x="1524000" y="3602037"/>
            <a:ext cx="8931965" cy="716969"/>
          </a:xfrm>
          <a:prstGeom prst="rect">
            <a:avLst/>
          </a:prstGeom>
        </p:spPr>
        <p:txBody>
          <a:bodyPr anchor="b"/>
          <a:lstStyle>
            <a:lvl1pPr marL="0" indent="0" algn="l">
              <a:spcBef>
                <a:spcPts val="0"/>
              </a:spcBef>
              <a:buNone/>
              <a:defRPr sz="2400">
                <a:solidFill>
                  <a:schemeClr val="accent1"/>
                </a:solidFill>
                <a:latin typeface="DIN Pro Regular" panose="020B0504020101020102" pitchFamily="34" charset="0"/>
                <a:cs typeface="DIN Pro Regular" panose="020B050402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p>
        </p:txBody>
      </p:sp>
      <p:sp>
        <p:nvSpPr>
          <p:cNvPr id="15" name="Text Placeholder 14">
            <a:extLst>
              <a:ext uri="{FF2B5EF4-FFF2-40B4-BE49-F238E27FC236}">
                <a16:creationId xmlns:a16="http://schemas.microsoft.com/office/drawing/2014/main" id="{F4D51A43-E5E5-7F46-A884-0E43FA795543}"/>
              </a:ext>
            </a:extLst>
          </p:cNvPr>
          <p:cNvSpPr>
            <a:spLocks noGrp="1"/>
          </p:cNvSpPr>
          <p:nvPr>
            <p:ph type="body" sz="quarter" idx="10" hasCustomPrompt="1"/>
          </p:nvPr>
        </p:nvSpPr>
        <p:spPr>
          <a:xfrm>
            <a:off x="865188" y="5964238"/>
            <a:ext cx="8756650" cy="321014"/>
          </a:xfrm>
          <a:prstGeom prst="rect">
            <a:avLst/>
          </a:prstGeom>
        </p:spPr>
        <p:txBody>
          <a:bodyPr/>
          <a:lstStyle>
            <a:lvl1pPr marL="0" indent="0">
              <a:buFontTx/>
              <a:buNone/>
              <a:defRPr sz="1400">
                <a:solidFill>
                  <a:schemeClr val="accent1"/>
                </a:solidFill>
                <a:latin typeface="DIN Pro Regular" panose="020B0504020101020102" pitchFamily="34" charset="0"/>
                <a:cs typeface="DIN Pro Regular" panose="020B0504020101020102" pitchFamily="34" charset="0"/>
              </a:defRPr>
            </a:lvl1pPr>
          </a:lstStyle>
          <a:p>
            <a:pPr lvl="0"/>
            <a:r>
              <a:rPr lang="en-US" dirty="0"/>
              <a:t>CLICK TO EDIT MASTER DAY, MONTH DATE</a:t>
            </a:r>
          </a:p>
        </p:txBody>
      </p:sp>
    </p:spTree>
    <p:extLst>
      <p:ext uri="{BB962C8B-B14F-4D97-AF65-F5344CB8AC3E}">
        <p14:creationId xmlns:p14="http://schemas.microsoft.com/office/powerpoint/2010/main" val="171714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0A8156-FA4B-464A-B981-A635DE9BB7DA}"/>
              </a:ext>
            </a:extLst>
          </p:cNvPr>
          <p:cNvPicPr>
            <a:picLocks noChangeAspect="1"/>
          </p:cNvPicPr>
          <p:nvPr userDrawn="1"/>
        </p:nvPicPr>
        <p:blipFill>
          <a:blip r:embed="rId2"/>
          <a:stretch>
            <a:fillRect/>
          </a:stretch>
        </p:blipFill>
        <p:spPr>
          <a:xfrm>
            <a:off x="2902273" y="0"/>
            <a:ext cx="8327571" cy="6858000"/>
          </a:xfrm>
          <a:prstGeom prst="rect">
            <a:avLst/>
          </a:prstGeom>
        </p:spPr>
      </p:pic>
      <p:sp>
        <p:nvSpPr>
          <p:cNvPr id="4" name="TextBox 3">
            <a:extLst>
              <a:ext uri="{FF2B5EF4-FFF2-40B4-BE49-F238E27FC236}">
                <a16:creationId xmlns:a16="http://schemas.microsoft.com/office/drawing/2014/main" id="{E5E354C0-AC98-DB47-8632-00278E247A70}"/>
              </a:ext>
            </a:extLst>
          </p:cNvPr>
          <p:cNvSpPr txBox="1"/>
          <p:nvPr userDrawn="1"/>
        </p:nvSpPr>
        <p:spPr>
          <a:xfrm>
            <a:off x="560566" y="957643"/>
            <a:ext cx="2484783" cy="3139321"/>
          </a:xfrm>
          <a:prstGeom prst="rect">
            <a:avLst/>
          </a:prstGeom>
          <a:noFill/>
        </p:spPr>
        <p:txBody>
          <a:bodyPr wrap="square">
            <a:spAutoFit/>
          </a:bodyPr>
          <a:lstStyle/>
          <a:p>
            <a:r>
              <a:rPr lang="en-US" b="0" i="0" u="none" strike="noStrike" dirty="0">
                <a:solidFill>
                  <a:schemeClr val="bg1">
                    <a:lumMod val="65000"/>
                  </a:schemeClr>
                </a:solidFill>
                <a:effectLst/>
                <a:latin typeface="DIN Pro Medium" panose="020B0504020101020102" pitchFamily="34" charset="0"/>
                <a:cs typeface="DIN Pro Medium" panose="020B0504020101020102" pitchFamily="34" charset="0"/>
              </a:rPr>
              <a:t>This PowerPoint template uses official DePaul brand colors. If you’re looking to use additional brand colors, please use the values associated with the color tints listed on this page.</a:t>
            </a:r>
          </a:p>
          <a:p>
            <a:endParaRPr lang="en-US" b="0" i="0" u="none" strike="noStrike" dirty="0">
              <a:solidFill>
                <a:schemeClr val="bg1">
                  <a:lumMod val="65000"/>
                </a:schemeClr>
              </a:solidFill>
              <a:effectLst/>
              <a:latin typeface="DIN Pro Medium" panose="020B0504020101020102" pitchFamily="34" charset="0"/>
              <a:cs typeface="DIN Pro Medium" panose="020B0504020101020102" pitchFamily="34" charset="0"/>
            </a:endParaRPr>
          </a:p>
          <a:p>
            <a:endParaRPr lang="en-US" b="0" i="0" dirty="0">
              <a:solidFill>
                <a:schemeClr val="bg1">
                  <a:lumMod val="65000"/>
                </a:schemeClr>
              </a:solidFill>
              <a:latin typeface="DIN Pro Medium" panose="020B0504020101020102" pitchFamily="34" charset="0"/>
              <a:cs typeface="DIN Pro Medium" panose="020B0504020101020102" pitchFamily="34" charset="0"/>
            </a:endParaRPr>
          </a:p>
        </p:txBody>
      </p:sp>
    </p:spTree>
    <p:extLst>
      <p:ext uri="{BB962C8B-B14F-4D97-AF65-F5344CB8AC3E}">
        <p14:creationId xmlns:p14="http://schemas.microsoft.com/office/powerpoint/2010/main" val="20812850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2C2476F5-2710-B849-BEC5-BD693933FC2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0690631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table&#10;&#10;Description automatically generated">
            <a:extLst>
              <a:ext uri="{FF2B5EF4-FFF2-40B4-BE49-F238E27FC236}">
                <a16:creationId xmlns:a16="http://schemas.microsoft.com/office/drawing/2014/main" id="{15229957-2DB1-9A4D-9956-D87A69B3AA5A}"/>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720299928"/>
      </p:ext>
    </p:extLst>
  </p:cSld>
  <p:clrMap bg1="lt1" tx1="dk1" bg2="lt2" tx2="dk2" accent1="accent1" accent2="accent2" accent3="accent3" accent4="accent4" accent5="accent5" accent6="accent6" hlink="hlink" folHlink="folHlink"/>
  <p:sldLayoutIdLst>
    <p:sldLayoutId id="2147483665" r:id="rId1"/>
    <p:sldLayoutId id="2147483668" r:id="rId2"/>
    <p:sldLayoutId id="2147483671"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34DA50A3-BD3F-B343-95F3-2A7D6951E951}"/>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16559126"/>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9EDA7F61-BB14-EECF-E15D-C2931783F2C6}"/>
              </a:ext>
            </a:extLst>
          </p:cNvPr>
          <p:cNvPicPr>
            <a:picLocks noChangeAspect="1"/>
          </p:cNvPicPr>
          <p:nvPr/>
        </p:nvPicPr>
        <p:blipFill rotWithShape="1">
          <a:blip r:embed="rId2"/>
          <a:srcRect t="14168" r="-1" b="22414"/>
          <a:stretch/>
        </p:blipFill>
        <p:spPr>
          <a:xfrm>
            <a:off x="3536935" y="-35849"/>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FCDBC8-A3E1-C649-A484-F12B9240215B}"/>
              </a:ext>
            </a:extLst>
          </p:cNvPr>
          <p:cNvSpPr>
            <a:spLocks noGrp="1"/>
          </p:cNvSpPr>
          <p:nvPr>
            <p:ph type="ctrTitle"/>
          </p:nvPr>
        </p:nvSpPr>
        <p:spPr>
          <a:xfrm>
            <a:off x="371093" y="1161288"/>
            <a:ext cx="3914035" cy="624078"/>
          </a:xfrm>
        </p:spPr>
        <p:txBody>
          <a:bodyPr vert="horz" lIns="91440" tIns="45720" rIns="91440" bIns="45720" rtlCol="0" anchor="b">
            <a:normAutofit/>
          </a:bodyPr>
          <a:lstStyle/>
          <a:p>
            <a:r>
              <a:rPr lang="en-US" sz="2800" dirty="0">
                <a:solidFill>
                  <a:schemeClr val="tx1"/>
                </a:solidFill>
                <a:latin typeface="Times New Roman" panose="02020603050405020304" pitchFamily="18" charset="0"/>
                <a:cs typeface="Times New Roman" panose="02020603050405020304" pitchFamily="18" charset="0"/>
              </a:rPr>
              <a:t>Qualitative Research</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FC5E8D0C-E606-FB42-ADD0-9B0AD3EE5055}"/>
              </a:ext>
            </a:extLst>
          </p:cNvPr>
          <p:cNvSpPr>
            <a:spLocks noGrp="1"/>
          </p:cNvSpPr>
          <p:nvPr>
            <p:ph type="body" sz="quarter" idx="10"/>
          </p:nvPr>
        </p:nvSpPr>
        <p:spPr>
          <a:xfrm>
            <a:off x="371094" y="2718054"/>
            <a:ext cx="3438906" cy="3207258"/>
          </a:xfrm>
        </p:spPr>
        <p:txBody>
          <a:bodyPr vert="horz" lIns="91440" tIns="45720" rIns="91440" bIns="45720" rtlCol="0" anchor="t">
            <a:normAutofit/>
          </a:bodyPr>
          <a:lstStyle/>
          <a:p>
            <a:pPr indent="-228600">
              <a:buFont typeface="Arial" panose="020B0604020202020204" pitchFamily="34" charset="0"/>
              <a:buChar char="•"/>
            </a:pPr>
            <a:r>
              <a:rPr lang="en-US" sz="1700" dirty="0">
                <a:solidFill>
                  <a:schemeClr val="tx1"/>
                </a:solidFill>
                <a:latin typeface="Times New Roman" panose="02020603050405020304" pitchFamily="18" charset="0"/>
                <a:cs typeface="Times New Roman" panose="02020603050405020304" pitchFamily="18" charset="0"/>
              </a:rPr>
              <a:t>Sara Yavari, </a:t>
            </a:r>
          </a:p>
          <a:p>
            <a:pPr indent="-228600">
              <a:buFont typeface="Arial" panose="020B0604020202020204" pitchFamily="34" charset="0"/>
              <a:buChar char="•"/>
            </a:pPr>
            <a:r>
              <a:rPr lang="en-US" sz="1700" dirty="0">
                <a:solidFill>
                  <a:schemeClr val="tx1"/>
                </a:solidFill>
                <a:latin typeface="Times New Roman" panose="02020603050405020304" pitchFamily="18" charset="0"/>
                <a:cs typeface="Times New Roman" panose="02020603050405020304" pitchFamily="18" charset="0"/>
              </a:rPr>
              <a:t>Thamer Aljohani</a:t>
            </a:r>
          </a:p>
        </p:txBody>
      </p:sp>
    </p:spTree>
    <p:extLst>
      <p:ext uri="{BB962C8B-B14F-4D97-AF65-F5344CB8AC3E}">
        <p14:creationId xmlns:p14="http://schemas.microsoft.com/office/powerpoint/2010/main" val="137193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3E12206-1160-6E45-A37D-EF96382D1F68}"/>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kern="1200">
                <a:solidFill>
                  <a:srgbClr val="FFFFFF"/>
                </a:solidFill>
                <a:latin typeface="+mj-lt"/>
                <a:ea typeface="+mj-ea"/>
                <a:cs typeface="+mj-cs"/>
              </a:rPr>
              <a:t>Case Study</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FA9F29C5-3996-D543-85CC-D18D268020B5}"/>
              </a:ext>
            </a:extLst>
          </p:cNvPr>
          <p:cNvSpPr>
            <a:spLocks noGrp="1"/>
          </p:cNvSpPr>
          <p:nvPr>
            <p:ph sz="half" idx="1"/>
          </p:nvPr>
        </p:nvSpPr>
        <p:spPr>
          <a:xfrm>
            <a:off x="4447308" y="591344"/>
            <a:ext cx="6906491" cy="5585619"/>
          </a:xfrm>
        </p:spPr>
        <p:txBody>
          <a:bodyPr vert="horz" lIns="91440" tIns="45720" rIns="91440" bIns="45720" rtlCol="0" anchor="ctr">
            <a:normAutofit/>
          </a:bodyPr>
          <a:lstStyle/>
          <a:p>
            <a:pPr algn="just"/>
            <a:r>
              <a:rPr lang="en-US" sz="2000" dirty="0">
                <a:latin typeface="Times New Roman" panose="02020603050405020304" pitchFamily="18" charset="0"/>
                <a:cs typeface="Times New Roman" panose="02020603050405020304" pitchFamily="18" charset="0"/>
              </a:rPr>
              <a:t>A case study involves a researcher collecting extensive data on an individual, program, or event over a defined period of time. Data sources include observations, interviews, documents, past records, and audiovisual materials. The researcher spends an extended period on site, interacting with the person or people being studied, and records details about the context surrounding the case, including physical environment and historical, economic, and social factors. The study may be useful for investigating little-known or poorly understood situations and for tracking changes over time. However, its major limitation is the potential lack of generalizability to other situations, especially when only a single case is involved</a:t>
            </a:r>
            <a:r>
              <a:rPr lang="en-US" sz="2400" b="0" i="0" dirty="0">
                <a:effectLst/>
                <a:latin typeface="+mn-lt"/>
                <a:cs typeface="+mn-cs"/>
              </a:rPr>
              <a:t>.</a:t>
            </a:r>
            <a:endParaRPr lang="en-US" sz="2400" dirty="0">
              <a:latin typeface="+mn-lt"/>
              <a:cs typeface="+mn-cs"/>
            </a:endParaRPr>
          </a:p>
        </p:txBody>
      </p:sp>
    </p:spTree>
    <p:extLst>
      <p:ext uri="{BB962C8B-B14F-4D97-AF65-F5344CB8AC3E}">
        <p14:creationId xmlns:p14="http://schemas.microsoft.com/office/powerpoint/2010/main" val="940868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3E12206-1160-6E45-A37D-EF96382D1F68}"/>
              </a:ext>
            </a:extLst>
          </p:cNvPr>
          <p:cNvSpPr>
            <a:spLocks noGrp="1"/>
          </p:cNvSpPr>
          <p:nvPr>
            <p:ph type="title"/>
          </p:nvPr>
        </p:nvSpPr>
        <p:spPr>
          <a:xfrm>
            <a:off x="640080" y="325369"/>
            <a:ext cx="4368602" cy="1956841"/>
          </a:xfrm>
        </p:spPr>
        <p:txBody>
          <a:bodyPr vert="horz" lIns="91440" tIns="45720" rIns="91440" bIns="45720" rtlCol="0" anchor="b">
            <a:normAutofit/>
          </a:bodyPr>
          <a:lstStyle/>
          <a:p>
            <a:br>
              <a:rPr lang="en-US" sz="5400">
                <a:solidFill>
                  <a:schemeClr val="tx1"/>
                </a:solidFill>
                <a:latin typeface="+mj-lt"/>
                <a:cs typeface="+mj-cs"/>
              </a:rPr>
            </a:br>
            <a:r>
              <a:rPr lang="en-US" sz="5400">
                <a:solidFill>
                  <a:schemeClr val="tx1"/>
                </a:solidFill>
                <a:latin typeface="+mj-lt"/>
                <a:cs typeface="+mj-cs"/>
              </a:rPr>
              <a:t>Ethnography</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FA9F29C5-3996-D543-85CC-D18D268020B5}"/>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en-US" sz="2000" b="0" i="0" dirty="0">
                <a:effectLst/>
                <a:latin typeface="Times New Roman" panose="02020603050405020304" pitchFamily="18" charset="0"/>
                <a:cs typeface="Times New Roman" panose="02020603050405020304" pitchFamily="18" charset="0"/>
              </a:rPr>
              <a:t>Ethnography involves studying a whole group that shares a common culture in their natural setting.</a:t>
            </a:r>
          </a:p>
          <a:p>
            <a:r>
              <a:rPr lang="en-US" sz="2000" b="0" i="0" dirty="0">
                <a:effectLst/>
                <a:latin typeface="Times New Roman" panose="02020603050405020304" pitchFamily="18" charset="0"/>
                <a:cs typeface="Times New Roman" panose="02020603050405020304" pitchFamily="18" charset="0"/>
              </a:rPr>
              <a:t>The focus is on everyday behaviors to identify cultural norms, beliefs, and social structures.</a:t>
            </a:r>
          </a:p>
          <a:p>
            <a:r>
              <a:rPr lang="en-US" sz="2000" b="0" i="0" dirty="0">
                <a:effectLst/>
                <a:latin typeface="Times New Roman" panose="02020603050405020304" pitchFamily="18" charset="0"/>
                <a:cs typeface="Times New Roman" panose="02020603050405020304" pitchFamily="18" charset="0"/>
              </a:rPr>
              <a:t>The researcher spends a lengthy period of time, often months or years, observing the group.</a:t>
            </a:r>
          </a:p>
          <a:p>
            <a:r>
              <a:rPr lang="en-US" sz="2000" b="0" i="0" dirty="0">
                <a:effectLst/>
                <a:latin typeface="Times New Roman" panose="02020603050405020304" pitchFamily="18" charset="0"/>
                <a:cs typeface="Times New Roman" panose="02020603050405020304" pitchFamily="18" charset="0"/>
              </a:rPr>
              <a:t>The goal is to identify both explicit and implicit cultural patterns.</a:t>
            </a:r>
          </a:p>
          <a:p>
            <a:endParaRPr lang="en-US" sz="1700" dirty="0">
              <a:latin typeface="+mn-lt"/>
              <a:cs typeface="+mn-cs"/>
            </a:endParaRPr>
          </a:p>
        </p:txBody>
      </p:sp>
      <p:pic>
        <p:nvPicPr>
          <p:cNvPr id="6" name="Picture Placeholder 5" descr="Background pattern, icon&#10;&#10;Description automatically generated">
            <a:extLst>
              <a:ext uri="{FF2B5EF4-FFF2-40B4-BE49-F238E27FC236}">
                <a16:creationId xmlns:a16="http://schemas.microsoft.com/office/drawing/2014/main" id="{07A03BC2-1FFD-7297-2D11-95A76423D1B2}"/>
              </a:ext>
            </a:extLst>
          </p:cNvPr>
          <p:cNvPicPr>
            <a:picLocks noGrp="1" noChangeAspect="1"/>
          </p:cNvPicPr>
          <p:nvPr>
            <p:ph type="pic" sz="quarter" idx="10"/>
          </p:nvPr>
        </p:nvPicPr>
        <p:blipFill rotWithShape="1">
          <a:blip r:embed="rId2"/>
          <a:srcRect l="4936" r="15071"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9280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3E12206-1160-6E45-A37D-EF96382D1F68}"/>
              </a:ext>
            </a:extLst>
          </p:cNvPr>
          <p:cNvSpPr>
            <a:spLocks noGrp="1"/>
          </p:cNvSpPr>
          <p:nvPr>
            <p:ph type="title"/>
          </p:nvPr>
        </p:nvSpPr>
        <p:spPr>
          <a:xfrm>
            <a:off x="572493" y="238539"/>
            <a:ext cx="11018520" cy="1434415"/>
          </a:xfrm>
        </p:spPr>
        <p:txBody>
          <a:bodyPr vert="horz" lIns="91440" tIns="45720" rIns="91440" bIns="45720" rtlCol="0" anchor="b">
            <a:normAutofit/>
          </a:bodyPr>
          <a:lstStyle/>
          <a:p>
            <a:br>
              <a:rPr lang="en-US" sz="4600" dirty="0">
                <a:solidFill>
                  <a:schemeClr val="tx1"/>
                </a:solidFill>
                <a:latin typeface="+mj-lt"/>
                <a:cs typeface="+mj-cs"/>
              </a:rPr>
            </a:br>
            <a:r>
              <a:rPr lang="en-US" sz="4600" dirty="0">
                <a:solidFill>
                  <a:schemeClr val="tx1"/>
                </a:solidFill>
                <a:latin typeface="+mj-lt"/>
                <a:cs typeface="+mj-cs"/>
              </a:rPr>
              <a:t>Ethnography</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FA9F29C5-3996-D543-85CC-D18D268020B5}"/>
              </a:ext>
            </a:extLst>
          </p:cNvPr>
          <p:cNvSpPr>
            <a:spLocks noGrp="1"/>
          </p:cNvSpPr>
          <p:nvPr>
            <p:ph sz="half" idx="1"/>
          </p:nvPr>
        </p:nvSpPr>
        <p:spPr>
          <a:xfrm>
            <a:off x="572493" y="2071316"/>
            <a:ext cx="6713552" cy="4119172"/>
          </a:xfrm>
        </p:spPr>
        <p:txBody>
          <a:bodyPr vert="horz" lIns="91440" tIns="45720" rIns="91440" bIns="45720" rtlCol="0" anchor="t">
            <a:normAutofit fontScale="85000" lnSpcReduction="20000"/>
          </a:bodyPr>
          <a:lstStyle/>
          <a:p>
            <a:pPr marL="0" indent="0" algn="l">
              <a:buNone/>
            </a:pPr>
            <a:endParaRPr lang="en-US" sz="2400" b="0" i="0" dirty="0">
              <a:solidFill>
                <a:srgbClr val="374151"/>
              </a:solidFill>
              <a:effectLst/>
              <a:latin typeface="Söhne"/>
            </a:endParaRPr>
          </a:p>
          <a:p>
            <a:pPr algn="l">
              <a:buFont typeface="Arial" panose="020B0604020202020204" pitchFamily="34" charset="0"/>
              <a:buChar char="•"/>
            </a:pPr>
            <a:r>
              <a:rPr lang="en-US" sz="2400" b="0" i="0" dirty="0">
                <a:solidFill>
                  <a:srgbClr val="374151"/>
                </a:solidFill>
                <a:effectLst/>
                <a:latin typeface="Times New Roman" panose="02020603050405020304" pitchFamily="18" charset="0"/>
                <a:cs typeface="Times New Roman" panose="02020603050405020304" pitchFamily="18" charset="0"/>
              </a:rPr>
              <a:t>History: Ethnography was first used in cultural anthropology, but it is now used in sociology, psychology, education, and marketing research.</a:t>
            </a:r>
          </a:p>
          <a:p>
            <a:pPr algn="l">
              <a:buFont typeface="Arial" panose="020B0604020202020204" pitchFamily="34" charset="0"/>
              <a:buChar char="•"/>
            </a:pPr>
            <a:endParaRPr lang="en-US" sz="2400" b="0" i="0" dirty="0">
              <a:solidFill>
                <a:srgbClr val="374151"/>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0" i="0" dirty="0">
                <a:solidFill>
                  <a:srgbClr val="374151"/>
                </a:solidFill>
                <a:effectLst/>
                <a:latin typeface="Times New Roman" panose="02020603050405020304" pitchFamily="18" charset="0"/>
                <a:cs typeface="Times New Roman" panose="02020603050405020304" pitchFamily="18" charset="0"/>
              </a:rPr>
              <a:t>Types of cultures studied: Ethnographies were once focused on long-standing cultural groups, but now they are used to study cultures in various settings such as adult work environments, elementary school classrooms, social cliques, and internet-based communities.</a:t>
            </a:r>
          </a:p>
          <a:p>
            <a:pPr algn="l">
              <a:buFont typeface="Arial" panose="020B0604020202020204" pitchFamily="34" charset="0"/>
              <a:buChar char="•"/>
            </a:pPr>
            <a:endParaRPr lang="en-US" sz="2400" b="0" i="0" dirty="0">
              <a:solidFill>
                <a:srgbClr val="374151"/>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0" i="0" dirty="0">
                <a:solidFill>
                  <a:srgbClr val="374151"/>
                </a:solidFill>
                <a:effectLst/>
                <a:latin typeface="Times New Roman" panose="02020603050405020304" pitchFamily="18" charset="0"/>
                <a:cs typeface="Times New Roman" panose="02020603050405020304" pitchFamily="18" charset="0"/>
              </a:rPr>
              <a:t>Choosing the group for the study: The group should be appropriate for answering the research problem, and ideally, the researcher should be a "stranger" with no vested interest in the outcome.</a:t>
            </a:r>
          </a:p>
          <a:p>
            <a:endParaRPr lang="en-US" sz="2200" dirty="0">
              <a:latin typeface="+mn-lt"/>
              <a:cs typeface="+mn-cs"/>
            </a:endParaRPr>
          </a:p>
        </p:txBody>
      </p:sp>
      <p:pic>
        <p:nvPicPr>
          <p:cNvPr id="8" name="Picture Placeholder 7" descr="A picture containing outdoor&#10;&#10;Description automatically generated">
            <a:extLst>
              <a:ext uri="{FF2B5EF4-FFF2-40B4-BE49-F238E27FC236}">
                <a16:creationId xmlns:a16="http://schemas.microsoft.com/office/drawing/2014/main" id="{9017672D-991F-2C22-D63C-4494623966C2}"/>
              </a:ext>
            </a:extLst>
          </p:cNvPr>
          <p:cNvPicPr>
            <a:picLocks noGrp="1" noChangeAspect="1"/>
          </p:cNvPicPr>
          <p:nvPr>
            <p:ph type="pic" sz="quarter" idx="10"/>
          </p:nvPr>
        </p:nvPicPr>
        <p:blipFill rotWithShape="1">
          <a:blip r:embed="rId2"/>
          <a:srcRect l="10231" r="10402" b="3"/>
          <a:stretch/>
        </p:blipFill>
        <p:spPr>
          <a:xfrm>
            <a:off x="7675658" y="2093976"/>
            <a:ext cx="3941064" cy="4096512"/>
          </a:xfrm>
          <a:prstGeom prst="rect">
            <a:avLst/>
          </a:prstGeom>
        </p:spPr>
      </p:pic>
    </p:spTree>
    <p:extLst>
      <p:ext uri="{BB962C8B-B14F-4D97-AF65-F5344CB8AC3E}">
        <p14:creationId xmlns:p14="http://schemas.microsoft.com/office/powerpoint/2010/main" val="1947214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kern="1200">
                <a:solidFill>
                  <a:schemeClr val="tx1"/>
                </a:solidFill>
                <a:latin typeface="+mj-lt"/>
                <a:ea typeface="+mj-ea"/>
                <a:cs typeface="+mj-cs"/>
              </a:rPr>
              <a:t>Ethnography</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1115568" y="2481943"/>
            <a:ext cx="10168128" cy="3695020"/>
          </a:xfrm>
        </p:spPr>
        <p:txBody>
          <a:bodyPr vert="horz" lIns="91440" tIns="45720" rIns="91440" bIns="45720" rtlCol="0">
            <a:normAutofit lnSpcReduction="10000"/>
          </a:bodyPr>
          <a:lstStyle/>
          <a:p>
            <a:pPr marL="0"/>
            <a:endParaRPr lang="en-US" sz="1900" b="0" i="0" dirty="0">
              <a:effectLst/>
              <a:latin typeface="+mn-lt"/>
              <a:cs typeface="+mn-cs"/>
            </a:endParaRPr>
          </a:p>
          <a:p>
            <a:endParaRPr lang="en-US" sz="1900" b="0" i="0" dirty="0">
              <a:effectLst/>
              <a:latin typeface="+mn-lt"/>
              <a:cs typeface="+mn-cs"/>
            </a:endParaRPr>
          </a:p>
          <a:p>
            <a:r>
              <a:rPr lang="en-US" sz="2000" b="0" i="0" dirty="0">
                <a:effectLst/>
                <a:latin typeface="Times New Roman" panose="02020603050405020304" pitchFamily="18" charset="0"/>
                <a:cs typeface="Times New Roman" panose="02020603050405020304" pitchFamily="18" charset="0"/>
              </a:rPr>
              <a:t>Site-based fieldwork: Prolonged engagement in the group's natural setting is essential to observe and record processes that would be almost impossible to learn about using any other approach.</a:t>
            </a:r>
          </a:p>
          <a:p>
            <a:endParaRPr lang="en-US" sz="2000" b="0" i="0" dirty="0">
              <a:effectLst/>
              <a:latin typeface="Times New Roman" panose="02020603050405020304" pitchFamily="18" charset="0"/>
              <a:cs typeface="Times New Roman" panose="02020603050405020304" pitchFamily="18" charset="0"/>
            </a:endParaRPr>
          </a:p>
          <a:p>
            <a:r>
              <a:rPr lang="en-US" sz="2000" b="0" i="0" dirty="0">
                <a:effectLst/>
                <a:latin typeface="Times New Roman" panose="02020603050405020304" pitchFamily="18" charset="0"/>
                <a:cs typeface="Times New Roman" panose="02020603050405020304" pitchFamily="18" charset="0"/>
              </a:rPr>
              <a:t>Access to the site: Researchers must go through a gatekeeper to gain legitimate access to the site, and they must establish rapport with and gain the trust of the people being studied.</a:t>
            </a:r>
          </a:p>
          <a:p>
            <a:endParaRPr lang="en-US" sz="2000" b="0" i="0" dirty="0">
              <a:effectLst/>
              <a:latin typeface="Times New Roman" panose="02020603050405020304" pitchFamily="18" charset="0"/>
              <a:cs typeface="Times New Roman" panose="02020603050405020304" pitchFamily="18" charset="0"/>
            </a:endParaRPr>
          </a:p>
          <a:p>
            <a:r>
              <a:rPr lang="en-US" sz="2000" b="0" i="0" dirty="0">
                <a:effectLst/>
                <a:latin typeface="Times New Roman" panose="02020603050405020304" pitchFamily="18" charset="0"/>
                <a:cs typeface="Times New Roman" panose="02020603050405020304" pitchFamily="18" charset="0"/>
              </a:rPr>
              <a:t>Informed consent: The principle of informed consent is just as essential in ethnography as it is in any other type of research.</a:t>
            </a:r>
          </a:p>
          <a:p>
            <a:endParaRPr lang="en-US" sz="1900" b="0" i="0" dirty="0">
              <a:effectLst/>
              <a:latin typeface="+mn-lt"/>
              <a:cs typeface="+mn-cs"/>
            </a:endParaRPr>
          </a:p>
          <a:p>
            <a:endParaRPr lang="en-US" sz="1900" b="0" i="0" dirty="0">
              <a:effectLst/>
              <a:latin typeface="+mn-lt"/>
              <a:cs typeface="+mn-cs"/>
            </a:endParaRPr>
          </a:p>
          <a:p>
            <a:endParaRPr lang="en-US" sz="1900" b="0" i="0" dirty="0">
              <a:effectLst/>
              <a:latin typeface="+mn-lt"/>
              <a:cs typeface="+mn-cs"/>
            </a:endParaRPr>
          </a:p>
          <a:p>
            <a:endParaRPr lang="en-US" sz="1900" b="0" i="0" dirty="0">
              <a:effectLst/>
              <a:latin typeface="+mn-lt"/>
              <a:cs typeface="+mn-cs"/>
            </a:endParaRPr>
          </a:p>
          <a:p>
            <a:endParaRPr lang="en-US" sz="1900" b="0" i="0" dirty="0">
              <a:effectLst/>
              <a:latin typeface="+mn-lt"/>
              <a:cs typeface="+mn-cs"/>
            </a:endParaRPr>
          </a:p>
          <a:p>
            <a:endParaRPr lang="en-US" sz="1900" b="0" i="0" dirty="0">
              <a:effectLst/>
              <a:latin typeface="+mn-lt"/>
              <a:cs typeface="+mn-cs"/>
            </a:endParaRPr>
          </a:p>
          <a:p>
            <a:endParaRPr lang="en-US" sz="1900" b="0" i="0" dirty="0">
              <a:effectLst/>
              <a:latin typeface="+mn-lt"/>
              <a:cs typeface="+mn-cs"/>
            </a:endParaRPr>
          </a:p>
        </p:txBody>
      </p:sp>
    </p:spTree>
    <p:extLst>
      <p:ext uri="{BB962C8B-B14F-4D97-AF65-F5344CB8AC3E}">
        <p14:creationId xmlns:p14="http://schemas.microsoft.com/office/powerpoint/2010/main" val="1492899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a:solidFill>
                  <a:schemeClr val="tx1"/>
                </a:solidFill>
                <a:latin typeface="+mj-lt"/>
                <a:ea typeface="+mj-ea"/>
                <a:cs typeface="+mj-cs"/>
              </a:rPr>
              <a:t>Phenomenology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838200" y="1929384"/>
            <a:ext cx="10515600" cy="4251960"/>
          </a:xfrm>
        </p:spPr>
        <p:txBody>
          <a:bodyPr vert="horz" lIns="91440" tIns="45720" rIns="91440" bIns="45720" rtlCol="0">
            <a:normAutofit/>
          </a:bodyPr>
          <a:lstStyle/>
          <a:p>
            <a:r>
              <a:rPr lang="en-US" sz="1900" b="0" i="0" dirty="0">
                <a:effectLst/>
                <a:latin typeface="Times New Roman" panose="02020603050405020304" pitchFamily="18" charset="0"/>
                <a:cs typeface="Times New Roman" panose="02020603050405020304" pitchFamily="18" charset="0"/>
              </a:rPr>
              <a:t>Phenomenology focuses on a person's perception of the meaning of an event, as opposed to the event as it exists external to the person.</a:t>
            </a:r>
          </a:p>
          <a:p>
            <a:r>
              <a:rPr lang="en-US" sz="1900" b="0" i="0" dirty="0">
                <a:effectLst/>
                <a:latin typeface="Times New Roman" panose="02020603050405020304" pitchFamily="18" charset="0"/>
                <a:cs typeface="Times New Roman" panose="02020603050405020304" pitchFamily="18" charset="0"/>
              </a:rPr>
              <a:t>A phenomenological study attempts to understand people's perceptions and perspectives relative to a particular situation.</a:t>
            </a:r>
          </a:p>
          <a:p>
            <a:r>
              <a:rPr lang="en-US" sz="1900" b="0" i="0" dirty="0">
                <a:effectLst/>
                <a:latin typeface="Times New Roman" panose="02020603050405020304" pitchFamily="18" charset="0"/>
                <a:cs typeface="Times New Roman" panose="02020603050405020304" pitchFamily="18" charset="0"/>
              </a:rPr>
              <a:t>The study tries to answer the question: What is it like to experience such-and-such?</a:t>
            </a:r>
          </a:p>
          <a:p>
            <a:r>
              <a:rPr lang="en-US" sz="1900" b="0" i="0" dirty="0">
                <a:effectLst/>
                <a:latin typeface="Times New Roman" panose="02020603050405020304" pitchFamily="18" charset="0"/>
                <a:cs typeface="Times New Roman" panose="02020603050405020304" pitchFamily="18" charset="0"/>
              </a:rPr>
              <a:t>Phenomenological researchers depend almost exclusively on lengthy interviews with a small, carefully selected sample of participants.</a:t>
            </a:r>
          </a:p>
          <a:p>
            <a:r>
              <a:rPr lang="en-US" sz="1900" b="0" i="0" dirty="0">
                <a:effectLst/>
                <a:latin typeface="Times New Roman" panose="02020603050405020304" pitchFamily="18" charset="0"/>
                <a:cs typeface="Times New Roman" panose="02020603050405020304" pitchFamily="18" charset="0"/>
              </a:rPr>
              <a:t>The researcher listens closely as participants describe their everyday experiences related to the phenomenon.</a:t>
            </a:r>
          </a:p>
          <a:p>
            <a:r>
              <a:rPr lang="en-US" sz="1900" b="0" i="0" dirty="0">
                <a:effectLst/>
                <a:latin typeface="Times New Roman" panose="02020603050405020304" pitchFamily="18" charset="0"/>
                <a:cs typeface="Times New Roman" panose="02020603050405020304" pitchFamily="18" charset="0"/>
              </a:rPr>
              <a:t>Throughout the data collection process, researchers try to suspend any preconceived notions or personal experiences that may unduly influence what they "hear" participants saying.</a:t>
            </a:r>
          </a:p>
          <a:p>
            <a:r>
              <a:rPr lang="en-US" sz="1900" b="0" i="0" dirty="0">
                <a:effectLst/>
                <a:latin typeface="Times New Roman" panose="02020603050405020304" pitchFamily="18" charset="0"/>
                <a:cs typeface="Times New Roman" panose="02020603050405020304" pitchFamily="18" charset="0"/>
              </a:rPr>
              <a:t>The ultimate goal of a phenomenological study is to provide a sense that "I understand better what it is like for someone to experience that</a:t>
            </a:r>
          </a:p>
        </p:txBody>
      </p:sp>
    </p:spTree>
    <p:extLst>
      <p:ext uri="{BB962C8B-B14F-4D97-AF65-F5344CB8AC3E}">
        <p14:creationId xmlns:p14="http://schemas.microsoft.com/office/powerpoint/2010/main" val="6600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586740" y="1485900"/>
            <a:ext cx="10898807" cy="5045024"/>
          </a:xfrm>
        </p:spPr>
        <p:txBody>
          <a:bodyPr/>
          <a:lstStyle/>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The goal of a grounded theory study is to develop a theory based on data collected in the field.</a:t>
            </a:r>
          </a:p>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This approach is particularly useful when existing theories about a topic are inadequate or non-existent.</a:t>
            </a:r>
          </a:p>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Grounded theory studies focus on a process related to a particular topic, with the ultimate goal of developing a theory about that process.</a:t>
            </a:r>
          </a:p>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Data collection is field-based, flexible, and likely to change over the course of the investigation, with interviews playing a major role.</a:t>
            </a:r>
          </a:p>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Data analysis begins almost immediately, with the researcher developing categories to classify the data.</a:t>
            </a:r>
          </a:p>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The theory that ultimately emerges includes numerous concepts and interrelationships among those concepts, with conceptual density.</a:t>
            </a:r>
          </a:p>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An in-depth literature review early in the process is essential, but experts disagree about whether researchers should look closely at previous findings directly related to the present research problem before collecting and analyzing data.</a:t>
            </a: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586740" y="731571"/>
            <a:ext cx="11264205" cy="647649"/>
          </a:xfrm>
        </p:spPr>
        <p:txBody>
          <a:bodyPr/>
          <a:lstStyle/>
          <a:p>
            <a:pPr algn="ctr"/>
            <a:r>
              <a:rPr lang="en-US" sz="2800" dirty="0"/>
              <a:t>Grounded Theory Study </a:t>
            </a:r>
          </a:p>
        </p:txBody>
      </p:sp>
    </p:spTree>
    <p:extLst>
      <p:ext uri="{BB962C8B-B14F-4D97-AF65-F5344CB8AC3E}">
        <p14:creationId xmlns:p14="http://schemas.microsoft.com/office/powerpoint/2010/main" val="296047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3E12206-1160-6E45-A37D-EF96382D1F68}"/>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Content Analysis</a:t>
            </a:r>
          </a:p>
        </p:txBody>
      </p:sp>
      <p:graphicFrame>
        <p:nvGraphicFramePr>
          <p:cNvPr id="6" name="Content Placeholder 1">
            <a:extLst>
              <a:ext uri="{FF2B5EF4-FFF2-40B4-BE49-F238E27FC236}">
                <a16:creationId xmlns:a16="http://schemas.microsoft.com/office/drawing/2014/main" id="{9A67FFCA-4F6D-348B-885D-5B8D1E313FEE}"/>
              </a:ext>
            </a:extLst>
          </p:cNvPr>
          <p:cNvGraphicFramePr>
            <a:graphicFrameLocks noGrp="1"/>
          </p:cNvGraphicFramePr>
          <p:nvPr>
            <p:ph sz="half" idx="1"/>
            <p:extLst>
              <p:ext uri="{D42A27DB-BD31-4B8C-83A1-F6EECF244321}">
                <p14:modId xmlns:p14="http://schemas.microsoft.com/office/powerpoint/2010/main" val="68375712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0695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586740" y="1485900"/>
            <a:ext cx="10898807" cy="5045024"/>
          </a:xfrm>
        </p:spPr>
        <p:txBody>
          <a:bodyPr/>
          <a:lstStyle/>
          <a:p>
            <a:pPr marL="457200" indent="-457200" algn="l">
              <a:buFont typeface="+mj-lt"/>
              <a:buAutoNum type="arabicPeriod"/>
            </a:pPr>
            <a:r>
              <a:rPr lang="en-US" sz="2000" b="0" i="0" dirty="0">
                <a:solidFill>
                  <a:srgbClr val="374151"/>
                </a:solidFill>
                <a:effectLst/>
                <a:latin typeface="Times New Roman" panose="02020603050405020304" pitchFamily="18" charset="0"/>
                <a:cs typeface="Times New Roman" panose="02020603050405020304" pitchFamily="18" charset="0"/>
              </a:rPr>
              <a:t>Identify the specific body of material to be studied</a:t>
            </a:r>
          </a:p>
          <a:p>
            <a:pPr marL="914400" lvl="2" indent="0">
              <a:buNone/>
            </a:pPr>
            <a:r>
              <a:rPr lang="en-US" sz="1400" b="0" i="0" dirty="0">
                <a:solidFill>
                  <a:srgbClr val="374151"/>
                </a:solidFill>
                <a:effectLst/>
                <a:latin typeface="Times New Roman" panose="02020603050405020304" pitchFamily="18" charset="0"/>
                <a:cs typeface="Times New Roman" panose="02020603050405020304" pitchFamily="18" charset="0"/>
              </a:rPr>
              <a:t>If small, study in its entirety</a:t>
            </a:r>
          </a:p>
          <a:p>
            <a:pPr marL="914400" lvl="2" indent="0">
              <a:buNone/>
            </a:pPr>
            <a:r>
              <a:rPr lang="en-US" sz="1400" b="0" i="0" dirty="0">
                <a:solidFill>
                  <a:srgbClr val="374151"/>
                </a:solidFill>
                <a:effectLst/>
                <a:latin typeface="Times New Roman" panose="02020603050405020304" pitchFamily="18" charset="0"/>
                <a:cs typeface="Times New Roman" panose="02020603050405020304" pitchFamily="18" charset="0"/>
              </a:rPr>
              <a:t>If large, select a sample (perhaps a random sample)</a:t>
            </a:r>
          </a:p>
          <a:p>
            <a:pPr marL="457200" indent="-457200" algn="l">
              <a:buFont typeface="+mj-lt"/>
              <a:buAutoNum type="arabicPeriod"/>
            </a:pPr>
            <a:r>
              <a:rPr lang="en-US" sz="2000" b="0" i="0" dirty="0">
                <a:solidFill>
                  <a:srgbClr val="374151"/>
                </a:solidFill>
                <a:effectLst/>
                <a:latin typeface="Times New Roman" panose="02020603050405020304" pitchFamily="18" charset="0"/>
                <a:cs typeface="Times New Roman" panose="02020603050405020304" pitchFamily="18" charset="0"/>
              </a:rPr>
              <a:t>Define the characteristics or qualities to be examined</a:t>
            </a:r>
          </a:p>
          <a:p>
            <a:pPr marL="914400" lvl="2" indent="0">
              <a:buNone/>
            </a:pPr>
            <a:r>
              <a:rPr lang="en-US" sz="1400" b="0" i="0" dirty="0">
                <a:solidFill>
                  <a:srgbClr val="374151"/>
                </a:solidFill>
                <a:effectLst/>
                <a:latin typeface="Times New Roman" panose="02020603050405020304" pitchFamily="18" charset="0"/>
                <a:cs typeface="Times New Roman" panose="02020603050405020304" pitchFamily="18" charset="0"/>
              </a:rPr>
              <a:t>Identify specific examples to define more clearly</a:t>
            </a:r>
          </a:p>
          <a:p>
            <a:pPr marL="457200" indent="-457200" algn="l">
              <a:buFont typeface="+mj-lt"/>
              <a:buAutoNum type="arabicPeriod"/>
            </a:pPr>
            <a:r>
              <a:rPr lang="en-US" sz="2000" b="0" i="0" dirty="0">
                <a:solidFill>
                  <a:srgbClr val="374151"/>
                </a:solidFill>
                <a:effectLst/>
                <a:latin typeface="Times New Roman" panose="02020603050405020304" pitchFamily="18" charset="0"/>
                <a:cs typeface="Times New Roman" panose="02020603050405020304" pitchFamily="18" charset="0"/>
              </a:rPr>
              <a:t>Break down complex or lengthy items into small, manageable segments</a:t>
            </a:r>
          </a:p>
          <a:p>
            <a:pPr marL="457200" indent="-457200" algn="l">
              <a:buFont typeface="+mj-lt"/>
              <a:buAutoNum type="arabicPeriod"/>
            </a:pPr>
            <a:r>
              <a:rPr lang="en-US" sz="2000" b="0" i="0" dirty="0">
                <a:solidFill>
                  <a:srgbClr val="374151"/>
                </a:solidFill>
                <a:effectLst/>
                <a:latin typeface="Times New Roman" panose="02020603050405020304" pitchFamily="18" charset="0"/>
                <a:cs typeface="Times New Roman" panose="02020603050405020304" pitchFamily="18" charset="0"/>
              </a:rPr>
              <a:t>Scrutinize material for instances of each characteristic or quality defined in step 2</a:t>
            </a:r>
          </a:p>
          <a:p>
            <a:pPr marL="914400" lvl="2" indent="0">
              <a:buNone/>
            </a:pPr>
            <a:r>
              <a:rPr lang="en-US" sz="1400" b="0" i="0" dirty="0">
                <a:solidFill>
                  <a:srgbClr val="374151"/>
                </a:solidFill>
                <a:effectLst/>
                <a:latin typeface="Times New Roman" panose="02020603050405020304" pitchFamily="18" charset="0"/>
                <a:cs typeface="Times New Roman" panose="02020603050405020304" pitchFamily="18" charset="0"/>
              </a:rPr>
              <a:t>One judge or rater is necessary for objective judgments</a:t>
            </a:r>
          </a:p>
          <a:p>
            <a:pPr marL="914400" lvl="2" indent="0">
              <a:buNone/>
            </a:pPr>
            <a:r>
              <a:rPr lang="en-US" sz="1400" b="0" i="0" dirty="0">
                <a:solidFill>
                  <a:srgbClr val="374151"/>
                </a:solidFill>
                <a:effectLst/>
                <a:latin typeface="Times New Roman" panose="02020603050405020304" pitchFamily="18" charset="0"/>
                <a:cs typeface="Times New Roman" panose="02020603050405020304" pitchFamily="18" charset="0"/>
              </a:rPr>
              <a:t>Two or three raters are typically involved for more subjective judgments</a:t>
            </a:r>
          </a:p>
          <a:p>
            <a:pPr marL="457200" indent="-457200" algn="l">
              <a:buFont typeface="+mj-lt"/>
              <a:buAutoNum type="arabicPeriod"/>
            </a:pPr>
            <a:r>
              <a:rPr lang="en-US" sz="2000" dirty="0">
                <a:solidFill>
                  <a:srgbClr val="374151"/>
                </a:solidFill>
                <a:latin typeface="Times New Roman" panose="02020603050405020304" pitchFamily="18" charset="0"/>
                <a:cs typeface="Times New Roman" panose="02020603050405020304" pitchFamily="18" charset="0"/>
              </a:rPr>
              <a:t>Content</a:t>
            </a:r>
            <a:r>
              <a:rPr lang="en-US" sz="2000" b="0" i="0" dirty="0">
                <a:solidFill>
                  <a:srgbClr val="374151"/>
                </a:solidFill>
                <a:effectLst/>
                <a:latin typeface="Times New Roman" panose="02020603050405020304" pitchFamily="18" charset="0"/>
                <a:cs typeface="Times New Roman" panose="02020603050405020304" pitchFamily="18" charset="0"/>
              </a:rPr>
              <a:t> analysis can be integrated with other research designs</a:t>
            </a:r>
          </a:p>
          <a:p>
            <a:pPr marL="914400" lvl="2" indent="0">
              <a:buNone/>
            </a:pPr>
            <a:r>
              <a:rPr lang="en-US" sz="1400" b="0" i="0" dirty="0">
                <a:solidFill>
                  <a:srgbClr val="374151"/>
                </a:solidFill>
                <a:effectLst/>
                <a:latin typeface="Times New Roman" panose="02020603050405020304" pitchFamily="18" charset="0"/>
                <a:cs typeface="Times New Roman" panose="02020603050405020304" pitchFamily="18" charset="0"/>
              </a:rPr>
              <a:t>Can be a part of data analysis in phenomenological studies</a:t>
            </a:r>
          </a:p>
          <a:p>
            <a:pPr marL="914400" lvl="2" indent="0">
              <a:buNone/>
            </a:pPr>
            <a:r>
              <a:rPr lang="en-US" sz="1400" b="0" i="0" dirty="0">
                <a:solidFill>
                  <a:srgbClr val="374151"/>
                </a:solidFill>
                <a:effectLst/>
                <a:latin typeface="Times New Roman" panose="02020603050405020304" pitchFamily="18" charset="0"/>
                <a:cs typeface="Times New Roman" panose="02020603050405020304" pitchFamily="18" charset="0"/>
              </a:rPr>
              <a:t>Can be used to complement descriptive or experimental studies to result in a mixed-methods design with both qualitative and quantitative elements</a:t>
            </a: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586740" y="731571"/>
            <a:ext cx="11264205" cy="647649"/>
          </a:xfrm>
        </p:spPr>
        <p:txBody>
          <a:bodyPr/>
          <a:lstStyle/>
          <a:p>
            <a:pPr algn="ctr"/>
            <a:r>
              <a:rPr lang="en-US" sz="2800" dirty="0"/>
              <a:t>Steps in Conducting a Content Analysis</a:t>
            </a:r>
          </a:p>
        </p:txBody>
      </p:sp>
    </p:spTree>
    <p:extLst>
      <p:ext uri="{BB962C8B-B14F-4D97-AF65-F5344CB8AC3E}">
        <p14:creationId xmlns:p14="http://schemas.microsoft.com/office/powerpoint/2010/main" val="613537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769438" y="1143000"/>
            <a:ext cx="10898807" cy="5646420"/>
          </a:xfrm>
        </p:spPr>
        <p:txBody>
          <a:bodyPr/>
          <a:lstStyle/>
          <a:p>
            <a:pPr marL="0" indent="0" algn="l">
              <a:buNone/>
            </a:pPr>
            <a:r>
              <a:rPr lang="en-US" sz="2000" dirty="0">
                <a:solidFill>
                  <a:srgbClr val="374151"/>
                </a:solidFill>
                <a:latin typeface="Söhne"/>
              </a:rPr>
              <a:t>1</a:t>
            </a:r>
            <a:r>
              <a:rPr lang="en-US" sz="2000" dirty="0">
                <a:solidFill>
                  <a:srgbClr val="374151"/>
                </a:solidFill>
                <a:latin typeface="Times New Roman" panose="02020603050405020304" pitchFamily="18" charset="0"/>
                <a:cs typeface="Times New Roman" panose="02020603050405020304" pitchFamily="18" charset="0"/>
              </a:rPr>
              <a:t>. </a:t>
            </a:r>
            <a:r>
              <a:rPr lang="en-US" sz="2000" b="0" i="0" dirty="0">
                <a:solidFill>
                  <a:srgbClr val="374151"/>
                </a:solidFill>
                <a:effectLst/>
                <a:latin typeface="Times New Roman" panose="02020603050405020304" pitchFamily="18" charset="0"/>
                <a:cs typeface="Times New Roman" panose="02020603050405020304" pitchFamily="18" charset="0"/>
              </a:rPr>
              <a:t>Participant Observation</a:t>
            </a:r>
          </a:p>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To study the nature and appeal of long-standing men's social groups, specifically a local chapter of the Benevolent and Protective Order of Elks.</a:t>
            </a:r>
          </a:p>
          <a:p>
            <a:pPr marL="0" indent="0" algn="l">
              <a:buNone/>
            </a:pPr>
            <a:r>
              <a:rPr lang="en-US" sz="2000" dirty="0">
                <a:solidFill>
                  <a:srgbClr val="374151"/>
                </a:solidFill>
                <a:latin typeface="Times New Roman" panose="02020603050405020304" pitchFamily="18" charset="0"/>
                <a:cs typeface="Times New Roman" panose="02020603050405020304" pitchFamily="18" charset="0"/>
              </a:rPr>
              <a:t>2. Content Analysis</a:t>
            </a:r>
          </a:p>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To determine how television commercials might portray men and women in traditionally gender-stereotypical ways.</a:t>
            </a:r>
          </a:p>
          <a:p>
            <a:pPr marL="0" indent="0" algn="l">
              <a:buNone/>
            </a:pPr>
            <a:r>
              <a:rPr lang="en-US" sz="2000" dirty="0">
                <a:solidFill>
                  <a:srgbClr val="374151"/>
                </a:solidFill>
                <a:latin typeface="Times New Roman" panose="02020603050405020304" pitchFamily="18" charset="0"/>
                <a:cs typeface="Times New Roman" panose="02020603050405020304" pitchFamily="18" charset="0"/>
              </a:rPr>
              <a:t>3. Case Study</a:t>
            </a:r>
          </a:p>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To learn how grassroots political parties emerge and develop over time, specifically studying the origins and evolution of three recently established "Tea Party" groups.</a:t>
            </a:r>
          </a:p>
          <a:p>
            <a:pPr marL="0" indent="0" algn="l">
              <a:buNone/>
            </a:pPr>
            <a:r>
              <a:rPr lang="en-US" sz="2000" dirty="0">
                <a:solidFill>
                  <a:srgbClr val="374151"/>
                </a:solidFill>
                <a:latin typeface="Times New Roman" panose="02020603050405020304" pitchFamily="18" charset="0"/>
                <a:cs typeface="Times New Roman" panose="02020603050405020304" pitchFamily="18" charset="0"/>
              </a:rPr>
              <a:t>4. </a:t>
            </a:r>
            <a:r>
              <a:rPr lang="en-US" sz="2000" b="0" i="0" dirty="0">
                <a:solidFill>
                  <a:srgbClr val="374151"/>
                </a:solidFill>
                <a:effectLst/>
                <a:latin typeface="Times New Roman" panose="02020603050405020304" pitchFamily="18" charset="0"/>
                <a:cs typeface="Times New Roman" panose="02020603050405020304" pitchFamily="18" charset="0"/>
              </a:rPr>
              <a:t>Phenomenology</a:t>
            </a:r>
          </a:p>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To explore what it is like to be an adolescent with Asperger syndrome, specifically how they feel about having few or no friends and being regularly excluded from classmates’ social activities.</a:t>
            </a:r>
          </a:p>
          <a:p>
            <a:pPr marL="0" indent="0" algn="l">
              <a:buNone/>
            </a:pPr>
            <a:r>
              <a:rPr lang="en-US" sz="2000" dirty="0">
                <a:solidFill>
                  <a:srgbClr val="374151"/>
                </a:solidFill>
                <a:latin typeface="Times New Roman" panose="02020603050405020304" pitchFamily="18" charset="0"/>
                <a:cs typeface="Times New Roman" panose="02020603050405020304" pitchFamily="18" charset="0"/>
              </a:rPr>
              <a:t>4. </a:t>
            </a:r>
            <a:r>
              <a:rPr lang="en-US" sz="2000" b="0" i="0" dirty="0">
                <a:solidFill>
                  <a:srgbClr val="374151"/>
                </a:solidFill>
                <a:effectLst/>
                <a:latin typeface="Times New Roman" panose="02020603050405020304" pitchFamily="18" charset="0"/>
                <a:cs typeface="Times New Roman" panose="02020603050405020304" pitchFamily="18" charset="0"/>
              </a:rPr>
              <a:t>Grounded Theory</a:t>
            </a:r>
          </a:p>
          <a:p>
            <a:pPr algn="l">
              <a:buFont typeface="Arial" panose="020B0604020202020204" pitchFamily="34" charset="0"/>
              <a:buChar char="•"/>
            </a:pPr>
            <a:r>
              <a:rPr lang="en-US" sz="2000" b="0" i="0" dirty="0">
                <a:solidFill>
                  <a:srgbClr val="374151"/>
                </a:solidFill>
                <a:effectLst/>
                <a:latin typeface="Times New Roman" panose="02020603050405020304" pitchFamily="18" charset="0"/>
                <a:cs typeface="Times New Roman" panose="02020603050405020304" pitchFamily="18" charset="0"/>
              </a:rPr>
              <a:t>To determine how doctors, nurses, and other hospital staff members coordinate their actions when people with life-threatening traumatic injuries arrive at the emergency room, specifically due to the lack of research on this topic in professional journals.</a:t>
            </a: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586740" y="731571"/>
            <a:ext cx="11264205" cy="647649"/>
          </a:xfrm>
        </p:spPr>
        <p:txBody>
          <a:bodyPr/>
          <a:lstStyle/>
          <a:p>
            <a:pPr algn="ctr"/>
            <a:r>
              <a:rPr lang="en-US" sz="2800"/>
              <a:t>Qualitative Methodologies for Five Potential Research Projects</a:t>
            </a:r>
            <a:endParaRPr lang="en-US" sz="2800" dirty="0"/>
          </a:p>
        </p:txBody>
      </p:sp>
    </p:spTree>
    <p:extLst>
      <p:ext uri="{BB962C8B-B14F-4D97-AF65-F5344CB8AC3E}">
        <p14:creationId xmlns:p14="http://schemas.microsoft.com/office/powerpoint/2010/main" val="101221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243840" y="1501140"/>
            <a:ext cx="11424405" cy="5288280"/>
          </a:xfrm>
        </p:spPr>
        <p:txBody>
          <a:bodyPr/>
          <a:lstStyle/>
          <a:p>
            <a:pPr marL="0" indent="0" algn="l">
              <a:buNone/>
            </a:pPr>
            <a:r>
              <a:rPr lang="en-US" sz="2000" dirty="0">
                <a:solidFill>
                  <a:srgbClr val="374151"/>
                </a:solidFill>
                <a:latin typeface="Times New Roman" panose="02020603050405020304" pitchFamily="18" charset="0"/>
                <a:cs typeface="Times New Roman" panose="02020603050405020304" pitchFamily="18" charset="0"/>
              </a:rPr>
              <a:t>Qualitative researchers use various strategies to enhance validity, reliability, and credibility of collected data</a:t>
            </a:r>
          </a:p>
          <a:p>
            <a:pPr algn="l">
              <a:buFont typeface="Arial" panose="020B0604020202020204" pitchFamily="34" charset="0"/>
              <a:buChar char="•"/>
            </a:pPr>
            <a:r>
              <a:rPr lang="en-US" sz="2000" dirty="0">
                <a:solidFill>
                  <a:srgbClr val="374151"/>
                </a:solidFill>
                <a:latin typeface="Times New Roman" panose="02020603050405020304" pitchFamily="18" charset="0"/>
                <a:cs typeface="Times New Roman" panose="02020603050405020304" pitchFamily="18" charset="0"/>
              </a:rPr>
              <a:t>Five important strategies during the data collection phase of a qualitative study:</a:t>
            </a:r>
          </a:p>
          <a:p>
            <a:pPr algn="l">
              <a:buFont typeface="+mj-lt"/>
              <a:buAutoNum type="arabicPeriod"/>
            </a:pPr>
            <a:r>
              <a:rPr lang="en-US" sz="2000" dirty="0">
                <a:solidFill>
                  <a:srgbClr val="374151"/>
                </a:solidFill>
                <a:latin typeface="Times New Roman" panose="02020603050405020304" pitchFamily="18" charset="0"/>
                <a:cs typeface="Times New Roman" panose="02020603050405020304" pitchFamily="18" charset="0"/>
              </a:rPr>
              <a:t>Reflexivity: Self-reflection to identify personal, social, political, or philosophical biases that may affect data collection and interpretation</a:t>
            </a:r>
          </a:p>
          <a:p>
            <a:pPr algn="l">
              <a:buFont typeface="+mj-lt"/>
              <a:buAutoNum type="arabicPeriod"/>
            </a:pPr>
            <a:r>
              <a:rPr lang="en-US" sz="2000" dirty="0">
                <a:solidFill>
                  <a:srgbClr val="374151"/>
                </a:solidFill>
                <a:latin typeface="Times New Roman" panose="02020603050405020304" pitchFamily="18" charset="0"/>
                <a:cs typeface="Times New Roman" panose="02020603050405020304" pitchFamily="18" charset="0"/>
              </a:rPr>
              <a:t>Triangulation: Collecting multiple forms of data related to the same research question to find consistencies or inconsistencies among the data</a:t>
            </a:r>
          </a:p>
          <a:p>
            <a:pPr algn="l">
              <a:buFont typeface="+mj-lt"/>
              <a:buAutoNum type="arabicPeriod"/>
            </a:pPr>
            <a:r>
              <a:rPr lang="en-US" sz="2000" dirty="0">
                <a:solidFill>
                  <a:srgbClr val="374151"/>
                </a:solidFill>
                <a:latin typeface="Times New Roman" panose="02020603050405020304" pitchFamily="18" charset="0"/>
                <a:cs typeface="Times New Roman" panose="02020603050405020304" pitchFamily="18" charset="0"/>
              </a:rPr>
              <a:t>Distinguishing between data and memos: Separating fact from fiction by keeping interpretations separate from actual observations</a:t>
            </a:r>
          </a:p>
          <a:p>
            <a:pPr algn="l">
              <a:buFont typeface="+mj-lt"/>
              <a:buAutoNum type="arabicPeriod"/>
            </a:pPr>
            <a:r>
              <a:rPr lang="en-US" sz="2000" dirty="0">
                <a:solidFill>
                  <a:srgbClr val="374151"/>
                </a:solidFill>
                <a:latin typeface="Times New Roman" panose="02020603050405020304" pitchFamily="18" charset="0"/>
                <a:cs typeface="Times New Roman" panose="02020603050405020304" pitchFamily="18" charset="0"/>
              </a:rPr>
              <a:t>Seeking exceptions and contradictory evidence: Actively fighting confirmation bias by continually asking "Might I be wrong?" and seeking out disconfirming evidence</a:t>
            </a:r>
          </a:p>
          <a:p>
            <a:pPr algn="l">
              <a:buFont typeface="+mj-lt"/>
              <a:buAutoNum type="arabicPeriod"/>
            </a:pPr>
            <a:r>
              <a:rPr lang="en-US" sz="2000" dirty="0">
                <a:solidFill>
                  <a:srgbClr val="374151"/>
                </a:solidFill>
                <a:latin typeface="Times New Roman" panose="02020603050405020304" pitchFamily="18" charset="0"/>
                <a:cs typeface="Times New Roman" panose="02020603050405020304" pitchFamily="18" charset="0"/>
              </a:rPr>
              <a:t>Spending considerable time on site: Extensive data collection in the field is necessary for drawing accurate and multifaceted understandings of any complex phenomenon.</a:t>
            </a: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a:p>
            <a:pPr algn="l">
              <a:buFont typeface="Arial" panose="020B0604020202020204" pitchFamily="34" charset="0"/>
              <a:buChar char="•"/>
            </a:pPr>
            <a:endParaRPr lang="en-US" sz="2000" b="0" i="0" dirty="0">
              <a:solidFill>
                <a:srgbClr val="374151"/>
              </a:solidFill>
              <a:effectLst/>
              <a:latin typeface="Söhne"/>
            </a:endParaRP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586740" y="731571"/>
            <a:ext cx="11264205" cy="647649"/>
          </a:xfrm>
        </p:spPr>
        <p:txBody>
          <a:bodyPr/>
          <a:lstStyle/>
          <a:p>
            <a:pPr algn="ctr"/>
            <a:r>
              <a:rPr lang="en-US" sz="2800"/>
              <a:t>Addressing Validity and Reliability Issues in qualitative data Collection</a:t>
            </a:r>
            <a:endParaRPr lang="en-US" sz="2800" dirty="0"/>
          </a:p>
        </p:txBody>
      </p:sp>
    </p:spTree>
    <p:extLst>
      <p:ext uri="{BB962C8B-B14F-4D97-AF65-F5344CB8AC3E}">
        <p14:creationId xmlns:p14="http://schemas.microsoft.com/office/powerpoint/2010/main" val="2639118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3E12206-1160-6E45-A37D-EF96382D1F68}"/>
              </a:ext>
            </a:extLst>
          </p:cNvPr>
          <p:cNvSpPr>
            <a:spLocks noGrp="1"/>
          </p:cNvSpPr>
          <p:nvPr>
            <p:ph type="title"/>
          </p:nvPr>
        </p:nvSpPr>
        <p:spPr>
          <a:xfrm>
            <a:off x="838201" y="365125"/>
            <a:ext cx="5251316" cy="1807305"/>
          </a:xfrm>
        </p:spPr>
        <p:txBody>
          <a:bodyPr vert="horz" lIns="91440" tIns="45720" rIns="91440" bIns="45720" rtlCol="0" anchor="ctr">
            <a:normAutofit fontScale="90000"/>
          </a:bodyPr>
          <a:lstStyle/>
          <a:p>
            <a:pPr algn="ctr"/>
            <a:br>
              <a:rPr lang="en-US" sz="4400" dirty="0">
                <a:solidFill>
                  <a:schemeClr val="tx1"/>
                </a:solidFill>
                <a:latin typeface="+mj-lt"/>
                <a:cs typeface="+mj-cs"/>
              </a:rPr>
            </a:br>
            <a:r>
              <a:rPr lang="en-US" sz="4400" b="1" dirty="0">
                <a:latin typeface="Times New Roman" panose="02020603050405020304" pitchFamily="18" charset="0"/>
                <a:cs typeface="Times New Roman" panose="02020603050405020304" pitchFamily="18" charset="0"/>
              </a:rPr>
              <a:t>Learning output in Qualitative Research</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2" name="Content Placeholder 1">
            <a:extLst>
              <a:ext uri="{FF2B5EF4-FFF2-40B4-BE49-F238E27FC236}">
                <a16:creationId xmlns:a16="http://schemas.microsoft.com/office/drawing/2014/main" id="{FA9F29C5-3996-D543-85CC-D18D268020B5}"/>
              </a:ext>
            </a:extLst>
          </p:cNvPr>
          <p:cNvSpPr>
            <a:spLocks noGrp="1"/>
          </p:cNvSpPr>
          <p:nvPr>
            <p:ph sz="half" idx="1"/>
          </p:nvPr>
        </p:nvSpPr>
        <p:spPr>
          <a:xfrm>
            <a:off x="838200" y="2333297"/>
            <a:ext cx="4619621" cy="3843666"/>
          </a:xfrm>
        </p:spPr>
        <p:txBody>
          <a:bodyPr vert="horz" lIns="91440" tIns="45720" rIns="91440" bIns="45720" rtlCol="0">
            <a:normAutofit/>
          </a:bodyPr>
          <a:lstStyle/>
          <a:p>
            <a:pPr marL="0"/>
            <a:endParaRPr lang="en-US" sz="1400" b="0" i="0" dirty="0">
              <a:effectLst/>
              <a:latin typeface="+mn-lt"/>
              <a:cs typeface="+mn-cs"/>
            </a:endParaRPr>
          </a:p>
          <a:p>
            <a:pPr marL="0" indent="0" algn="ctr">
              <a:buNone/>
            </a:pPr>
            <a:r>
              <a:rPr lang="en-US" sz="2400" dirty="0">
                <a:latin typeface="Times New Roman" panose="02020603050405020304" pitchFamily="18" charset="0"/>
                <a:cs typeface="Times New Roman" panose="02020603050405020304" pitchFamily="18" charset="0"/>
              </a:rPr>
              <a:t>In qualitative research, we dig deep: We collect various forms of data and examine them from various angles to construct a rich and meaningful picture of a complex, multifaceted situation.</a:t>
            </a:r>
          </a:p>
          <a:p>
            <a:pPr marL="0" indent="0">
              <a:buNone/>
            </a:pPr>
            <a:endParaRPr lang="en-US" sz="1400" dirty="0">
              <a:latin typeface="+mn-lt"/>
              <a:cs typeface="+mn-cs"/>
            </a:endParaRPr>
          </a:p>
        </p:txBody>
      </p:sp>
      <p:pic>
        <p:nvPicPr>
          <p:cNvPr id="7" name="Picture Placeholder 6" descr="Graphical user interface, diagram&#10;&#10;Description automatically generated">
            <a:extLst>
              <a:ext uri="{FF2B5EF4-FFF2-40B4-BE49-F238E27FC236}">
                <a16:creationId xmlns:a16="http://schemas.microsoft.com/office/drawing/2014/main" id="{6E04E50C-8B04-ABCA-C67A-2CB643F56A05}"/>
              </a:ext>
            </a:extLst>
          </p:cNvPr>
          <p:cNvPicPr>
            <a:picLocks noGrp="1" noChangeAspect="1"/>
          </p:cNvPicPr>
          <p:nvPr>
            <p:ph type="pic" sz="quarter" idx="10"/>
          </p:nvPr>
        </p:nvPicPr>
        <p:blipFill rotWithShape="1">
          <a:blip r:embed="rId2"/>
          <a:srcRect l="19600" r="2605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840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769438" y="1379220"/>
            <a:ext cx="10898807" cy="5410200"/>
          </a:xfrm>
        </p:spPr>
        <p:txBody>
          <a:bodyPr/>
          <a:lstStyle/>
          <a:p>
            <a:pPr marL="457200" indent="-457200" algn="just">
              <a:buFont typeface="+mj-lt"/>
              <a:buAutoNum type="arabicPeriod"/>
            </a:pPr>
            <a:r>
              <a:rPr lang="en-US" sz="2400" b="0" i="0" dirty="0">
                <a:solidFill>
                  <a:srgbClr val="374151"/>
                </a:solidFill>
                <a:effectLst/>
                <a:latin typeface="Times New Roman" panose="02020603050405020304" pitchFamily="18" charset="0"/>
                <a:cs typeface="Times New Roman" panose="02020603050405020304" pitchFamily="18" charset="0"/>
              </a:rPr>
              <a:t>Challenges of Conducting Observations in Qualitative Research</a:t>
            </a:r>
          </a:p>
          <a:p>
            <a:pPr lvl="1" algn="just"/>
            <a:r>
              <a:rPr lang="en-US" sz="2000" b="0" i="0" dirty="0">
                <a:solidFill>
                  <a:srgbClr val="374151"/>
                </a:solidFill>
                <a:effectLst/>
                <a:latin typeface="Times New Roman" panose="02020603050405020304" pitchFamily="18" charset="0"/>
                <a:cs typeface="Times New Roman" panose="02020603050405020304" pitchFamily="18" charset="0"/>
              </a:rPr>
              <a:t>Novice researchers may waste time on trivialities and overlook important entities</a:t>
            </a:r>
          </a:p>
          <a:p>
            <a:pPr lvl="1" algn="just"/>
            <a:r>
              <a:rPr lang="en-US" sz="2000" b="0" i="0" dirty="0">
                <a:solidFill>
                  <a:srgbClr val="374151"/>
                </a:solidFill>
                <a:effectLst/>
                <a:latin typeface="Times New Roman" panose="02020603050405020304" pitchFamily="18" charset="0"/>
                <a:cs typeface="Times New Roman" panose="02020603050405020304" pitchFamily="18" charset="0"/>
              </a:rPr>
              <a:t>Researcher's presence can influence behavior and events (reactivity)</a:t>
            </a:r>
          </a:p>
          <a:p>
            <a:pPr lvl="1" algn="just"/>
            <a:r>
              <a:rPr lang="en-US" sz="2000" b="0" i="0" dirty="0">
                <a:solidFill>
                  <a:srgbClr val="374151"/>
                </a:solidFill>
                <a:effectLst/>
                <a:latin typeface="Times New Roman" panose="02020603050405020304" pitchFamily="18" charset="0"/>
                <a:cs typeface="Times New Roman" panose="02020603050405020304" pitchFamily="18" charset="0"/>
              </a:rPr>
              <a:t>Recording events can be problematic</a:t>
            </a:r>
          </a:p>
          <a:p>
            <a:pPr marL="457200" indent="-457200" algn="just">
              <a:buAutoNum type="arabicPlain" startAt="2"/>
            </a:pPr>
            <a:r>
              <a:rPr lang="en-US" sz="2400" dirty="0">
                <a:solidFill>
                  <a:srgbClr val="374151"/>
                </a:solidFill>
                <a:latin typeface="Times New Roman" panose="02020603050405020304" pitchFamily="18" charset="0"/>
                <a:cs typeface="Times New Roman" panose="02020603050405020304" pitchFamily="18" charset="0"/>
              </a:rPr>
              <a:t>Recommendations for Conducting Observations in Qualitative Research</a:t>
            </a:r>
          </a:p>
          <a:p>
            <a:pPr lvl="1" algn="just"/>
            <a:r>
              <a:rPr lang="en-US" sz="2000" dirty="0">
                <a:solidFill>
                  <a:srgbClr val="374151"/>
                </a:solidFill>
                <a:latin typeface="Times New Roman" panose="02020603050405020304" pitchFamily="18" charset="0"/>
                <a:cs typeface="Times New Roman" panose="02020603050405020304" pitchFamily="18" charset="0"/>
              </a:rPr>
              <a:t>Introduce yourself and get informed consent from potential participants</a:t>
            </a:r>
          </a:p>
          <a:p>
            <a:pPr lvl="1" algn="just"/>
            <a:r>
              <a:rPr lang="en-US" sz="2000" dirty="0">
                <a:solidFill>
                  <a:srgbClr val="374151"/>
                </a:solidFill>
                <a:latin typeface="Times New Roman" panose="02020603050405020304" pitchFamily="18" charset="0"/>
                <a:cs typeface="Times New Roman" panose="02020603050405020304" pitchFamily="18" charset="0"/>
              </a:rPr>
              <a:t>Experiment with various data recording strategies before beginning the study</a:t>
            </a:r>
          </a:p>
          <a:p>
            <a:pPr lvl="1" algn="just"/>
            <a:r>
              <a:rPr lang="en-US" sz="2000" dirty="0">
                <a:solidFill>
                  <a:srgbClr val="374151"/>
                </a:solidFill>
                <a:latin typeface="Times New Roman" panose="02020603050405020304" pitchFamily="18" charset="0"/>
                <a:cs typeface="Times New Roman" panose="02020603050405020304" pitchFamily="18" charset="0"/>
              </a:rPr>
              <a:t>Be friendly but inconspicuous while observing</a:t>
            </a:r>
          </a:p>
          <a:p>
            <a:pPr marL="0" indent="0" algn="just">
              <a:buNone/>
            </a:pPr>
            <a:r>
              <a:rPr lang="en-US" sz="2400" dirty="0">
                <a:solidFill>
                  <a:srgbClr val="374151"/>
                </a:solidFill>
                <a:latin typeface="Times New Roman" panose="02020603050405020304" pitchFamily="18" charset="0"/>
                <a:cs typeface="Times New Roman" panose="02020603050405020304" pitchFamily="18" charset="0"/>
              </a:rPr>
              <a:t>3.    Importance of Distinguishing Between Observations and Interpretations</a:t>
            </a:r>
          </a:p>
          <a:p>
            <a:pPr lvl="1" algn="just"/>
            <a:r>
              <a:rPr lang="en-US" sz="2000" dirty="0">
                <a:solidFill>
                  <a:srgbClr val="374151"/>
                </a:solidFill>
                <a:latin typeface="Times New Roman" panose="02020603050405020304" pitchFamily="18" charset="0"/>
                <a:cs typeface="Times New Roman" panose="02020603050405020304" pitchFamily="18" charset="0"/>
              </a:rPr>
              <a:t>Clearly distinguish between observations (data) and interpretations (memos)</a:t>
            </a:r>
          </a:p>
          <a:p>
            <a:pPr lvl="1" algn="just"/>
            <a:r>
              <a:rPr lang="en-US" sz="2000" dirty="0">
                <a:solidFill>
                  <a:srgbClr val="374151"/>
                </a:solidFill>
                <a:latin typeface="Times New Roman" panose="02020603050405020304" pitchFamily="18" charset="0"/>
                <a:cs typeface="Times New Roman" panose="02020603050405020304" pitchFamily="18" charset="0"/>
              </a:rPr>
              <a:t>Be objective in your record keeping to avoid subjective impressions</a:t>
            </a:r>
          </a:p>
          <a:p>
            <a:pPr lvl="1" algn="just"/>
            <a:r>
              <a:rPr lang="en-US" sz="2000" dirty="0">
                <a:solidFill>
                  <a:srgbClr val="374151"/>
                </a:solidFill>
                <a:latin typeface="Times New Roman" panose="02020603050405020304" pitchFamily="18" charset="0"/>
                <a:cs typeface="Times New Roman" panose="02020603050405020304" pitchFamily="18" charset="0"/>
              </a:rPr>
              <a:t>Interpretations may change over the course of the study</a:t>
            </a:r>
          </a:p>
          <a:p>
            <a:pPr marL="457200" lvl="1" indent="0">
              <a:buNone/>
            </a:pPr>
            <a:endParaRPr lang="en-US" sz="1800" b="0" i="0" dirty="0">
              <a:solidFill>
                <a:srgbClr val="374151"/>
              </a:solidFill>
              <a:effectLst/>
              <a:latin typeface="Söhne"/>
            </a:endParaRP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586740" y="731571"/>
            <a:ext cx="11264205" cy="647649"/>
          </a:xfrm>
        </p:spPr>
        <p:txBody>
          <a:bodyPr/>
          <a:lstStyle/>
          <a:p>
            <a:pPr algn="ctr"/>
            <a:r>
              <a:rPr lang="en-US" b="1" dirty="0">
                <a:latin typeface="Times New Roman" panose="02020603050405020304" pitchFamily="18" charset="0"/>
                <a:cs typeface="Times New Roman" panose="02020603050405020304" pitchFamily="18" charset="0"/>
              </a:rPr>
              <a:t>Making observations in a Qualitative Study</a:t>
            </a:r>
          </a:p>
        </p:txBody>
      </p:sp>
    </p:spTree>
    <p:extLst>
      <p:ext uri="{BB962C8B-B14F-4D97-AF65-F5344CB8AC3E}">
        <p14:creationId xmlns:p14="http://schemas.microsoft.com/office/powerpoint/2010/main" val="917282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F18BCC8B-BEDC-74D7-4230-6AA7614628B1}"/>
              </a:ext>
            </a:extLst>
          </p:cNvPr>
          <p:cNvGraphicFramePr>
            <a:graphicFrameLocks noGrp="1"/>
          </p:cNvGraphicFramePr>
          <p:nvPr>
            <p:ph sz="half" idx="1"/>
            <p:extLst>
              <p:ext uri="{D42A27DB-BD31-4B8C-83A1-F6EECF244321}">
                <p14:modId xmlns:p14="http://schemas.microsoft.com/office/powerpoint/2010/main" val="2931928850"/>
              </p:ext>
            </p:extLst>
          </p:nvPr>
        </p:nvGraphicFramePr>
        <p:xfrm>
          <a:off x="1063867" y="1006422"/>
          <a:ext cx="9537283" cy="5710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751742" y="428236"/>
            <a:ext cx="10570896" cy="525729"/>
          </a:xfrm>
        </p:spPr>
        <p:txBody>
          <a:bodyPr/>
          <a:lstStyle/>
          <a:p>
            <a:pPr algn="ctr"/>
            <a:r>
              <a:rPr lang="en-US" b="1" dirty="0">
                <a:latin typeface="Times New Roman" panose="02020603050405020304" pitchFamily="18" charset="0"/>
                <a:cs typeface="Times New Roman" panose="02020603050405020304" pitchFamily="18" charset="0"/>
              </a:rPr>
              <a:t>Some tips for conducting successful qualitative interviews</a:t>
            </a:r>
          </a:p>
        </p:txBody>
      </p:sp>
    </p:spTree>
    <p:extLst>
      <p:ext uri="{BB962C8B-B14F-4D97-AF65-F5344CB8AC3E}">
        <p14:creationId xmlns:p14="http://schemas.microsoft.com/office/powerpoint/2010/main" val="802558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510540" y="1524000"/>
            <a:ext cx="11157705" cy="5265420"/>
          </a:xfrm>
        </p:spPr>
        <p:txBody>
          <a:bodyPr/>
          <a:lstStyle/>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Identify general interview questions and possible follow-up subquestions in advance.</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Consider how participants’ cultural backgrounds might influence their responses.</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Make sure your sample includes people who will give you the kinds of information you are seeking.</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 Get written permission.</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Establish and maintain rapport.</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Focus on the actual, rather than on the abstract, or hypothetical.</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Don’t put words in people’s mouths.</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Record responses verbatim</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Keep your reactions to yourself</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Remember that you are not necessarily getting the facts</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When conducting a focus group, take group dynamics into account.</a:t>
            </a:r>
            <a:endParaRPr lang="en-US" sz="3200" b="0" i="0" dirty="0">
              <a:solidFill>
                <a:srgbClr val="374151"/>
              </a:solidFill>
              <a:effectLst/>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586740" y="731571"/>
            <a:ext cx="11264205" cy="647649"/>
          </a:xfrm>
        </p:spPr>
        <p:txBody>
          <a:bodyPr/>
          <a:lstStyle/>
          <a:p>
            <a:pPr algn="ctr"/>
            <a:r>
              <a:rPr lang="en-US" b="1" dirty="0">
                <a:latin typeface="Times New Roman" panose="02020603050405020304" pitchFamily="18" charset="0"/>
                <a:cs typeface="Times New Roman" panose="02020603050405020304" pitchFamily="18" charset="0"/>
              </a:rPr>
              <a:t>Conduct a productive interview </a:t>
            </a:r>
          </a:p>
        </p:txBody>
      </p:sp>
    </p:spTree>
    <p:extLst>
      <p:ext uri="{BB962C8B-B14F-4D97-AF65-F5344CB8AC3E}">
        <p14:creationId xmlns:p14="http://schemas.microsoft.com/office/powerpoint/2010/main" val="1215147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510540" y="1524000"/>
            <a:ext cx="11157705" cy="5265420"/>
          </a:xfrm>
        </p:spPr>
        <p:txBody>
          <a:bodyPr/>
          <a:lstStyle/>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Set up the interview well in advance.</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Send the agenda of questions to ask the interviewee.</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Ask for permission to tape the conference.</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Confirm the date immediately in writing.</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 Send a reminder, together with another copy of the questions, 10 days before the interview.</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Be prompt; follow the agenda; offer a copy of the questions in case the original copy has been misplaced.</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After the interview, submit a transcript of the interview, and get from the interviewee, either a written acknowledgment of its accuracy or a corrected copy.</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After incorporating the material into a semifinal draft of the research report, send that section of the report to the interviewee for final approval and written permission to use the data in the report.</a:t>
            </a:r>
            <a:endParaRPr lang="en-US" sz="2000" b="0" i="0" dirty="0">
              <a:solidFill>
                <a:srgbClr val="374151"/>
              </a:solidFill>
              <a:effectLst/>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586740" y="731571"/>
            <a:ext cx="11264205" cy="647649"/>
          </a:xfrm>
        </p:spPr>
        <p:txBody>
          <a:bodyPr/>
          <a:lstStyle/>
          <a:p>
            <a:pPr algn="ctr"/>
            <a:r>
              <a:rPr lang="en-US" sz="2800" b="1" dirty="0">
                <a:latin typeface="Times New Roman" panose="02020603050405020304" pitchFamily="18" charset="0"/>
                <a:cs typeface="Times New Roman" panose="02020603050405020304" pitchFamily="18" charset="0"/>
              </a:rPr>
              <a:t>The following steps can lead to a highly productive research effort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632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404040" y="1524000"/>
            <a:ext cx="11264205" cy="4335780"/>
          </a:xfrm>
        </p:spPr>
        <p:txBody>
          <a:bodyPr/>
          <a:lstStyle/>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Purposefulness: The research question drives the methods used to collect and analyze data, rather than the other way around.</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Explicitness of assumptions and biases: The researcher identifies and communicates any assumptions, beliefs, values, and biases that may influence data collection and interpretation.</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Rigor: The researcher uses rigorous, precise, and thorough methods to collect, record, and analyze data. The researcher also takes steps to remain as objective as possible throughout the project.</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Open-mindedness: The researcher shows a willingness to modify hypotheses and interpretations when newly acquired data conflict with previously collected data.</a:t>
            </a:r>
          </a:p>
          <a:p>
            <a:pPr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Completeness: The researcher depicts the object of study in all its complexity. The researchers spends sufficient time in the field to understand all nuances of a phenomenon; describes the physical setting, behaviors, and perceptions of participants; and ultimately gives readers an in-depth, multifaceted picture of the phenomenon</a:t>
            </a:r>
            <a:endParaRPr lang="en-US" sz="2000" b="0" i="0" dirty="0">
              <a:solidFill>
                <a:srgbClr val="374151"/>
              </a:solidFill>
              <a:effectLst/>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586740" y="731571"/>
            <a:ext cx="11264205" cy="647649"/>
          </a:xfrm>
        </p:spPr>
        <p:txBody>
          <a:bodyPr/>
          <a:lstStyle/>
          <a:p>
            <a:pPr algn="ctr"/>
            <a:r>
              <a:rPr lang="en-US" sz="2800" b="1" dirty="0">
                <a:latin typeface="Times New Roman" panose="02020603050405020304" pitchFamily="18" charset="0"/>
                <a:cs typeface="Times New Roman" panose="02020603050405020304" pitchFamily="18" charset="0"/>
              </a:rPr>
              <a:t>Criteria for evaluating qualitative research</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7012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404040" y="1524000"/>
            <a:ext cx="11264205" cy="3642360"/>
          </a:xfrm>
        </p:spPr>
        <p:txBody>
          <a:bodyPr/>
          <a:lstStyle/>
          <a:p>
            <a:pPr algn="l">
              <a:buFont typeface="Wingdings" panose="05000000000000000000" pitchFamily="2" charset="2"/>
              <a:buChar char="v"/>
            </a:pPr>
            <a:r>
              <a:rPr lang="en-US" sz="2400" b="0" i="0" dirty="0">
                <a:solidFill>
                  <a:srgbClr val="374151"/>
                </a:solidFill>
                <a:effectLst/>
                <a:latin typeface="Times New Roman" panose="02020603050405020304" pitchFamily="18" charset="0"/>
                <a:cs typeface="Times New Roman" panose="02020603050405020304" pitchFamily="18" charset="0"/>
              </a:rPr>
              <a:t> Coherence: The data yields consistent findings, such that the researcher can present a portrait that “hangs together”. Multiple data sources converge onto consistent conclusions and any contradictions within the data are reconciled.</a:t>
            </a:r>
          </a:p>
          <a:p>
            <a:pPr algn="l">
              <a:buFont typeface="Wingdings" panose="05000000000000000000" pitchFamily="2" charset="2"/>
              <a:buChar char="v"/>
            </a:pPr>
            <a:r>
              <a:rPr lang="en-US" sz="2400" b="0" i="0" dirty="0">
                <a:solidFill>
                  <a:srgbClr val="374151"/>
                </a:solidFill>
                <a:effectLst/>
                <a:latin typeface="Times New Roman" panose="02020603050405020304" pitchFamily="18" charset="0"/>
                <a:cs typeface="Times New Roman" panose="02020603050405020304" pitchFamily="18" charset="0"/>
              </a:rPr>
              <a:t>Persuasiveness: The researcher presents logical arguments, and the weight of the evidence suggests one interpretation to the exclusion of others.</a:t>
            </a:r>
          </a:p>
          <a:p>
            <a:pPr algn="l">
              <a:buFont typeface="Wingdings" panose="05000000000000000000" pitchFamily="2" charset="2"/>
              <a:buChar char="v"/>
            </a:pPr>
            <a:r>
              <a:rPr lang="en-US" sz="2400" b="0" i="0" dirty="0">
                <a:solidFill>
                  <a:srgbClr val="374151"/>
                </a:solidFill>
                <a:effectLst/>
                <a:latin typeface="Times New Roman" panose="02020603050405020304" pitchFamily="18" charset="0"/>
                <a:cs typeface="Times New Roman" panose="02020603050405020304" pitchFamily="18" charset="0"/>
              </a:rPr>
              <a:t>Consensus: Other individuals, including the participants in the study and other scholars in the discipline, agree with the researcher’s interpretations and explanations.</a:t>
            </a:r>
          </a:p>
          <a:p>
            <a:pPr algn="l">
              <a:buFont typeface="Wingdings" panose="05000000000000000000" pitchFamily="2" charset="2"/>
              <a:buChar char="v"/>
            </a:pPr>
            <a:r>
              <a:rPr lang="en-US" sz="2400" b="0" i="0" dirty="0">
                <a:solidFill>
                  <a:srgbClr val="374151"/>
                </a:solidFill>
                <a:effectLst/>
                <a:latin typeface="Times New Roman" panose="02020603050405020304" pitchFamily="18" charset="0"/>
                <a:cs typeface="Times New Roman" panose="02020603050405020304" pitchFamily="18" charset="0"/>
              </a:rPr>
              <a:t>Usefulness: The project yields conclusions that promote better understanding of the phenomenon, enable more accurate predictions about future events, or lead to interventions that enhance the quality of life.</a:t>
            </a: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586740" y="731571"/>
            <a:ext cx="11264205" cy="647649"/>
          </a:xfrm>
        </p:spPr>
        <p:txBody>
          <a:bodyPr/>
          <a:lstStyle/>
          <a:p>
            <a:pPr algn="ctr"/>
            <a:r>
              <a:rPr lang="en-US" sz="2800" b="1" dirty="0">
                <a:latin typeface="Times New Roman" panose="02020603050405020304" pitchFamily="18" charset="0"/>
                <a:cs typeface="Times New Roman" panose="02020603050405020304" pitchFamily="18" charset="0"/>
              </a:rPr>
              <a:t>Criteria for evaluating qualitative research</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26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CDBC8-A3E1-C649-A484-F12B9240215B}"/>
              </a:ext>
            </a:extLst>
          </p:cNvPr>
          <p:cNvSpPr>
            <a:spLocks noGrp="1"/>
          </p:cNvSpPr>
          <p:nvPr>
            <p:ph type="ctrTitle"/>
          </p:nvPr>
        </p:nvSpPr>
        <p:spPr>
          <a:xfrm>
            <a:off x="411480" y="987552"/>
            <a:ext cx="4485861" cy="1088136"/>
          </a:xfrm>
        </p:spPr>
        <p:txBody>
          <a:bodyPr vert="horz" lIns="91440" tIns="45720" rIns="91440" bIns="45720" rtlCol="0" anchor="b">
            <a:normAutofit/>
          </a:bodyPr>
          <a:lstStyle/>
          <a:p>
            <a:r>
              <a:rPr lang="en-US" sz="3400" dirty="0">
                <a:solidFill>
                  <a:schemeClr val="tx1"/>
                </a:solidFill>
                <a:latin typeface="Times New Roman" panose="02020603050405020304" pitchFamily="18" charset="0"/>
                <a:cs typeface="Times New Roman" panose="02020603050405020304" pitchFamily="18" charset="0"/>
              </a:rPr>
              <a:t>Analyzing Qualitative Data</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descr="Magnifying glass showing decling performance">
            <a:extLst>
              <a:ext uri="{FF2B5EF4-FFF2-40B4-BE49-F238E27FC236}">
                <a16:creationId xmlns:a16="http://schemas.microsoft.com/office/drawing/2014/main" id="{EC5902E9-FEAF-37A7-4345-F7029E1EF68B}"/>
              </a:ext>
            </a:extLst>
          </p:cNvPr>
          <p:cNvPicPr>
            <a:picLocks noChangeAspect="1"/>
          </p:cNvPicPr>
          <p:nvPr/>
        </p:nvPicPr>
        <p:blipFill rotWithShape="1">
          <a:blip r:embed="rId2"/>
          <a:srcRect l="1217" r="31780"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67795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4DC06-4C4C-114D-A6E6-8EA469468643}"/>
              </a:ext>
            </a:extLst>
          </p:cNvPr>
          <p:cNvSpPr>
            <a:spLocks noGrp="1"/>
          </p:cNvSpPr>
          <p:nvPr>
            <p:ph sz="half" idx="1"/>
          </p:nvPr>
        </p:nvSpPr>
        <p:spPr>
          <a:xfrm>
            <a:off x="940777" y="1543050"/>
            <a:ext cx="10544770" cy="4987874"/>
          </a:xfrm>
        </p:spPr>
        <p:txBody>
          <a:bodyPr/>
          <a:lstStyle/>
          <a:p>
            <a:r>
              <a:rPr lang="en-US" dirty="0">
                <a:latin typeface="Times New Roman" panose="02020603050405020304" pitchFamily="18" charset="0"/>
                <a:cs typeface="Times New Roman" panose="02020603050405020304" pitchFamily="18" charset="0"/>
              </a:rPr>
              <a:t>Qualitative methodologies data interpretation begins almost immediately, and initial interpretations are apt to drive subsequent data collection. As we engage in such an iterative data-collection-and-interpretation process, we must remember that, although the human mind is capable of amazing insights, it can be easily influenced by expectations and biases that prejudice our understandings.</a:t>
            </a:r>
          </a:p>
          <a:p>
            <a:r>
              <a:rPr lang="en-US" dirty="0">
                <a:latin typeface="Times New Roman" panose="02020603050405020304" pitchFamily="18" charset="0"/>
                <a:cs typeface="Times New Roman" panose="02020603050405020304" pitchFamily="18" charset="0"/>
              </a:rPr>
              <a:t>Let’s not forget the constant comparative method.</a:t>
            </a:r>
          </a:p>
          <a:p>
            <a:r>
              <a:rPr lang="en-US" dirty="0">
                <a:latin typeface="Times New Roman" panose="02020603050405020304" pitchFamily="18" charset="0"/>
                <a:cs typeface="Times New Roman" panose="02020603050405020304" pitchFamily="18" charset="0"/>
              </a:rPr>
              <a:t>Qualitative data are less prescriptive than those for analyzing quantitative data.</a:t>
            </a:r>
          </a:p>
          <a:p>
            <a:r>
              <a:rPr lang="en-US" dirty="0">
                <a:latin typeface="Times New Roman" panose="02020603050405020304" pitchFamily="18" charset="0"/>
                <a:cs typeface="Times New Roman" panose="02020603050405020304" pitchFamily="18" charset="0"/>
              </a:rPr>
              <a:t>No matter how you proceed, your data analysis in a qualitative study is apt to be a complex, time-consuming process</a:t>
            </a:r>
            <a:r>
              <a:rPr lang="en-US" dirty="0"/>
              <a:t>.</a:t>
            </a:r>
          </a:p>
        </p:txBody>
      </p:sp>
      <p:sp>
        <p:nvSpPr>
          <p:cNvPr id="3" name="Title 2">
            <a:extLst>
              <a:ext uri="{FF2B5EF4-FFF2-40B4-BE49-F238E27FC236}">
                <a16:creationId xmlns:a16="http://schemas.microsoft.com/office/drawing/2014/main" id="{E1D52021-2AEC-E247-8191-0D0AD697B1BA}"/>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Analyzing Qualitative Data</a:t>
            </a:r>
          </a:p>
        </p:txBody>
      </p:sp>
    </p:spTree>
    <p:extLst>
      <p:ext uri="{BB962C8B-B14F-4D97-AF65-F5344CB8AC3E}">
        <p14:creationId xmlns:p14="http://schemas.microsoft.com/office/powerpoint/2010/main" val="4096702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4DC06-4C4C-114D-A6E6-8EA469468643}"/>
              </a:ext>
            </a:extLst>
          </p:cNvPr>
          <p:cNvSpPr>
            <a:spLocks noGrp="1"/>
          </p:cNvSpPr>
          <p:nvPr>
            <p:ph sz="half" idx="1"/>
          </p:nvPr>
        </p:nvSpPr>
        <p:spPr/>
        <p:txBody>
          <a:bodyPr/>
          <a:lstStyle/>
          <a:p>
            <a:pPr marL="514350" indent="-514350">
              <a:buFont typeface="+mj-lt"/>
              <a:buAutoNum type="arabicPeriod"/>
            </a:pPr>
            <a:r>
              <a:rPr lang="en-US" dirty="0">
                <a:latin typeface="Times New Roman" panose="02020603050405020304" pitchFamily="18" charset="0"/>
                <a:cs typeface="Times New Roman" panose="02020603050405020304" pitchFamily="18" charset="0"/>
              </a:rPr>
              <a:t>Convert the data into one or more forms that will be easy to organize and analyze.</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Organize the data in a preliminary, superficial way that will enable you to locate them easily as you proceed. </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Identify preliminary categories that are likely to be helpful in coding the data</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Divide the data into meaningful units that will be individually coded.</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Apply the initial coding scheme to a subset of the data.</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Construct a final list of codes and subcodes, and define each code and subcode as specifically and concretely as possible.</a:t>
            </a:r>
          </a:p>
          <a:p>
            <a:pPr marL="0" indent="0">
              <a:buNone/>
            </a:pPr>
            <a:endParaRPr lang="en-US" dirty="0"/>
          </a:p>
        </p:txBody>
      </p:sp>
      <p:sp>
        <p:nvSpPr>
          <p:cNvPr id="3" name="Title 2">
            <a:extLst>
              <a:ext uri="{FF2B5EF4-FFF2-40B4-BE49-F238E27FC236}">
                <a16:creationId xmlns:a16="http://schemas.microsoft.com/office/drawing/2014/main" id="{E1D52021-2AEC-E247-8191-0D0AD697B1BA}"/>
              </a:ext>
            </a:extLst>
          </p:cNvPr>
          <p:cNvSpPr>
            <a:spLocks noGrp="1"/>
          </p:cNvSpPr>
          <p:nvPr>
            <p:ph type="title"/>
          </p:nvPr>
        </p:nvSpPr>
        <p:spPr/>
        <p:txBody>
          <a:bodyPr/>
          <a:lstStyle/>
          <a:p>
            <a:pPr algn="ctr"/>
            <a:r>
              <a:rPr lang="en-US" sz="2800" b="1" dirty="0">
                <a:latin typeface="Times New Roman" panose="02020603050405020304" pitchFamily="18" charset="0"/>
                <a:cs typeface="Times New Roman" panose="02020603050405020304" pitchFamily="18" charset="0"/>
              </a:rPr>
              <a:t>QUALITATIVE ANALYSIS STRATEGIES </a:t>
            </a:r>
          </a:p>
        </p:txBody>
      </p:sp>
    </p:spTree>
    <p:extLst>
      <p:ext uri="{BB962C8B-B14F-4D97-AF65-F5344CB8AC3E}">
        <p14:creationId xmlns:p14="http://schemas.microsoft.com/office/powerpoint/2010/main" val="3837365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4DC06-4C4C-114D-A6E6-8EA469468643}"/>
              </a:ext>
            </a:extLst>
          </p:cNvPr>
          <p:cNvSpPr>
            <a:spLocks noGrp="1"/>
          </p:cNvSpPr>
          <p:nvPr>
            <p:ph sz="half" idx="1"/>
          </p:nvPr>
        </p:nvSpPr>
        <p:spPr/>
        <p:txBody>
          <a:bodyPr/>
          <a:lstStyle/>
          <a:p>
            <a:pPr marL="0" indent="0" algn="just">
              <a:buNone/>
            </a:pPr>
            <a:r>
              <a:rPr lang="en-US" dirty="0">
                <a:latin typeface="Times New Roman" panose="02020603050405020304" pitchFamily="18" charset="0"/>
                <a:cs typeface="Times New Roman" panose="02020603050405020304" pitchFamily="18" charset="0"/>
              </a:rPr>
              <a:t>7. Consider using two or more raters to code the data independently.</a:t>
            </a:r>
          </a:p>
          <a:p>
            <a:pPr marL="0" indent="0" algn="just">
              <a:buNone/>
            </a:pPr>
            <a:r>
              <a:rPr lang="en-US" dirty="0">
                <a:latin typeface="Times New Roman" panose="02020603050405020304" pitchFamily="18" charset="0"/>
                <a:cs typeface="Times New Roman" panose="02020603050405020304" pitchFamily="18" charset="0"/>
              </a:rPr>
              <a:t>8. Identify noteworthy patterns and relationships among the codes.</a:t>
            </a:r>
          </a:p>
          <a:p>
            <a:pPr marL="0" indent="0" algn="just">
              <a:buNone/>
            </a:pPr>
            <a:r>
              <a:rPr lang="en-US" dirty="0">
                <a:latin typeface="Times New Roman" panose="02020603050405020304" pitchFamily="18" charset="0"/>
                <a:cs typeface="Times New Roman" panose="02020603050405020304" pitchFamily="18" charset="0"/>
              </a:rPr>
              <a:t>9. Be alert for outliers, exceptions, and contradictions within the data set.</a:t>
            </a:r>
          </a:p>
          <a:p>
            <a:pPr marL="0" indent="0" algn="just">
              <a:buNone/>
            </a:pPr>
            <a:r>
              <a:rPr lang="en-US" dirty="0">
                <a:latin typeface="Times New Roman" panose="02020603050405020304" pitchFamily="18" charset="0"/>
                <a:cs typeface="Times New Roman" panose="02020603050405020304" pitchFamily="18" charset="0"/>
              </a:rPr>
              <a:t>10. Interpret the data in light of your research problem</a:t>
            </a:r>
            <a:r>
              <a:rPr lang="en-US" dirty="0"/>
              <a:t>.</a:t>
            </a:r>
          </a:p>
        </p:txBody>
      </p:sp>
      <p:sp>
        <p:nvSpPr>
          <p:cNvPr id="3" name="Title 2">
            <a:extLst>
              <a:ext uri="{FF2B5EF4-FFF2-40B4-BE49-F238E27FC236}">
                <a16:creationId xmlns:a16="http://schemas.microsoft.com/office/drawing/2014/main" id="{E1D52021-2AEC-E247-8191-0D0AD697B1BA}"/>
              </a:ext>
            </a:extLst>
          </p:cNvPr>
          <p:cNvSpPr>
            <a:spLocks noGrp="1"/>
          </p:cNvSpPr>
          <p:nvPr>
            <p:ph type="title"/>
          </p:nvPr>
        </p:nvSpPr>
        <p:spPr/>
        <p:txBody>
          <a:bodyPr/>
          <a:lstStyle/>
          <a:p>
            <a:pPr algn="ctr"/>
            <a:r>
              <a:rPr lang="en-US" sz="2800" b="1" dirty="0">
                <a:latin typeface="Times New Roman" panose="02020603050405020304" pitchFamily="18" charset="0"/>
                <a:cs typeface="Times New Roman" panose="02020603050405020304" pitchFamily="18" charset="0"/>
              </a:rPr>
              <a:t>QUALITATIVE ANALYSIS STRATEGIES </a:t>
            </a:r>
          </a:p>
        </p:txBody>
      </p:sp>
    </p:spTree>
    <p:extLst>
      <p:ext uri="{BB962C8B-B14F-4D97-AF65-F5344CB8AC3E}">
        <p14:creationId xmlns:p14="http://schemas.microsoft.com/office/powerpoint/2010/main" val="258276172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693420" y="1668780"/>
            <a:ext cx="11087100" cy="3962400"/>
          </a:xfrm>
        </p:spPr>
        <p:txBody>
          <a:bodyPr/>
          <a:lstStyle/>
          <a:p>
            <a:pPr algn="l">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Identify situations where qualitative methodology might be especially useful.</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Describe the general characteristics and purposes of case studies, ethnographies, phenomenological studies, grounded theory studies, and content analyses. Also, describe effective strategies for each methodology.</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Identify effective strategies for collecting data in a qualitative study. Address issues related to validity, reliability, sampling, making observations, and conducting interviews.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Describe several general criteria used in evaluating qualitative studies.</a:t>
            </a:r>
          </a:p>
          <a:p>
            <a:endParaRPr lang="en-US" dirty="0"/>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541020" y="738000"/>
            <a:ext cx="11429639" cy="930780"/>
          </a:xfrm>
        </p:spPr>
        <p:txBody>
          <a:bodyPr/>
          <a:lstStyle/>
          <a:p>
            <a:pPr algn="ctr"/>
            <a:r>
              <a:rPr lang="en-US" sz="4000" b="1" dirty="0">
                <a:latin typeface="Times New Roman" panose="02020603050405020304" pitchFamily="18" charset="0"/>
                <a:cs typeface="Times New Roman" panose="02020603050405020304" pitchFamily="18" charset="0"/>
              </a:rPr>
              <a:t>Learning output in Qualitative Research</a:t>
            </a:r>
          </a:p>
        </p:txBody>
      </p:sp>
    </p:spTree>
    <p:extLst>
      <p:ext uri="{BB962C8B-B14F-4D97-AF65-F5344CB8AC3E}">
        <p14:creationId xmlns:p14="http://schemas.microsoft.com/office/powerpoint/2010/main" val="2618864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4DC06-4C4C-114D-A6E6-8EA469468643}"/>
              </a:ext>
            </a:extLst>
          </p:cNvPr>
          <p:cNvSpPr>
            <a:spLocks noGrp="1"/>
          </p:cNvSpPr>
          <p:nvPr>
            <p:ph sz="half" idx="1"/>
          </p:nvPr>
        </p:nvSpPr>
        <p:spPr/>
        <p:txBody>
          <a:bodyPr/>
          <a:lstStyle/>
          <a:p>
            <a:r>
              <a:rPr lang="en-US" dirty="0">
                <a:latin typeface="Times New Roman" panose="02020603050405020304" pitchFamily="18" charset="0"/>
                <a:cs typeface="Times New Roman" panose="02020603050405020304" pitchFamily="18" charset="0"/>
              </a:rPr>
              <a:t>We must repeat once again that qualitative data analysis is an iterative process, and thus a good qualitative researcher is apt to go back and forth a bit among the strategies just presented. </a:t>
            </a:r>
          </a:p>
        </p:txBody>
      </p:sp>
      <p:sp>
        <p:nvSpPr>
          <p:cNvPr id="3" name="Title 2">
            <a:extLst>
              <a:ext uri="{FF2B5EF4-FFF2-40B4-BE49-F238E27FC236}">
                <a16:creationId xmlns:a16="http://schemas.microsoft.com/office/drawing/2014/main" id="{E1D52021-2AEC-E247-8191-0D0AD697B1BA}"/>
              </a:ext>
            </a:extLst>
          </p:cNvPr>
          <p:cNvSpPr>
            <a:spLocks noGrp="1"/>
          </p:cNvSpPr>
          <p:nvPr>
            <p:ph type="title"/>
          </p:nvPr>
        </p:nvSpPr>
        <p:spPr/>
        <p:txBody>
          <a:bodyPr/>
          <a:lstStyle/>
          <a:p>
            <a:pPr algn="ctr"/>
            <a:r>
              <a:rPr lang="en-US" sz="2800" b="1" dirty="0">
                <a:latin typeface="Times New Roman" panose="02020603050405020304" pitchFamily="18" charset="0"/>
                <a:cs typeface="Times New Roman" panose="02020603050405020304" pitchFamily="18" charset="0"/>
              </a:rPr>
              <a:t>Creswell’s Data Analysis Spiral </a:t>
            </a:r>
          </a:p>
        </p:txBody>
      </p:sp>
    </p:spTree>
    <p:extLst>
      <p:ext uri="{BB962C8B-B14F-4D97-AF65-F5344CB8AC3E}">
        <p14:creationId xmlns:p14="http://schemas.microsoft.com/office/powerpoint/2010/main" val="2758419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E1D52021-2AEC-E247-8191-0D0AD697B1BA}"/>
              </a:ext>
            </a:extLst>
          </p:cNvPr>
          <p:cNvSpPr>
            <a:spLocks noGrp="1"/>
          </p:cNvSpPr>
          <p:nvPr>
            <p:ph type="title"/>
          </p:nvPr>
        </p:nvSpPr>
        <p:spPr>
          <a:xfrm>
            <a:off x="2926712" y="2263000"/>
            <a:ext cx="1938344" cy="1878146"/>
          </a:xfrm>
          <a:noFill/>
        </p:spPr>
        <p:txBody>
          <a:bodyPr vert="horz" lIns="91440" tIns="45720" rIns="91440" bIns="45720" rtlCol="0" anchor="ctr">
            <a:normAutofit/>
          </a:bodyPr>
          <a:lstStyle/>
          <a:p>
            <a:pPr algn="ctr" defTabSz="667512"/>
            <a:r>
              <a:rPr lang="en-US" sz="1800" kern="1200">
                <a:solidFill>
                  <a:srgbClr val="FFFFFF"/>
                </a:solidFill>
                <a:latin typeface="+mj-lt"/>
                <a:ea typeface="+mj-ea"/>
                <a:cs typeface="+mj-cs"/>
              </a:rPr>
              <a:t>Creswell’s Data Analysis Spiral . Grounded theory study.</a:t>
            </a:r>
          </a:p>
        </p:txBody>
      </p:sp>
      <p:pic>
        <p:nvPicPr>
          <p:cNvPr id="6" name="Content Placeholder 5" descr="Diagram&#10;&#10;Description automatically generated">
            <a:extLst>
              <a:ext uri="{FF2B5EF4-FFF2-40B4-BE49-F238E27FC236}">
                <a16:creationId xmlns:a16="http://schemas.microsoft.com/office/drawing/2014/main" id="{BD7249A9-0EE1-7ED9-E1B1-3AF2B4D182B9}"/>
              </a:ext>
            </a:extLst>
          </p:cNvPr>
          <p:cNvPicPr>
            <a:picLocks noGrp="1" noChangeAspect="1"/>
          </p:cNvPicPr>
          <p:nvPr>
            <p:ph sz="half" idx="1"/>
          </p:nvPr>
        </p:nvPicPr>
        <p:blipFill>
          <a:blip r:embed="rId2"/>
          <a:stretch>
            <a:fillRect/>
          </a:stretch>
        </p:blipFill>
        <p:spPr>
          <a:xfrm>
            <a:off x="6583971" y="1286934"/>
            <a:ext cx="3212904" cy="4105949"/>
          </a:xfrm>
          <a:prstGeom prst="rect">
            <a:avLst/>
          </a:prstGeom>
        </p:spPr>
      </p:pic>
      <p:sp>
        <p:nvSpPr>
          <p:cNvPr id="7" name="Title 2">
            <a:extLst>
              <a:ext uri="{FF2B5EF4-FFF2-40B4-BE49-F238E27FC236}">
                <a16:creationId xmlns:a16="http://schemas.microsoft.com/office/drawing/2014/main" id="{DD6DECFF-0446-A601-C17B-AA196C93FE07}"/>
              </a:ext>
            </a:extLst>
          </p:cNvPr>
          <p:cNvSpPr txBox="1">
            <a:spLocks/>
          </p:cNvSpPr>
          <p:nvPr/>
        </p:nvSpPr>
        <p:spPr>
          <a:xfrm>
            <a:off x="3223791" y="2501781"/>
            <a:ext cx="1938344" cy="1878146"/>
          </a:xfrm>
          <a:prstGeom prst="rect">
            <a:avLst/>
          </a:prstGeom>
          <a:noFill/>
          <a:scene3d>
            <a:camera prst="orthographicFront"/>
            <a:lightRig rig="threePt" dir="t"/>
          </a:scene3d>
          <a:sp3d>
            <a:bevelT prst="relaxedInset"/>
          </a:sp3d>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a:solidFill>
                  <a:schemeClr val="accent1"/>
                </a:solidFill>
                <a:latin typeface="DIN Pro Regular" panose="020B0504020101020102" pitchFamily="34" charset="0"/>
                <a:ea typeface="+mj-ea"/>
                <a:cs typeface="DIN Pro Regular" panose="020B0504020101020102" pitchFamily="34" charset="0"/>
              </a:defRPr>
            </a:lvl1pPr>
          </a:lstStyle>
          <a:p>
            <a:pPr algn="ctr" defTabSz="667512">
              <a:spcAft>
                <a:spcPts val="600"/>
              </a:spcAft>
            </a:pPr>
            <a:r>
              <a:rPr lang="en-US" sz="1800" kern="1200">
                <a:solidFill>
                  <a:srgbClr val="FFFFFF"/>
                </a:solidFill>
                <a:latin typeface="+mj-lt"/>
                <a:ea typeface="+mj-ea"/>
                <a:cs typeface="+mj-cs"/>
              </a:rPr>
              <a:t>Creswell’s Data Analysis Spiral . Grounded theory study.</a:t>
            </a:r>
            <a:endParaRPr lang="en-US" sz="1800">
              <a:solidFill>
                <a:srgbClr val="FFFFFF"/>
              </a:solidFill>
              <a:latin typeface="+mj-lt"/>
              <a:cs typeface="+mj-cs"/>
            </a:endParaRPr>
          </a:p>
        </p:txBody>
      </p:sp>
      <p:sp>
        <p:nvSpPr>
          <p:cNvPr id="9" name="Rectangle 8">
            <a:extLst>
              <a:ext uri="{FF2B5EF4-FFF2-40B4-BE49-F238E27FC236}">
                <a16:creationId xmlns:a16="http://schemas.microsoft.com/office/drawing/2014/main" id="{72C070C3-263C-B705-2D6F-921CBAE495B6}"/>
              </a:ext>
            </a:extLst>
          </p:cNvPr>
          <p:cNvSpPr/>
          <p:nvPr/>
        </p:nvSpPr>
        <p:spPr>
          <a:xfrm>
            <a:off x="2395126" y="1432997"/>
            <a:ext cx="3127929" cy="3486321"/>
          </a:xfrm>
          <a:prstGeom prst="rect">
            <a:avLst/>
          </a:prstGeom>
          <a:ln>
            <a:solidFill>
              <a:schemeClr val="accent5">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ffectLst>
                <a:innerShdw blurRad="63500" dist="50800" dir="5400000">
                  <a:prstClr val="black">
                    <a:alpha val="50000"/>
                  </a:prstClr>
                </a:innerShdw>
              </a:effectLst>
            </a:endParaRPr>
          </a:p>
        </p:txBody>
      </p:sp>
      <p:sp>
        <p:nvSpPr>
          <p:cNvPr id="10" name="Title 2">
            <a:extLst>
              <a:ext uri="{FF2B5EF4-FFF2-40B4-BE49-F238E27FC236}">
                <a16:creationId xmlns:a16="http://schemas.microsoft.com/office/drawing/2014/main" id="{6D90AA8A-C1E3-EABD-A23B-D11644B6C944}"/>
              </a:ext>
            </a:extLst>
          </p:cNvPr>
          <p:cNvSpPr txBox="1">
            <a:spLocks/>
          </p:cNvSpPr>
          <p:nvPr/>
        </p:nvSpPr>
        <p:spPr>
          <a:xfrm>
            <a:off x="2531264" y="2290561"/>
            <a:ext cx="2788123" cy="16012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DIN Pro Regular" panose="020B0504020101020102" pitchFamily="34" charset="0"/>
                <a:ea typeface="+mj-ea"/>
                <a:cs typeface="DIN Pro Regular" panose="020B0504020101020102" pitchFamily="34" charset="0"/>
              </a:defRPr>
            </a:lvl1pPr>
          </a:lstStyle>
          <a:p>
            <a:pPr algn="ctr" defTabSz="667512">
              <a:spcAft>
                <a:spcPts val="600"/>
              </a:spcAft>
            </a:pPr>
            <a:r>
              <a:rPr lang="en-US" sz="1700" kern="1200" dirty="0">
                <a:solidFill>
                  <a:srgbClr val="FFFFFF"/>
                </a:solidFill>
                <a:latin typeface="+mj-lt"/>
                <a:ea typeface="+mj-ea"/>
                <a:cs typeface="+mj-cs"/>
              </a:rPr>
              <a:t>Creswell’s Data Analysis Spiral Grounded Theory </a:t>
            </a:r>
            <a:r>
              <a:rPr lang="en-US" sz="1700" dirty="0">
                <a:solidFill>
                  <a:srgbClr val="FFFFFF"/>
                </a:solidFill>
                <a:latin typeface="+mj-lt"/>
                <a:cs typeface="+mj-cs"/>
              </a:rPr>
              <a:t>S</a:t>
            </a:r>
            <a:r>
              <a:rPr lang="en-US" sz="1700" kern="1200" dirty="0">
                <a:solidFill>
                  <a:srgbClr val="FFFFFF"/>
                </a:solidFill>
                <a:latin typeface="+mj-lt"/>
                <a:ea typeface="+mj-ea"/>
                <a:cs typeface="+mj-cs"/>
              </a:rPr>
              <a:t>tudy.</a:t>
            </a:r>
            <a:endParaRPr lang="en-US" sz="1700" dirty="0">
              <a:solidFill>
                <a:srgbClr val="FFFFFF"/>
              </a:solidFill>
              <a:latin typeface="+mj-lt"/>
              <a:cs typeface="+mj-cs"/>
            </a:endParaRPr>
          </a:p>
        </p:txBody>
      </p:sp>
    </p:spTree>
    <p:extLst>
      <p:ext uri="{BB962C8B-B14F-4D97-AF65-F5344CB8AC3E}">
        <p14:creationId xmlns:p14="http://schemas.microsoft.com/office/powerpoint/2010/main" val="2483424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E1D52021-2AEC-E247-8191-0D0AD697B1BA}"/>
              </a:ext>
            </a:extLst>
          </p:cNvPr>
          <p:cNvSpPr>
            <a:spLocks noGrp="1"/>
          </p:cNvSpPr>
          <p:nvPr>
            <p:ph type="title"/>
          </p:nvPr>
        </p:nvSpPr>
        <p:spPr>
          <a:xfrm>
            <a:off x="2164817" y="1286934"/>
            <a:ext cx="2343629" cy="2479890"/>
          </a:xfrm>
        </p:spPr>
        <p:txBody>
          <a:bodyPr vert="horz" lIns="91440" tIns="45720" rIns="91440" bIns="45720" rtlCol="0" anchor="b">
            <a:normAutofit/>
          </a:bodyPr>
          <a:lstStyle/>
          <a:p>
            <a:pPr algn="ctr" defTabSz="667512"/>
            <a:r>
              <a:rPr lang="en-US" sz="2920" kern="1200">
                <a:solidFill>
                  <a:srgbClr val="FFFFFF"/>
                </a:solidFill>
                <a:latin typeface="+mj-lt"/>
                <a:ea typeface="+mj-ea"/>
                <a:cs typeface="+mj-cs"/>
              </a:rPr>
              <a:t>Creswell’s Data Analysis Spiral .Content analysis study.</a:t>
            </a:r>
            <a:endParaRPr lang="en-US" sz="4000" kern="120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22E57987-CA7D-3857-083D-BD9025CA7C82}"/>
              </a:ext>
            </a:extLst>
          </p:cNvPr>
          <p:cNvSpPr>
            <a:spLocks noGrp="1"/>
          </p:cNvSpPr>
          <p:nvPr>
            <p:ph sz="half" idx="1"/>
          </p:nvPr>
        </p:nvSpPr>
        <p:spPr>
          <a:xfrm>
            <a:off x="5344596" y="1332780"/>
            <a:ext cx="4798983" cy="4060103"/>
          </a:xfrm>
        </p:spPr>
        <p:txBody>
          <a:bodyPr vert="horz" lIns="91440" tIns="45720" rIns="91440" bIns="45720" rtlCol="0" anchor="ctr">
            <a:normAutofit/>
          </a:bodyPr>
          <a:lstStyle/>
          <a:p>
            <a:pPr marL="166878" indent="-166878" algn="just" defTabSz="667512">
              <a:spcBef>
                <a:spcPts val="730"/>
              </a:spcBef>
            </a:pPr>
            <a:r>
              <a:rPr lang="en-US" sz="2000" kern="1200" dirty="0">
                <a:solidFill>
                  <a:schemeClr val="tx1"/>
                </a:solidFill>
                <a:latin typeface="Times New Roman" panose="02020603050405020304" pitchFamily="18" charset="0"/>
                <a:cs typeface="Times New Roman" panose="02020603050405020304" pitchFamily="18" charset="0"/>
              </a:rPr>
              <a:t>The researcher then uses the tabulations and statistical analyses to interpret the data and reflect on the problem under investigation. </a:t>
            </a:r>
          </a:p>
          <a:p>
            <a:pPr marL="166878" indent="-166878" algn="just" defTabSz="667512">
              <a:spcBef>
                <a:spcPts val="730"/>
              </a:spcBef>
            </a:pPr>
            <a:r>
              <a:rPr lang="en-US" sz="2000" kern="1200" dirty="0">
                <a:solidFill>
                  <a:schemeClr val="tx1"/>
                </a:solidFill>
                <a:latin typeface="Times New Roman" panose="02020603050405020304" pitchFamily="18" charset="0"/>
                <a:cs typeface="Times New Roman" panose="02020603050405020304" pitchFamily="18" charset="0"/>
              </a:rPr>
              <a:t>The research team asked the question, "What general developmental trends characterize children's conceptions of geographical space?" </a:t>
            </a:r>
          </a:p>
          <a:p>
            <a:pPr marL="0"/>
            <a:endParaRPr lang="en-US" sz="2000" dirty="0">
              <a:latin typeface="+mn-lt"/>
              <a:cs typeface="+mn-cs"/>
            </a:endParaRPr>
          </a:p>
        </p:txBody>
      </p:sp>
      <p:sp>
        <p:nvSpPr>
          <p:cNvPr id="2" name="Rectangle 1">
            <a:extLst>
              <a:ext uri="{FF2B5EF4-FFF2-40B4-BE49-F238E27FC236}">
                <a16:creationId xmlns:a16="http://schemas.microsoft.com/office/drawing/2014/main" id="{C9FF658C-D314-35F5-A8B7-83E0B4F2FBAE}"/>
              </a:ext>
            </a:extLst>
          </p:cNvPr>
          <p:cNvSpPr/>
          <p:nvPr/>
        </p:nvSpPr>
        <p:spPr>
          <a:xfrm>
            <a:off x="1269037" y="1543740"/>
            <a:ext cx="4041855" cy="3461499"/>
          </a:xfrm>
          <a:prstGeom prst="rect">
            <a:avLst/>
          </a:prstGeom>
          <a:ln>
            <a:solidFill>
              <a:schemeClr val="accent5">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ffectLst>
                <a:innerShdw blurRad="63500" dist="50800" dir="5400000">
                  <a:prstClr val="black">
                    <a:alpha val="50000"/>
                  </a:prstClr>
                </a:innerShdw>
              </a:effectLst>
            </a:endParaRPr>
          </a:p>
        </p:txBody>
      </p:sp>
      <p:sp>
        <p:nvSpPr>
          <p:cNvPr id="5" name="Title 2">
            <a:extLst>
              <a:ext uri="{FF2B5EF4-FFF2-40B4-BE49-F238E27FC236}">
                <a16:creationId xmlns:a16="http://schemas.microsoft.com/office/drawing/2014/main" id="{170AC746-CD3E-0F62-DC66-BF3B5ED215DA}"/>
              </a:ext>
            </a:extLst>
          </p:cNvPr>
          <p:cNvSpPr txBox="1">
            <a:spLocks/>
          </p:cNvSpPr>
          <p:nvPr/>
        </p:nvSpPr>
        <p:spPr>
          <a:xfrm>
            <a:off x="2183592" y="2324858"/>
            <a:ext cx="2768271" cy="15898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solidFill>
                <a:latin typeface="DIN Pro Regular" panose="020B0504020101020102" pitchFamily="34" charset="0"/>
                <a:ea typeface="+mj-ea"/>
                <a:cs typeface="DIN Pro Regular" panose="020B0504020101020102" pitchFamily="34" charset="0"/>
              </a:defRPr>
            </a:lvl1pPr>
          </a:lstStyle>
          <a:p>
            <a:pPr algn="ctr" defTabSz="667512">
              <a:spcAft>
                <a:spcPts val="600"/>
              </a:spcAft>
            </a:pPr>
            <a:r>
              <a:rPr lang="en-US" sz="2000" kern="1200" dirty="0">
                <a:solidFill>
                  <a:srgbClr val="FFFFFF"/>
                </a:solidFill>
                <a:latin typeface="Times New Roman" panose="02020603050405020304" pitchFamily="18" charset="0"/>
                <a:cs typeface="Times New Roman" panose="02020603050405020304" pitchFamily="18" charset="0"/>
              </a:rPr>
              <a:t>Creswell’s Data Analysis Spiral Content analysis study</a:t>
            </a:r>
            <a:endParaRPr lang="en-US" sz="20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743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4DC06-4C4C-114D-A6E6-8EA469468643}"/>
              </a:ext>
            </a:extLst>
          </p:cNvPr>
          <p:cNvSpPr>
            <a:spLocks noGrp="1"/>
          </p:cNvSpPr>
          <p:nvPr>
            <p:ph sz="half" idx="1"/>
          </p:nvPr>
        </p:nvSpPr>
        <p:spPr/>
        <p:txBody>
          <a:bodyPr/>
          <a:lstStyle/>
          <a:p>
            <a:r>
              <a:rPr lang="en-US" sz="2800" dirty="0">
                <a:latin typeface="Times New Roman" panose="02020603050405020304" pitchFamily="18" charset="0"/>
                <a:cs typeface="Times New Roman" panose="02020603050405020304" pitchFamily="18" charset="0"/>
              </a:rPr>
              <a:t>This can be vulnerable to a researcher's predispositions, expectations, biases, and values, so good qualitative researchers take certain precautions to enhance the validity and credibility of their findings.</a:t>
            </a:r>
          </a:p>
          <a:p>
            <a:r>
              <a:rPr lang="en-US" sz="2800" dirty="0">
                <a:latin typeface="Times New Roman" panose="02020603050405020304" pitchFamily="18" charset="0"/>
                <a:cs typeface="Times New Roman" panose="02020603050405020304" pitchFamily="18" charset="0"/>
              </a:rPr>
              <a:t>These include striving for balance, fairness, and completeness in data analysis and interpretation, triangulating multiple data sources, looking for outliers, exceptions, and contradictions, and remembering that participants won't necessarily give the Ultimate Truth.</a:t>
            </a:r>
          </a:p>
        </p:txBody>
      </p:sp>
      <p:sp>
        <p:nvSpPr>
          <p:cNvPr id="3" name="Title 2">
            <a:extLst>
              <a:ext uri="{FF2B5EF4-FFF2-40B4-BE49-F238E27FC236}">
                <a16:creationId xmlns:a16="http://schemas.microsoft.com/office/drawing/2014/main" id="{E1D52021-2AEC-E247-8191-0D0AD697B1BA}"/>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ACKNOWLEDGING THE ROLE OF RESEARCHER- AS-INSTRUMENT IN QUALITATIVE RESEARCH</a:t>
            </a:r>
          </a:p>
        </p:txBody>
      </p:sp>
    </p:spTree>
    <p:extLst>
      <p:ext uri="{BB962C8B-B14F-4D97-AF65-F5344CB8AC3E}">
        <p14:creationId xmlns:p14="http://schemas.microsoft.com/office/powerpoint/2010/main" val="2669549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553A96-9748-B54F-A2F5-64028124B3B6}"/>
              </a:ext>
            </a:extLst>
          </p:cNvPr>
          <p:cNvSpPr>
            <a:spLocks noGrp="1"/>
          </p:cNvSpPr>
          <p:nvPr>
            <p:ph sz="half" idx="1"/>
          </p:nvPr>
        </p:nvSpPr>
        <p:spPr>
          <a:xfrm>
            <a:off x="646235" y="2202472"/>
            <a:ext cx="10170922" cy="3881411"/>
          </a:xfrm>
        </p:spPr>
        <p:txBody>
          <a:bodyPr/>
          <a:lstStyle/>
          <a:p>
            <a:r>
              <a:rPr lang="en-US" dirty="0">
                <a:latin typeface="Times New Roman" panose="02020603050405020304" pitchFamily="18" charset="0"/>
                <a:cs typeface="Times New Roman" panose="02020603050405020304" pitchFamily="18" charset="0"/>
              </a:rPr>
              <a:t>Following are three widely recommended strategies:</a:t>
            </a:r>
          </a:p>
          <a:p>
            <a:pPr lvl="1"/>
            <a:r>
              <a:rPr lang="en-US" dirty="0">
                <a:latin typeface="Times New Roman" panose="02020603050405020304" pitchFamily="18" charset="0"/>
                <a:cs typeface="Times New Roman" panose="02020603050405020304" pitchFamily="18" charset="0"/>
              </a:rPr>
              <a:t>Strive for balance, fairness, and completeness in data analysis and interpretation.</a:t>
            </a:r>
          </a:p>
          <a:p>
            <a:pPr lvl="1"/>
            <a:r>
              <a:rPr lang="en-US" dirty="0">
                <a:latin typeface="Times New Roman" panose="02020603050405020304" pitchFamily="18" charset="0"/>
                <a:cs typeface="Times New Roman" panose="02020603050405020304" pitchFamily="18" charset="0"/>
              </a:rPr>
              <a:t>Carefully document your analysis procedures.</a:t>
            </a:r>
          </a:p>
          <a:p>
            <a:pPr lvl="1"/>
            <a:r>
              <a:rPr lang="en-US" dirty="0">
                <a:latin typeface="Times New Roman" panose="02020603050405020304" pitchFamily="18" charset="0"/>
                <a:cs typeface="Times New Roman" panose="02020603050405020304" pitchFamily="18" charset="0"/>
              </a:rPr>
              <a:t>In your final report, be upfront about your personal biases</a:t>
            </a:r>
            <a:r>
              <a:rPr lang="en-US" dirty="0"/>
              <a:t>.</a:t>
            </a:r>
          </a:p>
        </p:txBody>
      </p:sp>
      <p:sp>
        <p:nvSpPr>
          <p:cNvPr id="4" name="Title 3">
            <a:extLst>
              <a:ext uri="{FF2B5EF4-FFF2-40B4-BE49-F238E27FC236}">
                <a16:creationId xmlns:a16="http://schemas.microsoft.com/office/drawing/2014/main" id="{60F03313-093C-6542-A124-CDBFD9708FB3}"/>
              </a:ext>
            </a:extLst>
          </p:cNvPr>
          <p:cNvSpPr>
            <a:spLocks noGrp="1"/>
          </p:cNvSpPr>
          <p:nvPr>
            <p:ph type="title"/>
          </p:nvPr>
        </p:nvSpPr>
        <p:spPr/>
        <p:txBody>
          <a:bodyPr/>
          <a:lstStyle/>
          <a:p>
            <a:pPr algn="ctr"/>
            <a:r>
              <a:rPr lang="en-US" sz="2800" b="1">
                <a:latin typeface="Times New Roman" panose="02020603050405020304" pitchFamily="18" charset="0"/>
                <a:cs typeface="Times New Roman" panose="02020603050405020304" pitchFamily="18" charset="0"/>
              </a:rPr>
              <a:t>ACKNOWLEDGING THE ROLE OF RESEARCHER- AS-INSTRUMENT IN QUALITATIVE RESEARCH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8026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714F717-17C2-8447-959D-9AA99FEECA60}"/>
              </a:ext>
            </a:extLst>
          </p:cNvPr>
          <p:cNvSpPr>
            <a:spLocks noGrp="1"/>
          </p:cNvSpPr>
          <p:nvPr>
            <p:ph type="title"/>
          </p:nvPr>
        </p:nvSpPr>
        <p:spPr>
          <a:xfrm>
            <a:off x="6600082" y="3026054"/>
            <a:ext cx="4805996" cy="1297115"/>
          </a:xfrm>
        </p:spPr>
        <p:txBody>
          <a:bodyPr vert="horz" lIns="91440" tIns="45720" rIns="91440" bIns="45720" rtlCol="0" anchor="t">
            <a:normAutofit/>
          </a:bodyPr>
          <a:lstStyle/>
          <a:p>
            <a:r>
              <a:rPr lang="en-US" sz="4800" b="1" kern="1200" dirty="0">
                <a:solidFill>
                  <a:schemeClr val="tx2"/>
                </a:solidFill>
                <a:latin typeface="+mj-lt"/>
                <a:ea typeface="+mj-ea"/>
                <a:cs typeface="+mj-cs"/>
              </a:rPr>
              <a:t>Thank you</a:t>
            </a:r>
          </a:p>
        </p:txBody>
      </p:sp>
      <p:pic>
        <p:nvPicPr>
          <p:cNvPr id="47" name="Graphic 46" descr="Handshake">
            <a:extLst>
              <a:ext uri="{FF2B5EF4-FFF2-40B4-BE49-F238E27FC236}">
                <a16:creationId xmlns:a16="http://schemas.microsoft.com/office/drawing/2014/main" id="{F3F60B23-E4CE-7A8A-0CDC-217EF6DFC3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54" name="Group 5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55" name="Freeform: Shape 5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5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50497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ctr"/>
            <a:r>
              <a:rPr lang="en-US" sz="4000" kern="1200" dirty="0">
                <a:solidFill>
                  <a:srgbClr val="FFFFFF"/>
                </a:solidFill>
                <a:latin typeface="Times New Roman" panose="02020603050405020304" pitchFamily="18" charset="0"/>
                <a:cs typeface="Times New Roman" panose="02020603050405020304" pitchFamily="18" charset="0"/>
              </a:rPr>
              <a:t>Focus Qualitative Research</a:t>
            </a:r>
          </a:p>
        </p:txBody>
      </p:sp>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4810259" y="649480"/>
            <a:ext cx="6555347" cy="5546047"/>
          </a:xfrm>
        </p:spPr>
        <p:txBody>
          <a:bodyPr vert="horz" lIns="91440" tIns="45720" rIns="91440" bIns="45720" rtlCol="0" anchor="ctr">
            <a:normAutofit/>
          </a:bodyPr>
          <a:lstStyle/>
          <a:p>
            <a:pPr marL="0" indent="0" algn="just">
              <a:buNone/>
            </a:pPr>
            <a:r>
              <a:rPr lang="en-US" sz="2400" dirty="0">
                <a:latin typeface="Times New Roman" panose="02020603050405020304" pitchFamily="18" charset="0"/>
                <a:cs typeface="Times New Roman" panose="02020603050405020304" pitchFamily="18" charset="0"/>
              </a:rPr>
              <a:t>Qualitative research involves focusing on complex phenomena in natural settings and studying their multifaceted forms. It is utilized in various academic disciplines and can help define what needs to be studied when little information exists on a topic. Qualitative methods are frequently used in medicine, biology, historical data analysis, and social sciences to observe unique or puzzling cases, create taxonomies, and identify patterns in complex phenomena. It can be used exclusively, or in combination with, quantitative methods in a mixed-methods design.</a:t>
            </a:r>
          </a:p>
        </p:txBody>
      </p:sp>
    </p:spTree>
    <p:extLst>
      <p:ext uri="{BB962C8B-B14F-4D97-AF65-F5344CB8AC3E}">
        <p14:creationId xmlns:p14="http://schemas.microsoft.com/office/powerpoint/2010/main" val="1425782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p:txBody>
          <a:bodyPr/>
          <a:lstStyle/>
          <a:p>
            <a:pPr algn="l">
              <a:buFont typeface="Arial" panose="020B0604020202020204" pitchFamily="34" charset="0"/>
              <a:buChar char="•"/>
            </a:pPr>
            <a:r>
              <a:rPr lang="en-US" b="0" i="0" dirty="0">
                <a:solidFill>
                  <a:srgbClr val="374151"/>
                </a:solidFill>
                <a:effectLst/>
                <a:latin typeface="Times New Roman" panose="02020603050405020304" pitchFamily="18" charset="0"/>
                <a:cs typeface="Times New Roman" panose="02020603050405020304" pitchFamily="18" charset="0"/>
              </a:rPr>
              <a:t>Qualitative research involves an iterative process between data collection and analysis</a:t>
            </a:r>
          </a:p>
          <a:p>
            <a:pPr algn="l">
              <a:buFont typeface="Arial" panose="020B0604020202020204" pitchFamily="34" charset="0"/>
              <a:buChar char="•"/>
            </a:pPr>
            <a:r>
              <a:rPr lang="en-US" b="0" i="0" dirty="0">
                <a:solidFill>
                  <a:srgbClr val="374151"/>
                </a:solidFill>
                <a:effectLst/>
                <a:latin typeface="Times New Roman" panose="02020603050405020304" pitchFamily="18" charset="0"/>
                <a:cs typeface="Times New Roman" panose="02020603050405020304" pitchFamily="18" charset="0"/>
              </a:rPr>
              <a:t>Constant comparative method is a common approach</a:t>
            </a:r>
          </a:p>
          <a:p>
            <a:pPr algn="l">
              <a:buFont typeface="Arial" panose="020B0604020202020204" pitchFamily="34" charset="0"/>
              <a:buChar char="•"/>
            </a:pPr>
            <a:r>
              <a:rPr lang="en-US" b="0" i="0" dirty="0">
                <a:solidFill>
                  <a:srgbClr val="374151"/>
                </a:solidFill>
                <a:effectLst/>
                <a:latin typeface="Times New Roman" panose="02020603050405020304" pitchFamily="18" charset="0"/>
                <a:cs typeface="Times New Roman" panose="02020603050405020304" pitchFamily="18" charset="0"/>
              </a:rPr>
              <a:t>Example:</a:t>
            </a:r>
          </a:p>
          <a:p>
            <a:pPr marL="742950" lvl="1" indent="-285750" algn="l">
              <a:buFont typeface="Arial" panose="020B0604020202020204" pitchFamily="34" charset="0"/>
              <a:buChar char="•"/>
            </a:pPr>
            <a:r>
              <a:rPr lang="en-US" b="0" i="0" dirty="0">
                <a:solidFill>
                  <a:srgbClr val="374151"/>
                </a:solidFill>
                <a:effectLst/>
                <a:latin typeface="Times New Roman" panose="02020603050405020304" pitchFamily="18" charset="0"/>
                <a:cs typeface="Times New Roman" panose="02020603050405020304" pitchFamily="18" charset="0"/>
              </a:rPr>
              <a:t>Collect preliminary data</a:t>
            </a:r>
          </a:p>
          <a:p>
            <a:pPr marL="742950" lvl="1" indent="-285750" algn="l">
              <a:buFont typeface="Arial" panose="020B0604020202020204" pitchFamily="34" charset="0"/>
              <a:buChar char="•"/>
            </a:pPr>
            <a:r>
              <a:rPr lang="en-US" b="0" i="0" dirty="0">
                <a:solidFill>
                  <a:srgbClr val="374151"/>
                </a:solidFill>
                <a:effectLst/>
                <a:latin typeface="Times New Roman" panose="02020603050405020304" pitchFamily="18" charset="0"/>
                <a:cs typeface="Times New Roman" panose="02020603050405020304" pitchFamily="18" charset="0"/>
              </a:rPr>
              <a:t>Inspect data for possible patterns</a:t>
            </a:r>
          </a:p>
          <a:p>
            <a:pPr marL="742950" lvl="1" indent="-285750" algn="l">
              <a:buFont typeface="Arial" panose="020B0604020202020204" pitchFamily="34" charset="0"/>
              <a:buChar char="•"/>
            </a:pPr>
            <a:r>
              <a:rPr lang="en-US" b="0" i="0" dirty="0">
                <a:solidFill>
                  <a:srgbClr val="374151"/>
                </a:solidFill>
                <a:effectLst/>
                <a:latin typeface="Times New Roman" panose="02020603050405020304" pitchFamily="18" charset="0"/>
                <a:cs typeface="Times New Roman" panose="02020603050405020304" pitchFamily="18" charset="0"/>
              </a:rPr>
              <a:t>Return to collect additional data to substantiate, clarify, or contradict patterns</a:t>
            </a:r>
          </a:p>
          <a:p>
            <a:pPr marL="742950" lvl="1" indent="-285750" algn="l">
              <a:buFont typeface="Arial" panose="020B0604020202020204" pitchFamily="34" charset="0"/>
              <a:buChar char="•"/>
            </a:pPr>
            <a:r>
              <a:rPr lang="en-US" b="0" i="0" dirty="0">
                <a:solidFill>
                  <a:srgbClr val="374151"/>
                </a:solidFill>
                <a:effectLst/>
                <a:latin typeface="Times New Roman" panose="02020603050405020304" pitchFamily="18" charset="0"/>
                <a:cs typeface="Times New Roman" panose="02020603050405020304" pitchFamily="18" charset="0"/>
              </a:rPr>
              <a:t>Conduct a more detailed analysis, possibly repeating the previous steps</a:t>
            </a: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221343" y="952551"/>
            <a:ext cx="11264205" cy="992982"/>
          </a:xfrm>
        </p:spPr>
        <p:txBody>
          <a:bodyPr/>
          <a:lstStyle/>
          <a:p>
            <a:pPr algn="ctr"/>
            <a:r>
              <a:rPr lang="en-US" sz="3600" b="1" dirty="0">
                <a:latin typeface="Times New Roman" panose="02020603050405020304" pitchFamily="18" charset="0"/>
                <a:cs typeface="Times New Roman" panose="02020603050405020304" pitchFamily="18" charset="0"/>
              </a:rPr>
              <a:t>Iterative</a:t>
            </a:r>
            <a:r>
              <a:rPr lang="en-US" b="1" dirty="0">
                <a:latin typeface="Times New Roman" panose="02020603050405020304" pitchFamily="18" charset="0"/>
                <a:cs typeface="Times New Roman" panose="02020603050405020304" pitchFamily="18" charset="0"/>
              </a:rPr>
              <a:t> Process in Qualitative Research</a:t>
            </a:r>
          </a:p>
        </p:txBody>
      </p:sp>
    </p:spTree>
    <p:extLst>
      <p:ext uri="{BB962C8B-B14F-4D97-AF65-F5344CB8AC3E}">
        <p14:creationId xmlns:p14="http://schemas.microsoft.com/office/powerpoint/2010/main" val="180324178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457200" y="1112520"/>
            <a:ext cx="11028347" cy="5418404"/>
          </a:xfrm>
        </p:spPr>
        <p:txBody>
          <a:bodyPr/>
          <a:lstStyle/>
          <a:p>
            <a:pPr algn="l">
              <a:buFont typeface="Arial" panose="020B0604020202020204" pitchFamily="34" charset="0"/>
              <a:buChar char="•"/>
            </a:pPr>
            <a:r>
              <a:rPr lang="en-US" sz="2400" b="0" i="0" dirty="0">
                <a:solidFill>
                  <a:srgbClr val="374151"/>
                </a:solidFill>
                <a:effectLst/>
                <a:latin typeface="Times New Roman" panose="02020603050405020304" pitchFamily="18" charset="0"/>
                <a:cs typeface="Times New Roman" panose="02020603050405020304" pitchFamily="18" charset="0"/>
              </a:rPr>
              <a:t>In qualitative research, research problems are often loosely defined, but become more specific as the study progresses</a:t>
            </a:r>
          </a:p>
          <a:p>
            <a:pPr algn="l">
              <a:buFont typeface="Arial" panose="020B0604020202020204" pitchFamily="34" charset="0"/>
              <a:buChar char="•"/>
            </a:pPr>
            <a:r>
              <a:rPr lang="en-US" sz="2400" b="0" i="0" dirty="0">
                <a:solidFill>
                  <a:srgbClr val="374151"/>
                </a:solidFill>
                <a:effectLst/>
                <a:latin typeface="Times New Roman" panose="02020603050405020304" pitchFamily="18" charset="0"/>
                <a:cs typeface="Times New Roman" panose="02020603050405020304" pitchFamily="18" charset="0"/>
              </a:rPr>
              <a:t>Qualitative researchers may have trouble identifying exact methods at the beginning of an investigation, but as they learn more about the phenomenon, they can better specify what strategies they will use to answer questions</a:t>
            </a:r>
          </a:p>
          <a:p>
            <a:pPr algn="l">
              <a:buFont typeface="Arial" panose="020B0604020202020204" pitchFamily="34" charset="0"/>
              <a:buChar char="•"/>
            </a:pPr>
            <a:r>
              <a:rPr lang="en-US" sz="2400" b="0" i="0" dirty="0">
                <a:solidFill>
                  <a:srgbClr val="374151"/>
                </a:solidFill>
                <a:effectLst/>
                <a:latin typeface="Times New Roman" panose="02020603050405020304" pitchFamily="18" charset="0"/>
                <a:cs typeface="Times New Roman" panose="02020603050405020304" pitchFamily="18" charset="0"/>
              </a:rPr>
              <a:t>The methodology of a qualitative study may continue to evolve over the course of the investigation</a:t>
            </a:r>
          </a:p>
          <a:p>
            <a:pPr algn="l">
              <a:buFont typeface="Arial" panose="020B0604020202020204" pitchFamily="34" charset="0"/>
              <a:buChar char="•"/>
            </a:pPr>
            <a:r>
              <a:rPr lang="en-US" sz="2400" b="0" i="0" dirty="0">
                <a:solidFill>
                  <a:srgbClr val="374151"/>
                </a:solidFill>
                <a:effectLst/>
                <a:latin typeface="Times New Roman" panose="02020603050405020304" pitchFamily="18" charset="0"/>
                <a:cs typeface="Times New Roman" panose="02020603050405020304" pitchFamily="18" charset="0"/>
              </a:rPr>
              <a:t>Qualitative research requires considerable preparation and planning, including training in observation techniques, interview strategies, and data collection methods</a:t>
            </a:r>
          </a:p>
          <a:p>
            <a:pPr algn="l">
              <a:buFont typeface="Arial" panose="020B0604020202020204" pitchFamily="34" charset="0"/>
              <a:buChar char="•"/>
            </a:pPr>
            <a:r>
              <a:rPr lang="en-US" sz="2400" b="0" i="0" dirty="0">
                <a:solidFill>
                  <a:srgbClr val="374151"/>
                </a:solidFill>
                <a:effectLst/>
                <a:latin typeface="Times New Roman" panose="02020603050405020304" pitchFamily="18" charset="0"/>
                <a:cs typeface="Times New Roman" panose="02020603050405020304" pitchFamily="18" charset="0"/>
              </a:rPr>
              <a:t>Qualitative researchers must have a firm grasp of previous research related to the problem and be adept at finding meaningful order in what might appear to be chaos</a:t>
            </a:r>
          </a:p>
          <a:p>
            <a:pPr algn="l">
              <a:buFont typeface="Arial" panose="020B0604020202020204" pitchFamily="34" charset="0"/>
              <a:buChar char="•"/>
            </a:pPr>
            <a:r>
              <a:rPr lang="en-US" sz="2400" b="0" i="0" dirty="0">
                <a:solidFill>
                  <a:srgbClr val="374151"/>
                </a:solidFill>
                <a:effectLst/>
                <a:latin typeface="Times New Roman" panose="02020603050405020304" pitchFamily="18" charset="0"/>
                <a:cs typeface="Times New Roman" panose="02020603050405020304" pitchFamily="18" charset="0"/>
              </a:rPr>
              <a:t>A qualitative study can be a challenging task, and is not the approach to take if you’re looking for quick results and easy answers.</a:t>
            </a: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927795" y="250320"/>
            <a:ext cx="11264205" cy="992982"/>
          </a:xfrm>
        </p:spPr>
        <p:txBody>
          <a:bodyPr/>
          <a:lstStyle/>
          <a:p>
            <a:pPr algn="ctr"/>
            <a:br>
              <a:rPr lang="en-US" sz="2800" dirty="0"/>
            </a:br>
            <a:r>
              <a:rPr lang="en-US" sz="3600" b="1" dirty="0">
                <a:latin typeface="Times New Roman" panose="02020603050405020304" pitchFamily="18" charset="0"/>
                <a:cs typeface="Times New Roman" panose="02020603050405020304" pitchFamily="18" charset="0"/>
              </a:rPr>
              <a:t>Characteristics of Qualitative Research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69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586740" y="1485900"/>
            <a:ext cx="10898807" cy="5045024"/>
          </a:xfrm>
        </p:spPr>
        <p:txBody>
          <a:bodyPr/>
          <a:lstStyle/>
          <a:p>
            <a:pPr>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Exploration: They can help you gain initial insights into what has previously been a little-studied topic or phenomenon.</a:t>
            </a:r>
          </a:p>
          <a:p>
            <a:pPr>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 Multifaceted description: They can reveal the complex, possibly multilayered nature of certain situations, settings, processes, relationships, systems, or people.</a:t>
            </a:r>
          </a:p>
          <a:p>
            <a:pPr>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Verification: They allow you to test the validity of certain assumptions, claims,  theories, or generalizations within real-world contexts.</a:t>
            </a:r>
          </a:p>
          <a:p>
            <a:pPr>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Theory development: They can enable you to develop new concepts or theoretical perspectives related to a phenomenon.</a:t>
            </a:r>
          </a:p>
          <a:p>
            <a:pPr>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 Problem identification: They can help you uncover key problems, obstacles, or  enigmas that exist within the phenomenon.</a:t>
            </a:r>
          </a:p>
          <a:p>
            <a:pPr>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Evaluation: They provide a means through which you can judge the effectiveness of  particular policies, practices, or innovation.</a:t>
            </a: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586740" y="731571"/>
            <a:ext cx="11264205" cy="647649"/>
          </a:xfrm>
        </p:spPr>
        <p:txBody>
          <a:bodyPr/>
          <a:lstStyle/>
          <a:p>
            <a:pPr algn="ctr"/>
            <a:r>
              <a:rPr lang="en-US" sz="3600" b="1" dirty="0">
                <a:latin typeface="Times New Roman" panose="02020603050405020304" pitchFamily="18" charset="0"/>
                <a:cs typeface="Times New Roman" panose="02020603050405020304" pitchFamily="18" charset="0"/>
              </a:rPr>
              <a:t>Potential Advantages of a Qualitative Approach</a:t>
            </a:r>
          </a:p>
        </p:txBody>
      </p:sp>
    </p:spTree>
    <p:extLst>
      <p:ext uri="{BB962C8B-B14F-4D97-AF65-F5344CB8AC3E}">
        <p14:creationId xmlns:p14="http://schemas.microsoft.com/office/powerpoint/2010/main" val="122844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CC5D3-1088-2E49-8714-6C1B52F5D274}"/>
              </a:ext>
            </a:extLst>
          </p:cNvPr>
          <p:cNvSpPr>
            <a:spLocks noGrp="1"/>
          </p:cNvSpPr>
          <p:nvPr>
            <p:ph sz="half" idx="1"/>
          </p:nvPr>
        </p:nvSpPr>
        <p:spPr>
          <a:xfrm>
            <a:off x="685800" y="1752600"/>
            <a:ext cx="10799747" cy="4778324"/>
          </a:xfrm>
        </p:spPr>
        <p:txBody>
          <a:bodyPr/>
          <a:lstStyle/>
          <a:p>
            <a:pPr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Helps determine if one of these approaches is suitable for one or more research question</a:t>
            </a:r>
          </a:p>
          <a:p>
            <a:pPr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Gives a brief description of the nature of each methodology</a:t>
            </a:r>
          </a:p>
          <a:p>
            <a:pPr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Provide data collection strategies broadly applicable to qualitative research discussed later in chapter</a:t>
            </a:r>
          </a:p>
          <a:p>
            <a:pPr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Qualitative research methods are the least prescriptive</a:t>
            </a:r>
          </a:p>
          <a:p>
            <a:pPr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 not offer any magic formulas or cookbook recipes for conducting qualitative studies</a:t>
            </a:r>
          </a:p>
          <a:p>
            <a:pPr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Provide general guidelines based on experiences of previous qualitative researchers</a:t>
            </a:r>
          </a:p>
          <a:p>
            <a:pPr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Specific methods used will be constrained only by limits of imagination</a:t>
            </a:r>
          </a:p>
        </p:txBody>
      </p:sp>
      <p:sp>
        <p:nvSpPr>
          <p:cNvPr id="3" name="Title 2">
            <a:extLst>
              <a:ext uri="{FF2B5EF4-FFF2-40B4-BE49-F238E27FC236}">
                <a16:creationId xmlns:a16="http://schemas.microsoft.com/office/drawing/2014/main" id="{60B3BE38-99F7-9D49-B02E-19D85BD89384}"/>
              </a:ext>
            </a:extLst>
          </p:cNvPr>
          <p:cNvSpPr>
            <a:spLocks noGrp="1"/>
          </p:cNvSpPr>
          <p:nvPr>
            <p:ph type="title"/>
          </p:nvPr>
        </p:nvSpPr>
        <p:spPr>
          <a:xfrm>
            <a:off x="927795" y="250320"/>
            <a:ext cx="11264205" cy="992982"/>
          </a:xfrm>
        </p:spPr>
        <p:txBody>
          <a:bodyPr/>
          <a:lstStyle/>
          <a:p>
            <a:pPr algn="ctr"/>
            <a:br>
              <a:rPr lang="en-US" sz="2800" dirty="0"/>
            </a:br>
            <a:r>
              <a:rPr lang="en-US" sz="3600" b="1" dirty="0">
                <a:latin typeface="Times New Roman" panose="02020603050405020304" pitchFamily="18" charset="0"/>
                <a:cs typeface="Times New Roman" panose="02020603050405020304" pitchFamily="18" charset="0"/>
              </a:rPr>
              <a:t>Qualitative Research Designs</a:t>
            </a:r>
          </a:p>
        </p:txBody>
      </p:sp>
    </p:spTree>
    <p:extLst>
      <p:ext uri="{BB962C8B-B14F-4D97-AF65-F5344CB8AC3E}">
        <p14:creationId xmlns:p14="http://schemas.microsoft.com/office/powerpoint/2010/main" val="2958011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12206-1160-6E45-A37D-EF96382D1F68}"/>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solidFill>
                  <a:schemeClr val="tx1"/>
                </a:solidFill>
                <a:latin typeface="+mj-lt"/>
                <a:cs typeface="+mj-cs"/>
              </a:rPr>
              <a:t>Case Study</a:t>
            </a:r>
          </a:p>
        </p:txBody>
      </p:sp>
      <p:pic>
        <p:nvPicPr>
          <p:cNvPr id="6" name="Picture Placeholder 5" descr="A picture containing text&#10;&#10;Description automatically generated">
            <a:extLst>
              <a:ext uri="{FF2B5EF4-FFF2-40B4-BE49-F238E27FC236}">
                <a16:creationId xmlns:a16="http://schemas.microsoft.com/office/drawing/2014/main" id="{B73FEFCE-A11F-C15F-9508-6C2AE6C56114}"/>
              </a:ext>
            </a:extLst>
          </p:cNvPr>
          <p:cNvPicPr>
            <a:picLocks noGrp="1" noChangeAspect="1"/>
          </p:cNvPicPr>
          <p:nvPr>
            <p:ph type="pic" sz="quarter" idx="10"/>
          </p:nvPr>
        </p:nvPicPr>
        <p:blipFill rotWithShape="1">
          <a:blip r:embed="rId2"/>
          <a:srcRect t="19696" b="1943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Content Placeholder 1">
            <a:extLst>
              <a:ext uri="{FF2B5EF4-FFF2-40B4-BE49-F238E27FC236}">
                <a16:creationId xmlns:a16="http://schemas.microsoft.com/office/drawing/2014/main" id="{FA9F29C5-3996-D543-85CC-D18D268020B5}"/>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pPr algn="just"/>
            <a:r>
              <a:rPr lang="en-US" sz="2000" b="0" i="0" dirty="0">
                <a:effectLst/>
                <a:latin typeface="Times New Roman" panose="02020603050405020304" pitchFamily="18" charset="0"/>
                <a:cs typeface="Times New Roman" panose="02020603050405020304" pitchFamily="18" charset="0"/>
              </a:rPr>
              <a:t>A case study is a type of qualitative research in which a particular individual, program, or event is studied in depth for a defined period of time. It is common in various fields such as medicine, education, political science, law, psychology, sociology, and anthropology. Researchers may focus on a single case, or multiple cases to make comparisons, build theory, or propose generalizations.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4479935"/>
      </p:ext>
    </p:extLst>
  </p:cSld>
  <p:clrMapOvr>
    <a:masterClrMapping/>
  </p:clrMapOvr>
</p:sld>
</file>

<file path=ppt/theme/theme1.xml><?xml version="1.0" encoding="utf-8"?>
<a:theme xmlns:a="http://schemas.openxmlformats.org/drawingml/2006/main" name="1_Office Theme">
  <a:themeElements>
    <a:clrScheme name="DePaul Brand 2021">
      <a:dk1>
        <a:srgbClr val="000000"/>
      </a:dk1>
      <a:lt1>
        <a:srgbClr val="FFFFFF"/>
      </a:lt1>
      <a:dk2>
        <a:srgbClr val="004277"/>
      </a:dk2>
      <a:lt2>
        <a:srgbClr val="E7E6E6"/>
      </a:lt2>
      <a:accent1>
        <a:srgbClr val="0057B7"/>
      </a:accent1>
      <a:accent2>
        <a:srgbClr val="AF272F"/>
      </a:accent2>
      <a:accent3>
        <a:srgbClr val="999999"/>
      </a:accent3>
      <a:accent4>
        <a:srgbClr val="3E6790"/>
      </a:accent4>
      <a:accent5>
        <a:srgbClr val="3379C5"/>
      </a:accent5>
      <a:accent6>
        <a:srgbClr val="6E8D9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DePaul Brand 2021">
      <a:dk1>
        <a:srgbClr val="000000"/>
      </a:dk1>
      <a:lt1>
        <a:srgbClr val="FFFFFF"/>
      </a:lt1>
      <a:dk2>
        <a:srgbClr val="004277"/>
      </a:dk2>
      <a:lt2>
        <a:srgbClr val="E7E6E6"/>
      </a:lt2>
      <a:accent1>
        <a:srgbClr val="0057B7"/>
      </a:accent1>
      <a:accent2>
        <a:srgbClr val="AF272F"/>
      </a:accent2>
      <a:accent3>
        <a:srgbClr val="999999"/>
      </a:accent3>
      <a:accent4>
        <a:srgbClr val="3E6790"/>
      </a:accent4>
      <a:accent5>
        <a:srgbClr val="3379C5"/>
      </a:accent5>
      <a:accent6>
        <a:srgbClr val="6E8D9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DePaul Brand 2021">
      <a:dk1>
        <a:srgbClr val="000000"/>
      </a:dk1>
      <a:lt1>
        <a:srgbClr val="FFFFFF"/>
      </a:lt1>
      <a:dk2>
        <a:srgbClr val="004277"/>
      </a:dk2>
      <a:lt2>
        <a:srgbClr val="E7E6E6"/>
      </a:lt2>
      <a:accent1>
        <a:srgbClr val="0057B7"/>
      </a:accent1>
      <a:accent2>
        <a:srgbClr val="AF272F"/>
      </a:accent2>
      <a:accent3>
        <a:srgbClr val="999999"/>
      </a:accent3>
      <a:accent4>
        <a:srgbClr val="3E6790"/>
      </a:accent4>
      <a:accent5>
        <a:srgbClr val="3379C5"/>
      </a:accent5>
      <a:accent6>
        <a:srgbClr val="6E8D9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Paul Brand 2021">
    <a:dk1>
      <a:srgbClr val="000000"/>
    </a:dk1>
    <a:lt1>
      <a:srgbClr val="FFFFFF"/>
    </a:lt1>
    <a:dk2>
      <a:srgbClr val="004277"/>
    </a:dk2>
    <a:lt2>
      <a:srgbClr val="E7E6E6"/>
    </a:lt2>
    <a:accent1>
      <a:srgbClr val="0057B7"/>
    </a:accent1>
    <a:accent2>
      <a:srgbClr val="AF272F"/>
    </a:accent2>
    <a:accent3>
      <a:srgbClr val="999999"/>
    </a:accent3>
    <a:accent4>
      <a:srgbClr val="3E6790"/>
    </a:accent4>
    <a:accent5>
      <a:srgbClr val="3379C5"/>
    </a:accent5>
    <a:accent6>
      <a:srgbClr val="6E8D9E"/>
    </a:accent6>
    <a:hlink>
      <a:srgbClr val="0563C1"/>
    </a:hlink>
    <a:folHlink>
      <a:srgbClr val="954F72"/>
    </a:folHlink>
  </a:clrScheme>
</a:themeOverride>
</file>

<file path=ppt/theme/themeOverride2.xml><?xml version="1.0" encoding="utf-8"?>
<a:themeOverride xmlns:a="http://schemas.openxmlformats.org/drawingml/2006/main">
  <a:clrScheme name="DePaul Brand 2021">
    <a:dk1>
      <a:srgbClr val="000000"/>
    </a:dk1>
    <a:lt1>
      <a:srgbClr val="FFFFFF"/>
    </a:lt1>
    <a:dk2>
      <a:srgbClr val="004277"/>
    </a:dk2>
    <a:lt2>
      <a:srgbClr val="E7E6E6"/>
    </a:lt2>
    <a:accent1>
      <a:srgbClr val="0057B7"/>
    </a:accent1>
    <a:accent2>
      <a:srgbClr val="AF272F"/>
    </a:accent2>
    <a:accent3>
      <a:srgbClr val="999999"/>
    </a:accent3>
    <a:accent4>
      <a:srgbClr val="3E6790"/>
    </a:accent4>
    <a:accent5>
      <a:srgbClr val="3379C5"/>
    </a:accent5>
    <a:accent6>
      <a:srgbClr val="6E8D9E"/>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D7C6F3C061A74EA969A8C28FAC1117" ma:contentTypeVersion="3" ma:contentTypeDescription="Create a new document." ma:contentTypeScope="" ma:versionID="cd2a7248d767de5f18646eaaa4a5cdbb">
  <xsd:schema xmlns:xsd="http://www.w3.org/2001/XMLSchema" xmlns:xs="http://www.w3.org/2001/XMLSchema" xmlns:p="http://schemas.microsoft.com/office/2006/metadata/properties" xmlns:ns1="http://schemas.microsoft.com/sharepoint/v3" xmlns:ns3="f6e71dcb-8557-4687-8b6c-f422ebe44608" targetNamespace="http://schemas.microsoft.com/office/2006/metadata/properties" ma:root="true" ma:fieldsID="9fe35f863ba3ced9d86abfdc05a7a62e" ns1:_="" ns3:_="">
    <xsd:import namespace="http://schemas.microsoft.com/sharepoint/v3"/>
    <xsd:import namespace="f6e71dcb-8557-4687-8b6c-f422ebe44608"/>
    <xsd:element name="properties">
      <xsd:complexType>
        <xsd:sequence>
          <xsd:element name="documentManagement">
            <xsd:complexType>
              <xsd:all>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6e71dcb-8557-4687-8b6c-f422ebe4460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3BB773-8E15-4836-B6EE-8914E5971DD7}">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2E175B80-0971-4FE5-906A-1FD764263B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6e71dcb-8557-4687-8b6c-f422ebe446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4D3856-633B-4884-86D6-D0BA71F887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1020</TotalTime>
  <Words>3275</Words>
  <Application>Microsoft Macintosh PowerPoint</Application>
  <PresentationFormat>Widescreen</PresentationFormat>
  <Paragraphs>237</Paragraphs>
  <Slides>35</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Arial</vt:lpstr>
      <vt:lpstr>Calibri</vt:lpstr>
      <vt:lpstr>Calibri Light</vt:lpstr>
      <vt:lpstr>DIN Pro Medium</vt:lpstr>
      <vt:lpstr>DIN Pro Regular</vt:lpstr>
      <vt:lpstr>Söhne</vt:lpstr>
      <vt:lpstr>Times New Roman</vt:lpstr>
      <vt:lpstr>Wingdings</vt:lpstr>
      <vt:lpstr>1_Office Theme</vt:lpstr>
      <vt:lpstr>Custom Design</vt:lpstr>
      <vt:lpstr>2_Office Theme</vt:lpstr>
      <vt:lpstr>Qualitative Research</vt:lpstr>
      <vt:lpstr> Learning output in Qualitative Research</vt:lpstr>
      <vt:lpstr>Learning output in Qualitative Research</vt:lpstr>
      <vt:lpstr>Focus Qualitative Research</vt:lpstr>
      <vt:lpstr>Iterative Process in Qualitative Research</vt:lpstr>
      <vt:lpstr> Characteristics of Qualitative Research</vt:lpstr>
      <vt:lpstr>Potential Advantages of a Qualitative Approach</vt:lpstr>
      <vt:lpstr> Qualitative Research Designs</vt:lpstr>
      <vt:lpstr>Case Study</vt:lpstr>
      <vt:lpstr>Case Study</vt:lpstr>
      <vt:lpstr> Ethnography</vt:lpstr>
      <vt:lpstr> Ethnography</vt:lpstr>
      <vt:lpstr>Ethnography</vt:lpstr>
      <vt:lpstr>Phenomenology</vt:lpstr>
      <vt:lpstr>Grounded Theory Study </vt:lpstr>
      <vt:lpstr>Content Analysis</vt:lpstr>
      <vt:lpstr>Steps in Conducting a Content Analysis</vt:lpstr>
      <vt:lpstr>Qualitative Methodologies for Five Potential Research Projects</vt:lpstr>
      <vt:lpstr>Addressing Validity and Reliability Issues in qualitative data Collection</vt:lpstr>
      <vt:lpstr>Making observations in a Qualitative Study</vt:lpstr>
      <vt:lpstr>Some tips for conducting successful qualitative interviews</vt:lpstr>
      <vt:lpstr>Conduct a productive interview </vt:lpstr>
      <vt:lpstr>The following steps can lead to a highly productive research effort</vt:lpstr>
      <vt:lpstr>Criteria for evaluating qualitative research</vt:lpstr>
      <vt:lpstr>Criteria for evaluating qualitative research</vt:lpstr>
      <vt:lpstr>Analyzing Qualitative Data</vt:lpstr>
      <vt:lpstr>Analyzing Qualitative Data</vt:lpstr>
      <vt:lpstr>QUALITATIVE ANALYSIS STRATEGIES </vt:lpstr>
      <vt:lpstr>QUALITATIVE ANALYSIS STRATEGIES </vt:lpstr>
      <vt:lpstr>Creswell’s Data Analysis Spiral </vt:lpstr>
      <vt:lpstr>Creswell’s Data Analysis Spiral . Grounded theory study.</vt:lpstr>
      <vt:lpstr>Creswell’s Data Analysis Spiral .Content analysis study.</vt:lpstr>
      <vt:lpstr>ACKNOWLEDGING THE ROLE OF RESEARCHER- AS-INSTRUMENT IN QUALITATIVE RESEARCH</vt:lpstr>
      <vt:lpstr>ACKNOWLEDGING THE ROLE OF RESEARCHER- AS-INSTRUMENT IN QUALITATIVE RESEARCH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Roman, Beth</dc:creator>
  <cp:lastModifiedBy>aljohani, thamer sulaiman r</cp:lastModifiedBy>
  <cp:revision>128</cp:revision>
  <dcterms:created xsi:type="dcterms:W3CDTF">2022-01-25T15:51:32Z</dcterms:created>
  <dcterms:modified xsi:type="dcterms:W3CDTF">2023-05-04T01:23:50Z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0x01010076D7C6F3C061A74EA969A8C28FAC1117</vt:lpwstr>
  </property>
</Properties>
</file>