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1" r:id="rId1"/>
  </p:sldMasterIdLst>
  <p:notesMasterIdLst>
    <p:notesMasterId r:id="rId34"/>
  </p:notesMasterIdLst>
  <p:sldIdLst>
    <p:sldId id="256" r:id="rId2"/>
    <p:sldId id="257" r:id="rId3"/>
    <p:sldId id="295" r:id="rId4"/>
    <p:sldId id="297" r:id="rId5"/>
    <p:sldId id="296" r:id="rId6"/>
    <p:sldId id="278" r:id="rId7"/>
    <p:sldId id="260" r:id="rId8"/>
    <p:sldId id="287" r:id="rId9"/>
    <p:sldId id="280" r:id="rId10"/>
    <p:sldId id="281" r:id="rId11"/>
    <p:sldId id="283" r:id="rId12"/>
    <p:sldId id="277" r:id="rId13"/>
    <p:sldId id="276" r:id="rId14"/>
    <p:sldId id="275" r:id="rId15"/>
    <p:sldId id="279" r:id="rId16"/>
    <p:sldId id="274" r:id="rId17"/>
    <p:sldId id="293" r:id="rId18"/>
    <p:sldId id="262" r:id="rId19"/>
    <p:sldId id="288" r:id="rId20"/>
    <p:sldId id="261" r:id="rId21"/>
    <p:sldId id="286" r:id="rId22"/>
    <p:sldId id="269" r:id="rId23"/>
    <p:sldId id="270" r:id="rId24"/>
    <p:sldId id="291" r:id="rId25"/>
    <p:sldId id="289" r:id="rId26"/>
    <p:sldId id="298" r:id="rId27"/>
    <p:sldId id="271" r:id="rId28"/>
    <p:sldId id="264" r:id="rId29"/>
    <p:sldId id="263" r:id="rId30"/>
    <p:sldId id="294" r:id="rId31"/>
    <p:sldId id="292" r:id="rId32"/>
    <p:sldId id="28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ran, Jesus" initials="DJ" lastIdx="4" clrIdx="0">
    <p:extLst>
      <p:ext uri="{19B8F6BF-5375-455C-9EA6-DF929625EA0E}">
        <p15:presenceInfo xmlns:p15="http://schemas.microsoft.com/office/powerpoint/2012/main" userId="S::jduran21@depaul.edu::cb13fa5f-59b3-463f-b3a1-85569a2bdb3d" providerId="AD"/>
      </p:ext>
    </p:extLst>
  </p:cmAuthor>
  <p:cmAuthor id="2" name="Murphy, Erin" initials="ME" lastIdx="3" clrIdx="1">
    <p:extLst>
      <p:ext uri="{19B8F6BF-5375-455C-9EA6-DF929625EA0E}">
        <p15:presenceInfo xmlns:p15="http://schemas.microsoft.com/office/powerpoint/2012/main" userId="S::emurph35@depaul.edu::1d9bea72-e849-40e9-8b7e-06532ccf9c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1645D2-4949-F57E-9F03-5CBFBD84DD48}" v="49" dt="2021-04-28T21:59:00.221"/>
    <p1510:client id="{2B4075A7-AC3F-0E4E-B485-585B27098550}" v="746" dt="2021-04-28T19:58:16.177"/>
    <p1510:client id="{3FC4C29F-70C1-C000-0A9E-2CE84334DB70}" v="1194" dt="2021-04-28T21:42:43.372"/>
    <p1510:client id="{443AF671-9329-8180-1E38-336825F5CEC9}" v="104" dt="2021-04-28T02:39:57.826"/>
    <p1510:client id="{4C98E0A4-5027-C1C1-8365-37E1ADAB62AC}" v="123" dt="2021-04-28T14:45:15.881"/>
    <p1510:client id="{4D5587D0-E806-1782-11F5-4732DC1587F3}" v="7933" dt="2021-04-29T00:36:58.819"/>
    <p1510:client id="{6FE7A4BF-56A5-437A-B4ED-B6D839FCDF65}" v="515" dt="2021-04-28T17:19:12.857"/>
    <p1510:client id="{86F78B15-1BB2-1BD5-7DF4-2A98F720355B}" v="241" dt="2021-04-27T03:14:29.032"/>
    <p1510:client id="{9384AD54-1A82-320D-CE51-A2ECD6EF4E28}" v="14" dt="2021-04-25T16:39:18.422"/>
    <p1510:client id="{98DAC29F-D098-C000-0799-B2EDB0039F16}" v="407" dt="2021-04-29T03:00:56.947"/>
    <p1510:client id="{9C3EC19F-202C-B000-BD5C-826972308256}" v="689" dt="2021-04-24T03:16:42.571"/>
    <p1510:client id="{BEBF2CD8-073C-DFF2-FCC7-8C15A040FF0B}" v="339" dt="2021-04-28T23:21:35.375"/>
    <p1510:client id="{E23D2AC7-B4BF-CCD8-5D8B-02DF5C93DAEF}" v="10" dt="2021-04-24T19:33:45.823"/>
    <p1510:client id="{E2DEAE23-0636-4A88-AC6C-C2311B21A1FE}" v="30" dt="2021-04-13T22:03:11.137"/>
    <p1510:client id="{FFEB492A-0FC4-20B9-E487-84124FB3CB1F}" v="233" dt="2021-04-29T02:36:52.2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4-23T19:45:06.709" idx="1">
    <p:pos x="7148" y="228"/>
    <p:text>Just listing all topics we can order/re-order on whatever makes sense for the flow of the presentation.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4-28T14:47:25.974" idx="3">
    <p:pos x="6656" y="507"/>
    <p:text>Did you want to take questions after your section?
</p:text>
    <p:extLst>
      <p:ext uri="{C676402C-5697-4E1C-873F-D02D1690AC5C}">
        <p15:threadingInfo xmlns:p15="http://schemas.microsoft.com/office/powerpoint/2012/main" timeZoneBias="420"/>
      </p:ext>
    </p:extLst>
  </p:cm>
  <p:cm authorId="1" dt="2021-04-28T14:47:32.115" idx="4">
    <p:pos x="6656" y="603"/>
    <p:text>[@Murphy, Erin] 
</p:text>
    <p:extLst>
      <p:ext uri="{C676402C-5697-4E1C-873F-D02D1690AC5C}">
        <p15:threadingInfo xmlns:p15="http://schemas.microsoft.com/office/powerpoint/2012/main" timeZoneBias="420">
          <p15:parentCm authorId="1" idx="3"/>
        </p15:threadingInfo>
      </p:ext>
    </p:extLst>
  </p:cm>
  <p:cm authorId="2" dt="2021-04-28T16:09:12.882" idx="3">
    <p:pos x="6656" y="699"/>
    <p:text>[@Duran, Jesus] great idea
</p:text>
    <p:extLst>
      <p:ext uri="{C676402C-5697-4E1C-873F-D02D1690AC5C}">
        <p15:threadingInfo xmlns:p15="http://schemas.microsoft.com/office/powerpoint/2012/main" timeZoneBias="420">
          <p15:parentCm authorId="1" idx="3"/>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EAE595-CE76-436B-AED2-B4B69CD014FA}" type="datetimeFigureOut">
              <a:rPr lang="en-US"/>
              <a:t>4/28/2021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9DAF0-3D9D-42BC-A420-ED63597C1326}" type="slidenum">
              <a:rPr lang="en-US"/>
              <a:t>‹#›</a:t>
            </a:fld>
            <a:endParaRPr lang="en-US"/>
          </a:p>
        </p:txBody>
      </p:sp>
    </p:spTree>
    <p:extLst>
      <p:ext uri="{BB962C8B-B14F-4D97-AF65-F5344CB8AC3E}">
        <p14:creationId xmlns:p14="http://schemas.microsoft.com/office/powerpoint/2010/main" val="1054427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t>This paper explores the consequences of our collective inattention to methodology on innovation, makes recommendations for addressing this problem in one domain, and provides guidelines for other domains.</a:t>
            </a:r>
          </a:p>
          <a:p>
            <a:pPr>
              <a:lnSpc>
                <a:spcPct val="90000"/>
              </a:lnSpc>
              <a:spcBef>
                <a:spcPts val="1000"/>
              </a:spcBef>
            </a:pPr>
            <a:endParaRPr lang="en-US"/>
          </a:p>
          <a:p>
            <a:r>
              <a:rPr lang="en-US">
                <a:cs typeface="Calibri"/>
              </a:rPr>
              <a:t>- Callback to articles on lack of reproducability </a:t>
            </a:r>
            <a:endParaRPr lang="en-US"/>
          </a:p>
          <a:p>
            <a:r>
              <a:rPr lang="en-US">
                <a:cs typeface="Calibri"/>
              </a:rPr>
              <a:t>- General responsibility on data retention via Scientific practice standards</a:t>
            </a:r>
          </a:p>
        </p:txBody>
      </p:sp>
      <p:sp>
        <p:nvSpPr>
          <p:cNvPr id="4" name="Slide Number Placeholder 3"/>
          <p:cNvSpPr>
            <a:spLocks noGrp="1"/>
          </p:cNvSpPr>
          <p:nvPr>
            <p:ph type="sldNum" sz="quarter" idx="5"/>
          </p:nvPr>
        </p:nvSpPr>
        <p:spPr/>
        <p:txBody>
          <a:bodyPr/>
          <a:lstStyle/>
          <a:p>
            <a:fld id="{92F9DAF0-3D9D-42BC-A420-ED63597C1326}" type="slidenum">
              <a:rPr lang="en-US"/>
              <a:t>4</a:t>
            </a:fld>
            <a:endParaRPr lang="en-US"/>
          </a:p>
        </p:txBody>
      </p:sp>
    </p:spTree>
    <p:extLst>
      <p:ext uri="{BB962C8B-B14F-4D97-AF65-F5344CB8AC3E}">
        <p14:creationId xmlns:p14="http://schemas.microsoft.com/office/powerpoint/2010/main" val="2484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Callback to articles on lack of </a:t>
            </a:r>
            <a:r>
              <a:rPr lang="en-US" err="1">
                <a:cs typeface="Calibri"/>
              </a:rPr>
              <a:t>reproducability</a:t>
            </a:r>
            <a:r>
              <a:rPr lang="en-US">
                <a:cs typeface="Calibri"/>
              </a:rPr>
              <a:t> </a:t>
            </a:r>
          </a:p>
          <a:p>
            <a:r>
              <a:rPr lang="en-US">
                <a:cs typeface="Calibri"/>
              </a:rPr>
              <a:t>- General responsibility on data retention via Scientific practice standards</a:t>
            </a:r>
          </a:p>
        </p:txBody>
      </p:sp>
      <p:sp>
        <p:nvSpPr>
          <p:cNvPr id="4" name="Slide Number Placeholder 3"/>
          <p:cNvSpPr>
            <a:spLocks noGrp="1"/>
          </p:cNvSpPr>
          <p:nvPr>
            <p:ph type="sldNum" sz="quarter" idx="5"/>
          </p:nvPr>
        </p:nvSpPr>
        <p:spPr/>
        <p:txBody>
          <a:bodyPr/>
          <a:lstStyle/>
          <a:p>
            <a:fld id="{92F9DAF0-3D9D-42BC-A420-ED63597C1326}" type="slidenum">
              <a:rPr lang="en-US"/>
              <a:t>6</a:t>
            </a:fld>
            <a:endParaRPr lang="en-US"/>
          </a:p>
        </p:txBody>
      </p:sp>
    </p:spTree>
    <p:extLst>
      <p:ext uri="{BB962C8B-B14F-4D97-AF65-F5344CB8AC3E}">
        <p14:creationId xmlns:p14="http://schemas.microsoft.com/office/powerpoint/2010/main" val="2484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a:t>Construct validity claims that an observed pattern – how things operate in reality – corresponds with a theoretical pattern – how we think the world works</a:t>
            </a:r>
          </a:p>
          <a:p>
            <a:pPr lvl="1">
              <a:lnSpc>
                <a:spcPct val="90000"/>
              </a:lnSpc>
              <a:spcBef>
                <a:spcPts val="500"/>
              </a:spcBef>
              <a:buFont typeface="Arial"/>
              <a:buChar char="•"/>
            </a:pPr>
            <a:r>
              <a:rPr lang="en-US"/>
              <a:t>involves generalizing from your program or measures to the </a:t>
            </a:r>
            <a:r>
              <a:rPr lang="en-US" i="1"/>
              <a:t>concept</a:t>
            </a:r>
            <a:r>
              <a:rPr lang="en-US"/>
              <a:t> of your program or measures</a:t>
            </a:r>
          </a:p>
        </p:txBody>
      </p:sp>
      <p:sp>
        <p:nvSpPr>
          <p:cNvPr id="4" name="Slide Number Placeholder 3"/>
          <p:cNvSpPr>
            <a:spLocks noGrp="1"/>
          </p:cNvSpPr>
          <p:nvPr>
            <p:ph type="sldNum" sz="quarter" idx="5"/>
          </p:nvPr>
        </p:nvSpPr>
        <p:spPr/>
        <p:txBody>
          <a:bodyPr/>
          <a:lstStyle/>
          <a:p>
            <a:fld id="{92F9DAF0-3D9D-42BC-A420-ED63597C1326}" type="slidenum">
              <a:rPr lang="en-US"/>
              <a:t>9</a:t>
            </a:fld>
            <a:endParaRPr lang="en-US"/>
          </a:p>
        </p:txBody>
      </p:sp>
    </p:spTree>
    <p:extLst>
      <p:ext uri="{BB962C8B-B14F-4D97-AF65-F5344CB8AC3E}">
        <p14:creationId xmlns:p14="http://schemas.microsoft.com/office/powerpoint/2010/main" val="1167564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Validity diagonals (should be highest in the columns) --&gt; Convergent</a:t>
            </a:r>
          </a:p>
          <a:p>
            <a:r>
              <a:rPr lang="en-US">
                <a:cs typeface="Calibri"/>
              </a:rPr>
              <a:t>Heterotrait --&gt; Discriminant</a:t>
            </a:r>
          </a:p>
          <a:p>
            <a:r>
              <a:rPr lang="en-US">
                <a:cs typeface="Calibri"/>
              </a:rPr>
              <a:t>Each triangle should have the same pattern of traits</a:t>
            </a:r>
          </a:p>
          <a:p>
            <a:endParaRPr lang="en-US">
              <a:cs typeface="Calibri"/>
            </a:endParaRPr>
          </a:p>
        </p:txBody>
      </p:sp>
      <p:sp>
        <p:nvSpPr>
          <p:cNvPr id="4" name="Slide Number Placeholder 3"/>
          <p:cNvSpPr>
            <a:spLocks noGrp="1"/>
          </p:cNvSpPr>
          <p:nvPr>
            <p:ph type="sldNum" sz="quarter" idx="5"/>
          </p:nvPr>
        </p:nvSpPr>
        <p:spPr/>
        <p:txBody>
          <a:bodyPr/>
          <a:lstStyle/>
          <a:p>
            <a:fld id="{92F9DAF0-3D9D-42BC-A420-ED63597C1326}" type="slidenum">
              <a:rPr lang="en-US"/>
              <a:t>16</a:t>
            </a:fld>
            <a:endParaRPr lang="en-US"/>
          </a:p>
        </p:txBody>
      </p:sp>
    </p:spTree>
    <p:extLst>
      <p:ext uri="{BB962C8B-B14F-4D97-AF65-F5344CB8AC3E}">
        <p14:creationId xmlns:p14="http://schemas.microsoft.com/office/powerpoint/2010/main" val="840761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Callback to articles on lack of </a:t>
            </a:r>
            <a:r>
              <a:rPr lang="en-US" err="1">
                <a:cs typeface="Calibri"/>
              </a:rPr>
              <a:t>reproducability</a:t>
            </a:r>
            <a:r>
              <a:rPr lang="en-US">
                <a:cs typeface="Calibri"/>
              </a:rPr>
              <a:t> </a:t>
            </a:r>
          </a:p>
          <a:p>
            <a:r>
              <a:rPr lang="en-US">
                <a:cs typeface="Calibri"/>
              </a:rPr>
              <a:t>- General responsibility on data retention via Scientific practice standards</a:t>
            </a:r>
          </a:p>
        </p:txBody>
      </p:sp>
      <p:sp>
        <p:nvSpPr>
          <p:cNvPr id="4" name="Slide Number Placeholder 3"/>
          <p:cNvSpPr>
            <a:spLocks noGrp="1"/>
          </p:cNvSpPr>
          <p:nvPr>
            <p:ph type="sldNum" sz="quarter" idx="5"/>
          </p:nvPr>
        </p:nvSpPr>
        <p:spPr/>
        <p:txBody>
          <a:bodyPr/>
          <a:lstStyle/>
          <a:p>
            <a:fld id="{92F9DAF0-3D9D-42BC-A420-ED63597C1326}" type="slidenum">
              <a:rPr lang="en-US"/>
              <a:t>19</a:t>
            </a:fld>
            <a:endParaRPr lang="en-US"/>
          </a:p>
        </p:txBody>
      </p:sp>
    </p:spTree>
    <p:extLst>
      <p:ext uri="{BB962C8B-B14F-4D97-AF65-F5344CB8AC3E}">
        <p14:creationId xmlns:p14="http://schemas.microsoft.com/office/powerpoint/2010/main" val="2484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X is our measurement</a:t>
            </a:r>
          </a:p>
          <a:p>
            <a:r>
              <a:rPr lang="en-US">
                <a:cs typeface="Calibri"/>
              </a:rPr>
              <a:t>T is the true value/score of what we are measuring</a:t>
            </a:r>
          </a:p>
          <a:p>
            <a:r>
              <a:rPr lang="en-US">
                <a:cs typeface="Calibri"/>
              </a:rPr>
              <a:t>Ex is the error (random + systematic)</a:t>
            </a:r>
          </a:p>
        </p:txBody>
      </p:sp>
      <p:sp>
        <p:nvSpPr>
          <p:cNvPr id="4" name="Slide Number Placeholder 3"/>
          <p:cNvSpPr>
            <a:spLocks noGrp="1"/>
          </p:cNvSpPr>
          <p:nvPr>
            <p:ph type="sldNum" sz="quarter" idx="5"/>
          </p:nvPr>
        </p:nvSpPr>
        <p:spPr/>
        <p:txBody>
          <a:bodyPr/>
          <a:lstStyle/>
          <a:p>
            <a:fld id="{92F9DAF0-3D9D-42BC-A420-ED63597C1326}" type="slidenum">
              <a:rPr lang="en-US"/>
              <a:t>21</a:t>
            </a:fld>
            <a:endParaRPr lang="en-US"/>
          </a:p>
        </p:txBody>
      </p:sp>
    </p:spTree>
    <p:extLst>
      <p:ext uri="{BB962C8B-B14F-4D97-AF65-F5344CB8AC3E}">
        <p14:creationId xmlns:p14="http://schemas.microsoft.com/office/powerpoint/2010/main" val="2312170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important to recognize that there is a hierarchy implied in the level of measurement idea. At lower levels of measurement, assumptions tend to be less restrictive and data analyses tend to be less sensitive. At each level up the hierarchy, the current level includes all of the qualities of the one below it and adds something new. In general, it is desirable to have a higher level of measurement (e.g., interval or ratio) rather than a lower one (nominal or ordinal).</a:t>
            </a:r>
          </a:p>
        </p:txBody>
      </p:sp>
      <p:sp>
        <p:nvSpPr>
          <p:cNvPr id="4" name="Slide Number Placeholder 3"/>
          <p:cNvSpPr>
            <a:spLocks noGrp="1"/>
          </p:cNvSpPr>
          <p:nvPr>
            <p:ph type="sldNum" sz="quarter" idx="5"/>
          </p:nvPr>
        </p:nvSpPr>
        <p:spPr/>
        <p:txBody>
          <a:bodyPr/>
          <a:lstStyle/>
          <a:p>
            <a:fld id="{92F9DAF0-3D9D-42BC-A420-ED63597C1326}" type="slidenum">
              <a:rPr lang="en-US"/>
              <a:t>30</a:t>
            </a:fld>
            <a:endParaRPr lang="en-US"/>
          </a:p>
        </p:txBody>
      </p:sp>
    </p:spTree>
    <p:extLst>
      <p:ext uri="{BB962C8B-B14F-4D97-AF65-F5344CB8AC3E}">
        <p14:creationId xmlns:p14="http://schemas.microsoft.com/office/powerpoint/2010/main" val="2806563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18229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94451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76270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95506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46822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70965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16816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93294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18379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65419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03746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840573256"/>
      </p:ext>
    </p:extLst>
  </p:cSld>
  <p:clrMap bg1="dk1" tx1="lt1" bg2="dk2" tx2="lt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pyimagesearch.com/2017/06/26/labeling-superpixel-colorfulness-opencv-python"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2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facweb.cs.depaul.edu/mobasher/classes/CSC426/notes/Reading/dacapo-cacm-2008.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spec.org/spec/faq/#01SPEC.General.10whatis"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15729" y="1764407"/>
            <a:ext cx="5760846" cy="2310312"/>
          </a:xfrm>
        </p:spPr>
        <p:txBody>
          <a:bodyPr>
            <a:normAutofit/>
          </a:bodyPr>
          <a:lstStyle/>
          <a:p>
            <a:r>
              <a:rPr lang="en-US" sz="4400">
                <a:solidFill>
                  <a:schemeClr val="tx2"/>
                </a:solidFill>
                <a:ea typeface="+mj-lt"/>
                <a:cs typeface="+mj-lt"/>
              </a:rPr>
              <a:t>Evaluation Methodologies and Measurement/Reliability</a:t>
            </a:r>
            <a:endParaRPr lang="en-US" sz="4400">
              <a:solidFill>
                <a:schemeClr val="tx2"/>
              </a:solidFill>
            </a:endParaRPr>
          </a:p>
        </p:txBody>
      </p:sp>
      <p:sp>
        <p:nvSpPr>
          <p:cNvPr id="3" name="Subtitle 2"/>
          <p:cNvSpPr>
            <a:spLocks noGrp="1"/>
          </p:cNvSpPr>
          <p:nvPr>
            <p:ph type="subTitle" idx="1"/>
          </p:nvPr>
        </p:nvSpPr>
        <p:spPr>
          <a:xfrm>
            <a:off x="3215729" y="4165152"/>
            <a:ext cx="5760846" cy="682079"/>
          </a:xfrm>
        </p:spPr>
        <p:txBody>
          <a:bodyPr vert="horz" lIns="91440" tIns="45720" rIns="91440" bIns="45720" rtlCol="0">
            <a:normAutofit/>
          </a:bodyPr>
          <a:lstStyle/>
          <a:p>
            <a:r>
              <a:rPr lang="en-US">
                <a:solidFill>
                  <a:schemeClr val="tx2"/>
                </a:solidFill>
                <a:cs typeface="Calibri"/>
              </a:rPr>
              <a:t>Erin Murphy &amp; Jesus Duran</a:t>
            </a:r>
            <a:endParaRPr lang="en-US">
              <a:solidFill>
                <a:schemeClr val="tx2"/>
              </a:solidFill>
            </a:endParaRP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3305D-D3AA-4695-A69E-31D40FBAFFC6}"/>
              </a:ext>
            </a:extLst>
          </p:cNvPr>
          <p:cNvSpPr>
            <a:spLocks noGrp="1"/>
          </p:cNvSpPr>
          <p:nvPr>
            <p:ph type="title"/>
          </p:nvPr>
        </p:nvSpPr>
        <p:spPr/>
        <p:txBody>
          <a:bodyPr/>
          <a:lstStyle/>
          <a:p>
            <a:r>
              <a:rPr lang="en-US">
                <a:cs typeface="Calibri Light"/>
              </a:rPr>
              <a:t>Pattern Matching</a:t>
            </a:r>
            <a:endParaRPr lang="en-US"/>
          </a:p>
        </p:txBody>
      </p:sp>
      <p:sp>
        <p:nvSpPr>
          <p:cNvPr id="12" name="Content Placeholder 11">
            <a:extLst>
              <a:ext uri="{FF2B5EF4-FFF2-40B4-BE49-F238E27FC236}">
                <a16:creationId xmlns:a16="http://schemas.microsoft.com/office/drawing/2014/main" id="{0CFCE754-2D94-4CAC-9971-3FB97F90D60B}"/>
              </a:ext>
            </a:extLst>
          </p:cNvPr>
          <p:cNvSpPr>
            <a:spLocks noGrp="1"/>
          </p:cNvSpPr>
          <p:nvPr>
            <p:ph idx="1"/>
          </p:nvPr>
        </p:nvSpPr>
        <p:spPr>
          <a:xfrm>
            <a:off x="755374" y="5072409"/>
            <a:ext cx="10515600" cy="1787515"/>
          </a:xfrm>
        </p:spPr>
        <p:txBody>
          <a:bodyPr vert="horz" lIns="91440" tIns="45720" rIns="91440" bIns="45720" rtlCol="0" anchor="t">
            <a:noAutofit/>
          </a:bodyPr>
          <a:lstStyle/>
          <a:p>
            <a:r>
              <a:rPr lang="en-US" sz="1800">
                <a:cs typeface="Calibri" panose="020F0502020204030204"/>
              </a:rPr>
              <a:t>Statements from employees about how they view their organization</a:t>
            </a:r>
          </a:p>
          <a:p>
            <a:r>
              <a:rPr lang="en-US" sz="1800">
                <a:cs typeface="Calibri" panose="020F0502020204030204"/>
              </a:rPr>
              <a:t>Figure 1. Each point represents 1 of 100 statements</a:t>
            </a:r>
          </a:p>
          <a:p>
            <a:r>
              <a:rPr lang="en-US" sz="1800">
                <a:cs typeface="Calibri" panose="020F0502020204030204"/>
              </a:rPr>
              <a:t>Figure 2. The statements are then clustered by their statement-type</a:t>
            </a:r>
          </a:p>
          <a:p>
            <a:r>
              <a:rPr lang="en-US" sz="1800">
                <a:cs typeface="Calibri" panose="020F0502020204030204"/>
              </a:rPr>
              <a:t>Implementing a new computer system aligns with statements in cluster 2</a:t>
            </a:r>
          </a:p>
        </p:txBody>
      </p:sp>
      <p:pic>
        <p:nvPicPr>
          <p:cNvPr id="4" name="Picture 5" descr="Chart, scatter chart&#10;&#10;Description automatically generated">
            <a:extLst>
              <a:ext uri="{FF2B5EF4-FFF2-40B4-BE49-F238E27FC236}">
                <a16:creationId xmlns:a16="http://schemas.microsoft.com/office/drawing/2014/main" id="{14369D1D-E1B0-4C9D-82EB-B80986151561}"/>
              </a:ext>
            </a:extLst>
          </p:cNvPr>
          <p:cNvPicPr>
            <a:picLocks noChangeAspect="1"/>
          </p:cNvPicPr>
          <p:nvPr/>
        </p:nvPicPr>
        <p:blipFill>
          <a:blip r:embed="rId2"/>
          <a:stretch>
            <a:fillRect/>
          </a:stretch>
        </p:blipFill>
        <p:spPr>
          <a:xfrm>
            <a:off x="754172" y="1958763"/>
            <a:ext cx="5212580" cy="3003007"/>
          </a:xfrm>
          <a:prstGeom prst="rect">
            <a:avLst/>
          </a:prstGeom>
        </p:spPr>
      </p:pic>
      <p:pic>
        <p:nvPicPr>
          <p:cNvPr id="10" name="Picture 10" descr="Diagram&#10;&#10;Description automatically generated">
            <a:extLst>
              <a:ext uri="{FF2B5EF4-FFF2-40B4-BE49-F238E27FC236}">
                <a16:creationId xmlns:a16="http://schemas.microsoft.com/office/drawing/2014/main" id="{03179180-E563-4D4B-961E-FB7BE2A3D013}"/>
              </a:ext>
            </a:extLst>
          </p:cNvPr>
          <p:cNvPicPr>
            <a:picLocks noChangeAspect="1"/>
          </p:cNvPicPr>
          <p:nvPr/>
        </p:nvPicPr>
        <p:blipFill>
          <a:blip r:embed="rId3"/>
          <a:stretch>
            <a:fillRect/>
          </a:stretch>
        </p:blipFill>
        <p:spPr>
          <a:xfrm>
            <a:off x="6291057" y="1952904"/>
            <a:ext cx="4866191" cy="2955732"/>
          </a:xfrm>
          <a:prstGeom prst="rect">
            <a:avLst/>
          </a:prstGeom>
        </p:spPr>
      </p:pic>
      <p:sp>
        <p:nvSpPr>
          <p:cNvPr id="15" name="Content Placeholder 11">
            <a:extLst>
              <a:ext uri="{FF2B5EF4-FFF2-40B4-BE49-F238E27FC236}">
                <a16:creationId xmlns:a16="http://schemas.microsoft.com/office/drawing/2014/main" id="{6FB6ABF2-7F57-4FAB-8FD3-F33F12E1322F}"/>
              </a:ext>
            </a:extLst>
          </p:cNvPr>
          <p:cNvSpPr txBox="1">
            <a:spLocks/>
          </p:cNvSpPr>
          <p:nvPr/>
        </p:nvSpPr>
        <p:spPr>
          <a:xfrm>
            <a:off x="836544" y="1476100"/>
            <a:ext cx="10515600" cy="51199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cs typeface="Calibri" panose="020F0502020204030204"/>
              </a:rPr>
              <a:t>Compares the theoretical pattern to the observed pattern</a:t>
            </a:r>
          </a:p>
        </p:txBody>
      </p:sp>
      <p:sp>
        <p:nvSpPr>
          <p:cNvPr id="17" name="Content Placeholder 11">
            <a:extLst>
              <a:ext uri="{FF2B5EF4-FFF2-40B4-BE49-F238E27FC236}">
                <a16:creationId xmlns:a16="http://schemas.microsoft.com/office/drawing/2014/main" id="{8A2B9FFD-5BD4-4A74-8A6F-A4FA8581EC94}"/>
              </a:ext>
            </a:extLst>
          </p:cNvPr>
          <p:cNvSpPr txBox="1">
            <a:spLocks/>
          </p:cNvSpPr>
          <p:nvPr/>
        </p:nvSpPr>
        <p:spPr>
          <a:xfrm>
            <a:off x="832707" y="6575482"/>
            <a:ext cx="10532164" cy="28008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a:ea typeface="+mn-lt"/>
                <a:cs typeface="+mn-lt"/>
              </a:rPr>
              <a:t>Trochim, William MK. "Pattern matching, validity, and conceptualization in program evaluation." Evaluation review 9.5 (1985): 575-604.</a:t>
            </a:r>
            <a:endParaRPr lang="en-US">
              <a:ea typeface="+mn-lt"/>
              <a:cs typeface="+mn-lt"/>
            </a:endParaRPr>
          </a:p>
        </p:txBody>
      </p:sp>
    </p:spTree>
    <p:extLst>
      <p:ext uri="{BB962C8B-B14F-4D97-AF65-F5344CB8AC3E}">
        <p14:creationId xmlns:p14="http://schemas.microsoft.com/office/powerpoint/2010/main" val="2375142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3305D-D3AA-4695-A69E-31D40FBAFFC6}"/>
              </a:ext>
            </a:extLst>
          </p:cNvPr>
          <p:cNvSpPr>
            <a:spLocks noGrp="1"/>
          </p:cNvSpPr>
          <p:nvPr>
            <p:ph type="title"/>
          </p:nvPr>
        </p:nvSpPr>
        <p:spPr/>
        <p:txBody>
          <a:bodyPr/>
          <a:lstStyle/>
          <a:p>
            <a:r>
              <a:rPr lang="en-US">
                <a:cs typeface="Calibri Light"/>
              </a:rPr>
              <a:t>Pattern Matching (ground truth vs output)</a:t>
            </a:r>
            <a:endParaRPr lang="en-US"/>
          </a:p>
        </p:txBody>
      </p:sp>
      <p:pic>
        <p:nvPicPr>
          <p:cNvPr id="3" name="Picture 5" descr="Graphical user interface&#10;&#10;Description automatically generated">
            <a:extLst>
              <a:ext uri="{FF2B5EF4-FFF2-40B4-BE49-F238E27FC236}">
                <a16:creationId xmlns:a16="http://schemas.microsoft.com/office/drawing/2014/main" id="{9E006972-94C9-4BD3-BF0E-5921EEE0BFB4}"/>
              </a:ext>
            </a:extLst>
          </p:cNvPr>
          <p:cNvPicPr>
            <a:picLocks noGrp="1" noChangeAspect="1"/>
          </p:cNvPicPr>
          <p:nvPr>
            <p:ph idx="1"/>
          </p:nvPr>
        </p:nvPicPr>
        <p:blipFill>
          <a:blip r:embed="rId2"/>
          <a:stretch>
            <a:fillRect/>
          </a:stretch>
        </p:blipFill>
        <p:spPr>
          <a:xfrm>
            <a:off x="2247864" y="1974712"/>
            <a:ext cx="8160098" cy="3924428"/>
          </a:xfrm>
        </p:spPr>
      </p:pic>
      <p:sp>
        <p:nvSpPr>
          <p:cNvPr id="8" name="Content Placeholder 11">
            <a:extLst>
              <a:ext uri="{FF2B5EF4-FFF2-40B4-BE49-F238E27FC236}">
                <a16:creationId xmlns:a16="http://schemas.microsoft.com/office/drawing/2014/main" id="{4041BA7A-7F8B-4A98-9CE9-E083294FC438}"/>
              </a:ext>
            </a:extLst>
          </p:cNvPr>
          <p:cNvSpPr txBox="1">
            <a:spLocks/>
          </p:cNvSpPr>
          <p:nvPr/>
        </p:nvSpPr>
        <p:spPr>
          <a:xfrm>
            <a:off x="832707" y="6476091"/>
            <a:ext cx="10532164" cy="28008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a:ea typeface="+mn-lt"/>
                <a:cs typeface="+mn-lt"/>
              </a:rPr>
              <a:t>Rosebrock, Adrian. “Labeling Superpixel Colorfulness with OpenCV and Python.” </a:t>
            </a:r>
            <a:r>
              <a:rPr lang="en-US" sz="1000" i="1">
                <a:ea typeface="+mn-lt"/>
                <a:cs typeface="+mn-lt"/>
              </a:rPr>
              <a:t>PyImageSearch</a:t>
            </a:r>
            <a:r>
              <a:rPr lang="en-US" sz="1000">
                <a:ea typeface="+mn-lt"/>
                <a:cs typeface="+mn-lt"/>
              </a:rPr>
              <a:t>, 17 Apr. 2021, </a:t>
            </a:r>
            <a:r>
              <a:rPr lang="en-US" sz="1000">
                <a:ea typeface="+mn-lt"/>
                <a:cs typeface="+mn-lt"/>
                <a:hlinkClick r:id="rId3"/>
              </a:rPr>
              <a:t>www.pyimagesearch.com/2017/06/26/labeling-superpixel-colorfulness-opencv-python</a:t>
            </a:r>
            <a:r>
              <a:rPr lang="en-US" sz="1000">
                <a:ea typeface="+mn-lt"/>
                <a:cs typeface="+mn-lt"/>
              </a:rPr>
              <a:t>.</a:t>
            </a:r>
            <a:endParaRPr lang="en-US" sz="1000">
              <a:cs typeface="Calibri" panose="020F0502020204030204"/>
            </a:endParaRPr>
          </a:p>
        </p:txBody>
      </p:sp>
    </p:spTree>
    <p:extLst>
      <p:ext uri="{BB962C8B-B14F-4D97-AF65-F5344CB8AC3E}">
        <p14:creationId xmlns:p14="http://schemas.microsoft.com/office/powerpoint/2010/main" val="3504618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3CBB3-2472-4C14-80CE-2D6D1C3FCDD3}"/>
              </a:ext>
            </a:extLst>
          </p:cNvPr>
          <p:cNvSpPr>
            <a:spLocks noGrp="1"/>
          </p:cNvSpPr>
          <p:nvPr>
            <p:ph type="title"/>
          </p:nvPr>
        </p:nvSpPr>
        <p:spPr/>
        <p:txBody>
          <a:bodyPr/>
          <a:lstStyle/>
          <a:p>
            <a:r>
              <a:rPr lang="en-US">
                <a:cs typeface="Calibri Light"/>
              </a:rPr>
              <a:t>A Note on the Input Dataset...</a:t>
            </a:r>
            <a:br>
              <a:rPr lang="en-US">
                <a:cs typeface="Calibri Light"/>
              </a:rPr>
            </a:br>
            <a:r>
              <a:rPr lang="en-US">
                <a:cs typeface="Calibri Light"/>
              </a:rPr>
              <a:t>...stepping away from the Social Sciences</a:t>
            </a:r>
            <a:endParaRPr lang="en-US"/>
          </a:p>
        </p:txBody>
      </p:sp>
      <p:sp>
        <p:nvSpPr>
          <p:cNvPr id="3" name="Content Placeholder 2">
            <a:extLst>
              <a:ext uri="{FF2B5EF4-FFF2-40B4-BE49-F238E27FC236}">
                <a16:creationId xmlns:a16="http://schemas.microsoft.com/office/drawing/2014/main" id="{BC6F58BB-3B97-4707-9280-6E6337AE05E3}"/>
              </a:ext>
            </a:extLst>
          </p:cNvPr>
          <p:cNvSpPr>
            <a:spLocks noGrp="1"/>
          </p:cNvSpPr>
          <p:nvPr>
            <p:ph idx="1"/>
          </p:nvPr>
        </p:nvSpPr>
        <p:spPr/>
        <p:txBody>
          <a:bodyPr vert="horz" lIns="91440" tIns="45720" rIns="91440" bIns="45720" rtlCol="0" anchor="t">
            <a:normAutofit/>
          </a:bodyPr>
          <a:lstStyle/>
          <a:p>
            <a:r>
              <a:rPr lang="en-US">
                <a:ea typeface="+mn-lt"/>
                <a:cs typeface="+mn-lt"/>
              </a:rPr>
              <a:t>Baselines/gold standard/ground truth are needed to compare your results to show how well the construct worked</a:t>
            </a:r>
            <a:endParaRPr lang="en-US">
              <a:cs typeface="Calibri" panose="020F0502020204030204"/>
            </a:endParaRPr>
          </a:p>
          <a:p>
            <a:r>
              <a:rPr lang="en-US">
                <a:ea typeface="+mn-lt"/>
                <a:cs typeface="+mn-lt"/>
              </a:rPr>
              <a:t>How can you compare you if it is different than what has already been discussed in the literature?</a:t>
            </a:r>
            <a:endParaRPr lang="en-US"/>
          </a:p>
          <a:p>
            <a:pPr lvl="1"/>
            <a:r>
              <a:rPr lang="en-US">
                <a:ea typeface="+mn-lt"/>
                <a:cs typeface="+mn-lt"/>
              </a:rPr>
              <a:t>Do you have to adapt the baseline/gold standard/ground truth data to work with your dataset?</a:t>
            </a:r>
            <a:endParaRPr lang="en-US"/>
          </a:p>
          <a:p>
            <a:r>
              <a:rPr lang="en-US">
                <a:ea typeface="+mn-lt"/>
                <a:cs typeface="+mn-lt"/>
              </a:rPr>
              <a:t>You need to really understand your input data, [prevent overfitting,] and look particularly close at hard cases</a:t>
            </a:r>
            <a:endParaRPr lang="en-US"/>
          </a:p>
          <a:p>
            <a:r>
              <a:rPr lang="en-US">
                <a:ea typeface="+mn-lt"/>
                <a:cs typeface="+mn-lt"/>
              </a:rPr>
              <a:t>Afterall, this data is what will represent the operationalization of your model's constructs</a:t>
            </a:r>
            <a:endParaRPr lang="en-US">
              <a:cs typeface="Calibri"/>
            </a:endParaRPr>
          </a:p>
        </p:txBody>
      </p:sp>
    </p:spTree>
    <p:extLst>
      <p:ext uri="{BB962C8B-B14F-4D97-AF65-F5344CB8AC3E}">
        <p14:creationId xmlns:p14="http://schemas.microsoft.com/office/powerpoint/2010/main" val="1707036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11D6B-5972-4692-BEE7-6E39CF3861FB}"/>
              </a:ext>
            </a:extLst>
          </p:cNvPr>
          <p:cNvSpPr>
            <a:spLocks noGrp="1"/>
          </p:cNvSpPr>
          <p:nvPr>
            <p:ph type="title"/>
          </p:nvPr>
        </p:nvSpPr>
        <p:spPr/>
        <p:txBody>
          <a:bodyPr/>
          <a:lstStyle/>
          <a:p>
            <a:r>
              <a:rPr lang="en-US">
                <a:cs typeface="Calibri Light"/>
              </a:rPr>
              <a:t>Threats to Construct Validity</a:t>
            </a:r>
            <a:endParaRPr lang="en-US"/>
          </a:p>
        </p:txBody>
      </p:sp>
      <p:sp>
        <p:nvSpPr>
          <p:cNvPr id="3" name="Content Placeholder 2">
            <a:extLst>
              <a:ext uri="{FF2B5EF4-FFF2-40B4-BE49-F238E27FC236}">
                <a16:creationId xmlns:a16="http://schemas.microsoft.com/office/drawing/2014/main" id="{493446F3-EB74-4D03-9DF1-186BEC58CA37}"/>
              </a:ext>
            </a:extLst>
          </p:cNvPr>
          <p:cNvSpPr>
            <a:spLocks noGrp="1"/>
          </p:cNvSpPr>
          <p:nvPr>
            <p:ph sz="half" idx="1"/>
          </p:nvPr>
        </p:nvSpPr>
        <p:spPr>
          <a:xfrm>
            <a:off x="838200" y="2146381"/>
            <a:ext cx="5181600" cy="4629761"/>
          </a:xfrm>
        </p:spPr>
        <p:txBody>
          <a:bodyPr vert="horz" lIns="91440" tIns="45720" rIns="91440" bIns="45720" rtlCol="0" anchor="t">
            <a:normAutofit fontScale="62500" lnSpcReduction="20000"/>
          </a:bodyPr>
          <a:lstStyle/>
          <a:p>
            <a:r>
              <a:rPr lang="en-US" b="1">
                <a:solidFill>
                  <a:schemeClr val="accent3"/>
                </a:solidFill>
                <a:ea typeface="+mn-lt"/>
                <a:cs typeface="+mn-lt"/>
              </a:rPr>
              <a:t>Inadequate Preoperational Explication of Constructs:</a:t>
            </a:r>
            <a:r>
              <a:rPr lang="en-US">
                <a:ea typeface="+mn-lt"/>
                <a:cs typeface="+mn-lt"/>
              </a:rPr>
              <a:t> didn’t do a good enough job of defining (operationally) your method/algorithm</a:t>
            </a:r>
            <a:endParaRPr lang="en-US"/>
          </a:p>
          <a:p>
            <a:pPr lvl="1"/>
            <a:r>
              <a:rPr lang="en-US">
                <a:ea typeface="+mn-lt"/>
                <a:cs typeface="+mn-lt"/>
              </a:rPr>
              <a:t>Maybe you didn't explain what was novel about your approach</a:t>
            </a:r>
          </a:p>
          <a:p>
            <a:r>
              <a:rPr lang="en-US" b="1">
                <a:solidFill>
                  <a:schemeClr val="accent3"/>
                </a:solidFill>
                <a:ea typeface="+mn-lt"/>
                <a:cs typeface="+mn-lt"/>
              </a:rPr>
              <a:t>Mono-Operation Bias</a:t>
            </a:r>
            <a:r>
              <a:rPr lang="en-US">
                <a:ea typeface="+mn-lt"/>
                <a:cs typeface="+mn-lt"/>
              </a:rPr>
              <a:t>: using a single algorithm on a single set of data (maybe a small set of training data), it might not be generalizable</a:t>
            </a:r>
          </a:p>
          <a:p>
            <a:pPr lvl="1"/>
            <a:r>
              <a:rPr lang="en-US">
                <a:ea typeface="+mn-lt"/>
                <a:cs typeface="+mn-lt"/>
              </a:rPr>
              <a:t>try using multiple algorithms</a:t>
            </a:r>
            <a:endParaRPr lang="en-US">
              <a:cs typeface="Calibri"/>
            </a:endParaRPr>
          </a:p>
          <a:p>
            <a:r>
              <a:rPr lang="en-US" b="1">
                <a:solidFill>
                  <a:schemeClr val="accent3"/>
                </a:solidFill>
                <a:ea typeface="+mn-lt"/>
                <a:cs typeface="+mn-lt"/>
              </a:rPr>
              <a:t>Mono-Method Bias</a:t>
            </a:r>
            <a:r>
              <a:rPr lang="en-US">
                <a:ea typeface="+mn-lt"/>
                <a:cs typeface="+mn-lt"/>
              </a:rPr>
              <a:t>: refers to your measurements</a:t>
            </a:r>
          </a:p>
          <a:p>
            <a:pPr lvl="1"/>
            <a:r>
              <a:rPr lang="en-US">
                <a:ea typeface="+mn-lt"/>
                <a:cs typeface="+mn-lt"/>
              </a:rPr>
              <a:t>Looking at accuracy with unbalanced data and determining that 98% reflects the model is doing well, but should really look at recall and precision</a:t>
            </a:r>
            <a:endParaRPr lang="en-US">
              <a:cs typeface="Calibri"/>
            </a:endParaRPr>
          </a:p>
          <a:p>
            <a:r>
              <a:rPr lang="en-US" b="1">
                <a:solidFill>
                  <a:schemeClr val="accent3"/>
                </a:solidFill>
                <a:ea typeface="+mn-lt"/>
                <a:cs typeface="+mn-lt"/>
              </a:rPr>
              <a:t>Interaction of Different Treatments:</a:t>
            </a:r>
            <a:r>
              <a:rPr lang="en-US">
                <a:ea typeface="+mn-lt"/>
                <a:cs typeface="+mn-lt"/>
              </a:rPr>
              <a:t> a latent feature / combination of features that result in the outcome</a:t>
            </a:r>
          </a:p>
          <a:p>
            <a:pPr lvl="1"/>
            <a:r>
              <a:rPr lang="en-US">
                <a:ea typeface="+mn-lt"/>
                <a:cs typeface="+mn-lt"/>
              </a:rPr>
              <a:t>slow traffic times in a city = 2-lane roads, many traffic lights, everyone needing to be at work and school at the same time, and train tracks crossing the roads</a:t>
            </a:r>
            <a:endParaRPr lang="en-US">
              <a:cs typeface="Calibri"/>
            </a:endParaRPr>
          </a:p>
          <a:p>
            <a:endParaRPr lang="en-US">
              <a:cs typeface="Calibri"/>
            </a:endParaRPr>
          </a:p>
        </p:txBody>
      </p:sp>
      <p:sp>
        <p:nvSpPr>
          <p:cNvPr id="4" name="Content Placeholder 3">
            <a:extLst>
              <a:ext uri="{FF2B5EF4-FFF2-40B4-BE49-F238E27FC236}">
                <a16:creationId xmlns:a16="http://schemas.microsoft.com/office/drawing/2014/main" id="{FC661310-1CB7-4403-B8EC-2C79FB5E0C74}"/>
              </a:ext>
            </a:extLst>
          </p:cNvPr>
          <p:cNvSpPr>
            <a:spLocks noGrp="1"/>
          </p:cNvSpPr>
          <p:nvPr>
            <p:ph sz="half" idx="2"/>
          </p:nvPr>
        </p:nvSpPr>
        <p:spPr>
          <a:xfrm>
            <a:off x="6172200" y="2146382"/>
            <a:ext cx="5181600" cy="4030581"/>
          </a:xfrm>
        </p:spPr>
        <p:txBody>
          <a:bodyPr vert="horz" lIns="91440" tIns="45720" rIns="91440" bIns="45720" rtlCol="0" anchor="t">
            <a:normAutofit fontScale="62500" lnSpcReduction="20000"/>
          </a:bodyPr>
          <a:lstStyle/>
          <a:p>
            <a:r>
              <a:rPr lang="en-US" b="1">
                <a:solidFill>
                  <a:schemeClr val="accent3"/>
                </a:solidFill>
                <a:ea typeface="+mn-lt"/>
                <a:cs typeface="+mn-lt"/>
              </a:rPr>
              <a:t>Interaction of Testing and Treatment:</a:t>
            </a:r>
            <a:r>
              <a:rPr lang="en-US">
                <a:ea typeface="+mn-lt"/>
                <a:cs typeface="+mn-lt"/>
              </a:rPr>
              <a:t> Covid vaccines are 72-96% effective, but &lt;1% are reporting infection after being vaccinated</a:t>
            </a:r>
          </a:p>
          <a:p>
            <a:pPr lvl="1"/>
            <a:r>
              <a:rPr lang="en-US">
                <a:ea typeface="+mn-lt"/>
                <a:cs typeface="+mn-lt"/>
              </a:rPr>
              <a:t>people assume they don’t have it because they’ve been vaccinated?</a:t>
            </a:r>
            <a:endParaRPr lang="en-US">
              <a:cs typeface="Calibri"/>
            </a:endParaRPr>
          </a:p>
          <a:p>
            <a:r>
              <a:rPr lang="en-US" b="1">
                <a:solidFill>
                  <a:schemeClr val="accent3"/>
                </a:solidFill>
                <a:ea typeface="+mn-lt"/>
                <a:cs typeface="+mn-lt"/>
              </a:rPr>
              <a:t>Restricted Generalizability Across Constructs:</a:t>
            </a:r>
            <a:r>
              <a:rPr lang="en-US">
                <a:ea typeface="+mn-lt"/>
                <a:cs typeface="+mn-lt"/>
              </a:rPr>
              <a:t> the treatment works but has unintended consequences</a:t>
            </a:r>
          </a:p>
          <a:p>
            <a:pPr lvl="1"/>
            <a:r>
              <a:rPr lang="en-US">
                <a:ea typeface="+mn-lt"/>
                <a:cs typeface="+mn-lt"/>
              </a:rPr>
              <a:t>J&amp;J/Astrazeneca vaccine, it’s vaccinated people against Covid, but resulted in serious side effects of blood clots (albeit, extremely rare)</a:t>
            </a:r>
            <a:endParaRPr lang="en-US">
              <a:cs typeface="Calibri"/>
            </a:endParaRPr>
          </a:p>
          <a:p>
            <a:r>
              <a:rPr lang="en-US" b="1">
                <a:solidFill>
                  <a:schemeClr val="accent3"/>
                </a:solidFill>
                <a:ea typeface="+mn-lt"/>
                <a:cs typeface="+mn-lt"/>
              </a:rPr>
              <a:t>Confounding Constructs and Levels of Constructs:</a:t>
            </a:r>
            <a:r>
              <a:rPr lang="en-US">
                <a:ea typeface="+mn-lt"/>
                <a:cs typeface="+mn-lt"/>
              </a:rPr>
              <a:t> need to test dosing levels of the vaccine</a:t>
            </a:r>
          </a:p>
          <a:p>
            <a:pPr lvl="1"/>
            <a:r>
              <a:rPr lang="en-US">
                <a:ea typeface="+mn-lt"/>
                <a:cs typeface="+mn-lt"/>
              </a:rPr>
              <a:t>Small dose = no cure</a:t>
            </a:r>
          </a:p>
          <a:p>
            <a:pPr lvl="1"/>
            <a:r>
              <a:rPr lang="en-US">
                <a:ea typeface="+mn-lt"/>
                <a:cs typeface="+mn-lt"/>
              </a:rPr>
              <a:t>High dose = treats w/ bad side effects </a:t>
            </a:r>
          </a:p>
          <a:p>
            <a:pPr lvl="1"/>
            <a:r>
              <a:rPr lang="en-US">
                <a:ea typeface="+mn-lt"/>
                <a:cs typeface="+mn-lt"/>
              </a:rPr>
              <a:t>Need to test variations in the parameters</a:t>
            </a:r>
            <a:endParaRPr lang="en-US">
              <a:cs typeface="Calibri"/>
            </a:endParaRPr>
          </a:p>
          <a:p>
            <a:endParaRPr lang="en-US">
              <a:cs typeface="Calibri"/>
            </a:endParaRPr>
          </a:p>
        </p:txBody>
      </p:sp>
      <p:sp>
        <p:nvSpPr>
          <p:cNvPr id="6" name="Content Placeholder 2">
            <a:extLst>
              <a:ext uri="{FF2B5EF4-FFF2-40B4-BE49-F238E27FC236}">
                <a16:creationId xmlns:a16="http://schemas.microsoft.com/office/drawing/2014/main" id="{55EB9DCD-F2A2-469B-8824-6FD4B31191BB}"/>
              </a:ext>
            </a:extLst>
          </p:cNvPr>
          <p:cNvSpPr txBox="1">
            <a:spLocks/>
          </p:cNvSpPr>
          <p:nvPr/>
        </p:nvSpPr>
        <p:spPr>
          <a:xfrm>
            <a:off x="836735" y="1347910"/>
            <a:ext cx="10516414" cy="8010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cs typeface="Calibri"/>
              </a:rPr>
              <a:t>Helps to demonstrate the limitations of the treatment/algorithm</a:t>
            </a:r>
          </a:p>
        </p:txBody>
      </p:sp>
    </p:spTree>
    <p:extLst>
      <p:ext uri="{BB962C8B-B14F-4D97-AF65-F5344CB8AC3E}">
        <p14:creationId xmlns:p14="http://schemas.microsoft.com/office/powerpoint/2010/main" val="1173958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4213-6A72-4339-AC18-B8383F441E5D}"/>
              </a:ext>
            </a:extLst>
          </p:cNvPr>
          <p:cNvSpPr>
            <a:spLocks noGrp="1"/>
          </p:cNvSpPr>
          <p:nvPr>
            <p:ph type="title"/>
          </p:nvPr>
        </p:nvSpPr>
        <p:spPr/>
        <p:txBody>
          <a:bodyPr/>
          <a:lstStyle/>
          <a:p>
            <a:r>
              <a:rPr lang="en-US">
                <a:cs typeface="Calibri Light"/>
              </a:rPr>
              <a:t>Convergent and Discriminant Validity</a:t>
            </a:r>
            <a:endParaRPr lang="en-US"/>
          </a:p>
        </p:txBody>
      </p:sp>
      <p:sp>
        <p:nvSpPr>
          <p:cNvPr id="3" name="Content Placeholder 2">
            <a:extLst>
              <a:ext uri="{FF2B5EF4-FFF2-40B4-BE49-F238E27FC236}">
                <a16:creationId xmlns:a16="http://schemas.microsoft.com/office/drawing/2014/main" id="{CBC17EB8-FEDD-4206-8D3A-CB893F6D21DC}"/>
              </a:ext>
            </a:extLst>
          </p:cNvPr>
          <p:cNvSpPr>
            <a:spLocks noGrp="1"/>
          </p:cNvSpPr>
          <p:nvPr>
            <p:ph sz="half" idx="1"/>
          </p:nvPr>
        </p:nvSpPr>
        <p:spPr/>
        <p:txBody>
          <a:bodyPr vert="horz" lIns="91440" tIns="45720" rIns="91440" bIns="45720" rtlCol="0" anchor="t">
            <a:normAutofit fontScale="92500"/>
          </a:bodyPr>
          <a:lstStyle/>
          <a:p>
            <a:pPr marL="0" indent="0">
              <a:buNone/>
            </a:pPr>
            <a:r>
              <a:rPr lang="en-US" b="1">
                <a:solidFill>
                  <a:schemeClr val="accent3"/>
                </a:solidFill>
                <a:cs typeface="Calibri"/>
              </a:rPr>
              <a:t>Convergent</a:t>
            </a:r>
            <a:endParaRPr lang="en-US" b="1">
              <a:solidFill>
                <a:schemeClr val="accent3"/>
              </a:solidFill>
            </a:endParaRPr>
          </a:p>
          <a:p>
            <a:r>
              <a:rPr lang="en-US">
                <a:cs typeface="Calibri"/>
              </a:rPr>
              <a:t>Theoretically similar constructs should be more correlated</a:t>
            </a:r>
          </a:p>
          <a:p>
            <a:r>
              <a:rPr lang="en-US">
                <a:cs typeface="Calibri"/>
              </a:rPr>
              <a:t>E.g. Measuring one's cardiac health</a:t>
            </a:r>
          </a:p>
          <a:p>
            <a:pPr lvl="1"/>
            <a:r>
              <a:rPr lang="en-US">
                <a:ea typeface="+mn-lt"/>
                <a:cs typeface="+mn-lt"/>
              </a:rPr>
              <a:t>heart rate, blood pressure, cholesterol levels</a:t>
            </a:r>
          </a:p>
          <a:p>
            <a:pPr lvl="1"/>
            <a:r>
              <a:rPr lang="en-US">
                <a:ea typeface="+mn-lt"/>
                <a:cs typeface="+mn-lt"/>
              </a:rPr>
              <a:t>A high correlation among these increases convergent validity</a:t>
            </a:r>
          </a:p>
          <a:p>
            <a:pPr lvl="1"/>
            <a:r>
              <a:rPr lang="en-US">
                <a:ea typeface="+mn-lt"/>
                <a:cs typeface="+mn-lt"/>
              </a:rPr>
              <a:t>Measured with different instruments</a:t>
            </a:r>
          </a:p>
        </p:txBody>
      </p:sp>
      <p:sp>
        <p:nvSpPr>
          <p:cNvPr id="4" name="Content Placeholder 3">
            <a:extLst>
              <a:ext uri="{FF2B5EF4-FFF2-40B4-BE49-F238E27FC236}">
                <a16:creationId xmlns:a16="http://schemas.microsoft.com/office/drawing/2014/main" id="{07652C25-90C0-4C95-A85D-D3F326682A1F}"/>
              </a:ext>
            </a:extLst>
          </p:cNvPr>
          <p:cNvSpPr>
            <a:spLocks noGrp="1"/>
          </p:cNvSpPr>
          <p:nvPr>
            <p:ph sz="half" idx="2"/>
          </p:nvPr>
        </p:nvSpPr>
        <p:spPr>
          <a:xfrm>
            <a:off x="6172200" y="1825625"/>
            <a:ext cx="5372099" cy="4351338"/>
          </a:xfrm>
        </p:spPr>
        <p:txBody>
          <a:bodyPr vert="horz" lIns="91440" tIns="45720" rIns="91440" bIns="45720" rtlCol="0" anchor="t">
            <a:normAutofit fontScale="92500"/>
          </a:bodyPr>
          <a:lstStyle/>
          <a:p>
            <a:pPr marL="0" indent="0">
              <a:buNone/>
            </a:pPr>
            <a:r>
              <a:rPr lang="en-US" b="1">
                <a:solidFill>
                  <a:schemeClr val="accent3"/>
                </a:solidFill>
                <a:cs typeface="Calibri"/>
              </a:rPr>
              <a:t>Discriminant</a:t>
            </a:r>
            <a:endParaRPr lang="en-US" b="1">
              <a:solidFill>
                <a:schemeClr val="accent3"/>
              </a:solidFill>
            </a:endParaRPr>
          </a:p>
          <a:p>
            <a:r>
              <a:rPr lang="en-US">
                <a:cs typeface="Calibri"/>
              </a:rPr>
              <a:t>Theoretically different constructs should be less correlated</a:t>
            </a:r>
          </a:p>
          <a:p>
            <a:r>
              <a:rPr lang="en-US">
                <a:ea typeface="+mn-lt"/>
                <a:cs typeface="+mn-lt"/>
              </a:rPr>
              <a:t>E.g. Weather and a city’s population</a:t>
            </a:r>
          </a:p>
          <a:p>
            <a:pPr lvl="1"/>
            <a:r>
              <a:rPr lang="en-US">
                <a:ea typeface="+mn-lt"/>
                <a:cs typeface="+mn-lt"/>
              </a:rPr>
              <a:t>LA = nice all the time</a:t>
            </a:r>
          </a:p>
          <a:p>
            <a:pPr lvl="1"/>
            <a:r>
              <a:rPr lang="en-US">
                <a:ea typeface="+mn-lt"/>
                <a:cs typeface="+mn-lt"/>
              </a:rPr>
              <a:t>Chicago = nice maybe ½ the time</a:t>
            </a:r>
          </a:p>
          <a:p>
            <a:pPr lvl="1"/>
            <a:r>
              <a:rPr lang="en-US">
                <a:ea typeface="+mn-lt"/>
                <a:cs typeface="+mn-lt"/>
              </a:rPr>
              <a:t>A low correlation among these measures would increase discriminant validity</a:t>
            </a:r>
          </a:p>
          <a:p>
            <a:pPr lvl="1"/>
            <a:r>
              <a:rPr lang="en-US">
                <a:ea typeface="+mn-lt"/>
                <a:cs typeface="+mn-lt"/>
              </a:rPr>
              <a:t>Both are measured with 2 different instruments</a:t>
            </a:r>
            <a:endParaRPr lang="en-US">
              <a:cs typeface="Calibri" panose="020F0502020204030204"/>
            </a:endParaRPr>
          </a:p>
          <a:p>
            <a:endParaRPr lang="en-US">
              <a:cs typeface="Calibri" panose="020F0502020204030204"/>
            </a:endParaRPr>
          </a:p>
        </p:txBody>
      </p:sp>
    </p:spTree>
    <p:extLst>
      <p:ext uri="{BB962C8B-B14F-4D97-AF65-F5344CB8AC3E}">
        <p14:creationId xmlns:p14="http://schemas.microsoft.com/office/powerpoint/2010/main" val="842605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B791A-06BA-4599-AF67-B4541B25EB01}"/>
              </a:ext>
            </a:extLst>
          </p:cNvPr>
          <p:cNvSpPr>
            <a:spLocks noGrp="1"/>
          </p:cNvSpPr>
          <p:nvPr>
            <p:ph type="title"/>
          </p:nvPr>
        </p:nvSpPr>
        <p:spPr/>
        <p:txBody>
          <a:bodyPr/>
          <a:lstStyle/>
          <a:p>
            <a:r>
              <a:rPr lang="en-US">
                <a:cs typeface="Calibri Light"/>
              </a:rPr>
              <a:t>Assessing Construct Validity</a:t>
            </a:r>
            <a:endParaRPr lang="en-US"/>
          </a:p>
        </p:txBody>
      </p:sp>
      <p:sp>
        <p:nvSpPr>
          <p:cNvPr id="15" name="Content Placeholder 14">
            <a:extLst>
              <a:ext uri="{FF2B5EF4-FFF2-40B4-BE49-F238E27FC236}">
                <a16:creationId xmlns:a16="http://schemas.microsoft.com/office/drawing/2014/main" id="{37BDBDA2-0B90-4BEC-B1CE-9752985A6378}"/>
              </a:ext>
            </a:extLst>
          </p:cNvPr>
          <p:cNvSpPr>
            <a:spLocks noGrp="1"/>
          </p:cNvSpPr>
          <p:nvPr>
            <p:ph idx="1"/>
          </p:nvPr>
        </p:nvSpPr>
        <p:spPr>
          <a:xfrm>
            <a:off x="846483" y="5238060"/>
            <a:ext cx="10797208" cy="1452425"/>
          </a:xfrm>
        </p:spPr>
        <p:txBody>
          <a:bodyPr vert="horz" lIns="91440" tIns="45720" rIns="91440" bIns="45720" rtlCol="0" anchor="t">
            <a:normAutofit fontScale="70000" lnSpcReduction="20000"/>
          </a:bodyPr>
          <a:lstStyle/>
          <a:p>
            <a:r>
              <a:rPr lang="en-US">
                <a:cs typeface="Calibri"/>
              </a:rPr>
              <a:t>Method: Same dataset, different ML algorithm to classify data (KNN vs Decision Trees vs Support Vector Machines)</a:t>
            </a:r>
          </a:p>
          <a:p>
            <a:r>
              <a:rPr lang="en-US">
                <a:cs typeface="Calibri"/>
              </a:rPr>
              <a:t>Trait: Classification groups withing a dataset (</a:t>
            </a:r>
            <a:r>
              <a:rPr lang="en-US" i="1">
                <a:ea typeface="+mn-lt"/>
                <a:cs typeface="+mn-lt"/>
              </a:rPr>
              <a:t>Iris </a:t>
            </a:r>
            <a:r>
              <a:rPr lang="en-US" i="1" err="1">
                <a:ea typeface="+mn-lt"/>
                <a:cs typeface="+mn-lt"/>
              </a:rPr>
              <a:t>setosa</a:t>
            </a:r>
            <a:r>
              <a:rPr lang="en-US">
                <a:ea typeface="+mn-lt"/>
                <a:cs typeface="+mn-lt"/>
              </a:rPr>
              <a:t>, </a:t>
            </a:r>
            <a:r>
              <a:rPr lang="en-US" i="1">
                <a:ea typeface="+mn-lt"/>
                <a:cs typeface="+mn-lt"/>
              </a:rPr>
              <a:t>Iris virginica</a:t>
            </a:r>
            <a:r>
              <a:rPr lang="en-US">
                <a:ea typeface="+mn-lt"/>
                <a:cs typeface="+mn-lt"/>
              </a:rPr>
              <a:t> and </a:t>
            </a:r>
            <a:r>
              <a:rPr lang="en-US" i="1">
                <a:ea typeface="+mn-lt"/>
                <a:cs typeface="+mn-lt"/>
              </a:rPr>
              <a:t>Iris versicolor</a:t>
            </a:r>
            <a:r>
              <a:rPr lang="en-US">
                <a:cs typeface="Calibri"/>
              </a:rPr>
              <a:t> from </a:t>
            </a:r>
            <a:r>
              <a:rPr lang="en-US" err="1">
                <a:cs typeface="Calibri"/>
              </a:rPr>
              <a:t>theIris</a:t>
            </a:r>
            <a:r>
              <a:rPr lang="en-US">
                <a:cs typeface="Calibri"/>
              </a:rPr>
              <a:t> dataset)</a:t>
            </a:r>
          </a:p>
          <a:p>
            <a:r>
              <a:rPr lang="en-US">
                <a:cs typeface="Calibri"/>
              </a:rPr>
              <a:t>These numbers won't be perfect, but can be supported enough to prove you have construct validity</a:t>
            </a:r>
          </a:p>
        </p:txBody>
      </p:sp>
      <p:pic>
        <p:nvPicPr>
          <p:cNvPr id="9" name="Picture 9" descr="Diagram&#10;&#10;Description automatically generated">
            <a:extLst>
              <a:ext uri="{FF2B5EF4-FFF2-40B4-BE49-F238E27FC236}">
                <a16:creationId xmlns:a16="http://schemas.microsoft.com/office/drawing/2014/main" id="{94901EA8-CEFD-41DB-A46A-A579FE075292}"/>
              </a:ext>
            </a:extLst>
          </p:cNvPr>
          <p:cNvPicPr>
            <a:picLocks noChangeAspect="1"/>
          </p:cNvPicPr>
          <p:nvPr/>
        </p:nvPicPr>
        <p:blipFill>
          <a:blip r:embed="rId3"/>
          <a:stretch>
            <a:fillRect/>
          </a:stretch>
        </p:blipFill>
        <p:spPr>
          <a:xfrm>
            <a:off x="839857" y="1691377"/>
            <a:ext cx="4250635" cy="3442114"/>
          </a:xfrm>
          <a:prstGeom prst="rect">
            <a:avLst/>
          </a:prstGeom>
        </p:spPr>
      </p:pic>
      <p:pic>
        <p:nvPicPr>
          <p:cNvPr id="13" name="Picture 13">
            <a:extLst>
              <a:ext uri="{FF2B5EF4-FFF2-40B4-BE49-F238E27FC236}">
                <a16:creationId xmlns:a16="http://schemas.microsoft.com/office/drawing/2014/main" id="{9522C77C-037E-4F19-B720-2204C1B757D9}"/>
              </a:ext>
            </a:extLst>
          </p:cNvPr>
          <p:cNvPicPr>
            <a:picLocks noChangeAspect="1"/>
          </p:cNvPicPr>
          <p:nvPr/>
        </p:nvPicPr>
        <p:blipFill>
          <a:blip r:embed="rId4"/>
          <a:stretch>
            <a:fillRect/>
          </a:stretch>
        </p:blipFill>
        <p:spPr>
          <a:xfrm>
            <a:off x="6107596" y="1690676"/>
            <a:ext cx="5244547" cy="3443521"/>
          </a:xfrm>
          <a:prstGeom prst="rect">
            <a:avLst/>
          </a:prstGeom>
        </p:spPr>
      </p:pic>
    </p:spTree>
    <p:extLst>
      <p:ext uri="{BB962C8B-B14F-4D97-AF65-F5344CB8AC3E}">
        <p14:creationId xmlns:p14="http://schemas.microsoft.com/office/powerpoint/2010/main" val="3760083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E9A98-60D6-4629-A8BE-67CEC57EEDBB}"/>
              </a:ext>
            </a:extLst>
          </p:cNvPr>
          <p:cNvSpPr>
            <a:spLocks noGrp="1"/>
          </p:cNvSpPr>
          <p:nvPr>
            <p:ph type="title"/>
          </p:nvPr>
        </p:nvSpPr>
        <p:spPr/>
        <p:txBody>
          <a:bodyPr/>
          <a:lstStyle/>
          <a:p>
            <a:r>
              <a:rPr lang="en-US">
                <a:cs typeface="Calibri Light"/>
              </a:rPr>
              <a:t>Measurement Validity Types</a:t>
            </a:r>
            <a:endParaRPr lang="en-US"/>
          </a:p>
        </p:txBody>
      </p:sp>
      <p:sp>
        <p:nvSpPr>
          <p:cNvPr id="3" name="Content Placeholder 2">
            <a:extLst>
              <a:ext uri="{FF2B5EF4-FFF2-40B4-BE49-F238E27FC236}">
                <a16:creationId xmlns:a16="http://schemas.microsoft.com/office/drawing/2014/main" id="{8C3C1B6E-8DC7-4164-9D41-4B55653A2908}"/>
              </a:ext>
            </a:extLst>
          </p:cNvPr>
          <p:cNvSpPr>
            <a:spLocks noGrp="1"/>
          </p:cNvSpPr>
          <p:nvPr>
            <p:ph idx="1"/>
          </p:nvPr>
        </p:nvSpPr>
        <p:spPr>
          <a:xfrm>
            <a:off x="838200" y="1475517"/>
            <a:ext cx="10515600" cy="718207"/>
          </a:xfrm>
        </p:spPr>
        <p:txBody>
          <a:bodyPr vert="horz" lIns="91440" tIns="45720" rIns="91440" bIns="45720" rtlCol="0" anchor="t">
            <a:normAutofit fontScale="62500" lnSpcReduction="20000"/>
          </a:bodyPr>
          <a:lstStyle/>
          <a:p>
            <a:pPr marL="0" indent="0">
              <a:spcAft>
                <a:spcPts val="200"/>
              </a:spcAft>
              <a:buNone/>
            </a:pPr>
            <a:r>
              <a:rPr lang="en-US">
                <a:ea typeface="+mn-lt"/>
                <a:cs typeface="+mn-lt"/>
              </a:rPr>
              <a:t>Convergent and discriminant validity don’t really measure the construct(s), they just measure how the constructs are correlated. You might need a number of validity measures to measure the constructs.</a:t>
            </a:r>
            <a:endParaRPr lang="en-US">
              <a:cs typeface="Calibri"/>
            </a:endParaRPr>
          </a:p>
        </p:txBody>
      </p:sp>
      <p:sp>
        <p:nvSpPr>
          <p:cNvPr id="5" name="Content Placeholder 2">
            <a:extLst>
              <a:ext uri="{FF2B5EF4-FFF2-40B4-BE49-F238E27FC236}">
                <a16:creationId xmlns:a16="http://schemas.microsoft.com/office/drawing/2014/main" id="{AA5D7F17-DA02-4B19-B749-A2BE22E8871A}"/>
              </a:ext>
            </a:extLst>
          </p:cNvPr>
          <p:cNvSpPr txBox="1">
            <a:spLocks/>
          </p:cNvSpPr>
          <p:nvPr/>
        </p:nvSpPr>
        <p:spPr>
          <a:xfrm>
            <a:off x="838200" y="2545421"/>
            <a:ext cx="5181600" cy="4009209"/>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accent3"/>
                </a:solidFill>
                <a:ea typeface="+mn-lt"/>
                <a:cs typeface="+mn-lt"/>
              </a:rPr>
              <a:t>Translation validity</a:t>
            </a:r>
            <a:endParaRPr lang="en-US">
              <a:solidFill>
                <a:schemeClr val="accent3"/>
              </a:solidFill>
              <a:cs typeface="Calibri"/>
            </a:endParaRPr>
          </a:p>
          <a:p>
            <a:r>
              <a:rPr lang="en-US" b="1">
                <a:solidFill>
                  <a:schemeClr val="accent3"/>
                </a:solidFill>
                <a:ea typeface="+mn-lt"/>
                <a:cs typeface="+mn-lt"/>
              </a:rPr>
              <a:t>Face validity</a:t>
            </a:r>
            <a:r>
              <a:rPr lang="en-US" b="1">
                <a:ea typeface="+mn-lt"/>
                <a:cs typeface="+mn-lt"/>
              </a:rPr>
              <a:t> </a:t>
            </a:r>
            <a:r>
              <a:rPr lang="en-US">
                <a:ea typeface="+mn-lt"/>
                <a:cs typeface="+mn-lt"/>
              </a:rPr>
              <a:t>“on its face” it seems like a good translation of the construct</a:t>
            </a:r>
            <a:endParaRPr lang="en-US" b="1">
              <a:cs typeface="Calibri"/>
            </a:endParaRPr>
          </a:p>
          <a:p>
            <a:pPr lvl="1"/>
            <a:r>
              <a:rPr lang="en-US">
                <a:ea typeface="+mn-lt"/>
                <a:cs typeface="+mn-lt"/>
              </a:rPr>
              <a:t>It's not a tested measure, it's taken at face-value</a:t>
            </a:r>
          </a:p>
          <a:p>
            <a:pPr lvl="1"/>
            <a:r>
              <a:rPr lang="en-US">
                <a:ea typeface="+mn-lt"/>
                <a:cs typeface="+mn-lt"/>
              </a:rPr>
              <a:t>Weak and subjective</a:t>
            </a:r>
            <a:endParaRPr lang="en-US">
              <a:cs typeface="Calibri"/>
            </a:endParaRPr>
          </a:p>
          <a:p>
            <a:r>
              <a:rPr lang="en-US" b="1">
                <a:solidFill>
                  <a:schemeClr val="accent3"/>
                </a:solidFill>
                <a:ea typeface="+mn-lt"/>
                <a:cs typeface="+mn-lt"/>
              </a:rPr>
              <a:t>Content validity</a:t>
            </a:r>
            <a:r>
              <a:rPr lang="en-US" b="1">
                <a:ea typeface="+mn-lt"/>
                <a:cs typeface="+mn-lt"/>
              </a:rPr>
              <a:t> </a:t>
            </a:r>
            <a:r>
              <a:rPr lang="en-US">
                <a:ea typeface="+mn-lt"/>
                <a:cs typeface="+mn-lt"/>
              </a:rPr>
              <a:t>check the operationalization against the relevant content domain for the construct</a:t>
            </a:r>
            <a:endParaRPr lang="en-US">
              <a:cs typeface="Calibri"/>
            </a:endParaRPr>
          </a:p>
          <a:p>
            <a:pPr lvl="1"/>
            <a:r>
              <a:rPr lang="en-US">
                <a:ea typeface="+mn-lt"/>
                <a:cs typeface="+mn-lt"/>
              </a:rPr>
              <a:t>Compare your program to what else has been done</a:t>
            </a:r>
            <a:endParaRPr lang="en-US">
              <a:cs typeface="Calibri"/>
            </a:endParaRPr>
          </a:p>
          <a:p>
            <a:pPr lvl="1"/>
            <a:r>
              <a:rPr lang="en-US">
                <a:ea typeface="+mn-lt"/>
                <a:cs typeface="+mn-lt"/>
              </a:rPr>
              <a:t>What is considered a "good program"?</a:t>
            </a:r>
            <a:endParaRPr lang="en-US">
              <a:cs typeface="Calibri"/>
            </a:endParaRPr>
          </a:p>
          <a:p>
            <a:pPr lvl="1"/>
            <a:r>
              <a:rPr lang="en-US">
                <a:ea typeface="+mn-lt"/>
                <a:cs typeface="+mn-lt"/>
              </a:rPr>
              <a:t>If criteria exists for a good program, that should be included</a:t>
            </a:r>
            <a:endParaRPr lang="en-US">
              <a:cs typeface="Calibri" panose="020F0502020204030204"/>
            </a:endParaRPr>
          </a:p>
          <a:p>
            <a:endParaRPr lang="en-US">
              <a:cs typeface="Calibri" panose="020F0502020204030204"/>
            </a:endParaRPr>
          </a:p>
        </p:txBody>
      </p:sp>
      <p:sp>
        <p:nvSpPr>
          <p:cNvPr id="9" name="Content Placeholder 2">
            <a:extLst>
              <a:ext uri="{FF2B5EF4-FFF2-40B4-BE49-F238E27FC236}">
                <a16:creationId xmlns:a16="http://schemas.microsoft.com/office/drawing/2014/main" id="{82FD0B0B-50E1-495A-B4BE-32A60831750A}"/>
              </a:ext>
            </a:extLst>
          </p:cNvPr>
          <p:cNvSpPr txBox="1">
            <a:spLocks/>
          </p:cNvSpPr>
          <p:nvPr/>
        </p:nvSpPr>
        <p:spPr>
          <a:xfrm>
            <a:off x="6243084" y="2545421"/>
            <a:ext cx="5181600" cy="4296434"/>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accent3"/>
                </a:solidFill>
                <a:ea typeface="+mn-lt"/>
                <a:cs typeface="+mn-lt"/>
              </a:rPr>
              <a:t>Criterion-related validity</a:t>
            </a:r>
            <a:endParaRPr lang="en-US">
              <a:solidFill>
                <a:schemeClr val="accent3"/>
              </a:solidFill>
              <a:cs typeface="Calibri"/>
            </a:endParaRPr>
          </a:p>
          <a:p>
            <a:r>
              <a:rPr lang="en-US" sz="2400" b="1">
                <a:solidFill>
                  <a:schemeClr val="accent3"/>
                </a:solidFill>
                <a:ea typeface="+mn-lt"/>
                <a:cs typeface="+mn-lt"/>
              </a:rPr>
              <a:t>Predictive validity</a:t>
            </a:r>
            <a:r>
              <a:rPr lang="en-US" sz="2400" b="1">
                <a:ea typeface="+mn-lt"/>
                <a:cs typeface="+mn-lt"/>
              </a:rPr>
              <a:t> </a:t>
            </a:r>
            <a:r>
              <a:rPr lang="en-US" sz="2400">
                <a:ea typeface="+mn-lt"/>
                <a:cs typeface="+mn-lt"/>
              </a:rPr>
              <a:t>assess the operationalization’s ability to predict something it should theoretically be able to predict</a:t>
            </a:r>
          </a:p>
          <a:p>
            <a:pPr lvl="1"/>
            <a:r>
              <a:rPr lang="en-US">
                <a:ea typeface="+mn-lt"/>
                <a:cs typeface="+mn-lt"/>
              </a:rPr>
              <a:t>A lot of extracurricular activities = you're more likely a well-rounded student</a:t>
            </a:r>
          </a:p>
          <a:p>
            <a:r>
              <a:rPr lang="en-US" sz="2400" b="1">
                <a:solidFill>
                  <a:schemeClr val="accent3"/>
                </a:solidFill>
                <a:ea typeface="+mn-lt"/>
                <a:cs typeface="+mn-lt"/>
              </a:rPr>
              <a:t>Concurrent validity</a:t>
            </a:r>
            <a:r>
              <a:rPr lang="en-US" sz="2400" b="1">
                <a:ea typeface="+mn-lt"/>
                <a:cs typeface="+mn-lt"/>
              </a:rPr>
              <a:t> </a:t>
            </a:r>
            <a:r>
              <a:rPr lang="en-US" sz="2400">
                <a:ea typeface="+mn-lt"/>
                <a:cs typeface="+mn-lt"/>
              </a:rPr>
              <a:t>the operationalization’s ability to distinguish between groups that it should theoretically be able to distinguish between</a:t>
            </a:r>
            <a:endParaRPr lang="en-US">
              <a:ea typeface="+mn-lt"/>
              <a:cs typeface="+mn-lt"/>
            </a:endParaRPr>
          </a:p>
          <a:p>
            <a:pPr lvl="1"/>
            <a:r>
              <a:rPr lang="en-US">
                <a:ea typeface="+mn-lt"/>
                <a:cs typeface="+mn-lt"/>
              </a:rPr>
              <a:t>discriminate between two groups that are very similar (clustering analysis)</a:t>
            </a:r>
          </a:p>
          <a:p>
            <a:r>
              <a:rPr lang="en-US" sz="2400" b="1">
                <a:solidFill>
                  <a:schemeClr val="accent3"/>
                </a:solidFill>
                <a:ea typeface="+mn-lt"/>
                <a:cs typeface="+mn-lt"/>
              </a:rPr>
              <a:t>Convergent validity</a:t>
            </a:r>
            <a:endParaRPr lang="en-US">
              <a:solidFill>
                <a:schemeClr val="accent3"/>
              </a:solidFill>
              <a:ea typeface="+mn-lt"/>
              <a:cs typeface="+mn-lt"/>
            </a:endParaRPr>
          </a:p>
          <a:p>
            <a:r>
              <a:rPr lang="en-US" sz="2400" b="1">
                <a:solidFill>
                  <a:schemeClr val="accent3"/>
                </a:solidFill>
                <a:cs typeface="Calibri"/>
              </a:rPr>
              <a:t>Discriminant validity</a:t>
            </a:r>
          </a:p>
        </p:txBody>
      </p:sp>
    </p:spTree>
    <p:extLst>
      <p:ext uri="{BB962C8B-B14F-4D97-AF65-F5344CB8AC3E}">
        <p14:creationId xmlns:p14="http://schemas.microsoft.com/office/powerpoint/2010/main" val="2706073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1233C-9BF4-4928-98BA-3E7EC0C93170}"/>
              </a:ext>
            </a:extLst>
          </p:cNvPr>
          <p:cNvSpPr>
            <a:spLocks noGrp="1"/>
          </p:cNvSpPr>
          <p:nvPr>
            <p:ph type="title"/>
          </p:nvPr>
        </p:nvSpPr>
        <p:spPr/>
        <p:txBody>
          <a:bodyPr/>
          <a:lstStyle/>
          <a:p>
            <a:r>
              <a:rPr lang="en-US">
                <a:cs typeface="Arial"/>
              </a:rPr>
              <a:t>Questions?</a:t>
            </a:r>
            <a:endParaRPr lang="en-US"/>
          </a:p>
        </p:txBody>
      </p:sp>
      <p:sp>
        <p:nvSpPr>
          <p:cNvPr id="3" name="Content Placeholder 2">
            <a:extLst>
              <a:ext uri="{FF2B5EF4-FFF2-40B4-BE49-F238E27FC236}">
                <a16:creationId xmlns:a16="http://schemas.microsoft.com/office/drawing/2014/main" id="{D829DB90-2E31-4667-B54B-62B77C996FB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37720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18824-CD4B-4902-B4F2-4C03FFBF681F}"/>
              </a:ext>
            </a:extLst>
          </p:cNvPr>
          <p:cNvSpPr>
            <a:spLocks noGrp="1"/>
          </p:cNvSpPr>
          <p:nvPr>
            <p:ph type="ctrTitle"/>
          </p:nvPr>
        </p:nvSpPr>
        <p:spPr/>
        <p:txBody>
          <a:bodyPr/>
          <a:lstStyle/>
          <a:p>
            <a:r>
              <a:rPr lang="en-US">
                <a:cs typeface="Calibri Light"/>
              </a:rPr>
              <a:t>Reliability</a:t>
            </a:r>
            <a:endParaRPr lang="en-US"/>
          </a:p>
        </p:txBody>
      </p:sp>
      <p:sp>
        <p:nvSpPr>
          <p:cNvPr id="3" name="Content Placeholder 2">
            <a:extLst>
              <a:ext uri="{FF2B5EF4-FFF2-40B4-BE49-F238E27FC236}">
                <a16:creationId xmlns:a16="http://schemas.microsoft.com/office/drawing/2014/main" id="{603F3530-F499-403F-A650-F26E4FB9E1D4}"/>
              </a:ext>
            </a:extLst>
          </p:cNvPr>
          <p:cNvSpPr>
            <a:spLocks noGrp="1"/>
          </p:cNvSpPr>
          <p:nvPr>
            <p:ph type="subTitle" idx="1"/>
          </p:nvPr>
        </p:nvSpPr>
        <p:spPr/>
        <p:txBody>
          <a:bodyPr vert="horz" lIns="91440" tIns="45720" rIns="91440" bIns="45720" rtlCol="0" anchor="t">
            <a:normAutofit/>
          </a:bodyPr>
          <a:lstStyle/>
          <a:p>
            <a:r>
              <a:rPr lang="en-US">
                <a:cs typeface="Calibri"/>
              </a:rPr>
              <a:t>Evaluating the quality of a measurement.</a:t>
            </a:r>
            <a:endParaRPr lang="en-US"/>
          </a:p>
        </p:txBody>
      </p:sp>
    </p:spTree>
    <p:extLst>
      <p:ext uri="{BB962C8B-B14F-4D97-AF65-F5344CB8AC3E}">
        <p14:creationId xmlns:p14="http://schemas.microsoft.com/office/powerpoint/2010/main" val="1192296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9E479-EF02-4AA3-8D1C-26BA9A473AD8}"/>
              </a:ext>
            </a:extLst>
          </p:cNvPr>
          <p:cNvSpPr>
            <a:spLocks noGrp="1"/>
          </p:cNvSpPr>
          <p:nvPr>
            <p:ph type="title"/>
          </p:nvPr>
        </p:nvSpPr>
        <p:spPr/>
        <p:txBody>
          <a:bodyPr/>
          <a:lstStyle/>
          <a:p>
            <a:r>
              <a:rPr lang="en-US">
                <a:cs typeface="Calibri Light"/>
              </a:rPr>
              <a:t>Context</a:t>
            </a:r>
            <a:endParaRPr lang="en-US"/>
          </a:p>
        </p:txBody>
      </p:sp>
      <p:sp>
        <p:nvSpPr>
          <p:cNvPr id="3" name="Content Placeholder 2">
            <a:extLst>
              <a:ext uri="{FF2B5EF4-FFF2-40B4-BE49-F238E27FC236}">
                <a16:creationId xmlns:a16="http://schemas.microsoft.com/office/drawing/2014/main" id="{E0166619-E72B-4658-ABF2-BD80BC4231D6}"/>
              </a:ext>
            </a:extLst>
          </p:cNvPr>
          <p:cNvSpPr>
            <a:spLocks noGrp="1"/>
          </p:cNvSpPr>
          <p:nvPr>
            <p:ph idx="1"/>
          </p:nvPr>
        </p:nvSpPr>
        <p:spPr>
          <a:xfrm>
            <a:off x="5856514" y="1825625"/>
            <a:ext cx="5497286" cy="4351338"/>
          </a:xfrm>
        </p:spPr>
        <p:txBody>
          <a:bodyPr vert="horz" lIns="91440" tIns="45720" rIns="91440" bIns="45720" rtlCol="0" anchor="t">
            <a:normAutofit/>
          </a:bodyPr>
          <a:lstStyle/>
          <a:p>
            <a:r>
              <a:rPr lang="en-US">
                <a:cs typeface="Calibri"/>
              </a:rPr>
              <a:t>Considered experiment designs</a:t>
            </a:r>
          </a:p>
          <a:p>
            <a:r>
              <a:rPr lang="en-US">
                <a:cs typeface="Calibri"/>
              </a:rPr>
              <a:t>Addressed evaluating that the measures align with our constructs </a:t>
            </a:r>
          </a:p>
          <a:p>
            <a:r>
              <a:rPr lang="en-US">
                <a:cs typeface="Calibri"/>
              </a:rPr>
              <a:t>Need to addressing the problem of reproducibility</a:t>
            </a:r>
          </a:p>
          <a:p>
            <a:r>
              <a:rPr lang="en-US">
                <a:cs typeface="Calibri"/>
              </a:rPr>
              <a:t>Let's evaluate the measurement</a:t>
            </a:r>
          </a:p>
          <a:p>
            <a:endParaRPr lang="en-US">
              <a:cs typeface="Calibri"/>
            </a:endParaRPr>
          </a:p>
          <a:p>
            <a:endParaRPr lang="en-US">
              <a:cs typeface="Calibri"/>
            </a:endParaRPr>
          </a:p>
          <a:p>
            <a:endParaRPr lang="en-US">
              <a:cs typeface="Calibri"/>
            </a:endParaRPr>
          </a:p>
        </p:txBody>
      </p:sp>
      <p:pic>
        <p:nvPicPr>
          <p:cNvPr id="5" name="Picture 5" descr="Text&#10;&#10;Description automatically generated">
            <a:extLst>
              <a:ext uri="{FF2B5EF4-FFF2-40B4-BE49-F238E27FC236}">
                <a16:creationId xmlns:a16="http://schemas.microsoft.com/office/drawing/2014/main" id="{BD2F2CBA-3BFB-4CE4-B0DD-3387B6FD0892}"/>
              </a:ext>
            </a:extLst>
          </p:cNvPr>
          <p:cNvPicPr>
            <a:picLocks noChangeAspect="1"/>
          </p:cNvPicPr>
          <p:nvPr/>
        </p:nvPicPr>
        <p:blipFill>
          <a:blip r:embed="rId2"/>
          <a:stretch>
            <a:fillRect/>
          </a:stretch>
        </p:blipFill>
        <p:spPr>
          <a:xfrm>
            <a:off x="210457" y="1888305"/>
            <a:ext cx="5486400" cy="2500817"/>
          </a:xfrm>
          <a:prstGeom prst="rect">
            <a:avLst/>
          </a:prstGeom>
        </p:spPr>
      </p:pic>
      <p:pic>
        <p:nvPicPr>
          <p:cNvPr id="6" name="Picture 6" descr="Text&#10;&#10;Description automatically generated">
            <a:extLst>
              <a:ext uri="{FF2B5EF4-FFF2-40B4-BE49-F238E27FC236}">
                <a16:creationId xmlns:a16="http://schemas.microsoft.com/office/drawing/2014/main" id="{B34C2A42-AF83-4068-A824-07E2806E0D57}"/>
              </a:ext>
            </a:extLst>
          </p:cNvPr>
          <p:cNvPicPr>
            <a:picLocks noChangeAspect="1"/>
          </p:cNvPicPr>
          <p:nvPr/>
        </p:nvPicPr>
        <p:blipFill>
          <a:blip r:embed="rId3"/>
          <a:stretch>
            <a:fillRect/>
          </a:stretch>
        </p:blipFill>
        <p:spPr>
          <a:xfrm>
            <a:off x="449943" y="4262120"/>
            <a:ext cx="5406571" cy="1468845"/>
          </a:xfrm>
          <a:prstGeom prst="rect">
            <a:avLst/>
          </a:prstGeom>
        </p:spPr>
      </p:pic>
    </p:spTree>
    <p:extLst>
      <p:ext uri="{BB962C8B-B14F-4D97-AF65-F5344CB8AC3E}">
        <p14:creationId xmlns:p14="http://schemas.microsoft.com/office/powerpoint/2010/main" val="313770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C509E-5CAB-49B9-8CD5-5FF4DEE9FBD6}"/>
              </a:ext>
            </a:extLst>
          </p:cNvPr>
          <p:cNvSpPr>
            <a:spLocks noGrp="1"/>
          </p:cNvSpPr>
          <p:nvPr>
            <p:ph type="title"/>
          </p:nvPr>
        </p:nvSpPr>
        <p:spPr/>
        <p:txBody>
          <a:bodyPr/>
          <a:lstStyle/>
          <a:p>
            <a:r>
              <a:rPr lang="en-US" b="1">
                <a:cs typeface="Calibri Light"/>
              </a:rPr>
              <a:t>Overview</a:t>
            </a:r>
          </a:p>
        </p:txBody>
      </p:sp>
      <p:sp>
        <p:nvSpPr>
          <p:cNvPr id="3" name="Text Placeholder 2">
            <a:extLst>
              <a:ext uri="{FF2B5EF4-FFF2-40B4-BE49-F238E27FC236}">
                <a16:creationId xmlns:a16="http://schemas.microsoft.com/office/drawing/2014/main" id="{D3F68A0A-5905-4B89-B3F3-C51B36E9AE26}"/>
              </a:ext>
            </a:extLst>
          </p:cNvPr>
          <p:cNvSpPr>
            <a:spLocks noGrp="1"/>
          </p:cNvSpPr>
          <p:nvPr>
            <p:ph idx="1"/>
          </p:nvPr>
        </p:nvSpPr>
        <p:spPr/>
        <p:txBody>
          <a:bodyPr vert="horz" lIns="91440" tIns="45720" rIns="91440" bIns="45720" rtlCol="0" anchor="t">
            <a:normAutofit/>
          </a:bodyPr>
          <a:lstStyle/>
          <a:p>
            <a:r>
              <a:rPr lang="en-US">
                <a:ea typeface="+mn-lt"/>
                <a:cs typeface="+mn-lt"/>
              </a:rPr>
              <a:t>Reading Discussion</a:t>
            </a:r>
          </a:p>
          <a:p>
            <a:r>
              <a:rPr lang="en-US">
                <a:cs typeface="Calibri"/>
              </a:rPr>
              <a:t>Construct Validity</a:t>
            </a:r>
            <a:endParaRPr lang="en-US"/>
          </a:p>
          <a:p>
            <a:r>
              <a:rPr lang="en-US">
                <a:cs typeface="Calibri"/>
              </a:rPr>
              <a:t>Reliability</a:t>
            </a:r>
          </a:p>
          <a:p>
            <a:r>
              <a:rPr lang="en-US">
                <a:cs typeface="Calibri"/>
              </a:rPr>
              <a:t>Levels of Measurement</a:t>
            </a:r>
          </a:p>
          <a:p>
            <a:endParaRPr lang="en-US">
              <a:cs typeface="Calibri"/>
            </a:endParaRPr>
          </a:p>
        </p:txBody>
      </p:sp>
    </p:spTree>
    <p:extLst>
      <p:ext uri="{BB962C8B-B14F-4D97-AF65-F5344CB8AC3E}">
        <p14:creationId xmlns:p14="http://schemas.microsoft.com/office/powerpoint/2010/main" val="443590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8FB946-5EF7-4C8A-99DE-7B4C7404B591}"/>
              </a:ext>
            </a:extLst>
          </p:cNvPr>
          <p:cNvSpPr/>
          <p:nvPr/>
        </p:nvSpPr>
        <p:spPr>
          <a:xfrm>
            <a:off x="6587214" y="1438531"/>
            <a:ext cx="3795835" cy="524123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5DFFE11B-A930-4DEA-BC7F-7B6B1FBBD590}"/>
              </a:ext>
            </a:extLst>
          </p:cNvPr>
          <p:cNvSpPr>
            <a:spLocks noGrp="1"/>
          </p:cNvSpPr>
          <p:nvPr>
            <p:ph type="title"/>
          </p:nvPr>
        </p:nvSpPr>
        <p:spPr/>
        <p:txBody>
          <a:bodyPr/>
          <a:lstStyle/>
          <a:p>
            <a:r>
              <a:rPr lang="en-US">
                <a:cs typeface="Calibri Light"/>
              </a:rPr>
              <a:t>True Score Theory</a:t>
            </a:r>
            <a:endParaRPr lang="en-US">
              <a:cs typeface="Arial" panose="020B0604020202020204"/>
            </a:endParaRPr>
          </a:p>
        </p:txBody>
      </p:sp>
      <p:sp>
        <p:nvSpPr>
          <p:cNvPr id="3" name="Content Placeholder 2">
            <a:extLst>
              <a:ext uri="{FF2B5EF4-FFF2-40B4-BE49-F238E27FC236}">
                <a16:creationId xmlns:a16="http://schemas.microsoft.com/office/drawing/2014/main" id="{CDE9F036-EFCB-4345-B529-A53E8C2F0BE5}"/>
              </a:ext>
            </a:extLst>
          </p:cNvPr>
          <p:cNvSpPr>
            <a:spLocks noGrp="1"/>
          </p:cNvSpPr>
          <p:nvPr>
            <p:ph idx="1"/>
          </p:nvPr>
        </p:nvSpPr>
        <p:spPr>
          <a:xfrm>
            <a:off x="838200" y="1825625"/>
            <a:ext cx="4729843" cy="4351338"/>
          </a:xfrm>
        </p:spPr>
        <p:txBody>
          <a:bodyPr vert="horz" lIns="91440" tIns="45720" rIns="91440" bIns="45720" rtlCol="0" anchor="t">
            <a:normAutofit/>
          </a:bodyPr>
          <a:lstStyle/>
          <a:p>
            <a:pPr marL="795020" lvl="1" indent="-337820"/>
            <a:r>
              <a:rPr lang="en-US" dirty="0">
                <a:cs typeface="Calibri"/>
              </a:rPr>
              <a:t>Measurement is composite</a:t>
            </a:r>
          </a:p>
          <a:p>
            <a:pPr marL="1258570" lvl="2" indent="-344170"/>
            <a:r>
              <a:rPr lang="en-US" dirty="0">
                <a:cs typeface="Calibri"/>
              </a:rPr>
              <a:t>True Ability/Level</a:t>
            </a:r>
          </a:p>
          <a:p>
            <a:pPr marL="1258570" lvl="2" indent="-344170"/>
            <a:r>
              <a:rPr lang="en-US" dirty="0">
                <a:cs typeface="Calibri"/>
              </a:rPr>
              <a:t>Random Error</a:t>
            </a:r>
          </a:p>
          <a:p>
            <a:pPr marL="795020" lvl="1" indent="-337820"/>
            <a:r>
              <a:rPr lang="en-US" dirty="0">
                <a:cs typeface="Calibri"/>
              </a:rPr>
              <a:t>Simple model</a:t>
            </a:r>
          </a:p>
          <a:p>
            <a:pPr marL="1258570" lvl="2" indent="-344170"/>
            <a:r>
              <a:rPr lang="en-US" dirty="0">
                <a:cs typeface="Calibri"/>
              </a:rPr>
              <a:t>Can use for automated simulations</a:t>
            </a:r>
          </a:p>
          <a:p>
            <a:pPr marL="795020" lvl="1" indent="-337820"/>
            <a:endParaRPr lang="en-US" dirty="0">
              <a:cs typeface="Calibri"/>
            </a:endParaRPr>
          </a:p>
          <a:p>
            <a:pPr marL="0" indent="0">
              <a:buNone/>
            </a:pPr>
            <a:endParaRPr lang="en-US">
              <a:cs typeface="Calibri"/>
            </a:endParaRPr>
          </a:p>
        </p:txBody>
      </p:sp>
      <p:pic>
        <p:nvPicPr>
          <p:cNvPr id="4" name="Picture 4">
            <a:extLst>
              <a:ext uri="{FF2B5EF4-FFF2-40B4-BE49-F238E27FC236}">
                <a16:creationId xmlns:a16="http://schemas.microsoft.com/office/drawing/2014/main" id="{7819A4FB-A0D2-4B99-8718-5764639468DE}"/>
              </a:ext>
            </a:extLst>
          </p:cNvPr>
          <p:cNvPicPr>
            <a:picLocks noChangeAspect="1"/>
          </p:cNvPicPr>
          <p:nvPr/>
        </p:nvPicPr>
        <p:blipFill>
          <a:blip r:embed="rId3"/>
          <a:stretch>
            <a:fillRect/>
          </a:stretch>
        </p:blipFill>
        <p:spPr>
          <a:xfrm>
            <a:off x="6568904" y="3833121"/>
            <a:ext cx="3816386" cy="2636720"/>
          </a:xfrm>
          <a:prstGeom prst="rect">
            <a:avLst/>
          </a:prstGeom>
        </p:spPr>
      </p:pic>
      <p:pic>
        <p:nvPicPr>
          <p:cNvPr id="8" name="Picture 8" descr="Diagram&#10;&#10;Description automatically generated">
            <a:extLst>
              <a:ext uri="{FF2B5EF4-FFF2-40B4-BE49-F238E27FC236}">
                <a16:creationId xmlns:a16="http://schemas.microsoft.com/office/drawing/2014/main" id="{81F2CBDB-1B72-405A-A944-2E3833EE9C97}"/>
              </a:ext>
            </a:extLst>
          </p:cNvPr>
          <p:cNvPicPr>
            <a:picLocks noChangeAspect="1"/>
          </p:cNvPicPr>
          <p:nvPr/>
        </p:nvPicPr>
        <p:blipFill>
          <a:blip r:embed="rId4"/>
          <a:stretch>
            <a:fillRect/>
          </a:stretch>
        </p:blipFill>
        <p:spPr>
          <a:xfrm>
            <a:off x="6780883" y="1822805"/>
            <a:ext cx="3284862" cy="1624124"/>
          </a:xfrm>
          <a:prstGeom prst="rect">
            <a:avLst/>
          </a:prstGeom>
        </p:spPr>
      </p:pic>
      <p:sp>
        <p:nvSpPr>
          <p:cNvPr id="6" name="Content Placeholder 2">
            <a:extLst>
              <a:ext uri="{FF2B5EF4-FFF2-40B4-BE49-F238E27FC236}">
                <a16:creationId xmlns:a16="http://schemas.microsoft.com/office/drawing/2014/main" id="{093BA589-E6AC-4276-B63B-4D56ECBF7423}"/>
              </a:ext>
            </a:extLst>
          </p:cNvPr>
          <p:cNvSpPr txBox="1">
            <a:spLocks/>
          </p:cNvSpPr>
          <p:nvPr/>
        </p:nvSpPr>
        <p:spPr>
          <a:xfrm>
            <a:off x="842158" y="3670259"/>
            <a:ext cx="4729843"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5020" lvl="1" indent="-337820"/>
            <a:endParaRPr lang="en-US" dirty="0">
              <a:cs typeface="Calibri"/>
            </a:endParaRPr>
          </a:p>
          <a:p>
            <a:pPr marL="795020" lvl="1" indent="-337820"/>
            <a:r>
              <a:rPr lang="en-US" dirty="0">
                <a:cs typeface="Calibri"/>
              </a:rPr>
              <a:t>Extension evaluates error further</a:t>
            </a:r>
          </a:p>
          <a:p>
            <a:pPr marL="1258570" lvl="2" indent="-344170"/>
            <a:r>
              <a:rPr lang="en-US" dirty="0">
                <a:cs typeface="Calibri"/>
              </a:rPr>
              <a:t>Adds Systematic Error</a:t>
            </a:r>
          </a:p>
          <a:p>
            <a:pPr marL="0" indent="0">
              <a:buFont typeface="Arial" panose="020B0604020202020204" pitchFamily="34" charset="0"/>
              <a:buNone/>
            </a:pPr>
            <a:endParaRPr lang="en-US">
              <a:cs typeface="Calibri"/>
            </a:endParaRPr>
          </a:p>
        </p:txBody>
      </p:sp>
    </p:spTree>
    <p:extLst>
      <p:ext uri="{BB962C8B-B14F-4D97-AF65-F5344CB8AC3E}">
        <p14:creationId xmlns:p14="http://schemas.microsoft.com/office/powerpoint/2010/main" val="153267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fade">
                                      <p:cBhvr>
                                        <p:cTn id="29" dur="500"/>
                                        <p:tgtEl>
                                          <p:spTgt spid="6">
                                            <p:txEl>
                                              <p:pRg st="1" end="1"/>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8FB946-5EF7-4C8A-99DE-7B4C7404B591}"/>
              </a:ext>
            </a:extLst>
          </p:cNvPr>
          <p:cNvSpPr/>
          <p:nvPr/>
        </p:nvSpPr>
        <p:spPr>
          <a:xfrm>
            <a:off x="994229" y="1934028"/>
            <a:ext cx="10363200" cy="37156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ACE43177-9F63-410A-BDAC-C2EDAB1BCA21}"/>
              </a:ext>
            </a:extLst>
          </p:cNvPr>
          <p:cNvSpPr>
            <a:spLocks noGrp="1"/>
          </p:cNvSpPr>
          <p:nvPr>
            <p:ph type="title"/>
          </p:nvPr>
        </p:nvSpPr>
        <p:spPr/>
        <p:txBody>
          <a:bodyPr/>
          <a:lstStyle/>
          <a:p>
            <a:r>
              <a:rPr lang="en-US">
                <a:cs typeface="Calibri Light"/>
              </a:rPr>
              <a:t>Characteristics of Error</a:t>
            </a:r>
            <a:endParaRPr lang="en-US"/>
          </a:p>
        </p:txBody>
      </p:sp>
      <p:pic>
        <p:nvPicPr>
          <p:cNvPr id="4" name="Picture 4">
            <a:extLst>
              <a:ext uri="{FF2B5EF4-FFF2-40B4-BE49-F238E27FC236}">
                <a16:creationId xmlns:a16="http://schemas.microsoft.com/office/drawing/2014/main" id="{192D92BD-41F7-4A80-B865-FE85D9356830}"/>
              </a:ext>
            </a:extLst>
          </p:cNvPr>
          <p:cNvPicPr>
            <a:picLocks noGrp="1" noChangeAspect="1"/>
          </p:cNvPicPr>
          <p:nvPr>
            <p:ph idx="1"/>
          </p:nvPr>
        </p:nvPicPr>
        <p:blipFill>
          <a:blip r:embed="rId2"/>
          <a:stretch>
            <a:fillRect/>
          </a:stretch>
        </p:blipFill>
        <p:spPr>
          <a:xfrm>
            <a:off x="996570" y="2202988"/>
            <a:ext cx="4762500" cy="3209925"/>
          </a:xfrm>
        </p:spPr>
      </p:pic>
      <p:pic>
        <p:nvPicPr>
          <p:cNvPr id="5" name="Picture 5" descr="Text&#10;&#10;Description automatically generated">
            <a:extLst>
              <a:ext uri="{FF2B5EF4-FFF2-40B4-BE49-F238E27FC236}">
                <a16:creationId xmlns:a16="http://schemas.microsoft.com/office/drawing/2014/main" id="{36A8B0EA-BD37-4F0A-8CEB-F1AD2B08A76C}"/>
              </a:ext>
            </a:extLst>
          </p:cNvPr>
          <p:cNvPicPr>
            <a:picLocks noChangeAspect="1"/>
          </p:cNvPicPr>
          <p:nvPr/>
        </p:nvPicPr>
        <p:blipFill>
          <a:blip r:embed="rId3"/>
          <a:stretch>
            <a:fillRect/>
          </a:stretch>
        </p:blipFill>
        <p:spPr>
          <a:xfrm>
            <a:off x="6430370" y="2201707"/>
            <a:ext cx="4790363" cy="3216586"/>
          </a:xfrm>
          <a:prstGeom prst="rect">
            <a:avLst/>
          </a:prstGeom>
        </p:spPr>
      </p:pic>
    </p:spTree>
    <p:extLst>
      <p:ext uri="{BB962C8B-B14F-4D97-AF65-F5344CB8AC3E}">
        <p14:creationId xmlns:p14="http://schemas.microsoft.com/office/powerpoint/2010/main" val="3431405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7EC07E-A034-455C-887C-B3CB243C09AA}"/>
              </a:ext>
            </a:extLst>
          </p:cNvPr>
          <p:cNvSpPr/>
          <p:nvPr/>
        </p:nvSpPr>
        <p:spPr>
          <a:xfrm>
            <a:off x="5159829" y="1825172"/>
            <a:ext cx="5442857" cy="41220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FF3FBA-E65E-4919-99A4-EE1507E9AF3F}"/>
              </a:ext>
            </a:extLst>
          </p:cNvPr>
          <p:cNvSpPr>
            <a:spLocks noGrp="1"/>
          </p:cNvSpPr>
          <p:nvPr>
            <p:ph type="title"/>
          </p:nvPr>
        </p:nvSpPr>
        <p:spPr>
          <a:xfrm>
            <a:off x="643467" y="321734"/>
            <a:ext cx="10701866" cy="1135737"/>
          </a:xfrm>
        </p:spPr>
        <p:txBody>
          <a:bodyPr>
            <a:normAutofit/>
          </a:bodyPr>
          <a:lstStyle/>
          <a:p>
            <a:r>
              <a:rPr lang="en-US" sz="3600">
                <a:cs typeface="Calibri Light"/>
              </a:rPr>
              <a:t>Theory of Reliability</a:t>
            </a:r>
            <a:endParaRPr lang="en-US" sz="3600"/>
          </a:p>
        </p:txBody>
      </p:sp>
      <p:sp>
        <p:nvSpPr>
          <p:cNvPr id="8" name="Content Placeholder 7">
            <a:extLst>
              <a:ext uri="{FF2B5EF4-FFF2-40B4-BE49-F238E27FC236}">
                <a16:creationId xmlns:a16="http://schemas.microsoft.com/office/drawing/2014/main" id="{507F763D-1D17-4230-9BA3-D16BADA1E65A}"/>
              </a:ext>
            </a:extLst>
          </p:cNvPr>
          <p:cNvSpPr>
            <a:spLocks noGrp="1"/>
          </p:cNvSpPr>
          <p:nvPr>
            <p:ph idx="1"/>
          </p:nvPr>
        </p:nvSpPr>
        <p:spPr>
          <a:xfrm>
            <a:off x="613781" y="1316545"/>
            <a:ext cx="4540866" cy="2158783"/>
          </a:xfrm>
        </p:spPr>
        <p:txBody>
          <a:bodyPr vert="horz" lIns="91440" tIns="45720" rIns="91440" bIns="45720" rtlCol="0" anchor="t">
            <a:normAutofit fontScale="92500" lnSpcReduction="10000"/>
          </a:bodyPr>
          <a:lstStyle/>
          <a:p>
            <a:pPr marL="344170" indent="-344170"/>
            <a:r>
              <a:rPr lang="en-US" sz="2000" dirty="0">
                <a:cs typeface="Calibri"/>
              </a:rPr>
              <a:t>We have observations/measurements with inherent error(possibly)</a:t>
            </a:r>
            <a:endParaRPr lang="en-US" dirty="0">
              <a:cs typeface="Arial" panose="020B0604020202020204"/>
            </a:endParaRPr>
          </a:p>
          <a:p>
            <a:pPr marL="344170" indent="-344170"/>
            <a:r>
              <a:rPr lang="en-US" sz="2000" dirty="0">
                <a:ea typeface="+mn-lt"/>
                <a:cs typeface="+mn-lt"/>
              </a:rPr>
              <a:t>Reliability = </a:t>
            </a:r>
            <a:r>
              <a:rPr lang="en-US" sz="2000" u="sng" dirty="0">
                <a:ea typeface="+mn-lt"/>
                <a:cs typeface="+mn-lt"/>
              </a:rPr>
              <a:t>     True value      </a:t>
            </a:r>
            <a:r>
              <a:rPr lang="en-US" sz="2000" dirty="0">
                <a:ea typeface="+mn-lt"/>
                <a:cs typeface="+mn-lt"/>
              </a:rPr>
              <a:t>  </a:t>
            </a:r>
            <a:br>
              <a:rPr lang="en-US" sz="2000" dirty="0">
                <a:ea typeface="+mn-lt"/>
                <a:cs typeface="+mn-lt"/>
              </a:rPr>
            </a:br>
            <a:r>
              <a:rPr lang="en-US" sz="2000" dirty="0">
                <a:ea typeface="+mn-lt"/>
                <a:cs typeface="+mn-lt"/>
              </a:rPr>
              <a:t>                     Observed value</a:t>
            </a:r>
            <a:endParaRPr lang="en-US" dirty="0">
              <a:ea typeface="+mn-lt"/>
              <a:cs typeface="+mn-lt"/>
            </a:endParaRPr>
          </a:p>
          <a:p>
            <a:pPr marL="344170" indent="-344170"/>
            <a:r>
              <a:rPr lang="en-US" sz="2000" dirty="0">
                <a:cs typeface="Calibri"/>
              </a:rPr>
              <a:t>how do we get T ?</a:t>
            </a:r>
            <a:endParaRPr lang="en-US" dirty="0">
              <a:cs typeface="Calibri"/>
            </a:endParaRPr>
          </a:p>
          <a:p>
            <a:pPr marL="344170" indent="-344170"/>
            <a:r>
              <a:rPr lang="en-US" sz="2000" dirty="0">
                <a:cs typeface="Calibri"/>
              </a:rPr>
              <a:t>Let's estimate it instead through the correlation of observations</a:t>
            </a:r>
          </a:p>
          <a:p>
            <a:pPr marL="0" indent="0">
              <a:buNone/>
            </a:pPr>
            <a:endParaRPr lang="en-US" sz="2000" dirty="0">
              <a:cs typeface="Calibri"/>
            </a:endParaRPr>
          </a:p>
        </p:txBody>
      </p:sp>
      <p:pic>
        <p:nvPicPr>
          <p:cNvPr id="4" name="Picture 4" descr="A picture containing text, clock, gauge, sign&#10;&#10;Description automatically generated">
            <a:extLst>
              <a:ext uri="{FF2B5EF4-FFF2-40B4-BE49-F238E27FC236}">
                <a16:creationId xmlns:a16="http://schemas.microsoft.com/office/drawing/2014/main" id="{8B3F3E79-1DE9-49EF-9088-3B8F3AA7FF15}"/>
              </a:ext>
            </a:extLst>
          </p:cNvPr>
          <p:cNvPicPr>
            <a:picLocks noChangeAspect="1"/>
          </p:cNvPicPr>
          <p:nvPr/>
        </p:nvPicPr>
        <p:blipFill>
          <a:blip r:embed="rId2"/>
          <a:stretch>
            <a:fillRect/>
          </a:stretch>
        </p:blipFill>
        <p:spPr>
          <a:xfrm>
            <a:off x="5179206" y="1993870"/>
            <a:ext cx="5280755" cy="3620799"/>
          </a:xfrm>
          <a:prstGeom prst="rect">
            <a:avLst/>
          </a:prstGeom>
        </p:spPr>
      </p:pic>
      <p:sp>
        <p:nvSpPr>
          <p:cNvPr id="3" name="Content Placeholder 2">
            <a:extLst>
              <a:ext uri="{FF2B5EF4-FFF2-40B4-BE49-F238E27FC236}">
                <a16:creationId xmlns:a16="http://schemas.microsoft.com/office/drawing/2014/main" id="{F522F955-655E-43DF-9C82-B2C0425B9B9D}"/>
              </a:ext>
            </a:extLst>
          </p:cNvPr>
          <p:cNvSpPr txBox="1">
            <a:spLocks/>
          </p:cNvSpPr>
          <p:nvPr/>
        </p:nvSpPr>
        <p:spPr>
          <a:xfrm>
            <a:off x="1342571" y="3411970"/>
            <a:ext cx="2463421" cy="140569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2400" err="1"/>
              <a:t>cov</a:t>
            </a:r>
            <a:r>
              <a:rPr lang="en-US" sz="2400"/>
              <a:t>(X</a:t>
            </a:r>
            <a:r>
              <a:rPr lang="en-US" sz="2400" baseline="-25000"/>
              <a:t>1</a:t>
            </a:r>
            <a:r>
              <a:rPr lang="en-US" sz="2400"/>
              <a:t>, X</a:t>
            </a:r>
            <a:r>
              <a:rPr lang="en-US" sz="2400" baseline="-25000"/>
              <a:t>2</a:t>
            </a:r>
            <a:r>
              <a:rPr lang="en-US" sz="2400"/>
              <a:t>)</a:t>
            </a:r>
            <a:endParaRPr lang="en-US" sz="2400">
              <a:cs typeface="Arial"/>
            </a:endParaRPr>
          </a:p>
          <a:p>
            <a:pPr algn="ctr">
              <a:buFont typeface="Arial" panose="020B0604020202020204" pitchFamily="34" charset="0"/>
              <a:buNone/>
            </a:pPr>
            <a:r>
              <a:rPr lang="en-US" sz="2400" err="1">
                <a:cs typeface="Calibri"/>
              </a:rPr>
              <a:t>sd</a:t>
            </a:r>
            <a:r>
              <a:rPr lang="en-US" sz="2400">
                <a:cs typeface="Calibri"/>
              </a:rPr>
              <a:t>(X</a:t>
            </a:r>
            <a:r>
              <a:rPr lang="en-US" sz="2400" baseline="-25000">
                <a:cs typeface="Calibri"/>
              </a:rPr>
              <a:t>1</a:t>
            </a:r>
            <a:r>
              <a:rPr lang="en-US" sz="2400">
                <a:cs typeface="Calibri"/>
              </a:rPr>
              <a:t>) </a:t>
            </a:r>
            <a:r>
              <a:rPr lang="en-US" sz="2400" err="1">
                <a:cs typeface="Calibri"/>
              </a:rPr>
              <a:t>sd</a:t>
            </a:r>
            <a:r>
              <a:rPr lang="en-US" sz="2400">
                <a:cs typeface="Calibri"/>
              </a:rPr>
              <a:t>(X</a:t>
            </a:r>
            <a:r>
              <a:rPr lang="en-US" sz="2400" baseline="-25000">
                <a:cs typeface="Calibri"/>
              </a:rPr>
              <a:t>2</a:t>
            </a:r>
            <a:r>
              <a:rPr lang="en-US" sz="2400">
                <a:cs typeface="Calibri"/>
              </a:rPr>
              <a:t>)</a:t>
            </a:r>
          </a:p>
        </p:txBody>
      </p:sp>
      <p:cxnSp>
        <p:nvCxnSpPr>
          <p:cNvPr id="5" name="Straight Arrow Connector 4">
            <a:extLst>
              <a:ext uri="{FF2B5EF4-FFF2-40B4-BE49-F238E27FC236}">
                <a16:creationId xmlns:a16="http://schemas.microsoft.com/office/drawing/2014/main" id="{877CE4DD-20FE-468C-A031-B59E2EB16FFC}"/>
              </a:ext>
            </a:extLst>
          </p:cNvPr>
          <p:cNvCxnSpPr/>
          <p:nvPr/>
        </p:nvCxnSpPr>
        <p:spPr>
          <a:xfrm flipV="1">
            <a:off x="1650784" y="3903593"/>
            <a:ext cx="1978922" cy="11374"/>
          </a:xfrm>
          <a:prstGeom prst="straightConnector1">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7" name="Content Placeholder 7">
            <a:extLst>
              <a:ext uri="{FF2B5EF4-FFF2-40B4-BE49-F238E27FC236}">
                <a16:creationId xmlns:a16="http://schemas.microsoft.com/office/drawing/2014/main" id="{91E9E7E3-91E7-4CC8-81A7-2812A64B66C6}"/>
              </a:ext>
            </a:extLst>
          </p:cNvPr>
          <p:cNvSpPr txBox="1">
            <a:spLocks/>
          </p:cNvSpPr>
          <p:nvPr/>
        </p:nvSpPr>
        <p:spPr>
          <a:xfrm>
            <a:off x="419817" y="4467464"/>
            <a:ext cx="4540866" cy="215878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4170" indent="-344170"/>
            <a:r>
              <a:rPr lang="en-US" sz="2000" dirty="0">
                <a:cs typeface="Calibri"/>
              </a:rPr>
              <a:t>Ranges from 0 – 1</a:t>
            </a:r>
            <a:endParaRPr lang="en-US">
              <a:cs typeface="Arial" panose="020B0604020202020204"/>
            </a:endParaRPr>
          </a:p>
          <a:p>
            <a:pPr marL="344170" indent="-344170"/>
            <a:r>
              <a:rPr lang="en-US" sz="2000" dirty="0">
                <a:cs typeface="Calibri"/>
              </a:rPr>
              <a:t>Reliability measure of 0 implies what?</a:t>
            </a:r>
          </a:p>
          <a:p>
            <a:pPr marL="344170" indent="-344170"/>
            <a:r>
              <a:rPr lang="en-US" sz="2000" dirty="0">
                <a:cs typeface="Calibri"/>
              </a:rPr>
              <a:t>Measure of 1 implies what?</a:t>
            </a:r>
          </a:p>
          <a:p>
            <a:pPr marL="344170" indent="-344170"/>
            <a:r>
              <a:rPr lang="en-US" sz="2000" dirty="0">
                <a:cs typeface="Calibri"/>
              </a:rPr>
              <a:t>Measure of 0.7 implies what?</a:t>
            </a:r>
          </a:p>
          <a:p>
            <a:pPr marL="0" indent="0">
              <a:buNone/>
            </a:pPr>
            <a:endParaRPr lang="en-US" sz="2000" dirty="0">
              <a:cs typeface="Calibri"/>
            </a:endParaRPr>
          </a:p>
        </p:txBody>
      </p:sp>
    </p:spTree>
    <p:extLst>
      <p:ext uri="{BB962C8B-B14F-4D97-AF65-F5344CB8AC3E}">
        <p14:creationId xmlns:p14="http://schemas.microsoft.com/office/powerpoint/2010/main" val="195563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fade">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fade">
                                      <p:cBhvr>
                                        <p:cTn id="42" dur="500"/>
                                        <p:tgtEl>
                                          <p:spTgt spid="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fade">
                                      <p:cBhvr>
                                        <p:cTn id="4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6E42ED-253A-469A-ADE7-3682EE905EA4}"/>
              </a:ext>
            </a:extLst>
          </p:cNvPr>
          <p:cNvSpPr/>
          <p:nvPr/>
        </p:nvSpPr>
        <p:spPr>
          <a:xfrm>
            <a:off x="1" y="4793342"/>
            <a:ext cx="12193317" cy="21045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564B6D-3451-4821-A1D0-8647DD660791}"/>
              </a:ext>
            </a:extLst>
          </p:cNvPr>
          <p:cNvSpPr>
            <a:spLocks noGrp="1"/>
          </p:cNvSpPr>
          <p:nvPr>
            <p:ph type="title"/>
          </p:nvPr>
        </p:nvSpPr>
        <p:spPr/>
        <p:txBody>
          <a:bodyPr/>
          <a:lstStyle/>
          <a:p>
            <a:r>
              <a:rPr lang="en-US" b="1">
                <a:cs typeface="Calibri Light"/>
              </a:rPr>
              <a:t>Types of Reliability</a:t>
            </a:r>
          </a:p>
        </p:txBody>
      </p:sp>
      <p:sp>
        <p:nvSpPr>
          <p:cNvPr id="3" name="Content Placeholder 2">
            <a:extLst>
              <a:ext uri="{FF2B5EF4-FFF2-40B4-BE49-F238E27FC236}">
                <a16:creationId xmlns:a16="http://schemas.microsoft.com/office/drawing/2014/main" id="{C737DC11-1374-4334-A7A8-222F0CDF5F8F}"/>
              </a:ext>
            </a:extLst>
          </p:cNvPr>
          <p:cNvSpPr>
            <a:spLocks noGrp="1"/>
          </p:cNvSpPr>
          <p:nvPr>
            <p:ph idx="1"/>
          </p:nvPr>
        </p:nvSpPr>
        <p:spPr>
          <a:xfrm>
            <a:off x="54430" y="1491796"/>
            <a:ext cx="3583279" cy="4358595"/>
          </a:xfrm>
        </p:spPr>
        <p:txBody>
          <a:bodyPr vert="horz" lIns="91440" tIns="45720" rIns="91440" bIns="45720" rtlCol="0" anchor="t">
            <a:normAutofit/>
          </a:bodyPr>
          <a:lstStyle/>
          <a:p>
            <a:pPr marL="344170" indent="-344170"/>
            <a:r>
              <a:rPr lang="en-US" sz="2800" b="1" u="sng">
                <a:cs typeface="Calibri"/>
              </a:rPr>
              <a:t>Inter-Rater/Observer</a:t>
            </a:r>
            <a:endParaRPr lang="en-US" sz="2800" u="sng">
              <a:cs typeface="Arial"/>
            </a:endParaRPr>
          </a:p>
          <a:p>
            <a:pPr marL="344170" indent="-344170"/>
            <a:r>
              <a:rPr lang="en-US" sz="2000">
                <a:ea typeface="+mn-lt"/>
                <a:cs typeface="+mn-lt"/>
              </a:rPr>
              <a:t>the percent of agreement between the raters</a:t>
            </a:r>
          </a:p>
          <a:p>
            <a:pPr marL="344170" indent="-344170"/>
            <a:r>
              <a:rPr lang="en-US" sz="2000">
                <a:ea typeface="+mn-lt"/>
                <a:cs typeface="+mn-lt"/>
              </a:rPr>
              <a:t>correlation between the ratings of the two observers</a:t>
            </a:r>
            <a:endParaRPr lang="en-US" sz="2000">
              <a:cs typeface="Calibri"/>
            </a:endParaRPr>
          </a:p>
        </p:txBody>
      </p:sp>
      <p:sp>
        <p:nvSpPr>
          <p:cNvPr id="5" name="Content Placeholder 2">
            <a:extLst>
              <a:ext uri="{FF2B5EF4-FFF2-40B4-BE49-F238E27FC236}">
                <a16:creationId xmlns:a16="http://schemas.microsoft.com/office/drawing/2014/main" id="{9EBB25A3-BA3B-4AE4-945C-D314D8C6675D}"/>
              </a:ext>
            </a:extLst>
          </p:cNvPr>
          <p:cNvSpPr txBox="1">
            <a:spLocks/>
          </p:cNvSpPr>
          <p:nvPr/>
        </p:nvSpPr>
        <p:spPr>
          <a:xfrm>
            <a:off x="3801825" y="1707761"/>
            <a:ext cx="338733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u="sng" dirty="0">
                <a:cs typeface="Calibri"/>
              </a:rPr>
              <a:t>Test-Retest</a:t>
            </a:r>
          </a:p>
          <a:p>
            <a:r>
              <a:rPr lang="en-US" sz="2000" dirty="0">
                <a:ea typeface="+mn-lt"/>
                <a:cs typeface="+mn-lt"/>
              </a:rPr>
              <a:t>assumes that there is no substantial change in the construct being measured between the two occasions</a:t>
            </a:r>
          </a:p>
          <a:p>
            <a:r>
              <a:rPr lang="en-US" sz="2000" dirty="0">
                <a:cs typeface="Calibri"/>
              </a:rPr>
              <a:t>Time interval is critical</a:t>
            </a:r>
          </a:p>
          <a:p>
            <a:r>
              <a:rPr lang="en-US" sz="2000" dirty="0">
                <a:cs typeface="Calibri"/>
              </a:rPr>
              <a:t>Correlation is the reliability estimate</a:t>
            </a:r>
          </a:p>
        </p:txBody>
      </p:sp>
      <p:pic>
        <p:nvPicPr>
          <p:cNvPr id="4" name="Picture 5" descr="Diagram&#10;&#10;Description automatically generated">
            <a:extLst>
              <a:ext uri="{FF2B5EF4-FFF2-40B4-BE49-F238E27FC236}">
                <a16:creationId xmlns:a16="http://schemas.microsoft.com/office/drawing/2014/main" id="{B5BD5EF5-4685-489F-AD96-618571BBAEF2}"/>
              </a:ext>
            </a:extLst>
          </p:cNvPr>
          <p:cNvPicPr>
            <a:picLocks noChangeAspect="1"/>
          </p:cNvPicPr>
          <p:nvPr/>
        </p:nvPicPr>
        <p:blipFill>
          <a:blip r:embed="rId2"/>
          <a:stretch>
            <a:fillRect/>
          </a:stretch>
        </p:blipFill>
        <p:spPr>
          <a:xfrm>
            <a:off x="696005" y="4952318"/>
            <a:ext cx="2352675" cy="1743075"/>
          </a:xfrm>
          <a:prstGeom prst="rect">
            <a:avLst/>
          </a:prstGeom>
        </p:spPr>
      </p:pic>
      <p:pic>
        <p:nvPicPr>
          <p:cNvPr id="6" name="Picture 6" descr="Graphical user interface, application, Teams&#10;&#10;Description automatically generated">
            <a:extLst>
              <a:ext uri="{FF2B5EF4-FFF2-40B4-BE49-F238E27FC236}">
                <a16:creationId xmlns:a16="http://schemas.microsoft.com/office/drawing/2014/main" id="{8B03DFB3-A853-4262-80D8-E48526B74E51}"/>
              </a:ext>
            </a:extLst>
          </p:cNvPr>
          <p:cNvPicPr>
            <a:picLocks noChangeAspect="1"/>
          </p:cNvPicPr>
          <p:nvPr/>
        </p:nvPicPr>
        <p:blipFill>
          <a:blip r:embed="rId3"/>
          <a:stretch>
            <a:fillRect/>
          </a:stretch>
        </p:blipFill>
        <p:spPr>
          <a:xfrm>
            <a:off x="4167579" y="5032548"/>
            <a:ext cx="2743199" cy="1582615"/>
          </a:xfrm>
          <a:prstGeom prst="rect">
            <a:avLst/>
          </a:prstGeom>
        </p:spPr>
      </p:pic>
      <p:sp>
        <p:nvSpPr>
          <p:cNvPr id="7" name="Content Placeholder 2">
            <a:extLst>
              <a:ext uri="{FF2B5EF4-FFF2-40B4-BE49-F238E27FC236}">
                <a16:creationId xmlns:a16="http://schemas.microsoft.com/office/drawing/2014/main" id="{5A8D819C-0751-4AE1-A83A-6396BB3AACEE}"/>
              </a:ext>
            </a:extLst>
          </p:cNvPr>
          <p:cNvSpPr>
            <a:spLocks noGrp="1"/>
          </p:cNvSpPr>
          <p:nvPr/>
        </p:nvSpPr>
        <p:spPr>
          <a:xfrm>
            <a:off x="7863114" y="1709511"/>
            <a:ext cx="3612309" cy="459082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u="sng">
                <a:cs typeface="Calibri"/>
              </a:rPr>
              <a:t>Parallel-Forms</a:t>
            </a:r>
          </a:p>
          <a:p>
            <a:r>
              <a:rPr lang="en-US" sz="2000">
                <a:ea typeface="+mn-lt"/>
                <a:cs typeface="+mn-lt"/>
              </a:rPr>
              <a:t>Split large set of questions</a:t>
            </a:r>
          </a:p>
          <a:p>
            <a:r>
              <a:rPr lang="en-US" sz="2000">
                <a:ea typeface="+mn-lt"/>
                <a:cs typeface="+mn-lt"/>
              </a:rPr>
              <a:t>correlation between the two parallel forms is the estimate of reliability.</a:t>
            </a:r>
            <a:endParaRPr lang="en-US">
              <a:cs typeface="Calibri"/>
            </a:endParaRPr>
          </a:p>
        </p:txBody>
      </p:sp>
      <p:pic>
        <p:nvPicPr>
          <p:cNvPr id="8" name="Picture 7" descr="Graphical user interface, application&#10;&#10;Description automatically generated">
            <a:extLst>
              <a:ext uri="{FF2B5EF4-FFF2-40B4-BE49-F238E27FC236}">
                <a16:creationId xmlns:a16="http://schemas.microsoft.com/office/drawing/2014/main" id="{C865C153-B256-4DE2-A772-149EF2834918}"/>
              </a:ext>
            </a:extLst>
          </p:cNvPr>
          <p:cNvPicPr>
            <a:picLocks noChangeAspect="1"/>
          </p:cNvPicPr>
          <p:nvPr/>
        </p:nvPicPr>
        <p:blipFill>
          <a:blip r:embed="rId4"/>
          <a:stretch>
            <a:fillRect/>
          </a:stretch>
        </p:blipFill>
        <p:spPr>
          <a:xfrm>
            <a:off x="8450613" y="4934170"/>
            <a:ext cx="2743199" cy="1692287"/>
          </a:xfrm>
          <a:prstGeom prst="rect">
            <a:avLst/>
          </a:prstGeom>
        </p:spPr>
      </p:pic>
    </p:spTree>
    <p:extLst>
      <p:ext uri="{BB962C8B-B14F-4D97-AF65-F5344CB8AC3E}">
        <p14:creationId xmlns:p14="http://schemas.microsoft.com/office/powerpoint/2010/main" val="5797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fade">
                                      <p:cBhvr>
                                        <p:cTn id="33" dur="500"/>
                                        <p:tgtEl>
                                          <p:spTgt spid="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Effect transition="in" filter="fade">
                                      <p:cBhvr>
                                        <p:cTn id="38" dur="500"/>
                                        <p:tgtEl>
                                          <p:spTgt spid="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Effect transition="in" filter="fade">
                                      <p:cBhvr>
                                        <p:cTn id="43" dur="500"/>
                                        <p:tgtEl>
                                          <p:spTgt spid="5">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
                                            <p:txEl>
                                              <p:pRg st="0" end="0"/>
                                            </p:txEl>
                                          </p:spTgt>
                                        </p:tgtEl>
                                        <p:attrNameLst>
                                          <p:attrName>style.visibility</p:attrName>
                                        </p:attrNameLst>
                                      </p:cBhvr>
                                      <p:to>
                                        <p:strVal val="visible"/>
                                      </p:to>
                                    </p:set>
                                    <p:animEffect transition="in" filter="fade">
                                      <p:cBhvr>
                                        <p:cTn id="53" dur="500"/>
                                        <p:tgtEl>
                                          <p:spTgt spid="7">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
                                            <p:txEl>
                                              <p:pRg st="1" end="1"/>
                                            </p:txEl>
                                          </p:spTgt>
                                        </p:tgtEl>
                                        <p:attrNameLst>
                                          <p:attrName>style.visibility</p:attrName>
                                        </p:attrNameLst>
                                      </p:cBhvr>
                                      <p:to>
                                        <p:strVal val="visible"/>
                                      </p:to>
                                    </p:set>
                                    <p:animEffect transition="in" filter="fade">
                                      <p:cBhvr>
                                        <p:cTn id="58" dur="500"/>
                                        <p:tgtEl>
                                          <p:spTgt spid="7">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
                                            <p:txEl>
                                              <p:pRg st="2" end="2"/>
                                            </p:txEl>
                                          </p:spTgt>
                                        </p:tgtEl>
                                        <p:attrNameLst>
                                          <p:attrName>style.visibility</p:attrName>
                                        </p:attrNameLst>
                                      </p:cBhvr>
                                      <p:to>
                                        <p:strVal val="visible"/>
                                      </p:to>
                                    </p:set>
                                    <p:animEffect transition="in" filter="fade">
                                      <p:cBhvr>
                                        <p:cTn id="6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99EF8A-E741-4980-8029-F9B4CB6C1FD4}"/>
              </a:ext>
            </a:extLst>
          </p:cNvPr>
          <p:cNvSpPr/>
          <p:nvPr/>
        </p:nvSpPr>
        <p:spPr>
          <a:xfrm>
            <a:off x="4789715" y="1701800"/>
            <a:ext cx="6560456" cy="34616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564B6D-3451-4821-A1D0-8647DD660791}"/>
              </a:ext>
            </a:extLst>
          </p:cNvPr>
          <p:cNvSpPr>
            <a:spLocks noGrp="1"/>
          </p:cNvSpPr>
          <p:nvPr>
            <p:ph type="title"/>
          </p:nvPr>
        </p:nvSpPr>
        <p:spPr>
          <a:xfrm>
            <a:off x="838200" y="365125"/>
            <a:ext cx="10515600" cy="1306443"/>
          </a:xfrm>
        </p:spPr>
        <p:txBody>
          <a:bodyPr vert="horz" lIns="91440" tIns="45720" rIns="91440" bIns="45720" rtlCol="0" anchor="ctr">
            <a:normAutofit/>
          </a:bodyPr>
          <a:lstStyle/>
          <a:p>
            <a:r>
              <a:rPr lang="en-US" sz="4000" b="1"/>
              <a:t>Internal Consistency Reliability</a:t>
            </a:r>
            <a:endParaRPr lang="en-US" sz="4000" b="1">
              <a:cs typeface="Calibri Light"/>
            </a:endParaRPr>
          </a:p>
          <a:p>
            <a:endParaRPr lang="en-US" sz="4000"/>
          </a:p>
        </p:txBody>
      </p:sp>
      <p:sp>
        <p:nvSpPr>
          <p:cNvPr id="5" name="Content Placeholder 2">
            <a:extLst>
              <a:ext uri="{FF2B5EF4-FFF2-40B4-BE49-F238E27FC236}">
                <a16:creationId xmlns:a16="http://schemas.microsoft.com/office/drawing/2014/main" id="{9EBB25A3-BA3B-4AE4-945C-D314D8C6675D}"/>
              </a:ext>
            </a:extLst>
          </p:cNvPr>
          <p:cNvSpPr txBox="1">
            <a:spLocks/>
          </p:cNvSpPr>
          <p:nvPr/>
        </p:nvSpPr>
        <p:spPr>
          <a:xfrm>
            <a:off x="983343" y="1825625"/>
            <a:ext cx="3717346" cy="466961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Average Inter-item Correlation</a:t>
            </a:r>
            <a:endParaRPr lang="en-US"/>
          </a:p>
          <a:p>
            <a:pPr lvl="1"/>
            <a:r>
              <a:rPr lang="en-US" sz="1600">
                <a:cs typeface="Calibri"/>
              </a:rPr>
              <a:t>Average </a:t>
            </a:r>
            <a:r>
              <a:rPr lang="en-US" sz="1600"/>
              <a:t>of all correlations</a:t>
            </a:r>
            <a:endParaRPr lang="en-US"/>
          </a:p>
          <a:p>
            <a:r>
              <a:rPr lang="en-US" b="1"/>
              <a:t>Average Item total Correlation</a:t>
            </a:r>
            <a:endParaRPr lang="en-US" sz="2000">
              <a:cs typeface="Calibri"/>
            </a:endParaRPr>
          </a:p>
          <a:p>
            <a:pPr lvl="1"/>
            <a:r>
              <a:rPr lang="en-US" sz="1600">
                <a:cs typeface="Calibri"/>
              </a:rPr>
              <a:t>Additional score calculated per item</a:t>
            </a:r>
          </a:p>
          <a:p>
            <a:pPr lvl="1"/>
            <a:r>
              <a:rPr lang="en-US" sz="1600">
                <a:cs typeface="Calibri"/>
              </a:rPr>
              <a:t>Average total scores</a:t>
            </a:r>
          </a:p>
          <a:p>
            <a:endParaRPr lang="en-US" sz="2000">
              <a:cs typeface="Calibri"/>
            </a:endParaRPr>
          </a:p>
        </p:txBody>
      </p:sp>
      <p:pic>
        <p:nvPicPr>
          <p:cNvPr id="4" name="Picture 5">
            <a:extLst>
              <a:ext uri="{FF2B5EF4-FFF2-40B4-BE49-F238E27FC236}">
                <a16:creationId xmlns:a16="http://schemas.microsoft.com/office/drawing/2014/main" id="{EEC2650E-DBE3-4565-AA93-502F3D91F94F}"/>
              </a:ext>
            </a:extLst>
          </p:cNvPr>
          <p:cNvPicPr>
            <a:picLocks noChangeAspect="1"/>
          </p:cNvPicPr>
          <p:nvPr/>
        </p:nvPicPr>
        <p:blipFill>
          <a:blip r:embed="rId2"/>
          <a:stretch>
            <a:fillRect/>
          </a:stretch>
        </p:blipFill>
        <p:spPr>
          <a:xfrm>
            <a:off x="4789714" y="1709688"/>
            <a:ext cx="6567714" cy="3503936"/>
          </a:xfrm>
          <a:prstGeom prst="rect">
            <a:avLst/>
          </a:prstGeom>
        </p:spPr>
      </p:pic>
    </p:spTree>
    <p:extLst>
      <p:ext uri="{BB962C8B-B14F-4D97-AF65-F5344CB8AC3E}">
        <p14:creationId xmlns:p14="http://schemas.microsoft.com/office/powerpoint/2010/main" val="151566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8FB946-5EF7-4C8A-99DE-7B4C7404B591}"/>
              </a:ext>
            </a:extLst>
          </p:cNvPr>
          <p:cNvSpPr/>
          <p:nvPr/>
        </p:nvSpPr>
        <p:spPr>
          <a:xfrm>
            <a:off x="1008743" y="2021115"/>
            <a:ext cx="6052457" cy="34253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A77D056F-2B56-4F33-809D-1180F8F0354A}"/>
              </a:ext>
            </a:extLst>
          </p:cNvPr>
          <p:cNvSpPr>
            <a:spLocks noGrp="1"/>
          </p:cNvSpPr>
          <p:nvPr>
            <p:ph type="title"/>
          </p:nvPr>
        </p:nvSpPr>
        <p:spPr/>
        <p:txBody>
          <a:bodyPr/>
          <a:lstStyle/>
          <a:p>
            <a:r>
              <a:rPr lang="en-US">
                <a:cs typeface="Calibri Light"/>
              </a:rPr>
              <a:t>Split Half Correlations</a:t>
            </a:r>
            <a:endParaRPr lang="en-US"/>
          </a:p>
        </p:txBody>
      </p:sp>
      <p:pic>
        <p:nvPicPr>
          <p:cNvPr id="4" name="Picture 4" descr="Diagram&#10;&#10;Description automatically generated">
            <a:extLst>
              <a:ext uri="{FF2B5EF4-FFF2-40B4-BE49-F238E27FC236}">
                <a16:creationId xmlns:a16="http://schemas.microsoft.com/office/drawing/2014/main" id="{4983B064-D14E-431F-902F-ED4F01F39005}"/>
              </a:ext>
            </a:extLst>
          </p:cNvPr>
          <p:cNvPicPr>
            <a:picLocks noGrp="1" noChangeAspect="1"/>
          </p:cNvPicPr>
          <p:nvPr>
            <p:ph idx="1"/>
          </p:nvPr>
        </p:nvPicPr>
        <p:blipFill>
          <a:blip r:embed="rId2"/>
          <a:stretch>
            <a:fillRect/>
          </a:stretch>
        </p:blipFill>
        <p:spPr>
          <a:xfrm>
            <a:off x="1120548" y="1971788"/>
            <a:ext cx="5821589" cy="3427640"/>
          </a:xfrm>
        </p:spPr>
      </p:pic>
      <p:sp>
        <p:nvSpPr>
          <p:cNvPr id="6" name="Content Placeholder 2">
            <a:extLst>
              <a:ext uri="{FF2B5EF4-FFF2-40B4-BE49-F238E27FC236}">
                <a16:creationId xmlns:a16="http://schemas.microsoft.com/office/drawing/2014/main" id="{03A04C03-E31D-49E5-8CF6-4FC7471C5327}"/>
              </a:ext>
            </a:extLst>
          </p:cNvPr>
          <p:cNvSpPr txBox="1">
            <a:spLocks/>
          </p:cNvSpPr>
          <p:nvPr/>
        </p:nvSpPr>
        <p:spPr>
          <a:xfrm>
            <a:off x="7202714" y="2551339"/>
            <a:ext cx="4152774" cy="430346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Items are randomly grouped into 2 sets</a:t>
            </a:r>
            <a:endParaRPr lang="en-US" dirty="0">
              <a:cs typeface="Calibri" panose="020F0502020204030204"/>
            </a:endParaRPr>
          </a:p>
          <a:p>
            <a:r>
              <a:rPr lang="en-US" b="1" dirty="0"/>
              <a:t>Score calculated for each set</a:t>
            </a:r>
            <a:endParaRPr lang="en-US" b="1" dirty="0">
              <a:cs typeface="Calibri"/>
            </a:endParaRPr>
          </a:p>
          <a:p>
            <a:r>
              <a:rPr lang="en-US" b="1" dirty="0">
                <a:cs typeface="Calibri"/>
              </a:rPr>
              <a:t>Correlation between scores is reliability</a:t>
            </a:r>
            <a:endParaRPr lang="en-US" sz="1600" dirty="0">
              <a:cs typeface="Calibri"/>
            </a:endParaRPr>
          </a:p>
        </p:txBody>
      </p:sp>
    </p:spTree>
    <p:extLst>
      <p:ext uri="{BB962C8B-B14F-4D97-AF65-F5344CB8AC3E}">
        <p14:creationId xmlns:p14="http://schemas.microsoft.com/office/powerpoint/2010/main" val="141138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8FB946-5EF7-4C8A-99DE-7B4C7404B591}"/>
              </a:ext>
            </a:extLst>
          </p:cNvPr>
          <p:cNvSpPr/>
          <p:nvPr/>
        </p:nvSpPr>
        <p:spPr>
          <a:xfrm>
            <a:off x="1008743" y="2021115"/>
            <a:ext cx="6052457" cy="34253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A77D056F-2B56-4F33-809D-1180F8F0354A}"/>
              </a:ext>
            </a:extLst>
          </p:cNvPr>
          <p:cNvSpPr>
            <a:spLocks noGrp="1"/>
          </p:cNvSpPr>
          <p:nvPr>
            <p:ph type="title"/>
          </p:nvPr>
        </p:nvSpPr>
        <p:spPr/>
        <p:txBody>
          <a:bodyPr/>
          <a:lstStyle/>
          <a:p>
            <a:r>
              <a:rPr lang="en-US" dirty="0">
                <a:cs typeface="Calibri Light"/>
              </a:rPr>
              <a:t>Cronbach's Alpha</a:t>
            </a:r>
            <a:endParaRPr lang="en-US" dirty="0"/>
          </a:p>
        </p:txBody>
      </p:sp>
      <p:sp>
        <p:nvSpPr>
          <p:cNvPr id="6" name="Content Placeholder 2">
            <a:extLst>
              <a:ext uri="{FF2B5EF4-FFF2-40B4-BE49-F238E27FC236}">
                <a16:creationId xmlns:a16="http://schemas.microsoft.com/office/drawing/2014/main" id="{03A04C03-E31D-49E5-8CF6-4FC7471C5327}"/>
              </a:ext>
            </a:extLst>
          </p:cNvPr>
          <p:cNvSpPr txBox="1">
            <a:spLocks/>
          </p:cNvSpPr>
          <p:nvPr/>
        </p:nvSpPr>
        <p:spPr>
          <a:xfrm>
            <a:off x="7202714" y="2551339"/>
            <a:ext cx="4479345" cy="430346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ea typeface="+mn-lt"/>
                <a:cs typeface="+mn-lt"/>
              </a:rPr>
              <a:t>average of all possible split-half estimates</a:t>
            </a:r>
            <a:endParaRPr lang="en-US" dirty="0">
              <a:cs typeface="Calibri" panose="020F0502020204030204"/>
            </a:endParaRPr>
          </a:p>
          <a:p>
            <a:r>
              <a:rPr lang="en-US" dirty="0">
                <a:cs typeface="Calibri" panose="020F0502020204030204"/>
              </a:rPr>
              <a:t>popular</a:t>
            </a:r>
          </a:p>
          <a:p>
            <a:r>
              <a:rPr lang="en-US" dirty="0">
                <a:cs typeface="Calibri" panose="020F0502020204030204"/>
              </a:rPr>
              <a:t>controversial (alternatives recommended)</a:t>
            </a:r>
          </a:p>
        </p:txBody>
      </p:sp>
      <p:pic>
        <p:nvPicPr>
          <p:cNvPr id="8" name="Picture 8" descr="Graphical user interface&#10;&#10;Description automatically generated">
            <a:extLst>
              <a:ext uri="{FF2B5EF4-FFF2-40B4-BE49-F238E27FC236}">
                <a16:creationId xmlns:a16="http://schemas.microsoft.com/office/drawing/2014/main" id="{FF30DDE2-259C-4B82-ACD3-6C28B5C306DA}"/>
              </a:ext>
            </a:extLst>
          </p:cNvPr>
          <p:cNvPicPr>
            <a:picLocks noGrp="1" noChangeAspect="1"/>
          </p:cNvPicPr>
          <p:nvPr>
            <p:ph idx="1"/>
          </p:nvPr>
        </p:nvPicPr>
        <p:blipFill>
          <a:blip r:embed="rId2"/>
          <a:stretch>
            <a:fillRect/>
          </a:stretch>
        </p:blipFill>
        <p:spPr>
          <a:xfrm>
            <a:off x="1080590" y="2062459"/>
            <a:ext cx="5731775" cy="3320386"/>
          </a:xfrm>
        </p:spPr>
      </p:pic>
    </p:spTree>
    <p:extLst>
      <p:ext uri="{BB962C8B-B14F-4D97-AF65-F5344CB8AC3E}">
        <p14:creationId xmlns:p14="http://schemas.microsoft.com/office/powerpoint/2010/main" val="319049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C19117-275B-4D0C-B3C4-5B9031A79261}"/>
              </a:ext>
            </a:extLst>
          </p:cNvPr>
          <p:cNvSpPr/>
          <p:nvPr/>
        </p:nvSpPr>
        <p:spPr>
          <a:xfrm>
            <a:off x="-2275" y="3412"/>
            <a:ext cx="12226117" cy="371901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B575ED-1D96-4E31-AE72-1BDAEE15FFB6}"/>
              </a:ext>
            </a:extLst>
          </p:cNvPr>
          <p:cNvSpPr>
            <a:spLocks noGrp="1"/>
          </p:cNvSpPr>
          <p:nvPr>
            <p:ph type="title"/>
          </p:nvPr>
        </p:nvSpPr>
        <p:spPr>
          <a:xfrm>
            <a:off x="838200" y="4754880"/>
            <a:ext cx="10515600" cy="932688"/>
          </a:xfrm>
        </p:spPr>
        <p:txBody>
          <a:bodyPr vert="horz" lIns="91440" tIns="45720" rIns="91440" bIns="45720" rtlCol="0" anchor="b">
            <a:normAutofit/>
          </a:bodyPr>
          <a:lstStyle/>
          <a:p>
            <a:pPr algn="ctr"/>
            <a:r>
              <a:rPr lang="en-US" sz="5400" kern="1200">
                <a:solidFill>
                  <a:schemeClr val="tx1"/>
                </a:solidFill>
                <a:latin typeface="+mj-lt"/>
                <a:ea typeface="+mj-ea"/>
                <a:cs typeface="+mj-cs"/>
              </a:rPr>
              <a:t>Reliability &amp; Validity</a:t>
            </a:r>
          </a:p>
        </p:txBody>
      </p:sp>
      <p:pic>
        <p:nvPicPr>
          <p:cNvPr id="4" name="Picture 4" descr="Circle&#10;&#10;Description automatically generated">
            <a:extLst>
              <a:ext uri="{FF2B5EF4-FFF2-40B4-BE49-F238E27FC236}">
                <a16:creationId xmlns:a16="http://schemas.microsoft.com/office/drawing/2014/main" id="{1600600B-E792-4A4A-82B7-93864DDF8CEB}"/>
              </a:ext>
            </a:extLst>
          </p:cNvPr>
          <p:cNvPicPr>
            <a:picLocks noGrp="1" noChangeAspect="1"/>
          </p:cNvPicPr>
          <p:nvPr>
            <p:ph idx="1"/>
          </p:nvPr>
        </p:nvPicPr>
        <p:blipFill>
          <a:blip r:embed="rId2"/>
          <a:stretch>
            <a:fillRect/>
          </a:stretch>
        </p:blipFill>
        <p:spPr>
          <a:xfrm>
            <a:off x="838200" y="178834"/>
            <a:ext cx="10515599" cy="3555790"/>
          </a:xfrm>
          <a:prstGeom prst="rect">
            <a:avLst/>
          </a:prstGeom>
        </p:spPr>
      </p:pic>
    </p:spTree>
    <p:extLst>
      <p:ext uri="{BB962C8B-B14F-4D97-AF65-F5344CB8AC3E}">
        <p14:creationId xmlns:p14="http://schemas.microsoft.com/office/powerpoint/2010/main" val="1718355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18824-CD4B-4902-B4F2-4C03FFBF681F}"/>
              </a:ext>
            </a:extLst>
          </p:cNvPr>
          <p:cNvSpPr>
            <a:spLocks noGrp="1"/>
          </p:cNvSpPr>
          <p:nvPr>
            <p:ph type="ctrTitle"/>
          </p:nvPr>
        </p:nvSpPr>
        <p:spPr/>
        <p:txBody>
          <a:bodyPr/>
          <a:lstStyle/>
          <a:p>
            <a:r>
              <a:rPr lang="en-US">
                <a:cs typeface="Calibri Light"/>
              </a:rPr>
              <a:t>Levels of Measurement</a:t>
            </a:r>
            <a:endParaRPr lang="en-US"/>
          </a:p>
        </p:txBody>
      </p:sp>
      <p:sp>
        <p:nvSpPr>
          <p:cNvPr id="3" name="Content Placeholder 2">
            <a:extLst>
              <a:ext uri="{FF2B5EF4-FFF2-40B4-BE49-F238E27FC236}">
                <a16:creationId xmlns:a16="http://schemas.microsoft.com/office/drawing/2014/main" id="{603F3530-F499-403F-A650-F26E4FB9E1D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69349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FE11B-A930-4DEA-BC7F-7B6B1FBBD590}"/>
              </a:ext>
            </a:extLst>
          </p:cNvPr>
          <p:cNvSpPr>
            <a:spLocks noGrp="1"/>
          </p:cNvSpPr>
          <p:nvPr>
            <p:ph type="title"/>
          </p:nvPr>
        </p:nvSpPr>
        <p:spPr/>
        <p:txBody>
          <a:bodyPr/>
          <a:lstStyle/>
          <a:p>
            <a:r>
              <a:rPr lang="en-US" b="1">
                <a:cs typeface="Calibri Light"/>
              </a:rPr>
              <a:t>Relationship between values for an attribute</a:t>
            </a:r>
          </a:p>
        </p:txBody>
      </p:sp>
      <p:sp>
        <p:nvSpPr>
          <p:cNvPr id="3" name="Content Placeholder 2">
            <a:extLst>
              <a:ext uri="{FF2B5EF4-FFF2-40B4-BE49-F238E27FC236}">
                <a16:creationId xmlns:a16="http://schemas.microsoft.com/office/drawing/2014/main" id="{CDE9F036-EFCB-4345-B529-A53E8C2F0BE5}"/>
              </a:ext>
            </a:extLst>
          </p:cNvPr>
          <p:cNvSpPr>
            <a:spLocks noGrp="1"/>
          </p:cNvSpPr>
          <p:nvPr>
            <p:ph idx="1"/>
          </p:nvPr>
        </p:nvSpPr>
        <p:spPr>
          <a:xfrm>
            <a:off x="838200" y="1825625"/>
            <a:ext cx="5523560" cy="4351338"/>
          </a:xfrm>
        </p:spPr>
        <p:txBody>
          <a:bodyPr vert="horz" lIns="91440" tIns="45720" rIns="91440" bIns="45720" rtlCol="0" anchor="t">
            <a:normAutofit/>
          </a:bodyPr>
          <a:lstStyle/>
          <a:p>
            <a:pPr marL="344170" indent="-344170"/>
            <a:endParaRPr lang="en-US">
              <a:cs typeface="Calibri"/>
            </a:endParaRPr>
          </a:p>
          <a:p>
            <a:pPr marL="795020" lvl="1" indent="-337820"/>
            <a:r>
              <a:rPr lang="en-US">
                <a:ea typeface="+mn-lt"/>
                <a:cs typeface="+mn-lt"/>
              </a:rPr>
              <a:t>Helps you decide how to interpret the data from that variable</a:t>
            </a:r>
          </a:p>
          <a:p>
            <a:pPr marL="795020" lvl="1" indent="-337820"/>
            <a:r>
              <a:rPr lang="en-US">
                <a:ea typeface="+mn-lt"/>
                <a:cs typeface="+mn-lt"/>
              </a:rPr>
              <a:t>Helps you decide what statistical analysis is appropriate </a:t>
            </a:r>
            <a:endParaRPr lang="en-US">
              <a:cs typeface="Arial"/>
            </a:endParaRPr>
          </a:p>
          <a:p>
            <a:pPr marL="795020" lvl="1" indent="-337820"/>
            <a:r>
              <a:rPr lang="en-US">
                <a:ea typeface="+mn-lt"/>
                <a:cs typeface="+mn-lt"/>
              </a:rPr>
              <a:t>At lower levels assumptions tend to be less restrictive and data analyses tend to be less sensitive</a:t>
            </a:r>
            <a:endParaRPr lang="en-US">
              <a:cs typeface="Arial"/>
            </a:endParaRPr>
          </a:p>
          <a:p>
            <a:pPr marL="795020" lvl="1" indent="-337820"/>
            <a:endParaRPr lang="en-US">
              <a:cs typeface="Arial"/>
            </a:endParaRPr>
          </a:p>
        </p:txBody>
      </p:sp>
      <p:pic>
        <p:nvPicPr>
          <p:cNvPr id="6" name="Picture 6" descr="Shape, arrow&#10;&#10;Description automatically generated">
            <a:extLst>
              <a:ext uri="{FF2B5EF4-FFF2-40B4-BE49-F238E27FC236}">
                <a16:creationId xmlns:a16="http://schemas.microsoft.com/office/drawing/2014/main" id="{BA7ED5FE-F1B1-4274-BDE7-DCF393DCF7B4}"/>
              </a:ext>
            </a:extLst>
          </p:cNvPr>
          <p:cNvPicPr>
            <a:picLocks noChangeAspect="1"/>
          </p:cNvPicPr>
          <p:nvPr/>
        </p:nvPicPr>
        <p:blipFill>
          <a:blip r:embed="rId3"/>
          <a:stretch>
            <a:fillRect/>
          </a:stretch>
        </p:blipFill>
        <p:spPr>
          <a:xfrm>
            <a:off x="6036370" y="2681926"/>
            <a:ext cx="5121007" cy="3444570"/>
          </a:xfrm>
          <a:prstGeom prst="rect">
            <a:avLst/>
          </a:prstGeom>
        </p:spPr>
      </p:pic>
    </p:spTree>
    <p:extLst>
      <p:ext uri="{BB962C8B-B14F-4D97-AF65-F5344CB8AC3E}">
        <p14:creationId xmlns:p14="http://schemas.microsoft.com/office/powerpoint/2010/main" val="3811213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18824-CD4B-4902-B4F2-4C03FFBF681F}"/>
              </a:ext>
            </a:extLst>
          </p:cNvPr>
          <p:cNvSpPr>
            <a:spLocks noGrp="1"/>
          </p:cNvSpPr>
          <p:nvPr>
            <p:ph type="ctrTitle"/>
          </p:nvPr>
        </p:nvSpPr>
        <p:spPr/>
        <p:txBody>
          <a:bodyPr>
            <a:normAutofit fontScale="90000"/>
          </a:bodyPr>
          <a:lstStyle/>
          <a:p>
            <a:r>
              <a:rPr lang="en-US" b="1" dirty="0">
                <a:latin typeface="Calibri"/>
                <a:cs typeface="Calibri"/>
                <a:hlinkClick r:id="rId3">
                  <a:extLst>
                    <a:ext uri="{A12FA001-AC4F-418D-AE19-62706E023703}">
                      <ahyp:hlinkClr xmlns:ahyp="http://schemas.microsoft.com/office/drawing/2018/hyperlinkcolor" val="tx"/>
                    </a:ext>
                  </a:extLst>
                </a:hlinkClick>
              </a:rPr>
              <a:t>Wake Up and Smell the Coffee: Evaluation Methodologies for the 21st Century</a:t>
            </a:r>
            <a:endParaRPr lang="en-US">
              <a:cs typeface="Calibri Light"/>
            </a:endParaRPr>
          </a:p>
        </p:txBody>
      </p:sp>
      <p:sp>
        <p:nvSpPr>
          <p:cNvPr id="3" name="Content Placeholder 2">
            <a:extLst>
              <a:ext uri="{FF2B5EF4-FFF2-40B4-BE49-F238E27FC236}">
                <a16:creationId xmlns:a16="http://schemas.microsoft.com/office/drawing/2014/main" id="{603F3530-F499-403F-A650-F26E4FB9E1D4}"/>
              </a:ext>
            </a:extLst>
          </p:cNvPr>
          <p:cNvSpPr>
            <a:spLocks noGrp="1"/>
          </p:cNvSpPr>
          <p:nvPr>
            <p:ph type="subTitle" idx="1"/>
          </p:nvPr>
        </p:nvSpPr>
        <p:spPr>
          <a:xfrm>
            <a:off x="686487" y="3602038"/>
            <a:ext cx="10805296" cy="2712951"/>
          </a:xfrm>
        </p:spPr>
        <p:txBody>
          <a:bodyPr vert="horz" lIns="91440" tIns="45720" rIns="91440" bIns="45720" rtlCol="0" anchor="t">
            <a:normAutofit fontScale="85000" lnSpcReduction="20000"/>
          </a:bodyPr>
          <a:lstStyle/>
          <a:p>
            <a:pPr algn="l"/>
            <a:r>
              <a:rPr lang="en-US" sz="2500">
                <a:ea typeface="+mn-lt"/>
                <a:cs typeface="+mn-lt"/>
              </a:rPr>
              <a:t>Methodology is the foundation for judging innovation in experimental computer science. Sound methodology includes using appropriate </a:t>
            </a:r>
            <a:r>
              <a:rPr lang="en-US" sz="2500">
                <a:solidFill>
                  <a:schemeClr val="accent1"/>
                </a:solidFill>
                <a:ea typeface="+mn-lt"/>
                <a:cs typeface="+mn-lt"/>
              </a:rPr>
              <a:t>workloads</a:t>
            </a:r>
            <a:r>
              <a:rPr lang="en-US" sz="2500">
                <a:ea typeface="+mn-lt"/>
                <a:cs typeface="+mn-lt"/>
              </a:rPr>
              <a:t>, principled </a:t>
            </a:r>
            <a:r>
              <a:rPr lang="en-US" sz="2500">
                <a:solidFill>
                  <a:schemeClr val="accent1"/>
                </a:solidFill>
                <a:ea typeface="+mn-lt"/>
                <a:cs typeface="+mn-lt"/>
              </a:rPr>
              <a:t>experimental design</a:t>
            </a:r>
            <a:r>
              <a:rPr lang="en-US" sz="2500">
                <a:ea typeface="+mn-lt"/>
                <a:cs typeface="+mn-lt"/>
              </a:rPr>
              <a:t>, and rigorous </a:t>
            </a:r>
            <a:r>
              <a:rPr lang="en-US" sz="2500">
                <a:solidFill>
                  <a:schemeClr val="accent1"/>
                </a:solidFill>
                <a:ea typeface="+mn-lt"/>
                <a:cs typeface="+mn-lt"/>
              </a:rPr>
              <a:t>analysis</a:t>
            </a:r>
            <a:r>
              <a:rPr lang="en-US" sz="2500">
                <a:ea typeface="+mn-lt"/>
                <a:cs typeface="+mn-lt"/>
              </a:rPr>
              <a:t>.</a:t>
            </a:r>
            <a:endParaRPr lang="en-US">
              <a:cs typeface="Calibri"/>
            </a:endParaRPr>
          </a:p>
          <a:p>
            <a:pPr algn="l"/>
            <a:endParaRPr lang="en-US" sz="2500">
              <a:ea typeface="+mn-lt"/>
              <a:cs typeface="+mn-lt"/>
            </a:endParaRPr>
          </a:p>
          <a:p>
            <a:pPr algn="l"/>
            <a:r>
              <a:rPr lang="en-US" sz="2500">
                <a:ea typeface="+mn-lt"/>
                <a:cs typeface="+mn-lt"/>
              </a:rPr>
              <a:t>The </a:t>
            </a:r>
            <a:r>
              <a:rPr lang="en-US" sz="2500" b="1">
                <a:solidFill>
                  <a:schemeClr val="accent1"/>
                </a:solidFill>
                <a:ea typeface="+mn-lt"/>
                <a:cs typeface="+mn-lt"/>
              </a:rPr>
              <a:t>Standard Performance Evaluation Corporation</a:t>
            </a:r>
            <a:r>
              <a:rPr lang="en-US" sz="2500" b="1">
                <a:ea typeface="+mn-lt"/>
                <a:cs typeface="+mn-lt"/>
              </a:rPr>
              <a:t> (SPEC)</a:t>
            </a:r>
            <a:r>
              <a:rPr lang="en-US" sz="2500">
                <a:ea typeface="+mn-lt"/>
                <a:cs typeface="+mn-lt"/>
              </a:rPr>
              <a:t> aims to "produce, establish, maintain and endorse a standardized set" of performance benchmarks for computers. The benchmarks test Java scenarios (simple computations to database, disk, and network, and cloud storage).</a:t>
            </a:r>
            <a:endParaRPr lang="en-US">
              <a:ea typeface="+mn-lt"/>
              <a:cs typeface="+mn-lt"/>
            </a:endParaRPr>
          </a:p>
          <a:p>
            <a:pPr algn="l"/>
            <a:br>
              <a:rPr lang="en-US"/>
            </a:br>
            <a:endParaRPr lang="en-US">
              <a:cs typeface="Calibri" panose="020F0502020204030204"/>
            </a:endParaRPr>
          </a:p>
        </p:txBody>
      </p:sp>
      <p:sp>
        <p:nvSpPr>
          <p:cNvPr id="5" name="Content Placeholder 11">
            <a:extLst>
              <a:ext uri="{FF2B5EF4-FFF2-40B4-BE49-F238E27FC236}">
                <a16:creationId xmlns:a16="http://schemas.microsoft.com/office/drawing/2014/main" id="{D0C918F0-D5C3-4097-A05F-E62FE55449DE}"/>
              </a:ext>
            </a:extLst>
          </p:cNvPr>
          <p:cNvSpPr txBox="1">
            <a:spLocks/>
          </p:cNvSpPr>
          <p:nvPr/>
        </p:nvSpPr>
        <p:spPr>
          <a:xfrm>
            <a:off x="832707" y="6476091"/>
            <a:ext cx="10532164" cy="28008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1000">
                <a:ea typeface="+mn-lt"/>
                <a:cs typeface="+mn-lt"/>
              </a:rPr>
              <a:t>“SPEC Frequently Asked Questions.” </a:t>
            </a:r>
            <a:r>
              <a:rPr lang="en-US" sz="1000" i="1">
                <a:ea typeface="+mn-lt"/>
                <a:cs typeface="+mn-lt"/>
              </a:rPr>
              <a:t>Standard Performance Evaluation Corporation</a:t>
            </a:r>
            <a:r>
              <a:rPr lang="en-US" sz="1000">
                <a:ea typeface="+mn-lt"/>
                <a:cs typeface="+mn-lt"/>
              </a:rPr>
              <a:t>, 2019, </a:t>
            </a:r>
            <a:r>
              <a:rPr lang="en-US" sz="1000">
                <a:ea typeface="+mn-lt"/>
                <a:cs typeface="+mn-lt"/>
                <a:hlinkClick r:id="rId4"/>
              </a:rPr>
              <a:t>www.spec.org/spec/faq/#01SPEC.General.10whatis</a:t>
            </a:r>
            <a:r>
              <a:rPr lang="en-US" sz="1000">
                <a:ea typeface="+mn-lt"/>
                <a:cs typeface="+mn-lt"/>
              </a:rPr>
              <a:t>.</a:t>
            </a:r>
            <a:endParaRPr lang="en-US">
              <a:ea typeface="+mn-lt"/>
              <a:cs typeface="+mn-lt"/>
            </a:endParaRPr>
          </a:p>
        </p:txBody>
      </p:sp>
    </p:spTree>
    <p:extLst>
      <p:ext uri="{BB962C8B-B14F-4D97-AF65-F5344CB8AC3E}">
        <p14:creationId xmlns:p14="http://schemas.microsoft.com/office/powerpoint/2010/main" val="2433101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18C11-D5C4-42FE-99FE-C2656D6328FD}"/>
              </a:ext>
            </a:extLst>
          </p:cNvPr>
          <p:cNvSpPr>
            <a:spLocks noGrp="1"/>
          </p:cNvSpPr>
          <p:nvPr>
            <p:ph type="title"/>
          </p:nvPr>
        </p:nvSpPr>
        <p:spPr/>
        <p:txBody>
          <a:bodyPr/>
          <a:lstStyle/>
          <a:p>
            <a:r>
              <a:rPr lang="en-US">
                <a:cs typeface="Arial"/>
              </a:rPr>
              <a:t>Examples</a:t>
            </a:r>
            <a:endParaRPr lang="en-US"/>
          </a:p>
        </p:txBody>
      </p:sp>
      <p:sp>
        <p:nvSpPr>
          <p:cNvPr id="5" name="Content Placeholder 4">
            <a:extLst>
              <a:ext uri="{FF2B5EF4-FFF2-40B4-BE49-F238E27FC236}">
                <a16:creationId xmlns:a16="http://schemas.microsoft.com/office/drawing/2014/main" id="{62413154-408D-443B-A1E3-269C9B7760F8}"/>
              </a:ext>
            </a:extLst>
          </p:cNvPr>
          <p:cNvSpPr>
            <a:spLocks noGrp="1"/>
          </p:cNvSpPr>
          <p:nvPr>
            <p:ph idx="1"/>
          </p:nvPr>
        </p:nvSpPr>
        <p:spPr>
          <a:xfrm>
            <a:off x="6251368" y="1825625"/>
            <a:ext cx="5102432" cy="4351338"/>
          </a:xfrm>
        </p:spPr>
        <p:txBody>
          <a:bodyPr vert="horz" lIns="91440" tIns="45720" rIns="91440" bIns="45720" rtlCol="0" anchor="t">
            <a:normAutofit/>
          </a:bodyPr>
          <a:lstStyle/>
          <a:p>
            <a:r>
              <a:rPr lang="en-US" dirty="0">
                <a:cs typeface="Calibri"/>
              </a:rPr>
              <a:t>How does this hierarchy apply to your field?</a:t>
            </a:r>
          </a:p>
          <a:p>
            <a:pPr lvl="1"/>
            <a:r>
              <a:rPr lang="en-US" dirty="0">
                <a:cs typeface="Calibri"/>
              </a:rPr>
              <a:t>Robotics</a:t>
            </a:r>
          </a:p>
          <a:p>
            <a:pPr lvl="1"/>
            <a:r>
              <a:rPr lang="en-US" dirty="0">
                <a:cs typeface="Calibri"/>
              </a:rPr>
              <a:t>Cybersecurity</a:t>
            </a:r>
          </a:p>
          <a:p>
            <a:pPr lvl="1"/>
            <a:r>
              <a:rPr lang="en-US" dirty="0">
                <a:cs typeface="Calibri"/>
              </a:rPr>
              <a:t>Computational Linguistics</a:t>
            </a:r>
          </a:p>
          <a:p>
            <a:pPr lvl="1"/>
            <a:r>
              <a:rPr lang="en-US" dirty="0">
                <a:cs typeface="Calibri"/>
              </a:rPr>
              <a:t>Education</a:t>
            </a:r>
          </a:p>
        </p:txBody>
      </p:sp>
      <p:pic>
        <p:nvPicPr>
          <p:cNvPr id="3" name="Picture 6" descr="Shape, arrow&#10;&#10;Description automatically generated">
            <a:extLst>
              <a:ext uri="{FF2B5EF4-FFF2-40B4-BE49-F238E27FC236}">
                <a16:creationId xmlns:a16="http://schemas.microsoft.com/office/drawing/2014/main" id="{54DF434B-32C2-4D69-8732-CB496817797E}"/>
              </a:ext>
            </a:extLst>
          </p:cNvPr>
          <p:cNvPicPr>
            <a:picLocks noChangeAspect="1"/>
          </p:cNvPicPr>
          <p:nvPr/>
        </p:nvPicPr>
        <p:blipFill>
          <a:blip r:embed="rId2"/>
          <a:stretch>
            <a:fillRect/>
          </a:stretch>
        </p:blipFill>
        <p:spPr>
          <a:xfrm>
            <a:off x="494552" y="2394939"/>
            <a:ext cx="5121007" cy="3444570"/>
          </a:xfrm>
          <a:prstGeom prst="rect">
            <a:avLst/>
          </a:prstGeom>
        </p:spPr>
      </p:pic>
    </p:spTree>
    <p:extLst>
      <p:ext uri="{BB962C8B-B14F-4D97-AF65-F5344CB8AC3E}">
        <p14:creationId xmlns:p14="http://schemas.microsoft.com/office/powerpoint/2010/main" val="618032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484EF-91BE-4967-AB9A-A6AABEE368D6}"/>
              </a:ext>
            </a:extLst>
          </p:cNvPr>
          <p:cNvSpPr>
            <a:spLocks noGrp="1"/>
          </p:cNvSpPr>
          <p:nvPr>
            <p:ph type="title"/>
          </p:nvPr>
        </p:nvSpPr>
        <p:spPr/>
        <p:txBody>
          <a:bodyPr/>
          <a:lstStyle/>
          <a:p>
            <a:r>
              <a:rPr lang="en-US">
                <a:cs typeface="Calibri Light"/>
              </a:rPr>
              <a:t>Questions?</a:t>
            </a:r>
            <a:endParaRPr lang="en-US"/>
          </a:p>
        </p:txBody>
      </p:sp>
      <p:sp>
        <p:nvSpPr>
          <p:cNvPr id="3" name="Content Placeholder 2">
            <a:extLst>
              <a:ext uri="{FF2B5EF4-FFF2-40B4-BE49-F238E27FC236}">
                <a16:creationId xmlns:a16="http://schemas.microsoft.com/office/drawing/2014/main" id="{DAF8CF67-46B8-4547-8587-0A652940DDB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02432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587E7-2691-4AFB-A283-D6A0E5DC56B1}"/>
              </a:ext>
            </a:extLst>
          </p:cNvPr>
          <p:cNvSpPr>
            <a:spLocks noGrp="1"/>
          </p:cNvSpPr>
          <p:nvPr>
            <p:ph type="title"/>
          </p:nvPr>
        </p:nvSpPr>
        <p:spPr/>
        <p:txBody>
          <a:bodyPr/>
          <a:lstStyle/>
          <a:p>
            <a:r>
              <a:rPr lang="en-US" b="1">
                <a:cs typeface="Calibri Light"/>
              </a:rPr>
              <a:t>References</a:t>
            </a:r>
          </a:p>
        </p:txBody>
      </p:sp>
      <p:sp>
        <p:nvSpPr>
          <p:cNvPr id="3" name="Content Placeholder 2">
            <a:extLst>
              <a:ext uri="{FF2B5EF4-FFF2-40B4-BE49-F238E27FC236}">
                <a16:creationId xmlns:a16="http://schemas.microsoft.com/office/drawing/2014/main" id="{EC966C5E-3404-410F-A657-53AB1486E9A4}"/>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en-US">
                <a:ea typeface="+mn-lt"/>
                <a:cs typeface="+mn-lt"/>
              </a:rPr>
              <a:t>Blackburn, S. M., McKinley, K. S., Garner, R., Hoffmann, C., Khan, A. M., Bentzur, R., ... &amp; Wiedermann, B. (2008). Wake up and smell the coffee: Evaluation methodology for the 21st century. </a:t>
            </a:r>
            <a:r>
              <a:rPr lang="en-US" i="1">
                <a:ea typeface="+mn-lt"/>
                <a:cs typeface="+mn-lt"/>
              </a:rPr>
              <a:t>Communications of the ACM</a:t>
            </a:r>
            <a:r>
              <a:rPr lang="en-US">
                <a:ea typeface="+mn-lt"/>
                <a:cs typeface="+mn-lt"/>
              </a:rPr>
              <a:t>, </a:t>
            </a:r>
            <a:r>
              <a:rPr lang="en-US" i="1">
                <a:ea typeface="+mn-lt"/>
                <a:cs typeface="+mn-lt"/>
              </a:rPr>
              <a:t>51</a:t>
            </a:r>
            <a:r>
              <a:rPr lang="en-US">
                <a:ea typeface="+mn-lt"/>
                <a:cs typeface="+mn-lt"/>
              </a:rPr>
              <a:t>(8), 83-89.</a:t>
            </a:r>
            <a:endParaRPr lang="en-US">
              <a:cs typeface="Calibri" panose="020F0502020204030204"/>
            </a:endParaRPr>
          </a:p>
          <a:p>
            <a:pPr marL="0" indent="0">
              <a:buNone/>
            </a:pPr>
            <a:endParaRPr lang="en-US">
              <a:ea typeface="+mn-lt"/>
              <a:cs typeface="+mn-lt"/>
            </a:endParaRPr>
          </a:p>
          <a:p>
            <a:pPr marL="0" indent="0">
              <a:buNone/>
            </a:pPr>
            <a:r>
              <a:rPr lang="en-US">
                <a:ea typeface="+mn-lt"/>
                <a:cs typeface="+mn-lt"/>
              </a:rPr>
              <a:t>Trochim, William MK. "Pattern matching, validity, and conceptualization in program evaluation." </a:t>
            </a:r>
            <a:r>
              <a:rPr lang="en-US" i="1">
                <a:ea typeface="+mn-lt"/>
                <a:cs typeface="+mn-lt"/>
              </a:rPr>
              <a:t>Evaluation review</a:t>
            </a:r>
            <a:r>
              <a:rPr lang="en-US">
                <a:ea typeface="+mn-lt"/>
                <a:cs typeface="+mn-lt"/>
              </a:rPr>
              <a:t> 9.5 (1985): 575-604.</a:t>
            </a:r>
          </a:p>
          <a:p>
            <a:pPr>
              <a:buNone/>
            </a:pPr>
            <a:endParaRPr lang="en-US">
              <a:cs typeface="Calibri" panose="020F0502020204030204"/>
            </a:endParaRPr>
          </a:p>
          <a:p>
            <a:pPr>
              <a:buNone/>
            </a:pPr>
            <a:r>
              <a:rPr lang="en-US">
                <a:cs typeface="Calibri" panose="020F0502020204030204"/>
              </a:rPr>
              <a:t>Trochim, William MK, and James P. Donnelly. </a:t>
            </a:r>
            <a:r>
              <a:rPr lang="en-US" i="1">
                <a:cs typeface="Calibri" panose="020F0502020204030204"/>
              </a:rPr>
              <a:t>Research methods knowledge base</a:t>
            </a:r>
            <a:r>
              <a:rPr lang="en-US">
                <a:cs typeface="Calibri" panose="020F0502020204030204"/>
              </a:rPr>
              <a:t>. Vol. 2. Atomic Dog Pub., 2001.</a:t>
            </a:r>
            <a:br>
              <a:rPr lang="en-US">
                <a:cs typeface="Calibri" panose="020F0502020204030204"/>
              </a:rPr>
            </a:br>
            <a:endParaRPr lang="en-US">
              <a:ea typeface="+mn-lt"/>
              <a:cs typeface="+mn-lt"/>
            </a:endParaRPr>
          </a:p>
          <a:p>
            <a:pPr>
              <a:buNone/>
            </a:pPr>
            <a:r>
              <a:rPr lang="en-US">
                <a:cs typeface="Calibri" panose="020F0502020204030204"/>
              </a:rPr>
              <a:t>Zobel, Justin. </a:t>
            </a:r>
            <a:r>
              <a:rPr lang="en-US" i="1">
                <a:cs typeface="Calibri" panose="020F0502020204030204"/>
              </a:rPr>
              <a:t>Writing for computer science</a:t>
            </a:r>
            <a:r>
              <a:rPr lang="en-US">
                <a:cs typeface="Calibri" panose="020F0502020204030204"/>
              </a:rPr>
              <a:t>. Vol. 8. New York NY: Springer, 2004.</a:t>
            </a:r>
          </a:p>
        </p:txBody>
      </p:sp>
    </p:spTree>
    <p:extLst>
      <p:ext uri="{BB962C8B-B14F-4D97-AF65-F5344CB8AC3E}">
        <p14:creationId xmlns:p14="http://schemas.microsoft.com/office/powerpoint/2010/main" val="3225156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BE822-AF99-4C36-9A02-A9AD0D29C02F}"/>
              </a:ext>
            </a:extLst>
          </p:cNvPr>
          <p:cNvSpPr>
            <a:spLocks noGrp="1"/>
          </p:cNvSpPr>
          <p:nvPr>
            <p:ph type="title"/>
          </p:nvPr>
        </p:nvSpPr>
        <p:spPr/>
        <p:txBody>
          <a:bodyPr/>
          <a:lstStyle/>
          <a:p>
            <a:r>
              <a:rPr lang="en-US">
                <a:cs typeface="Calibri Light"/>
              </a:rPr>
              <a:t>Discussion Questions</a:t>
            </a:r>
            <a:endParaRPr lang="en-US"/>
          </a:p>
        </p:txBody>
      </p:sp>
      <p:sp>
        <p:nvSpPr>
          <p:cNvPr id="3" name="Content Placeholder 2">
            <a:extLst>
              <a:ext uri="{FF2B5EF4-FFF2-40B4-BE49-F238E27FC236}">
                <a16:creationId xmlns:a16="http://schemas.microsoft.com/office/drawing/2014/main" id="{AEF722BB-FF82-44E0-88E7-0DFCD6BA5E79}"/>
              </a:ext>
            </a:extLst>
          </p:cNvPr>
          <p:cNvSpPr>
            <a:spLocks noGrp="1"/>
          </p:cNvSpPr>
          <p:nvPr>
            <p:ph idx="1"/>
          </p:nvPr>
        </p:nvSpPr>
        <p:spPr>
          <a:xfrm>
            <a:off x="838200" y="1825625"/>
            <a:ext cx="10515600" cy="4776959"/>
          </a:xfrm>
        </p:spPr>
        <p:txBody>
          <a:bodyPr vert="horz" lIns="91440" tIns="45720" rIns="91440" bIns="45720" rtlCol="0" anchor="t">
            <a:normAutofit fontScale="55000" lnSpcReduction="20000"/>
          </a:bodyPr>
          <a:lstStyle/>
          <a:p>
            <a:pPr marL="0" indent="0">
              <a:buNone/>
            </a:pPr>
            <a:r>
              <a:rPr lang="en-US">
                <a:cs typeface="Calibri"/>
              </a:rPr>
              <a:t>The author implies that all research should run against benchmarks. Do you agree with this? Even if the benchmarks are diverse, could it result in biased work (i.e. Are researchers forced to create work with benchmarks in mind or should they create their own benchmarks)?</a:t>
            </a:r>
            <a:endParaRPr lang="en-US"/>
          </a:p>
          <a:p>
            <a:pPr marL="0" indent="0">
              <a:buNone/>
            </a:pPr>
            <a:endParaRPr lang="en-US">
              <a:cs typeface="Calibri"/>
            </a:endParaRPr>
          </a:p>
          <a:p>
            <a:pPr marL="0" indent="0">
              <a:buNone/>
            </a:pPr>
            <a:r>
              <a:rPr lang="en-US">
                <a:cs typeface="Calibri"/>
              </a:rPr>
              <a:t>Is there an argument to be made around creating benchmarks that are similar to one another and not just creating diverse benchmarks?</a:t>
            </a:r>
          </a:p>
          <a:p>
            <a:pPr marL="0" indent="0">
              <a:buNone/>
            </a:pPr>
            <a:endParaRPr lang="en-US">
              <a:cs typeface="Calibri"/>
            </a:endParaRPr>
          </a:p>
          <a:p>
            <a:pPr marL="0" indent="0">
              <a:buNone/>
            </a:pPr>
            <a:r>
              <a:rPr lang="en-US">
                <a:cs typeface="Calibri"/>
              </a:rPr>
              <a:t>The authors say benchmarks shouldn't be the responsibility of the researcher. Whose responsibility is it to ensure benchmarks are created, maintained and "good"?</a:t>
            </a:r>
          </a:p>
          <a:p>
            <a:pPr marL="0" indent="0">
              <a:buNone/>
            </a:pPr>
            <a:endParaRPr lang="en-US">
              <a:cs typeface="Calibri"/>
            </a:endParaRPr>
          </a:p>
          <a:p>
            <a:pPr marL="0" indent="0">
              <a:buNone/>
            </a:pPr>
            <a:r>
              <a:rPr lang="en-US">
                <a:cs typeface="Calibri"/>
              </a:rPr>
              <a:t>Do we need consortiums or groups to create standardized benchmarks? Could a site like Kaggle (aggregator of datasets for the public) act in lieu of that? Should researchers create their own benchmarks?</a:t>
            </a:r>
          </a:p>
          <a:p>
            <a:pPr marL="0" indent="0">
              <a:buNone/>
            </a:pPr>
            <a:endParaRPr lang="en-US">
              <a:cs typeface="Calibri"/>
            </a:endParaRPr>
          </a:p>
          <a:p>
            <a:pPr marL="0" indent="0">
              <a:buNone/>
            </a:pPr>
            <a:r>
              <a:rPr lang="en-US">
                <a:cs typeface="Calibri"/>
              </a:rPr>
              <a:t>The article discusses experimental design and analysis in the context of evaluating a new garbage collector (reclaim memory from objects no longer in use) by doing things like varying the architecture and holding garbage collection constant, and running multiple iterations of experiments.</a:t>
            </a:r>
          </a:p>
          <a:p>
            <a:pPr marL="457200" indent="-457200"/>
            <a:r>
              <a:rPr lang="en-US">
                <a:cs typeface="Calibri"/>
              </a:rPr>
              <a:t>What are examples in your field on how to control experimental design? Are there standards for experimental design in your field?</a:t>
            </a:r>
          </a:p>
          <a:p>
            <a:pPr marL="457200" indent="-457200"/>
            <a:r>
              <a:rPr lang="en-US">
                <a:cs typeface="Calibri"/>
              </a:rPr>
              <a:t>What kinds of analyses are done to ensure completeness/accuracy in your work/field?</a:t>
            </a:r>
          </a:p>
          <a:p>
            <a:pPr marL="0" indent="0">
              <a:buNone/>
            </a:pPr>
            <a:endParaRPr lang="en-US">
              <a:cs typeface="Calibri"/>
            </a:endParaRPr>
          </a:p>
          <a:p>
            <a:pPr marL="0" indent="0">
              <a:buNone/>
            </a:pPr>
            <a:endParaRPr lang="en-US">
              <a:cs typeface="Calibri"/>
            </a:endParaRPr>
          </a:p>
          <a:p>
            <a:pPr marL="0" indent="0">
              <a:buNone/>
            </a:pPr>
            <a:endParaRPr lang="en-US">
              <a:cs typeface="Calibri"/>
            </a:endParaRPr>
          </a:p>
          <a:p>
            <a:pPr marL="0" indent="0">
              <a:buNone/>
            </a:pPr>
            <a:endParaRPr lang="en-US">
              <a:cs typeface="Calibri"/>
            </a:endParaRPr>
          </a:p>
        </p:txBody>
      </p:sp>
    </p:spTree>
    <p:extLst>
      <p:ext uri="{BB962C8B-B14F-4D97-AF65-F5344CB8AC3E}">
        <p14:creationId xmlns:p14="http://schemas.microsoft.com/office/powerpoint/2010/main" val="3635940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18824-CD4B-4902-B4F2-4C03FFBF681F}"/>
              </a:ext>
            </a:extLst>
          </p:cNvPr>
          <p:cNvSpPr>
            <a:spLocks noGrp="1"/>
          </p:cNvSpPr>
          <p:nvPr>
            <p:ph type="ctrTitle"/>
          </p:nvPr>
        </p:nvSpPr>
        <p:spPr/>
        <p:txBody>
          <a:bodyPr/>
          <a:lstStyle/>
          <a:p>
            <a:r>
              <a:rPr lang="en-US">
                <a:cs typeface="Calibri Light"/>
              </a:rPr>
              <a:t>Construct Validity</a:t>
            </a:r>
            <a:endParaRPr lang="en-US"/>
          </a:p>
        </p:txBody>
      </p:sp>
      <p:sp>
        <p:nvSpPr>
          <p:cNvPr id="3" name="Content Placeholder 2">
            <a:extLst>
              <a:ext uri="{FF2B5EF4-FFF2-40B4-BE49-F238E27FC236}">
                <a16:creationId xmlns:a16="http://schemas.microsoft.com/office/drawing/2014/main" id="{603F3530-F499-403F-A650-F26E4FB9E1D4}"/>
              </a:ext>
            </a:extLst>
          </p:cNvPr>
          <p:cNvSpPr>
            <a:spLocks noGrp="1"/>
          </p:cNvSpPr>
          <p:nvPr>
            <p:ph type="subTitle" idx="1"/>
          </p:nvPr>
        </p:nvSpPr>
        <p:spPr/>
        <p:txBody>
          <a:bodyPr vert="horz" lIns="91440" tIns="45720" rIns="91440" bIns="45720" rtlCol="0" anchor="t">
            <a:normAutofit/>
          </a:bodyPr>
          <a:lstStyle/>
          <a:p>
            <a:r>
              <a:rPr lang="en-US">
                <a:cs typeface="Calibri"/>
              </a:rPr>
              <a:t>A reflection of the truth.</a:t>
            </a:r>
            <a:endParaRPr lang="en-US"/>
          </a:p>
        </p:txBody>
      </p:sp>
    </p:spTree>
    <p:extLst>
      <p:ext uri="{BB962C8B-B14F-4D97-AF65-F5344CB8AC3E}">
        <p14:creationId xmlns:p14="http://schemas.microsoft.com/office/powerpoint/2010/main" val="1801283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1276D-078F-4A55-9B16-B70E11E83456}"/>
              </a:ext>
            </a:extLst>
          </p:cNvPr>
          <p:cNvSpPr>
            <a:spLocks noGrp="1"/>
          </p:cNvSpPr>
          <p:nvPr>
            <p:ph type="title"/>
          </p:nvPr>
        </p:nvSpPr>
        <p:spPr/>
        <p:txBody>
          <a:bodyPr/>
          <a:lstStyle/>
          <a:p>
            <a:r>
              <a:rPr lang="en-US">
                <a:cs typeface="Calibri Light"/>
              </a:rPr>
              <a:t>A Few Definitions</a:t>
            </a:r>
          </a:p>
        </p:txBody>
      </p:sp>
      <p:sp>
        <p:nvSpPr>
          <p:cNvPr id="3" name="Content Placeholder 2">
            <a:extLst>
              <a:ext uri="{FF2B5EF4-FFF2-40B4-BE49-F238E27FC236}">
                <a16:creationId xmlns:a16="http://schemas.microsoft.com/office/drawing/2014/main" id="{3EF2A2EC-7C81-4BC3-9726-68CEEFBED34A}"/>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n-US" b="1">
                <a:solidFill>
                  <a:schemeClr val="accent3"/>
                </a:solidFill>
                <a:ea typeface="+mn-lt"/>
                <a:cs typeface="+mn-lt"/>
              </a:rPr>
              <a:t>Operationalization</a:t>
            </a:r>
            <a:r>
              <a:rPr lang="en-US" b="1">
                <a:solidFill>
                  <a:srgbClr val="FFFFFF"/>
                </a:solidFill>
                <a:ea typeface="+mn-lt"/>
                <a:cs typeface="+mn-lt"/>
              </a:rPr>
              <a:t> </a:t>
            </a:r>
            <a:r>
              <a:rPr lang="en-US">
                <a:ea typeface="+mn-lt"/>
                <a:cs typeface="+mn-lt"/>
              </a:rPr>
              <a:t>– the translation of a concept or construct into a functioning and operating reality</a:t>
            </a:r>
          </a:p>
          <a:p>
            <a:pPr marL="0" indent="0">
              <a:buNone/>
            </a:pPr>
            <a:endParaRPr lang="en-US" b="1">
              <a:ea typeface="+mn-lt"/>
              <a:cs typeface="+mn-lt"/>
            </a:endParaRPr>
          </a:p>
          <a:p>
            <a:pPr marL="0" indent="0">
              <a:buNone/>
            </a:pPr>
            <a:r>
              <a:rPr lang="en-US" b="1">
                <a:solidFill>
                  <a:schemeClr val="accent3"/>
                </a:solidFill>
                <a:ea typeface="+mn-lt"/>
                <a:cs typeface="+mn-lt"/>
              </a:rPr>
              <a:t>Construct validity</a:t>
            </a:r>
            <a:r>
              <a:rPr lang="en-US" b="1">
                <a:ea typeface="+mn-lt"/>
                <a:cs typeface="+mn-lt"/>
              </a:rPr>
              <a:t> </a:t>
            </a:r>
            <a:r>
              <a:rPr lang="en-US">
                <a:ea typeface="+mn-lt"/>
                <a:cs typeface="+mn-lt"/>
              </a:rPr>
              <a:t>– the degree to which </a:t>
            </a:r>
            <a:r>
              <a:rPr lang="en-US" b="1">
                <a:solidFill>
                  <a:schemeClr val="accent1"/>
                </a:solidFill>
                <a:ea typeface="+mn-lt"/>
                <a:cs typeface="+mn-lt"/>
              </a:rPr>
              <a:t>inferences</a:t>
            </a:r>
            <a:r>
              <a:rPr lang="en-US">
                <a:solidFill>
                  <a:schemeClr val="accent1"/>
                </a:solidFill>
                <a:ea typeface="+mn-lt"/>
                <a:cs typeface="+mn-lt"/>
              </a:rPr>
              <a:t> </a:t>
            </a:r>
            <a:r>
              <a:rPr lang="en-US">
                <a:ea typeface="+mn-lt"/>
                <a:cs typeface="+mn-lt"/>
              </a:rPr>
              <a:t>can legitimately be made </a:t>
            </a:r>
            <a:r>
              <a:rPr lang="en-US" b="1">
                <a:solidFill>
                  <a:schemeClr val="accent1"/>
                </a:solidFill>
                <a:ea typeface="+mn-lt"/>
                <a:cs typeface="+mn-lt"/>
              </a:rPr>
              <a:t>from the operationalizations</a:t>
            </a:r>
            <a:r>
              <a:rPr lang="en-US">
                <a:ea typeface="+mn-lt"/>
                <a:cs typeface="+mn-lt"/>
              </a:rPr>
              <a:t> in your study </a:t>
            </a:r>
            <a:r>
              <a:rPr lang="en-US" b="1">
                <a:solidFill>
                  <a:schemeClr val="accent1"/>
                </a:solidFill>
                <a:ea typeface="+mn-lt"/>
                <a:cs typeface="+mn-lt"/>
              </a:rPr>
              <a:t>to the theoretical constructs</a:t>
            </a:r>
            <a:r>
              <a:rPr lang="en-US">
                <a:ea typeface="+mn-lt"/>
                <a:cs typeface="+mn-lt"/>
              </a:rPr>
              <a:t> on which those operationalizations were based</a:t>
            </a:r>
            <a:endParaRPr lang="en-US">
              <a:cs typeface="Calibri"/>
            </a:endParaRPr>
          </a:p>
          <a:p>
            <a:pPr marL="0" indent="0">
              <a:buNone/>
            </a:pPr>
            <a:endParaRPr lang="en-US">
              <a:ea typeface="+mn-lt"/>
              <a:cs typeface="+mn-lt"/>
            </a:endParaRPr>
          </a:p>
          <a:p>
            <a:pPr marL="0" indent="0">
              <a:buNone/>
            </a:pPr>
            <a:r>
              <a:rPr lang="en-US" b="1">
                <a:ea typeface="+mn-lt"/>
                <a:cs typeface="+mn-lt"/>
              </a:rPr>
              <a:t>Example</a:t>
            </a:r>
            <a:r>
              <a:rPr lang="en-US">
                <a:ea typeface="+mn-lt"/>
                <a:cs typeface="+mn-lt"/>
              </a:rPr>
              <a:t>: Construct validity ≈ sampling a population</a:t>
            </a:r>
            <a:endParaRPr lang="en-US">
              <a:cs typeface="Calibri" panose="020F0502020204030204"/>
            </a:endParaRPr>
          </a:p>
          <a:p>
            <a:pPr lvl="1"/>
            <a:r>
              <a:rPr lang="en-US">
                <a:ea typeface="+mn-lt"/>
                <a:cs typeface="+mn-lt"/>
              </a:rPr>
              <a:t>The population is the “construct”</a:t>
            </a:r>
          </a:p>
          <a:p>
            <a:pPr lvl="1"/>
            <a:r>
              <a:rPr lang="en-US">
                <a:ea typeface="+mn-lt"/>
                <a:cs typeface="+mn-lt"/>
              </a:rPr>
              <a:t>The sample is the operationalization</a:t>
            </a:r>
          </a:p>
          <a:p>
            <a:pPr lvl="1"/>
            <a:r>
              <a:rPr lang="en-US">
                <a:cs typeface="Calibri"/>
              </a:rPr>
              <a:t>How well does the sample represent the population?</a:t>
            </a:r>
          </a:p>
        </p:txBody>
      </p:sp>
    </p:spTree>
    <p:extLst>
      <p:ext uri="{BB962C8B-B14F-4D97-AF65-F5344CB8AC3E}">
        <p14:creationId xmlns:p14="http://schemas.microsoft.com/office/powerpoint/2010/main" val="361412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6F26-E0F9-4992-93CD-26421490175F}"/>
              </a:ext>
            </a:extLst>
          </p:cNvPr>
          <p:cNvSpPr>
            <a:spLocks noGrp="1"/>
          </p:cNvSpPr>
          <p:nvPr>
            <p:ph type="title"/>
          </p:nvPr>
        </p:nvSpPr>
        <p:spPr/>
        <p:txBody>
          <a:bodyPr/>
          <a:lstStyle/>
          <a:p>
            <a:r>
              <a:rPr lang="en-US">
                <a:cs typeface="Calibri Light"/>
              </a:rPr>
              <a:t>Construct Validity</a:t>
            </a:r>
            <a:endParaRPr lang="en-US"/>
          </a:p>
        </p:txBody>
      </p:sp>
      <p:pic>
        <p:nvPicPr>
          <p:cNvPr id="4" name="Picture 4" descr="Diagram, timeline&#10;&#10;Description automatically generated">
            <a:extLst>
              <a:ext uri="{FF2B5EF4-FFF2-40B4-BE49-F238E27FC236}">
                <a16:creationId xmlns:a16="http://schemas.microsoft.com/office/drawing/2014/main" id="{8F2EE7BA-AB62-4A7F-A1CD-B670D5433231}"/>
              </a:ext>
            </a:extLst>
          </p:cNvPr>
          <p:cNvPicPr>
            <a:picLocks noGrp="1" noChangeAspect="1"/>
          </p:cNvPicPr>
          <p:nvPr>
            <p:ph idx="1"/>
          </p:nvPr>
        </p:nvPicPr>
        <p:blipFill>
          <a:blip r:embed="rId2"/>
          <a:stretch>
            <a:fillRect/>
          </a:stretch>
        </p:blipFill>
        <p:spPr>
          <a:xfrm>
            <a:off x="840664" y="1688042"/>
            <a:ext cx="6920479" cy="4351338"/>
          </a:xfrm>
        </p:spPr>
      </p:pic>
      <p:sp>
        <p:nvSpPr>
          <p:cNvPr id="7" name="Content Placeholder 2">
            <a:extLst>
              <a:ext uri="{FF2B5EF4-FFF2-40B4-BE49-F238E27FC236}">
                <a16:creationId xmlns:a16="http://schemas.microsoft.com/office/drawing/2014/main" id="{F72316EB-6C34-4B2A-96CD-44E1A7A743F4}"/>
              </a:ext>
            </a:extLst>
          </p:cNvPr>
          <p:cNvSpPr txBox="1">
            <a:spLocks/>
          </p:cNvSpPr>
          <p:nvPr/>
        </p:nvSpPr>
        <p:spPr>
          <a:xfrm>
            <a:off x="7746022" y="1714256"/>
            <a:ext cx="3613639" cy="2167916"/>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accent3"/>
                </a:solidFill>
                <a:cs typeface="Calibri"/>
              </a:rPr>
              <a:t>Land of Theory</a:t>
            </a:r>
          </a:p>
          <a:p>
            <a:r>
              <a:rPr lang="en-US">
                <a:ea typeface="+mn-lt"/>
                <a:cs typeface="+mn-lt"/>
              </a:rPr>
              <a:t>An attempt to explain or articulate to others what goes on inside your mind</a:t>
            </a:r>
            <a:endParaRPr lang="en-US">
              <a:cs typeface="Calibri"/>
            </a:endParaRPr>
          </a:p>
          <a:p>
            <a:r>
              <a:rPr lang="en-US">
                <a:ea typeface="+mn-lt"/>
                <a:cs typeface="+mn-lt"/>
              </a:rPr>
              <a:t>Ideas, theories, hunches and hypotheses about the world</a:t>
            </a:r>
            <a:endParaRPr lang="en-US"/>
          </a:p>
        </p:txBody>
      </p:sp>
      <p:sp>
        <p:nvSpPr>
          <p:cNvPr id="9" name="Content Placeholder 2">
            <a:extLst>
              <a:ext uri="{FF2B5EF4-FFF2-40B4-BE49-F238E27FC236}">
                <a16:creationId xmlns:a16="http://schemas.microsoft.com/office/drawing/2014/main" id="{B0E00D6A-F9FB-4629-85AC-D84E1C9F9644}"/>
              </a:ext>
            </a:extLst>
          </p:cNvPr>
          <p:cNvSpPr txBox="1">
            <a:spLocks/>
          </p:cNvSpPr>
          <p:nvPr/>
        </p:nvSpPr>
        <p:spPr>
          <a:xfrm>
            <a:off x="7760675" y="3868370"/>
            <a:ext cx="3606313" cy="2417031"/>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accent3"/>
                </a:solidFill>
                <a:cs typeface="Calibri"/>
              </a:rPr>
              <a:t>Land of Observation</a:t>
            </a:r>
          </a:p>
          <a:p>
            <a:r>
              <a:rPr lang="en-US">
                <a:ea typeface="+mn-lt"/>
                <a:cs typeface="+mn-lt"/>
              </a:rPr>
              <a:t>The actual program or treatment, and actual measures or observational procedures</a:t>
            </a:r>
            <a:endParaRPr lang="en-US">
              <a:cs typeface="Calibri"/>
            </a:endParaRPr>
          </a:p>
          <a:p>
            <a:r>
              <a:rPr lang="en-US">
                <a:ea typeface="+mn-lt"/>
                <a:cs typeface="+mn-lt"/>
              </a:rPr>
              <a:t>The program/measures are based on what you had in mind</a:t>
            </a:r>
            <a:endParaRPr lang="en-US"/>
          </a:p>
        </p:txBody>
      </p:sp>
    </p:spTree>
    <p:extLst>
      <p:ext uri="{BB962C8B-B14F-4D97-AF65-F5344CB8AC3E}">
        <p14:creationId xmlns:p14="http://schemas.microsoft.com/office/powerpoint/2010/main" val="4256607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6F26-E0F9-4992-93CD-26421490175F}"/>
              </a:ext>
            </a:extLst>
          </p:cNvPr>
          <p:cNvSpPr>
            <a:spLocks noGrp="1"/>
          </p:cNvSpPr>
          <p:nvPr>
            <p:ph type="title"/>
          </p:nvPr>
        </p:nvSpPr>
        <p:spPr/>
        <p:txBody>
          <a:bodyPr/>
          <a:lstStyle/>
          <a:p>
            <a:r>
              <a:rPr lang="en-US">
                <a:cs typeface="Calibri Light"/>
              </a:rPr>
              <a:t>Construct Validity</a:t>
            </a:r>
            <a:endParaRPr lang="en-US"/>
          </a:p>
        </p:txBody>
      </p:sp>
      <p:pic>
        <p:nvPicPr>
          <p:cNvPr id="4" name="Picture 4" descr="Diagram, timeline&#10;&#10;Description automatically generated">
            <a:extLst>
              <a:ext uri="{FF2B5EF4-FFF2-40B4-BE49-F238E27FC236}">
                <a16:creationId xmlns:a16="http://schemas.microsoft.com/office/drawing/2014/main" id="{8F2EE7BA-AB62-4A7F-A1CD-B670D5433231}"/>
              </a:ext>
            </a:extLst>
          </p:cNvPr>
          <p:cNvPicPr>
            <a:picLocks noGrp="1" noChangeAspect="1"/>
          </p:cNvPicPr>
          <p:nvPr>
            <p:ph sz="half" idx="1"/>
          </p:nvPr>
        </p:nvPicPr>
        <p:blipFill>
          <a:blip r:embed="rId3"/>
          <a:stretch>
            <a:fillRect/>
          </a:stretch>
        </p:blipFill>
        <p:spPr>
          <a:xfrm>
            <a:off x="7690502" y="422519"/>
            <a:ext cx="4060581" cy="2539958"/>
          </a:xfrm>
        </p:spPr>
      </p:pic>
      <p:sp>
        <p:nvSpPr>
          <p:cNvPr id="3" name="Content Placeholder 2">
            <a:extLst>
              <a:ext uri="{FF2B5EF4-FFF2-40B4-BE49-F238E27FC236}">
                <a16:creationId xmlns:a16="http://schemas.microsoft.com/office/drawing/2014/main" id="{A741A4E5-2C6B-4566-8F61-B5782E0DFDC2}"/>
              </a:ext>
            </a:extLst>
          </p:cNvPr>
          <p:cNvSpPr>
            <a:spLocks noGrp="1"/>
          </p:cNvSpPr>
          <p:nvPr>
            <p:ph sz="half" idx="2"/>
          </p:nvPr>
        </p:nvSpPr>
        <p:spPr>
          <a:xfrm>
            <a:off x="838200" y="1694553"/>
            <a:ext cx="6852951" cy="1055039"/>
          </a:xfrm>
        </p:spPr>
        <p:txBody>
          <a:bodyPr vert="horz" lIns="91440" tIns="45720" rIns="91440" bIns="45720" rtlCol="0" anchor="t">
            <a:normAutofit fontScale="62500" lnSpcReduction="20000"/>
          </a:bodyPr>
          <a:lstStyle/>
          <a:p>
            <a:pPr marL="0" indent="0">
              <a:lnSpc>
                <a:spcPct val="120000"/>
              </a:lnSpc>
              <a:spcAft>
                <a:spcPts val="100"/>
              </a:spcAft>
              <a:buNone/>
            </a:pPr>
            <a:r>
              <a:rPr lang="en-US">
                <a:ea typeface="+mn-lt"/>
                <a:cs typeface="+mn-lt"/>
              </a:rPr>
              <a:t>How well ideas or theories are translated into actual programs or measures—when you think about the world or talk about it with others (land of theory) you are using words that represent concepts</a:t>
            </a:r>
          </a:p>
        </p:txBody>
      </p:sp>
      <p:sp>
        <p:nvSpPr>
          <p:cNvPr id="8" name="Content Placeholder 2">
            <a:extLst>
              <a:ext uri="{FF2B5EF4-FFF2-40B4-BE49-F238E27FC236}">
                <a16:creationId xmlns:a16="http://schemas.microsoft.com/office/drawing/2014/main" id="{0AAA8C4A-131D-41E2-B61A-1BCE434C6820}"/>
              </a:ext>
            </a:extLst>
          </p:cNvPr>
          <p:cNvSpPr txBox="1">
            <a:spLocks/>
          </p:cNvSpPr>
          <p:nvPr/>
        </p:nvSpPr>
        <p:spPr>
          <a:xfrm>
            <a:off x="836897" y="2917660"/>
            <a:ext cx="10767156" cy="3067499"/>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ea typeface="+mn-lt"/>
                <a:cs typeface="+mn-lt"/>
              </a:rPr>
              <a:t>To establish construct validity</a:t>
            </a:r>
          </a:p>
          <a:p>
            <a:pPr marL="514350" indent="-514350">
              <a:buFont typeface="Arial" panose="020B0604020202020204" pitchFamily="34" charset="0"/>
              <a:buAutoNum type="arabicPeriod"/>
            </a:pPr>
            <a:r>
              <a:rPr lang="en-US">
                <a:ea typeface="+mn-lt"/>
                <a:cs typeface="+mn-lt"/>
              </a:rPr>
              <a:t>Explain the constructs</a:t>
            </a:r>
          </a:p>
          <a:p>
            <a:pPr marL="514350" indent="-514350">
              <a:buFont typeface="Arial" panose="020B0604020202020204" pitchFamily="34" charset="0"/>
              <a:buAutoNum type="arabicPeriod"/>
            </a:pPr>
            <a:r>
              <a:rPr lang="en-US">
                <a:ea typeface="+mn-lt"/>
                <a:cs typeface="+mn-lt"/>
              </a:rPr>
              <a:t>Provide evidence the operationalization of the construct is controlled</a:t>
            </a:r>
            <a:endParaRPr lang="en-US"/>
          </a:p>
          <a:p>
            <a:pPr marL="514350" indent="-514350">
              <a:buFont typeface="Arial" panose="020B0604020202020204" pitchFamily="34" charset="0"/>
              <a:buAutoNum type="arabicPeriod"/>
            </a:pPr>
            <a:r>
              <a:rPr lang="en-US">
                <a:cs typeface="Calibri"/>
              </a:rPr>
              <a:t>Provide evidence that outcomes are supported by the operationalization of the constructs</a:t>
            </a:r>
          </a:p>
          <a:p>
            <a:pPr marL="0" indent="0">
              <a:buFont typeface="Arial" panose="020B0604020202020204" pitchFamily="34" charset="0"/>
              <a:buNone/>
            </a:pPr>
            <a:endParaRPr lang="en-US">
              <a:ea typeface="+mn-lt"/>
              <a:cs typeface="+mn-lt"/>
            </a:endParaRPr>
          </a:p>
          <a:p>
            <a:pPr marL="0" indent="0">
              <a:buFont typeface="Arial"/>
              <a:buNone/>
            </a:pPr>
            <a:r>
              <a:rPr lang="en-US">
                <a:ea typeface="+mn-lt"/>
                <a:cs typeface="+mn-lt"/>
              </a:rPr>
              <a:t>E.g. a math tutoring program</a:t>
            </a:r>
            <a:endParaRPr lang="en-US"/>
          </a:p>
          <a:p>
            <a:pPr marL="971550" lvl="1" indent="-285750">
              <a:buFont typeface="Arial"/>
              <a:buChar char="•"/>
            </a:pPr>
            <a:r>
              <a:rPr lang="en-US">
                <a:ea typeface="+mn-lt"/>
                <a:cs typeface="+mn-lt"/>
              </a:rPr>
              <a:t>Discuss the format (1:1 teaching, application-based), the intended outcomes (increased test scores)</a:t>
            </a:r>
          </a:p>
          <a:p>
            <a:pPr marL="971550" lvl="1" indent="-285750">
              <a:buFont typeface="Arial"/>
              <a:buChar char="•"/>
            </a:pPr>
            <a:r>
              <a:rPr lang="en-US">
                <a:ea typeface="+mn-lt"/>
                <a:cs typeface="+mn-lt"/>
              </a:rPr>
              <a:t>These are constructs, not going into detail of the actual program</a:t>
            </a:r>
          </a:p>
        </p:txBody>
      </p:sp>
    </p:spTree>
    <p:extLst>
      <p:ext uri="{BB962C8B-B14F-4D97-AF65-F5344CB8AC3E}">
        <p14:creationId xmlns:p14="http://schemas.microsoft.com/office/powerpoint/2010/main" val="1468220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3305D-D3AA-4695-A69E-31D40FBAFFC6}"/>
              </a:ext>
            </a:extLst>
          </p:cNvPr>
          <p:cNvSpPr>
            <a:spLocks noGrp="1"/>
          </p:cNvSpPr>
          <p:nvPr>
            <p:ph type="title"/>
          </p:nvPr>
        </p:nvSpPr>
        <p:spPr/>
        <p:txBody>
          <a:bodyPr/>
          <a:lstStyle/>
          <a:p>
            <a:r>
              <a:rPr lang="en-US">
                <a:cs typeface="Calibri Light"/>
              </a:rPr>
              <a:t>Pattern Matching</a:t>
            </a:r>
            <a:endParaRPr lang="en-US"/>
          </a:p>
        </p:txBody>
      </p:sp>
      <p:pic>
        <p:nvPicPr>
          <p:cNvPr id="14" name="Picture 14" descr="Diagram&#10;&#10;Description automatically generated">
            <a:extLst>
              <a:ext uri="{FF2B5EF4-FFF2-40B4-BE49-F238E27FC236}">
                <a16:creationId xmlns:a16="http://schemas.microsoft.com/office/drawing/2014/main" id="{557D840A-1FBD-4F61-8C97-367A01E1D2EE}"/>
              </a:ext>
            </a:extLst>
          </p:cNvPr>
          <p:cNvPicPr>
            <a:picLocks noGrp="1" noChangeAspect="1"/>
          </p:cNvPicPr>
          <p:nvPr>
            <p:ph idx="1"/>
          </p:nvPr>
        </p:nvPicPr>
        <p:blipFill>
          <a:blip r:embed="rId2"/>
          <a:stretch>
            <a:fillRect/>
          </a:stretch>
        </p:blipFill>
        <p:spPr>
          <a:xfrm>
            <a:off x="5455128" y="2800435"/>
            <a:ext cx="5304554" cy="3465771"/>
          </a:xfrm>
        </p:spPr>
      </p:pic>
      <p:pic>
        <p:nvPicPr>
          <p:cNvPr id="5" name="Picture 5" descr="Diagram&#10;&#10;Description automatically generated">
            <a:extLst>
              <a:ext uri="{FF2B5EF4-FFF2-40B4-BE49-F238E27FC236}">
                <a16:creationId xmlns:a16="http://schemas.microsoft.com/office/drawing/2014/main" id="{3D1429EE-FA4C-4C13-8E13-AF5CA9208A61}"/>
              </a:ext>
            </a:extLst>
          </p:cNvPr>
          <p:cNvPicPr>
            <a:picLocks noChangeAspect="1"/>
          </p:cNvPicPr>
          <p:nvPr/>
        </p:nvPicPr>
        <p:blipFill>
          <a:blip r:embed="rId3"/>
          <a:stretch>
            <a:fillRect/>
          </a:stretch>
        </p:blipFill>
        <p:spPr>
          <a:xfrm>
            <a:off x="835001" y="3073885"/>
            <a:ext cx="3369493" cy="2920894"/>
          </a:xfrm>
          <a:prstGeom prst="rect">
            <a:avLst/>
          </a:prstGeom>
        </p:spPr>
      </p:pic>
      <p:sp>
        <p:nvSpPr>
          <p:cNvPr id="3" name="Content Placeholder 2">
            <a:extLst>
              <a:ext uri="{FF2B5EF4-FFF2-40B4-BE49-F238E27FC236}">
                <a16:creationId xmlns:a16="http://schemas.microsoft.com/office/drawing/2014/main" id="{E968DE6F-7D71-41B3-8FFF-36495F6BA4F9}"/>
              </a:ext>
            </a:extLst>
          </p:cNvPr>
          <p:cNvSpPr txBox="1">
            <a:spLocks/>
          </p:cNvSpPr>
          <p:nvPr/>
        </p:nvSpPr>
        <p:spPr>
          <a:xfrm>
            <a:off x="838200" y="1694553"/>
            <a:ext cx="10500130" cy="9638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Aft>
                <a:spcPts val="100"/>
              </a:spcAft>
              <a:buNone/>
            </a:pPr>
            <a:r>
              <a:rPr lang="en-US" sz="2400">
                <a:ea typeface="+mn-lt"/>
                <a:cs typeface="+mn-lt"/>
              </a:rPr>
              <a:t>An attempt to link two patterns: one is theoretical, the other is observed or operational</a:t>
            </a:r>
            <a:endParaRPr lang="en-US"/>
          </a:p>
        </p:txBody>
      </p:sp>
    </p:spTree>
    <p:extLst>
      <p:ext uri="{BB962C8B-B14F-4D97-AF65-F5344CB8AC3E}">
        <p14:creationId xmlns:p14="http://schemas.microsoft.com/office/powerpoint/2010/main" val="20087968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32</Slides>
  <Notes>7</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Evaluation Methodologies and Measurement/Reliability</vt:lpstr>
      <vt:lpstr>Overview</vt:lpstr>
      <vt:lpstr>Wake Up and Smell the Coffee: Evaluation Methodologies for the 21st Century</vt:lpstr>
      <vt:lpstr>Discussion Questions</vt:lpstr>
      <vt:lpstr>Construct Validity</vt:lpstr>
      <vt:lpstr>A Few Definitions</vt:lpstr>
      <vt:lpstr>Construct Validity</vt:lpstr>
      <vt:lpstr>Construct Validity</vt:lpstr>
      <vt:lpstr>Pattern Matching</vt:lpstr>
      <vt:lpstr>Pattern Matching</vt:lpstr>
      <vt:lpstr>Pattern Matching (ground truth vs output)</vt:lpstr>
      <vt:lpstr>A Note on the Input Dataset... ...stepping away from the Social Sciences</vt:lpstr>
      <vt:lpstr>Threats to Construct Validity</vt:lpstr>
      <vt:lpstr>Convergent and Discriminant Validity</vt:lpstr>
      <vt:lpstr>Assessing Construct Validity</vt:lpstr>
      <vt:lpstr>Measurement Validity Types</vt:lpstr>
      <vt:lpstr>Questions?</vt:lpstr>
      <vt:lpstr>Reliability</vt:lpstr>
      <vt:lpstr>Context</vt:lpstr>
      <vt:lpstr>True Score Theory</vt:lpstr>
      <vt:lpstr>Characteristics of Error</vt:lpstr>
      <vt:lpstr>Theory of Reliability</vt:lpstr>
      <vt:lpstr>Types of Reliability</vt:lpstr>
      <vt:lpstr>Internal Consistency Reliability </vt:lpstr>
      <vt:lpstr>Split Half Correlations</vt:lpstr>
      <vt:lpstr>Cronbach's Alpha</vt:lpstr>
      <vt:lpstr>Reliability &amp; Validity</vt:lpstr>
      <vt:lpstr>Levels of Measurement</vt:lpstr>
      <vt:lpstr>Relationship between values for an attribute</vt:lpstr>
      <vt:lpstr>Examples</vt:lpstr>
      <vt:lpstr>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106</cp:revision>
  <dcterms:created xsi:type="dcterms:W3CDTF">2021-04-13T21:58:46Z</dcterms:created>
  <dcterms:modified xsi:type="dcterms:W3CDTF">2021-04-29T03:01:06Z</dcterms:modified>
</cp:coreProperties>
</file>