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sldIdLst>
    <p:sldId id="293" r:id="rId2"/>
    <p:sldId id="294" r:id="rId3"/>
    <p:sldId id="295" r:id="rId4"/>
    <p:sldId id="296" r:id="rId5"/>
    <p:sldId id="297" r:id="rId6"/>
    <p:sldId id="298" r:id="rId7"/>
    <p:sldId id="299" r:id="rId8"/>
    <p:sldId id="303" r:id="rId9"/>
    <p:sldId id="309" r:id="rId10"/>
    <p:sldId id="310" r:id="rId11"/>
    <p:sldId id="311" r:id="rId12"/>
    <p:sldId id="312" r:id="rId13"/>
    <p:sldId id="313" r:id="rId14"/>
    <p:sldId id="315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323" r:id="rId23"/>
    <p:sldId id="324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1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9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A18ABAE-9196-401F-B343-A52FBD0EF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13CFA3-012E-431E-88F3-DFE561604ED9}" type="slidenum">
              <a:rPr lang="en-US"/>
              <a:pPr/>
              <a:t>1</a:t>
            </a:fld>
            <a:endParaRPr lang="en-US"/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00C78A-E5CF-43E3-9854-1BBBB7B45AC9}" type="slidenum">
              <a:rPr lang="en-US"/>
              <a:pPr/>
              <a:t>10</a:t>
            </a:fld>
            <a:endParaRPr lang="en-US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22A957-CC30-47A2-89E0-03584BAE54D1}" type="slidenum">
              <a:rPr lang="en-US"/>
              <a:pPr/>
              <a:t>11</a:t>
            </a:fld>
            <a:endParaRPr lang="en-US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285E36-2244-4969-B3C9-4B64970EF168}" type="slidenum">
              <a:rPr lang="en-US"/>
              <a:pPr/>
              <a:t>12</a:t>
            </a:fld>
            <a:endParaRPr lang="en-US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BA3925-D89B-495F-8D7F-F95D14DC0084}" type="slidenum">
              <a:rPr lang="en-US"/>
              <a:pPr/>
              <a:t>13</a:t>
            </a:fld>
            <a:endParaRPr lang="en-US"/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31B98B-4219-48FE-B5C2-408D0C0D8E4E}" type="slidenum">
              <a:rPr lang="en-US"/>
              <a:pPr/>
              <a:t>14</a:t>
            </a:fld>
            <a:endParaRPr lang="en-US"/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274B5A-995A-4268-AD73-1FEEED8C8206}" type="slidenum">
              <a:rPr lang="en-US"/>
              <a:pPr/>
              <a:t>15</a:t>
            </a:fld>
            <a:endParaRPr lang="en-US"/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EAF9BC-E1F9-49E9-B953-F429042BC2B2}" type="slidenum">
              <a:rPr lang="en-US"/>
              <a:pPr/>
              <a:t>16</a:t>
            </a:fld>
            <a:endParaRPr lang="en-US"/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69EF35-B602-4553-91C7-C2204B4F24AB}" type="slidenum">
              <a:rPr lang="en-US"/>
              <a:pPr/>
              <a:t>17</a:t>
            </a:fld>
            <a:endParaRPr lang="en-US"/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9C1E1E-B122-45BC-B817-90CE01A9D32B}" type="slidenum">
              <a:rPr lang="en-US"/>
              <a:pPr/>
              <a:t>18</a:t>
            </a:fld>
            <a:endParaRPr lang="en-US"/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15D570-F4F7-48DB-BE22-E551D1894559}" type="slidenum">
              <a:rPr lang="en-US"/>
              <a:pPr/>
              <a:t>19</a:t>
            </a:fld>
            <a:endParaRPr lang="en-US"/>
          </a:p>
        </p:txBody>
      </p:sp>
      <p:sp>
        <p:nvSpPr>
          <p:cNvPr id="634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E07D7E-FB30-4D5E-947E-21A191AE8FC7}" type="slidenum">
              <a:rPr lang="en-US"/>
              <a:pPr/>
              <a:t>2</a:t>
            </a:fld>
            <a:endParaRPr lang="en-US"/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0F9E68-138D-458D-8328-5D5280B265D4}" type="slidenum">
              <a:rPr lang="en-US"/>
              <a:pPr/>
              <a:t>20</a:t>
            </a:fld>
            <a:endParaRPr lang="en-US"/>
          </a:p>
        </p:txBody>
      </p:sp>
      <p:sp>
        <p:nvSpPr>
          <p:cNvPr id="645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E82C4C-DDD7-459F-99C1-CB5484824910}" type="slidenum">
              <a:rPr lang="en-US"/>
              <a:pPr/>
              <a:t>21</a:t>
            </a:fld>
            <a:endParaRPr lang="en-US"/>
          </a:p>
        </p:txBody>
      </p:sp>
      <p:sp>
        <p:nvSpPr>
          <p:cNvPr id="655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BC6835-DBB7-43AC-B87E-0434FE1AF3C3}" type="slidenum">
              <a:rPr lang="en-US"/>
              <a:pPr/>
              <a:t>22</a:t>
            </a:fld>
            <a:endParaRPr lang="en-US"/>
          </a:p>
        </p:txBody>
      </p:sp>
      <p:sp>
        <p:nvSpPr>
          <p:cNvPr id="665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FD9E3E-2A67-48D5-9C1E-4A3D0E5CBE82}" type="slidenum">
              <a:rPr lang="en-US"/>
              <a:pPr/>
              <a:t>23</a:t>
            </a:fld>
            <a:endParaRPr lang="en-US"/>
          </a:p>
        </p:txBody>
      </p:sp>
      <p:sp>
        <p:nvSpPr>
          <p:cNvPr id="675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84C173-2103-4B40-816B-E69032EA46A8}" type="slidenum">
              <a:rPr lang="en-US"/>
              <a:pPr/>
              <a:t>3</a:t>
            </a:fld>
            <a:endParaRPr lang="en-US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5D3553-0ACC-4CCA-9DA4-81007B4414C1}" type="slidenum">
              <a:rPr lang="en-US"/>
              <a:pPr/>
              <a:t>4</a:t>
            </a:fld>
            <a:endParaRPr lang="en-US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FE4FA2-A359-4CCB-A799-E68263B23124}" type="slidenum">
              <a:rPr lang="en-US"/>
              <a:pPr/>
              <a:t>5</a:t>
            </a:fld>
            <a:endParaRPr lang="en-US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70A400-29F7-4931-A94E-76D2EC7B62C3}" type="slidenum">
              <a:rPr lang="en-US"/>
              <a:pPr/>
              <a:t>6</a:t>
            </a:fld>
            <a:endParaRPr lang="en-US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73F7E2-0FC2-45A6-831B-E6CFB25C3965}" type="slidenum">
              <a:rPr lang="en-US"/>
              <a:pPr/>
              <a:t>7</a:t>
            </a:fld>
            <a:endParaRPr lang="en-US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9F0DCA-51D4-4D48-A00B-DE0567D94301}" type="slidenum">
              <a:rPr lang="en-US"/>
              <a:pPr/>
              <a:t>8</a:t>
            </a:fld>
            <a:endParaRPr lang="en-US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B57A94-5808-4585-90B1-FB8AB6981A60}" type="slidenum">
              <a:rPr lang="en-US"/>
              <a:pPr/>
              <a:t>9</a:t>
            </a:fld>
            <a:endParaRPr lang="en-US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851FD-FDE8-4640-A252-363776300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A2852-F61D-4D6D-95EE-6E12907D5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692FD-40A3-400A-BDE4-63B567F4AD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39381-434F-4632-888A-EC4E76BC8F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F753B-BBC9-4A1B-88E9-54951656F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9F517-7ECA-4CD1-B4D1-3FB068AC9F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417D7-2805-4759-AE1A-D75FE0F78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3A9A4-12C1-43AD-884D-BC5A209619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3C56F-9DD4-4DDB-9B66-4614155EA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C2735-95AF-44B7-98A2-4B03D9533F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C25DC-30AE-4D72-B1CA-E636A49F90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780B281-1926-41A0-AF09-D5E5B467C8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b="1" smtClean="0"/>
              <a:t>Notes on Writing and Style</a:t>
            </a:r>
          </a:p>
        </p:txBody>
      </p:sp>
    </p:spTree>
  </p:cSld>
  <p:clrMapOvr>
    <a:masterClrMapping/>
  </p:clrMapOvr>
  <p:transition>
    <p:cover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Opening Paragraphs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Begin well</a:t>
            </a:r>
          </a:p>
          <a:p>
            <a:pPr>
              <a:lnSpc>
                <a:spcPct val="90000"/>
              </a:lnSpc>
            </a:pPr>
            <a:r>
              <a:rPr lang="en-US" smtClean="0"/>
              <a:t>Most care with the opening</a:t>
            </a:r>
          </a:p>
          <a:p>
            <a:pPr>
              <a:lnSpc>
                <a:spcPct val="90000"/>
              </a:lnSpc>
            </a:pPr>
            <a:r>
              <a:rPr lang="en-US" smtClean="0"/>
              <a:t>Bad openings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This paper concerns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In this paper</a:t>
            </a:r>
          </a:p>
          <a:p>
            <a:pPr>
              <a:lnSpc>
                <a:spcPct val="90000"/>
              </a:lnSpc>
            </a:pPr>
            <a:r>
              <a:rPr lang="en-US" smtClean="0"/>
              <a:t>Distinguish description of existing knowledge from the description of the paper’s contribution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Paragraphing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Discussion of a single topic or issue</a:t>
            </a:r>
          </a:p>
          <a:p>
            <a:pPr>
              <a:lnSpc>
                <a:spcPct val="90000"/>
              </a:lnSpc>
            </a:pPr>
            <a:r>
              <a:rPr lang="en-US" smtClean="0"/>
              <a:t>Long paragraphs can be an indication that the author has not disentangled his/her thoughts</a:t>
            </a:r>
          </a:p>
          <a:p>
            <a:pPr>
              <a:lnSpc>
                <a:spcPct val="90000"/>
              </a:lnSpc>
            </a:pPr>
            <a:r>
              <a:rPr lang="en-US" smtClean="0"/>
              <a:t>Readers pay attention to the first lines and last</a:t>
            </a:r>
          </a:p>
          <a:p>
            <a:pPr>
              <a:lnSpc>
                <a:spcPct val="90000"/>
              </a:lnSpc>
            </a:pPr>
            <a:r>
              <a:rPr lang="en-US" smtClean="0"/>
              <a:t>Link paragraphs by reuse of key words or phrases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Lists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Good, but don’t overuse, only for important information</a:t>
            </a:r>
          </a:p>
          <a:p>
            <a:r>
              <a:rPr lang="en-US" smtClean="0"/>
              <a:t>A list of trivia can be more attention grabbing than a paragraph of important information</a:t>
            </a:r>
          </a:p>
          <a:p>
            <a:r>
              <a:rPr lang="en-US" smtClean="0"/>
              <a:t>But, don’t replace narrative with bulleted lists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smtClean="0"/>
              <a:t>Sentences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906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Simple structure, a line or two long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Avoid nested structures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In the first stage, the backtracking tokenizer with a two-element retry buffer, errors, including illegal adjacencies as well as unrecognized tokens, are stored on an error stack for collation in to a complete report.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(better) The first stage is the backtracking tokenizer with a two-element retry buffer.  In this stage possible errors include illegal adjacencies as well as unrecognized tokens; when detected, errors are stored on a stack for collation into a complete report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Direct Statements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The following theorem can now be proved</a:t>
            </a:r>
          </a:p>
          <a:p>
            <a:r>
              <a:rPr lang="en-US" sz="2800" smtClean="0"/>
              <a:t>(active) We can now prove the following theorem.</a:t>
            </a:r>
          </a:p>
          <a:p>
            <a:r>
              <a:rPr lang="en-US" sz="2800" smtClean="0"/>
              <a:t>Artificial use of verbs</a:t>
            </a:r>
          </a:p>
          <a:p>
            <a:r>
              <a:rPr lang="en-US" sz="2800" smtClean="0"/>
              <a:t>Tree structures </a:t>
            </a:r>
            <a:r>
              <a:rPr lang="en-US" sz="2800" b="1" smtClean="0"/>
              <a:t>can be utilized</a:t>
            </a:r>
            <a:r>
              <a:rPr lang="en-US" sz="2800" smtClean="0"/>
              <a:t> for dynamic storage of terms.</a:t>
            </a:r>
          </a:p>
          <a:p>
            <a:r>
              <a:rPr lang="en-US" sz="2800" smtClean="0"/>
              <a:t>Terms can be stored in dynamic tree structures</a:t>
            </a:r>
          </a:p>
          <a:p>
            <a:r>
              <a:rPr lang="en-US" sz="2800" smtClean="0"/>
              <a:t>(watch – perform, utilize, achieve, conducted, occurred)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Direct Statements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“we show”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In this paper it is shown that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The authors show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(Here </a:t>
            </a:r>
            <a:r>
              <a:rPr lang="en-US" sz="2800" b="1" smtClean="0"/>
              <a:t>we</a:t>
            </a:r>
            <a:r>
              <a:rPr lang="en-US" sz="2800" smtClean="0"/>
              <a:t> can help explain to the reader who is making the contribution)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Other times </a:t>
            </a:r>
            <a:r>
              <a:rPr lang="en-US" sz="2800" b="1" smtClean="0"/>
              <a:t>we</a:t>
            </a:r>
            <a:r>
              <a:rPr lang="en-US" sz="2800" smtClean="0"/>
              <a:t> should not be used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When we conducted the experiment it showed that our conjecture was correct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(correct) The experiment showed that our conjecture was correct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Ambiguity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Check carefully </a:t>
            </a:r>
          </a:p>
          <a:p>
            <a:r>
              <a:rPr lang="en-US" smtClean="0"/>
              <a:t>The compiler did not accept the program because it contained errors.</a:t>
            </a:r>
          </a:p>
          <a:p>
            <a:r>
              <a:rPr lang="en-US" smtClean="0"/>
              <a:t>(better) The program did not compile because it contained errors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Qualifiers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One per sentence ( might, may, perhaps, possible, likely)</a:t>
            </a:r>
          </a:p>
          <a:p>
            <a:r>
              <a:rPr lang="en-US" smtClean="0"/>
              <a:t>It is perhaps possible that the algorithm might fail on unusual input.</a:t>
            </a:r>
          </a:p>
          <a:p>
            <a:r>
              <a:rPr lang="en-US" smtClean="0"/>
              <a:t>(better) The algorithm might fail on unusual input.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Padding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fact that</a:t>
            </a:r>
          </a:p>
          <a:p>
            <a:r>
              <a:rPr lang="en-US" smtClean="0"/>
              <a:t>In general</a:t>
            </a:r>
          </a:p>
          <a:p>
            <a:r>
              <a:rPr lang="en-US" smtClean="0"/>
              <a:t>In any case</a:t>
            </a:r>
          </a:p>
          <a:p>
            <a:pPr>
              <a:buFontTx/>
              <a:buNone/>
            </a:pPr>
            <a:r>
              <a:rPr lang="en-US" smtClean="0"/>
              <a:t>Remove these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Misused Words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Watch for</a:t>
            </a:r>
          </a:p>
          <a:p>
            <a:pPr>
              <a:lnSpc>
                <a:spcPct val="90000"/>
              </a:lnSpc>
            </a:pPr>
            <a:r>
              <a:rPr lang="en-US" smtClean="0"/>
              <a:t>Which, that, the</a:t>
            </a:r>
          </a:p>
          <a:p>
            <a:pPr>
              <a:lnSpc>
                <a:spcPct val="90000"/>
              </a:lnSpc>
            </a:pPr>
            <a:r>
              <a:rPr lang="en-US" smtClean="0"/>
              <a:t>May, might, can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may is for personal choice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can to indicate capability</a:t>
            </a:r>
          </a:p>
          <a:p>
            <a:pPr>
              <a:lnSpc>
                <a:spcPct val="90000"/>
              </a:lnSpc>
            </a:pPr>
            <a:r>
              <a:rPr lang="en-US" smtClean="0"/>
              <a:t>Less, few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less, continuous quantities  (space)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Fewer, discrete quantities (errors)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Styles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Verbose or cryptic, flowery or plain, poetic or literal</a:t>
            </a:r>
          </a:p>
          <a:p>
            <a:r>
              <a:rPr lang="en-US" smtClean="0"/>
              <a:t>Conventions important – reduce the effort required from readers</a:t>
            </a:r>
          </a:p>
          <a:p>
            <a:r>
              <a:rPr lang="en-US" smtClean="0"/>
              <a:t>Disregarding conventions – may distract from the message (unless that is the message)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Misused Words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Affect, effect</a:t>
            </a:r>
          </a:p>
          <a:p>
            <a:pPr lvl="1"/>
            <a:r>
              <a:rPr lang="en-US" sz="2400" smtClean="0"/>
              <a:t>Effect – consequence of an action</a:t>
            </a:r>
          </a:p>
          <a:p>
            <a:pPr lvl="1"/>
            <a:r>
              <a:rPr lang="en-US" sz="2400" smtClean="0"/>
              <a:t>Affect – (verb) influence, as in outcomes</a:t>
            </a:r>
          </a:p>
          <a:p>
            <a:r>
              <a:rPr lang="en-US" sz="2800" smtClean="0"/>
              <a:t>Alternate, alternative, choice</a:t>
            </a:r>
          </a:p>
          <a:p>
            <a:pPr lvl="1"/>
            <a:r>
              <a:rPr lang="en-US" sz="2400" smtClean="0"/>
              <a:t>Alternate – switch between</a:t>
            </a:r>
          </a:p>
          <a:p>
            <a:pPr lvl="1"/>
            <a:r>
              <a:rPr lang="en-US" sz="2400" smtClean="0"/>
              <a:t>Alternative – something that can be chosen</a:t>
            </a:r>
          </a:p>
          <a:p>
            <a:pPr lvl="1"/>
            <a:r>
              <a:rPr lang="en-US" sz="2400" smtClean="0"/>
              <a:t>Choice – more than one alternative</a:t>
            </a:r>
          </a:p>
          <a:p>
            <a:pPr lvl="1"/>
            <a:r>
              <a:rPr lang="en-US" sz="2400" smtClean="0"/>
              <a:t>Note, if there is but one alternative, there is no choice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Overuse of Words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Same word in the same sentence is annoying.</a:t>
            </a:r>
          </a:p>
          <a:p>
            <a:r>
              <a:rPr lang="en-US" smtClean="0"/>
              <a:t>Redundancy</a:t>
            </a:r>
          </a:p>
          <a:p>
            <a:r>
              <a:rPr lang="en-US" smtClean="0"/>
              <a:t>Adding together -&gt; adding</a:t>
            </a:r>
          </a:p>
          <a:p>
            <a:r>
              <a:rPr lang="en-US" smtClean="0"/>
              <a:t>After the end of -&gt; after</a:t>
            </a:r>
          </a:p>
          <a:p>
            <a:r>
              <a:rPr lang="en-US" smtClean="0"/>
              <a:t>In the region of -&gt; approximately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Tense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Most text past or present</a:t>
            </a:r>
          </a:p>
          <a:p>
            <a:r>
              <a:rPr lang="en-US" smtClean="0"/>
              <a:t>Present used for eternal truths</a:t>
            </a:r>
          </a:p>
          <a:p>
            <a:pPr lvl="1"/>
            <a:r>
              <a:rPr lang="en-US" smtClean="0"/>
              <a:t>The algorithm has complexity … not the algorithm had complexity</a:t>
            </a:r>
          </a:p>
          <a:p>
            <a:r>
              <a:rPr lang="en-US" smtClean="0"/>
              <a:t>In references past tense used in describing work and outcomes</a:t>
            </a:r>
          </a:p>
          <a:p>
            <a:pPr lvl="1"/>
            <a:r>
              <a:rPr lang="en-US" smtClean="0"/>
              <a:t>… the ideas were tested ….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Abbreviations -  best none</a:t>
            </a:r>
          </a:p>
          <a:p>
            <a:r>
              <a:rPr lang="en-US" smtClean="0"/>
              <a:t>Acronyms – use CPU not C.P.U </a:t>
            </a:r>
          </a:p>
          <a:p>
            <a:pPr lvl="1"/>
            <a:r>
              <a:rPr lang="en-US" smtClean="0"/>
              <a:t>Limit – may confuse reader</a:t>
            </a:r>
          </a:p>
          <a:p>
            <a:r>
              <a:rPr lang="en-US" smtClean="0"/>
              <a:t>Sexist language – get rid of pronouns and recast the sentence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Science Writing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Prosaic</a:t>
            </a:r>
          </a:p>
          <a:p>
            <a:r>
              <a:rPr lang="en-US" smtClean="0"/>
              <a:t>Clear, accurate, but not dull</a:t>
            </a:r>
          </a:p>
          <a:p>
            <a:r>
              <a:rPr lang="en-US" smtClean="0"/>
              <a:t>Economy – every sentence necessary but not to the point of over condensing</a:t>
            </a:r>
          </a:p>
          <a:p>
            <a:r>
              <a:rPr lang="en-US" smtClean="0"/>
              <a:t>Ego less – you are writing for the readers not yourself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Scientific Tone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Objective and accurate</a:t>
            </a:r>
          </a:p>
          <a:p>
            <a:r>
              <a:rPr lang="en-US" smtClean="0"/>
              <a:t>To inform not entertain</a:t>
            </a:r>
          </a:p>
          <a:p>
            <a:r>
              <a:rPr lang="en-US" smtClean="0"/>
              <a:t>Do not over qualify – modify every claim with caveats and cautions</a:t>
            </a:r>
          </a:p>
          <a:p>
            <a:r>
              <a:rPr lang="en-US" smtClean="0"/>
              <a:t>Limit the use of idioms like “crop up”, “loose track”, “it turned out that”, etc.</a:t>
            </a:r>
          </a:p>
          <a:p>
            <a:r>
              <a:rPr lang="en-US" smtClean="0"/>
              <a:t>Use examples if they aid in clarification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Scientific Motivation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Brief summaries at the beginning and end of each section</a:t>
            </a:r>
          </a:p>
          <a:p>
            <a:r>
              <a:rPr lang="en-US" smtClean="0"/>
              <a:t>The connection between one paragraph and the next should be obvious</a:t>
            </a:r>
          </a:p>
          <a:p>
            <a:r>
              <a:rPr lang="en-US" smtClean="0"/>
              <a:t>Make sure your reader has sufficient knowledge to understand what follows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Writing Issues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The upper hand – inclusion of offhanded remarks like “ …this is a straightforward application …”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Write for your dullest readers, as an equal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Obfuscation – aim is to give an impression of having done something without actually claiming to have done it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Analogies – only worthwhile if it significantly reduces the work of understanding, most of the time bad analogies lead the reader astray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Writing Issues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Straw men – indefensible hypothesis posed for the sole purpose of being demolished</a:t>
            </a:r>
          </a:p>
          <a:p>
            <a:r>
              <a:rPr lang="en-US" smtClean="0"/>
              <a:t>“it can be argued that databases do not require indexes”</a:t>
            </a:r>
          </a:p>
          <a:p>
            <a:r>
              <a:rPr lang="en-US" smtClean="0"/>
              <a:t>Also use to contrast a new idea with some impossibly bad alternative, to put the new idea in a favorable light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Unsubstantiated Claims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Most user prefer the graphical style of interface.</a:t>
            </a:r>
          </a:p>
          <a:p>
            <a:r>
              <a:rPr lang="en-US" sz="2800" smtClean="0"/>
              <a:t>to</a:t>
            </a:r>
          </a:p>
          <a:p>
            <a:r>
              <a:rPr lang="en-US" sz="2800" smtClean="0"/>
              <a:t>We believe that ….</a:t>
            </a:r>
          </a:p>
          <a:p>
            <a:r>
              <a:rPr lang="en-US" sz="2800" smtClean="0"/>
              <a:t>Another possibility would be a disk-based method, but this approach is unlikely to be successful.</a:t>
            </a:r>
          </a:p>
          <a:p>
            <a:r>
              <a:rPr lang="en-US" sz="2800" smtClean="0"/>
              <a:t>Another …, but our experience suggests that …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Titles should be concise and informative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A New Signature File Scheme based on Multiple-Block Descriptor Files for Indexing Very Large Data Bases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(better) Signature File Indexes Based on Multiple-Block Descriptor Files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An Investigation of the Effectiveness of Extensions to Standard Ranking Techniques for Large Text Collections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(better) Extensions to Ranking Techniques for Large Text Collections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66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56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1243</TotalTime>
  <Words>985</Words>
  <Application>Microsoft Office PowerPoint</Application>
  <PresentationFormat>On-screen Show (4:3)</PresentationFormat>
  <Paragraphs>148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Times New Roman</vt:lpstr>
      <vt:lpstr>Arial</vt:lpstr>
      <vt:lpstr>Blank Presentation</vt:lpstr>
      <vt:lpstr>Notes on Writing and Style</vt:lpstr>
      <vt:lpstr>Styles</vt:lpstr>
      <vt:lpstr>Science Writing</vt:lpstr>
      <vt:lpstr>Scientific Tone</vt:lpstr>
      <vt:lpstr>Scientific Motivation</vt:lpstr>
      <vt:lpstr>Other Writing Issues</vt:lpstr>
      <vt:lpstr>Writing Issues</vt:lpstr>
      <vt:lpstr>Unsubstantiated Claims</vt:lpstr>
      <vt:lpstr>Titles</vt:lpstr>
      <vt:lpstr>Opening Paragraphs</vt:lpstr>
      <vt:lpstr>Paragraphing</vt:lpstr>
      <vt:lpstr>Lists</vt:lpstr>
      <vt:lpstr>Sentences</vt:lpstr>
      <vt:lpstr>Direct Statements</vt:lpstr>
      <vt:lpstr>Direct Statements</vt:lpstr>
      <vt:lpstr>Ambiguity</vt:lpstr>
      <vt:lpstr>Qualifiers</vt:lpstr>
      <vt:lpstr>Padding</vt:lpstr>
      <vt:lpstr>Misused Words</vt:lpstr>
      <vt:lpstr>Misused Words</vt:lpstr>
      <vt:lpstr>Overuse of Words</vt:lpstr>
      <vt:lpstr>Tense</vt:lpstr>
      <vt:lpstr>Others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Zages</dc:creator>
  <cp:lastModifiedBy>Bamshad Mobasher</cp:lastModifiedBy>
  <cp:revision>22</cp:revision>
  <dcterms:created xsi:type="dcterms:W3CDTF">2000-08-22T10:24:54Z</dcterms:created>
  <dcterms:modified xsi:type="dcterms:W3CDTF">2011-05-24T21:05:20Z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3</vt:i4>
  </property>
  <property fmtid="{D5CDD505-2E9C-101B-9397-08002B2CF9AE}" pid="7" name="MailAddress">
    <vt:lpwstr>dmz@cs.bsu.edu</vt:lpwstr>
  </property>
  <property fmtid="{D5CDD505-2E9C-101B-9397-08002B2CF9AE}" pid="8" name="HomePage">
    <vt:lpwstr>http://www.cs.bsu.edu/homepages/dmz/cs689/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H:\www\cs689\ppt</vt:lpwstr>
  </property>
</Properties>
</file>