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9" r:id="rId10"/>
    <p:sldId id="264" r:id="rId11"/>
    <p:sldId id="266" r:id="rId12"/>
    <p:sldId id="270" r:id="rId13"/>
    <p:sldId id="265" r:id="rId14"/>
    <p:sldId id="267" r:id="rId15"/>
    <p:sldId id="271" r:id="rId16"/>
    <p:sldId id="268"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p:cViewPr varScale="1">
        <p:scale>
          <a:sx n="74" d="100"/>
          <a:sy n="74" d="100"/>
        </p:scale>
        <p:origin x="-1044" y="-102"/>
      </p:cViewPr>
      <p:guideLst>
        <p:guide orient="horz" pos="2160"/>
        <p:guide pos="2880"/>
      </p:guideLst>
    </p:cSldViewPr>
  </p:slideViewPr>
  <p:outlineViewPr>
    <p:cViewPr>
      <p:scale>
        <a:sx n="33" d="100"/>
        <a:sy n="33" d="100"/>
      </p:scale>
      <p:origin x="0" y="373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11B9E7-1418-4ECF-972E-091C442792FD}" type="datetimeFigureOut">
              <a:rPr lang="en-US" smtClean="0"/>
              <a:pPr/>
              <a:t>5/16/2011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FFEA6-2C8F-4FC3-A7D6-3D51F242620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11B9E7-1418-4ECF-972E-091C442792FD}" type="datetimeFigureOut">
              <a:rPr lang="en-US" smtClean="0"/>
              <a:pPr/>
              <a:t>5/16/2011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FFEA6-2C8F-4FC3-A7D6-3D51F242620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11B9E7-1418-4ECF-972E-091C442792FD}" type="datetimeFigureOut">
              <a:rPr lang="en-US" smtClean="0"/>
              <a:pPr/>
              <a:t>5/16/2011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FFEA6-2C8F-4FC3-A7D6-3D51F242620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11B9E7-1418-4ECF-972E-091C442792FD}" type="datetimeFigureOut">
              <a:rPr lang="en-US" smtClean="0"/>
              <a:pPr/>
              <a:t>5/16/2011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FFEA6-2C8F-4FC3-A7D6-3D51F242620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11B9E7-1418-4ECF-972E-091C442792FD}" type="datetimeFigureOut">
              <a:rPr lang="en-US" smtClean="0"/>
              <a:pPr/>
              <a:t>5/16/2011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FFEA6-2C8F-4FC3-A7D6-3D51F242620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11B9E7-1418-4ECF-972E-091C442792FD}" type="datetimeFigureOut">
              <a:rPr lang="en-US" smtClean="0"/>
              <a:pPr/>
              <a:t>5/16/2011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FFEA6-2C8F-4FC3-A7D6-3D51F242620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11B9E7-1418-4ECF-972E-091C442792FD}" type="datetimeFigureOut">
              <a:rPr lang="en-US" smtClean="0"/>
              <a:pPr/>
              <a:t>5/16/2011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7FFEA6-2C8F-4FC3-A7D6-3D51F242620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11B9E7-1418-4ECF-972E-091C442792FD}" type="datetimeFigureOut">
              <a:rPr lang="en-US" smtClean="0"/>
              <a:pPr/>
              <a:t>5/16/2011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7FFEA6-2C8F-4FC3-A7D6-3D51F242620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1B9E7-1418-4ECF-972E-091C442792FD}" type="datetimeFigureOut">
              <a:rPr lang="en-US" smtClean="0"/>
              <a:pPr/>
              <a:t>5/16/2011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7FFEA6-2C8F-4FC3-A7D6-3D51F242620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11B9E7-1418-4ECF-972E-091C442792FD}" type="datetimeFigureOut">
              <a:rPr lang="en-US" smtClean="0"/>
              <a:pPr/>
              <a:t>5/16/2011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FFEA6-2C8F-4FC3-A7D6-3D51F242620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11B9E7-1418-4ECF-972E-091C442792FD}" type="datetimeFigureOut">
              <a:rPr lang="en-US" smtClean="0"/>
              <a:pPr/>
              <a:t>5/16/2011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FFEA6-2C8F-4FC3-A7D6-3D51F242620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11B9E7-1418-4ECF-972E-091C442792FD}" type="datetimeFigureOut">
              <a:rPr lang="en-US" smtClean="0"/>
              <a:pPr/>
              <a:t>5/16/2011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7FFEA6-2C8F-4FC3-A7D6-3D51F242620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upload.wikimedia.org/wikipedia/commons/6/64/Nuremberg_Trials_retouched.jpg" TargetMode="Externa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upload.wikimedia.org/wikipedia/commons/3/3a/Tuskegee-syphilis-study_doctor-injecting-subject.jp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www.acm.org/about/code-of-ethic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itiprogram.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research.depaul.ed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Ethics &amp; Responsible Conduct </a:t>
            </a:r>
            <a:br>
              <a:rPr lang="en-US" dirty="0" smtClean="0"/>
            </a:br>
            <a:r>
              <a:rPr lang="en-US" dirty="0" smtClean="0"/>
              <a:t>in Research</a:t>
            </a:r>
            <a:endParaRPr lang="en-US" dirty="0"/>
          </a:p>
        </p:txBody>
      </p:sp>
      <p:sp>
        <p:nvSpPr>
          <p:cNvPr id="3" name="Subtitle 2"/>
          <p:cNvSpPr>
            <a:spLocks noGrp="1"/>
          </p:cNvSpPr>
          <p:nvPr>
            <p:ph type="subTitle" idx="1"/>
          </p:nvPr>
        </p:nvSpPr>
        <p:spPr/>
        <p:txBody>
          <a:bodyPr/>
          <a:lstStyle/>
          <a:p>
            <a:r>
              <a:rPr lang="en-US" dirty="0" smtClean="0"/>
              <a:t>Kathryn Wozniak</a:t>
            </a:r>
          </a:p>
          <a:p>
            <a:r>
              <a:rPr lang="en-US" dirty="0" smtClean="0"/>
              <a:t>CSC 426</a:t>
            </a:r>
          </a:p>
          <a:p>
            <a:r>
              <a:rPr lang="en-US" dirty="0" smtClean="0"/>
              <a:t>5/17/2011</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Mistakes &amp; Negligence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Experiments are complicated</a:t>
            </a:r>
          </a:p>
          <a:p>
            <a:r>
              <a:rPr lang="en-US" dirty="0" smtClean="0"/>
              <a:t>Need to take risks</a:t>
            </a:r>
          </a:p>
          <a:p>
            <a:pPr marL="342900" lvl="1" indent="-342900">
              <a:buNone/>
            </a:pPr>
            <a:endParaRPr lang="en-US" dirty="0" smtClean="0"/>
          </a:p>
          <a:p>
            <a:pPr marL="342900" lvl="1" indent="-342900">
              <a:buNone/>
            </a:pPr>
            <a:r>
              <a:rPr lang="en-US" dirty="0" smtClean="0"/>
              <a:t>Mistakes happen, but there’s a difference in how…</a:t>
            </a:r>
          </a:p>
          <a:p>
            <a:r>
              <a:rPr lang="en-US" dirty="0" smtClean="0"/>
              <a:t>Honest errors</a:t>
            </a:r>
          </a:p>
          <a:p>
            <a:r>
              <a:rPr lang="en-US" dirty="0" smtClean="0"/>
              <a:t>Mistakes caused by negligence, carelessness, inattention</a:t>
            </a:r>
          </a:p>
          <a:p>
            <a:pPr>
              <a:buNone/>
            </a:pPr>
            <a:endParaRPr lang="en-US" dirty="0" smtClean="0"/>
          </a:p>
          <a:p>
            <a:pPr>
              <a:buNone/>
            </a:pPr>
            <a:r>
              <a:rPr lang="en-US" dirty="0" smtClean="0"/>
              <a:t>All need to be noted/corrected if published</a:t>
            </a:r>
          </a:p>
          <a:p>
            <a:pPr lvl="1">
              <a:buNone/>
            </a:pPr>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Misconduct</a:t>
            </a:r>
            <a:br>
              <a:rPr lang="en-US" dirty="0" smtClean="0"/>
            </a:br>
            <a:endParaRPr lang="en-US" dirty="0"/>
          </a:p>
        </p:txBody>
      </p:sp>
      <p:sp>
        <p:nvSpPr>
          <p:cNvPr id="3" name="Content Placeholder 2"/>
          <p:cNvSpPr>
            <a:spLocks noGrp="1"/>
          </p:cNvSpPr>
          <p:nvPr>
            <p:ph idx="1"/>
          </p:nvPr>
        </p:nvSpPr>
        <p:spPr/>
        <p:txBody>
          <a:bodyPr/>
          <a:lstStyle/>
          <a:p>
            <a:r>
              <a:rPr lang="en-US" dirty="0" smtClean="0"/>
              <a:t>Fabrication: “making up data”</a:t>
            </a:r>
          </a:p>
          <a:p>
            <a:r>
              <a:rPr lang="en-US" dirty="0" smtClean="0"/>
              <a:t>Falsification: inaccurately representing data, procedure</a:t>
            </a:r>
          </a:p>
          <a:p>
            <a:r>
              <a:rPr lang="en-US" dirty="0" smtClean="0"/>
              <a:t>Plagiarism: appropriating others’ ideas and not giving credit</a:t>
            </a:r>
          </a:p>
          <a:p>
            <a:endParaRPr lang="en-US" dirty="0" smtClean="0"/>
          </a:p>
          <a:p>
            <a:pPr lvl="1"/>
            <a:r>
              <a:rPr lang="en-US" dirty="0" smtClean="0"/>
              <a:t>Significant departure from common practice</a:t>
            </a:r>
          </a:p>
          <a:p>
            <a:pPr lvl="1"/>
            <a:r>
              <a:rPr lang="en-US" dirty="0" smtClean="0"/>
              <a:t>Committed intentionally, knowingly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Scenario</a:t>
            </a:r>
            <a:endParaRPr lang="en-US" dirty="0"/>
          </a:p>
        </p:txBody>
      </p:sp>
      <p:sp>
        <p:nvSpPr>
          <p:cNvPr id="3" name="Content Placeholder 2"/>
          <p:cNvSpPr>
            <a:spLocks noGrp="1"/>
          </p:cNvSpPr>
          <p:nvPr>
            <p:ph idx="1"/>
          </p:nvPr>
        </p:nvSpPr>
        <p:spPr>
          <a:xfrm>
            <a:off x="457200" y="914400"/>
            <a:ext cx="8229600" cy="6324600"/>
          </a:xfrm>
        </p:spPr>
        <p:txBody>
          <a:bodyPr>
            <a:normAutofit/>
          </a:bodyPr>
          <a:lstStyle/>
          <a:p>
            <a:pPr>
              <a:buNone/>
            </a:pPr>
            <a:r>
              <a:rPr lang="en-US" sz="1400" b="1" dirty="0" smtClean="0"/>
              <a:t>	Don </a:t>
            </a:r>
            <a:r>
              <a:rPr lang="en-US" sz="1400" b="1" dirty="0" smtClean="0"/>
              <a:t>is a first-year graduate student applying to the National Science Foundation for a </a:t>
            </a:r>
            <a:r>
              <a:rPr lang="en-US" sz="1400" b="1" dirty="0" err="1" smtClean="0"/>
              <a:t>predoctoral</a:t>
            </a:r>
            <a:r>
              <a:rPr lang="en-US" sz="1400" b="1" dirty="0" smtClean="0"/>
              <a:t> fellowship. His work in a lab where he did a rotation project was later carried on successfully by others, and it appears that a manuscript will be prepared for publication by the end of the summer. However, the fellowship application deadline is June 1, and Don decides it would be advantageous to list a publication as "submitted." Without consulting the faculty member or other colleagues involved, Don makes up a title and author list for a "submitted" paper and cites it in his application.</a:t>
            </a:r>
            <a:endParaRPr lang="en-US" sz="1400" dirty="0" smtClean="0"/>
          </a:p>
          <a:p>
            <a:pPr>
              <a:buNone/>
            </a:pPr>
            <a:r>
              <a:rPr lang="en-US" sz="1400" b="1" dirty="0" smtClean="0"/>
              <a:t>	After </a:t>
            </a:r>
            <a:r>
              <a:rPr lang="en-US" sz="1400" b="1" dirty="0" smtClean="0"/>
              <a:t>the application has been mailed, a lab member sees it and goes to the faculty member to ask about the "submitted" manuscript. Don admits to fabricating the submission of the paper but explains his actions by saying that he thought the practice was not uncommon in science.</a:t>
            </a:r>
            <a:endParaRPr lang="en-US" sz="1400" dirty="0" smtClean="0"/>
          </a:p>
          <a:p>
            <a:pPr>
              <a:buNone/>
            </a:pPr>
            <a:r>
              <a:rPr lang="en-US" sz="1400" b="1" dirty="0" smtClean="0"/>
              <a:t>	The </a:t>
            </a:r>
            <a:r>
              <a:rPr lang="en-US" sz="1400" b="1" dirty="0" smtClean="0"/>
              <a:t>faculty members in Don's department demand that he withdraw his grant application and dismiss him from the graduate program. After leaving the university, Don applies for a master's degree, since he has fulfilled the course requirements. Although the department votes not to grant him a degree, the university administration does so because it is not stated in the university graduate bulletin that a student in Don's department must be in "good standing" to receive a degree. They fear that Don will bring suit against the university if the degree is denied. Likewise, nothing will appear in Don's university transcript regarding his dismissal.</a:t>
            </a:r>
            <a:endParaRPr lang="en-US" sz="1400" dirty="0" smtClean="0"/>
          </a:p>
          <a:p>
            <a:endParaRPr lang="en-US" sz="1400" b="1" dirty="0" smtClean="0"/>
          </a:p>
          <a:p>
            <a:r>
              <a:rPr lang="en-US" sz="1400" b="1" dirty="0" smtClean="0"/>
              <a:t>Do </a:t>
            </a:r>
            <a:r>
              <a:rPr lang="en-US" sz="1400" b="1" dirty="0" smtClean="0"/>
              <a:t>you agree with Don that scientists often exaggerate the publication status of their work in written materials?</a:t>
            </a:r>
            <a:endParaRPr lang="en-US" sz="1400" dirty="0" smtClean="0"/>
          </a:p>
          <a:p>
            <a:r>
              <a:rPr lang="en-US" sz="1400" b="1" dirty="0" smtClean="0"/>
              <a:t>Do you think the department acted too harshly in dismissing Don from the graduate program?</a:t>
            </a:r>
            <a:endParaRPr lang="en-US" sz="1400" dirty="0" smtClean="0"/>
          </a:p>
          <a:p>
            <a:r>
              <a:rPr lang="en-US" sz="1400" b="1" dirty="0" smtClean="0"/>
              <a:t>Do you believe that being in ''good standing" should be a prerequisite for obtaining an advanced degree in science? If Don later applied to a graduate program at another institution, does that institution have the right to know what happened</a:t>
            </a:r>
            <a:r>
              <a:rPr lang="en-US" sz="1400" b="1" dirty="0" smtClean="0"/>
              <a:t>?</a:t>
            </a:r>
            <a:endParaRPr lang="en-US" sz="1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dirty="0" smtClean="0"/>
              <a:t>Sharing</a:t>
            </a:r>
            <a:br>
              <a:rPr lang="en-US" dirty="0" smtClean="0"/>
            </a:br>
            <a:endParaRPr lang="en-US" dirty="0"/>
          </a:p>
        </p:txBody>
      </p:sp>
      <p:sp>
        <p:nvSpPr>
          <p:cNvPr id="3" name="Content Placeholder 2"/>
          <p:cNvSpPr>
            <a:spLocks noGrp="1"/>
          </p:cNvSpPr>
          <p:nvPr>
            <p:ph idx="1"/>
          </p:nvPr>
        </p:nvSpPr>
        <p:spPr/>
        <p:txBody>
          <a:bodyPr/>
          <a:lstStyle/>
          <a:p>
            <a:r>
              <a:rPr lang="en-US" dirty="0" smtClean="0"/>
              <a:t>Contributing to the field</a:t>
            </a:r>
          </a:p>
          <a:p>
            <a:pPr lvl="1"/>
            <a:r>
              <a:rPr lang="en-US" dirty="0" smtClean="0"/>
              <a:t>Peer reviewed journals</a:t>
            </a:r>
          </a:p>
          <a:p>
            <a:pPr lvl="1"/>
            <a:r>
              <a:rPr lang="en-US" dirty="0" smtClean="0"/>
              <a:t>Conference papers &amp; workshops</a:t>
            </a:r>
          </a:p>
          <a:p>
            <a:r>
              <a:rPr lang="en-US" dirty="0" smtClean="0"/>
              <a:t>Moving broader research forward</a:t>
            </a:r>
          </a:p>
          <a:p>
            <a:r>
              <a:rPr lang="en-US" dirty="0" smtClean="0"/>
              <a:t>Getting feedback – before and after submission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Authorship </a:t>
            </a:r>
            <a:br>
              <a:rPr lang="en-US" dirty="0" smtClean="0"/>
            </a:br>
            <a:endParaRPr lang="en-US" dirty="0"/>
          </a:p>
        </p:txBody>
      </p:sp>
      <p:sp>
        <p:nvSpPr>
          <p:cNvPr id="3" name="Content Placeholder 2"/>
          <p:cNvSpPr>
            <a:spLocks noGrp="1"/>
          </p:cNvSpPr>
          <p:nvPr>
            <p:ph idx="1"/>
          </p:nvPr>
        </p:nvSpPr>
        <p:spPr/>
        <p:txBody>
          <a:bodyPr/>
          <a:lstStyle/>
          <a:p>
            <a:r>
              <a:rPr lang="en-US" dirty="0" smtClean="0"/>
              <a:t>Who contributed?</a:t>
            </a:r>
          </a:p>
          <a:p>
            <a:r>
              <a:rPr lang="en-US" dirty="0" smtClean="0"/>
              <a:t>What was contributed?</a:t>
            </a:r>
          </a:p>
          <a:p>
            <a:r>
              <a:rPr lang="en-US" dirty="0" smtClean="0"/>
              <a:t>Assigning &amp; fulfilling responsibilities</a:t>
            </a:r>
          </a:p>
          <a:p>
            <a:r>
              <a:rPr lang="en-US" dirty="0" smtClean="0"/>
              <a:t>Division of credit</a:t>
            </a:r>
          </a:p>
          <a:p>
            <a:r>
              <a:rPr lang="en-US" dirty="0" smtClean="0"/>
              <a:t>Order of authors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Scenario</a:t>
            </a:r>
            <a:endParaRPr lang="en-US" dirty="0"/>
          </a:p>
        </p:txBody>
      </p:sp>
      <p:sp>
        <p:nvSpPr>
          <p:cNvPr id="3" name="Content Placeholder 2"/>
          <p:cNvSpPr>
            <a:spLocks noGrp="1"/>
          </p:cNvSpPr>
          <p:nvPr>
            <p:ph idx="1"/>
          </p:nvPr>
        </p:nvSpPr>
        <p:spPr>
          <a:xfrm>
            <a:off x="457200" y="762000"/>
            <a:ext cx="8229600" cy="6096000"/>
          </a:xfrm>
        </p:spPr>
        <p:txBody>
          <a:bodyPr>
            <a:normAutofit fontScale="62500" lnSpcReduction="20000"/>
          </a:bodyPr>
          <a:lstStyle/>
          <a:p>
            <a:pPr>
              <a:buNone/>
            </a:pPr>
            <a:r>
              <a:rPr lang="en-US" dirty="0" smtClean="0"/>
              <a:t>	Paula</a:t>
            </a:r>
            <a:r>
              <a:rPr lang="en-US" dirty="0" smtClean="0"/>
              <a:t>, a young assistant professor, and two graduate students have been working on a series of related experiments for the past several years. During that time, the experiments have been written up in various posters, abstracts, and meeting presentations. Now it is time to write up the experiments for publication, but the students and Paula must first make an important decision. They could write a single paper with one first author that would describe the experiments in a comprehensive manner, or they could write a series of shorter, less complete papers so that each student could be a first author.</a:t>
            </a:r>
          </a:p>
          <a:p>
            <a:pPr>
              <a:buNone/>
            </a:pPr>
            <a:r>
              <a:rPr lang="en-US" dirty="0" smtClean="0"/>
              <a:t>	Paula </a:t>
            </a:r>
            <a:r>
              <a:rPr lang="en-US" dirty="0" smtClean="0"/>
              <a:t>favors the first option, arguing that a single publication in a more visible journal would better suit all of their purposes. Paula's students, on the other hand, strongly suggest that a series of papers be prepared. They argue that one paper encompassing all the results would be too long and complex and might damage their career opportunities because they would not be able to point to a paper on which they were first authors.</a:t>
            </a:r>
          </a:p>
          <a:p>
            <a:r>
              <a:rPr lang="en-US" dirty="0" smtClean="0"/>
              <a:t>	If </a:t>
            </a:r>
            <a:r>
              <a:rPr lang="en-US" dirty="0" smtClean="0"/>
              <a:t>the experiments are part of a series, are Paula and her students </a:t>
            </a:r>
            <a:r>
              <a:rPr lang="en-US" dirty="0" smtClean="0"/>
              <a:t>	justified </a:t>
            </a:r>
            <a:r>
              <a:rPr lang="en-US" dirty="0" smtClean="0"/>
              <a:t>in not publishing them together?</a:t>
            </a:r>
          </a:p>
          <a:p>
            <a:r>
              <a:rPr lang="en-US" dirty="0" smtClean="0"/>
              <a:t>	If </a:t>
            </a:r>
            <a:r>
              <a:rPr lang="en-US" dirty="0" smtClean="0"/>
              <a:t>they decided to publish a single paper, how should the listing of </a:t>
            </a:r>
            <a:r>
              <a:rPr lang="en-US" dirty="0" smtClean="0"/>
              <a:t>	authors </a:t>
            </a:r>
            <a:r>
              <a:rPr lang="en-US" dirty="0" smtClean="0"/>
              <a:t>be handled?</a:t>
            </a:r>
          </a:p>
          <a:p>
            <a:r>
              <a:rPr lang="en-US" dirty="0" smtClean="0"/>
              <a:t>	If </a:t>
            </a:r>
            <a:r>
              <a:rPr lang="en-US" dirty="0" smtClean="0"/>
              <a:t>a single paper is published, how can they emphasize to the </a:t>
            </a:r>
            <a:r>
              <a:rPr lang="en-US" dirty="0" smtClean="0"/>
              <a:t>	review </a:t>
            </a:r>
            <a:r>
              <a:rPr lang="en-US" dirty="0" smtClean="0"/>
              <a:t>committees and funding agencies their various roles and the </a:t>
            </a:r>
            <a:r>
              <a:rPr lang="en-US" dirty="0" smtClean="0"/>
              <a:t>	importance </a:t>
            </a:r>
            <a:r>
              <a:rPr lang="en-US" dirty="0" smtClean="0"/>
              <a:t>of the paper?</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Intellectual Property &amp; Plagiarism</a:t>
            </a:r>
            <a:endParaRPr lang="en-US" dirty="0"/>
          </a:p>
        </p:txBody>
      </p:sp>
      <p:sp>
        <p:nvSpPr>
          <p:cNvPr id="3" name="Content Placeholder 2"/>
          <p:cNvSpPr>
            <a:spLocks noGrp="1"/>
          </p:cNvSpPr>
          <p:nvPr>
            <p:ph idx="1"/>
          </p:nvPr>
        </p:nvSpPr>
        <p:spPr/>
        <p:txBody>
          <a:bodyPr/>
          <a:lstStyle/>
          <a:p>
            <a:r>
              <a:rPr lang="en-US" dirty="0" smtClean="0"/>
              <a:t>“Owning” our ideas</a:t>
            </a:r>
          </a:p>
          <a:p>
            <a:r>
              <a:rPr lang="en-US" dirty="0" smtClean="0"/>
              <a:t>Giving credit to others</a:t>
            </a:r>
          </a:p>
          <a:p>
            <a:r>
              <a:rPr lang="en-US" dirty="0" smtClean="0"/>
              <a:t>Copying language</a:t>
            </a:r>
            <a:endParaRPr lang="en-US" dirty="0"/>
          </a:p>
          <a:p>
            <a:r>
              <a:rPr lang="en-US" dirty="0" smtClean="0"/>
              <a:t>Copying ideas</a:t>
            </a:r>
          </a:p>
          <a:p>
            <a:r>
              <a:rPr lang="en-US" dirty="0" smtClean="0"/>
              <a:t>Proper citation and references list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3" name="Content Placeholder 2"/>
          <p:cNvSpPr>
            <a:spLocks noGrp="1"/>
          </p:cNvSpPr>
          <p:nvPr>
            <p:ph idx="1"/>
          </p:nvPr>
        </p:nvSpPr>
        <p:spPr>
          <a:xfrm>
            <a:off x="457200" y="1219200"/>
            <a:ext cx="8229600" cy="5410200"/>
          </a:xfrm>
        </p:spPr>
        <p:txBody>
          <a:bodyPr>
            <a:normAutofit fontScale="62500" lnSpcReduction="20000"/>
          </a:bodyPr>
          <a:lstStyle/>
          <a:p>
            <a:pPr>
              <a:buNone/>
            </a:pPr>
            <a:r>
              <a:rPr lang="en-US" dirty="0" smtClean="0"/>
              <a:t>	May </a:t>
            </a:r>
            <a:r>
              <a:rPr lang="en-US" dirty="0" smtClean="0"/>
              <a:t>is a second-year graduate student preparing the written portion of her qualifying exam. She incorporates whole sentences and paragraphs verbatim from several published papers. She does not use quotation marks, but the sources are suggested by statements like "(see . . . for more details)." The faculty on the qualifying exam committee note inconsistencies in the writing styles of different paragraphs of the text and check the sources, uncovering May's plagiarism.</a:t>
            </a:r>
          </a:p>
          <a:p>
            <a:pPr>
              <a:buNone/>
            </a:pPr>
            <a:r>
              <a:rPr lang="en-US" dirty="0" smtClean="0"/>
              <a:t>	After </a:t>
            </a:r>
            <a:r>
              <a:rPr lang="en-US" dirty="0" smtClean="0"/>
              <a:t>discussion with the faculty, May's plagiarism is brought to the attention of the dean of the graduate school, whose responsibility it is to review such incidents. The graduate school regulations state that "plagiarism, that is, the failure in a dissertation, essay, or other written exercise to acknowledge ideas, research or language taken from others" is specifically prohibited. The dean expels May from the program with the stipulation that she can reapply for the next academic year.</a:t>
            </a:r>
          </a:p>
          <a:p>
            <a:endParaRPr lang="en-US" dirty="0" smtClean="0"/>
          </a:p>
          <a:p>
            <a:r>
              <a:rPr lang="en-US" dirty="0" smtClean="0"/>
              <a:t>Is </a:t>
            </a:r>
            <a:r>
              <a:rPr lang="en-US" dirty="0" smtClean="0"/>
              <a:t>plagiarism like this a common practice?</a:t>
            </a:r>
          </a:p>
          <a:p>
            <a:r>
              <a:rPr lang="en-US" dirty="0" smtClean="0"/>
              <a:t>Are there circumstances that should have led to May's being forgiven for plagiarizing?</a:t>
            </a:r>
          </a:p>
          <a:p>
            <a:r>
              <a:rPr lang="en-US" dirty="0" smtClean="0"/>
              <a:t>Should May be allowed to reapply to the program?</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lnSpcReduction="10000"/>
          </a:bodyPr>
          <a:lstStyle/>
          <a:p>
            <a:r>
              <a:rPr lang="en-US" dirty="0" smtClean="0"/>
              <a:t>Ethics Definition</a:t>
            </a:r>
          </a:p>
          <a:p>
            <a:r>
              <a:rPr lang="en-US" dirty="0" smtClean="0"/>
              <a:t>Brief History on Ethics in Research</a:t>
            </a:r>
          </a:p>
          <a:p>
            <a:r>
              <a:rPr lang="en-US" dirty="0" smtClean="0"/>
              <a:t>Basic Tenets &amp; Principles</a:t>
            </a:r>
          </a:p>
          <a:p>
            <a:r>
              <a:rPr lang="en-US" dirty="0" smtClean="0"/>
              <a:t>Training to Conduct Research</a:t>
            </a:r>
          </a:p>
          <a:p>
            <a:r>
              <a:rPr lang="en-US" dirty="0" smtClean="0"/>
              <a:t>IRB Protocol, Human Subjects</a:t>
            </a:r>
          </a:p>
          <a:p>
            <a:r>
              <a:rPr lang="en-US" dirty="0" smtClean="0"/>
              <a:t>Treatment of Data</a:t>
            </a:r>
          </a:p>
          <a:p>
            <a:r>
              <a:rPr lang="en-US" dirty="0" smtClean="0"/>
              <a:t>Mistakes, Negligence, Misconduct</a:t>
            </a:r>
          </a:p>
          <a:p>
            <a:r>
              <a:rPr lang="en-US" dirty="0" smtClean="0"/>
              <a:t>Sharing, Authorship, Property, Plagiarism</a:t>
            </a:r>
          </a:p>
          <a:p>
            <a:endParaRPr lang="en-US" dirty="0" smtClean="0"/>
          </a:p>
          <a:p>
            <a:pPr>
              <a:buNone/>
            </a:pPr>
            <a:endParaRPr lang="en-US" dirty="0" smtClean="0"/>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Ethics Definition</a:t>
            </a:r>
            <a:br>
              <a:rPr lang="en-US" dirty="0" smtClean="0"/>
            </a:br>
            <a:endParaRPr lang="en-US" dirty="0"/>
          </a:p>
        </p:txBody>
      </p:sp>
      <p:sp>
        <p:nvSpPr>
          <p:cNvPr id="3" name="Content Placeholder 2"/>
          <p:cNvSpPr>
            <a:spLocks noGrp="1"/>
          </p:cNvSpPr>
          <p:nvPr>
            <p:ph idx="1"/>
          </p:nvPr>
        </p:nvSpPr>
        <p:spPr/>
        <p:txBody>
          <a:bodyPr/>
          <a:lstStyle/>
          <a:p>
            <a:r>
              <a:rPr lang="en-US" dirty="0" smtClean="0"/>
              <a:t>Good vs. Evil (intentions)?</a:t>
            </a:r>
          </a:p>
          <a:p>
            <a:r>
              <a:rPr lang="en-US" dirty="0" smtClean="0"/>
              <a:t>Is information being gathered, analyzed, and shared in a truthful, accurate way?</a:t>
            </a:r>
          </a:p>
          <a:p>
            <a:r>
              <a:rPr lang="en-US" dirty="0" smtClean="0"/>
              <a:t>Does conduct minimize risk to individuals, organizations, and/or institutions involved?</a:t>
            </a:r>
          </a:p>
          <a:p>
            <a:r>
              <a:rPr lang="en-US" dirty="0" smtClean="0"/>
              <a:t>Is researcher showing responsible conduct?</a:t>
            </a:r>
          </a:p>
          <a:p>
            <a:r>
              <a:rPr lang="en-US" dirty="0" smtClean="0"/>
              <a:t>What are contributions and benefits to society?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Brief History on Ethics in Research</a:t>
            </a:r>
            <a:br>
              <a:rPr lang="en-US" dirty="0" smtClean="0"/>
            </a:br>
            <a:endParaRPr lang="en-US" dirty="0"/>
          </a:p>
        </p:txBody>
      </p:sp>
      <p:sp>
        <p:nvSpPr>
          <p:cNvPr id="3" name="Content Placeholder 2"/>
          <p:cNvSpPr>
            <a:spLocks noGrp="1"/>
          </p:cNvSpPr>
          <p:nvPr>
            <p:ph idx="1"/>
          </p:nvPr>
        </p:nvSpPr>
        <p:spPr/>
        <p:txBody>
          <a:bodyPr/>
          <a:lstStyle/>
          <a:p>
            <a:r>
              <a:rPr lang="en-US" dirty="0" smtClean="0"/>
              <a:t>Nuremberg Trials:</a:t>
            </a:r>
          </a:p>
          <a:p>
            <a:pPr lvl="1"/>
            <a:r>
              <a:rPr lang="en-US" dirty="0" smtClean="0"/>
              <a:t>Experiments in Nazi camps</a:t>
            </a:r>
          </a:p>
          <a:p>
            <a:pPr>
              <a:buNone/>
            </a:pPr>
            <a:endParaRPr lang="en-US" dirty="0" smtClean="0"/>
          </a:p>
          <a:p>
            <a:r>
              <a:rPr lang="en-US" dirty="0" smtClean="0"/>
              <a:t>Tuskegee Trials</a:t>
            </a:r>
          </a:p>
          <a:p>
            <a:pPr lvl="1"/>
            <a:r>
              <a:rPr lang="en-US" dirty="0" smtClean="0"/>
              <a:t>Men injected with syphilis</a:t>
            </a:r>
          </a:p>
          <a:p>
            <a:endParaRPr lang="en-US" dirty="0" smtClean="0"/>
          </a:p>
          <a:p>
            <a:r>
              <a:rPr lang="en-US" dirty="0" smtClean="0"/>
              <a:t>University of Virginia,</a:t>
            </a:r>
            <a:br>
              <a:rPr lang="en-US" dirty="0" smtClean="0"/>
            </a:br>
            <a:r>
              <a:rPr lang="en-US" dirty="0" smtClean="0"/>
              <a:t>internal medicine doc</a:t>
            </a:r>
          </a:p>
          <a:p>
            <a:pPr lvl="1"/>
            <a:endParaRPr lang="en-US" dirty="0"/>
          </a:p>
        </p:txBody>
      </p:sp>
      <p:pic>
        <p:nvPicPr>
          <p:cNvPr id="10242" name="Picture 2" descr="File:Nuremberg Trials retouched.jpg">
            <a:hlinkClick r:id="rId2"/>
          </p:cNvPr>
          <p:cNvPicPr>
            <a:picLocks noChangeAspect="1" noChangeArrowheads="1"/>
          </p:cNvPicPr>
          <p:nvPr/>
        </p:nvPicPr>
        <p:blipFill>
          <a:blip r:embed="rId3"/>
          <a:srcRect/>
          <a:stretch>
            <a:fillRect/>
          </a:stretch>
        </p:blipFill>
        <p:spPr bwMode="auto">
          <a:xfrm>
            <a:off x="5486400" y="1219200"/>
            <a:ext cx="3352800" cy="2585707"/>
          </a:xfrm>
          <a:prstGeom prst="rect">
            <a:avLst/>
          </a:prstGeom>
          <a:noFill/>
        </p:spPr>
      </p:pic>
      <p:pic>
        <p:nvPicPr>
          <p:cNvPr id="10244" name="Picture 4" descr="File:Tuskegee-syphilis-study doctor-injecting-subject.jpg">
            <a:hlinkClick r:id="rId4"/>
          </p:cNvPr>
          <p:cNvPicPr>
            <a:picLocks noChangeAspect="1" noChangeArrowheads="1"/>
          </p:cNvPicPr>
          <p:nvPr/>
        </p:nvPicPr>
        <p:blipFill>
          <a:blip r:embed="rId5"/>
          <a:srcRect/>
          <a:stretch>
            <a:fillRect/>
          </a:stretch>
        </p:blipFill>
        <p:spPr bwMode="auto">
          <a:xfrm>
            <a:off x="5494284" y="3962400"/>
            <a:ext cx="3363310" cy="24384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Basic Tenets &amp; Principles</a:t>
            </a:r>
            <a:br>
              <a:rPr lang="en-US" dirty="0" smtClean="0"/>
            </a:br>
            <a:endParaRPr lang="en-US" dirty="0"/>
          </a:p>
        </p:txBody>
      </p:sp>
      <p:sp>
        <p:nvSpPr>
          <p:cNvPr id="3" name="Content Placeholder 2"/>
          <p:cNvSpPr>
            <a:spLocks noGrp="1"/>
          </p:cNvSpPr>
          <p:nvPr>
            <p:ph idx="1"/>
          </p:nvPr>
        </p:nvSpPr>
        <p:spPr>
          <a:xfrm>
            <a:off x="457200" y="1143000"/>
            <a:ext cx="8229600" cy="5257800"/>
          </a:xfrm>
        </p:spPr>
        <p:txBody>
          <a:bodyPr>
            <a:normAutofit fontScale="92500" lnSpcReduction="20000"/>
          </a:bodyPr>
          <a:lstStyle/>
          <a:p>
            <a:r>
              <a:rPr lang="en-US" dirty="0" smtClean="0"/>
              <a:t>Honesty</a:t>
            </a:r>
          </a:p>
          <a:p>
            <a:r>
              <a:rPr lang="en-US" dirty="0" smtClean="0"/>
              <a:t>Objectivity</a:t>
            </a:r>
          </a:p>
          <a:p>
            <a:r>
              <a:rPr lang="en-US" dirty="0" smtClean="0"/>
              <a:t>Integrity</a:t>
            </a:r>
          </a:p>
          <a:p>
            <a:r>
              <a:rPr lang="en-US" dirty="0" smtClean="0"/>
              <a:t>Carefulness</a:t>
            </a:r>
          </a:p>
          <a:p>
            <a:r>
              <a:rPr lang="en-US" dirty="0" smtClean="0"/>
              <a:t>Openness</a:t>
            </a:r>
          </a:p>
          <a:p>
            <a:r>
              <a:rPr lang="en-US" dirty="0" smtClean="0"/>
              <a:t>Respect for Intellectual Property</a:t>
            </a:r>
          </a:p>
          <a:p>
            <a:r>
              <a:rPr lang="en-US" dirty="0" smtClean="0"/>
              <a:t>Confidentiality</a:t>
            </a:r>
          </a:p>
          <a:p>
            <a:r>
              <a:rPr lang="en-US" dirty="0" smtClean="0"/>
              <a:t>Responsible Publishing</a:t>
            </a:r>
          </a:p>
          <a:p>
            <a:r>
              <a:rPr lang="en-US" dirty="0" smtClean="0"/>
              <a:t>Human Subjects Protection</a:t>
            </a:r>
          </a:p>
          <a:p>
            <a:r>
              <a:rPr lang="en-US" dirty="0" smtClean="0"/>
              <a:t>Animal Care</a:t>
            </a:r>
          </a:p>
          <a:p>
            <a:r>
              <a:rPr lang="en-US" dirty="0" smtClean="0">
                <a:hlinkClick r:id="rId2"/>
              </a:rPr>
              <a:t>http://www.acm.org/about/code-of-ethics</a:t>
            </a:r>
            <a:endParaRPr lang="en-US" dirty="0" smtClean="0"/>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to Conduct Research</a:t>
            </a:r>
            <a:endParaRPr lang="en-US" dirty="0"/>
          </a:p>
        </p:txBody>
      </p:sp>
      <p:sp>
        <p:nvSpPr>
          <p:cNvPr id="3" name="Content Placeholder 2"/>
          <p:cNvSpPr>
            <a:spLocks noGrp="1"/>
          </p:cNvSpPr>
          <p:nvPr>
            <p:ph idx="1"/>
          </p:nvPr>
        </p:nvSpPr>
        <p:spPr>
          <a:xfrm>
            <a:off x="457200" y="2255837"/>
            <a:ext cx="8229600" cy="4525963"/>
          </a:xfrm>
        </p:spPr>
        <p:txBody>
          <a:bodyPr>
            <a:normAutofit lnSpcReduction="10000"/>
          </a:bodyPr>
          <a:lstStyle/>
          <a:p>
            <a:pPr>
              <a:buNone/>
            </a:pPr>
            <a:endParaRPr lang="en-US" u="sng" dirty="0" smtClean="0">
              <a:hlinkClick r:id="rId2"/>
            </a:endParaRPr>
          </a:p>
          <a:p>
            <a:pPr>
              <a:buNone/>
            </a:pPr>
            <a:endParaRPr lang="en-US" u="sng" dirty="0" smtClean="0">
              <a:hlinkClick r:id="rId2"/>
            </a:endParaRPr>
          </a:p>
          <a:p>
            <a:pPr>
              <a:buNone/>
            </a:pPr>
            <a:endParaRPr lang="en-US" u="sng" dirty="0" smtClean="0">
              <a:hlinkClick r:id="rId2"/>
            </a:endParaRPr>
          </a:p>
          <a:p>
            <a:pPr>
              <a:buNone/>
            </a:pPr>
            <a:endParaRPr lang="en-US" u="sng" dirty="0" smtClean="0">
              <a:hlinkClick r:id="rId2"/>
            </a:endParaRPr>
          </a:p>
          <a:p>
            <a:pPr>
              <a:buNone/>
            </a:pPr>
            <a:endParaRPr lang="en-US" u="sng" dirty="0" smtClean="0">
              <a:hlinkClick r:id="rId2"/>
            </a:endParaRPr>
          </a:p>
          <a:p>
            <a:pPr>
              <a:buNone/>
            </a:pPr>
            <a:endParaRPr lang="en-US" u="sng" dirty="0" smtClean="0">
              <a:hlinkClick r:id="rId2"/>
            </a:endParaRPr>
          </a:p>
          <a:p>
            <a:pPr>
              <a:buNone/>
            </a:pPr>
            <a:endParaRPr lang="en-US" u="sng" dirty="0" smtClean="0">
              <a:hlinkClick r:id="rId2"/>
            </a:endParaRPr>
          </a:p>
          <a:p>
            <a:pPr algn="ctr">
              <a:buNone/>
            </a:pPr>
            <a:r>
              <a:rPr lang="en-US" u="sng" dirty="0" smtClean="0">
                <a:hlinkClick r:id="rId2"/>
              </a:rPr>
              <a:t>http://www.citiprogram.org</a:t>
            </a:r>
            <a:endParaRPr lang="en-US" dirty="0"/>
          </a:p>
        </p:txBody>
      </p:sp>
      <p:pic>
        <p:nvPicPr>
          <p:cNvPr id="1026" name="Picture 2"/>
          <p:cNvPicPr>
            <a:picLocks noChangeAspect="1" noChangeArrowheads="1"/>
          </p:cNvPicPr>
          <p:nvPr/>
        </p:nvPicPr>
        <p:blipFill>
          <a:blip r:embed="rId3"/>
          <a:srcRect l="8594" t="20485" r="8594" b="9434"/>
          <a:stretch>
            <a:fillRect/>
          </a:stretch>
        </p:blipFill>
        <p:spPr bwMode="auto">
          <a:xfrm>
            <a:off x="685800" y="1219200"/>
            <a:ext cx="7772400" cy="4766094"/>
          </a:xfrm>
          <a:prstGeom prst="rect">
            <a:avLst/>
          </a:prstGeom>
          <a:noFill/>
          <a:ln w="9525">
            <a:solidFill>
              <a:schemeClr val="tx1"/>
            </a:solid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IRB Protocol, Human Subjects</a:t>
            </a:r>
            <a:br>
              <a:rPr lang="en-US" dirty="0" smtClean="0"/>
            </a:br>
            <a:endParaRPr lang="en-US" dirty="0"/>
          </a:p>
        </p:txBody>
      </p:sp>
      <p:sp>
        <p:nvSpPr>
          <p:cNvPr id="3" name="Content Placeholder 2"/>
          <p:cNvSpPr>
            <a:spLocks noGrp="1"/>
          </p:cNvSpPr>
          <p:nvPr>
            <p:ph idx="1"/>
          </p:nvPr>
        </p:nvSpPr>
        <p:spPr>
          <a:xfrm>
            <a:off x="457200" y="1143000"/>
            <a:ext cx="8229600" cy="5029200"/>
          </a:xfrm>
        </p:spPr>
        <p:txBody>
          <a:bodyPr>
            <a:normAutofit lnSpcReduction="10000"/>
          </a:bodyPr>
          <a:lstStyle/>
          <a:p>
            <a:r>
              <a:rPr lang="en-US" dirty="0" smtClean="0">
                <a:hlinkClick r:id="rId2"/>
              </a:rPr>
              <a:t>http://research.depaul.edu/</a:t>
            </a:r>
            <a:endParaRPr lang="en-US" dirty="0" smtClean="0"/>
          </a:p>
          <a:p>
            <a:r>
              <a:rPr lang="en-US" dirty="0" smtClean="0"/>
              <a:t>Types of Review:</a:t>
            </a:r>
          </a:p>
          <a:p>
            <a:pPr lvl="1"/>
            <a:r>
              <a:rPr lang="en-US" dirty="0" smtClean="0"/>
              <a:t>Non-reviewable: student, some archival</a:t>
            </a:r>
          </a:p>
          <a:p>
            <a:pPr lvl="1"/>
            <a:r>
              <a:rPr lang="en-US" dirty="0" smtClean="0"/>
              <a:t>Exempt: educational settings, surveys/interviews/observations, aptitude tests (non-identifiable)</a:t>
            </a:r>
          </a:p>
          <a:p>
            <a:pPr lvl="1"/>
            <a:r>
              <a:rPr lang="en-US" dirty="0" smtClean="0"/>
              <a:t>Expedited: minimal risk in clinical studies, collection of biological specimens, noninvasive</a:t>
            </a:r>
          </a:p>
          <a:p>
            <a:pPr lvl="1"/>
            <a:r>
              <a:rPr lang="en-US" dirty="0" smtClean="0"/>
              <a:t>Full Board: if doesn’t meet exempt or expedited categories</a:t>
            </a:r>
          </a:p>
          <a:p>
            <a:pPr lvl="2"/>
            <a:r>
              <a:rPr lang="en-US" dirty="0" smtClean="0"/>
              <a:t>Working with children, prisoners, pregnant women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Treatment of Data</a:t>
            </a:r>
            <a:br>
              <a:rPr lang="en-US" dirty="0" smtClean="0"/>
            </a:br>
            <a:endParaRPr lang="en-US" dirty="0"/>
          </a:p>
        </p:txBody>
      </p:sp>
      <p:sp>
        <p:nvSpPr>
          <p:cNvPr id="3" name="Content Placeholder 2"/>
          <p:cNvSpPr>
            <a:spLocks noGrp="1"/>
          </p:cNvSpPr>
          <p:nvPr>
            <p:ph idx="1"/>
          </p:nvPr>
        </p:nvSpPr>
        <p:spPr>
          <a:xfrm>
            <a:off x="457200" y="1295400"/>
            <a:ext cx="8229600" cy="4876800"/>
          </a:xfrm>
        </p:spPr>
        <p:txBody>
          <a:bodyPr/>
          <a:lstStyle/>
          <a:p>
            <a:r>
              <a:rPr lang="en-US" dirty="0" smtClean="0"/>
              <a:t>Fraudulent manipulation of data</a:t>
            </a:r>
          </a:p>
          <a:p>
            <a:pPr lvl="1"/>
            <a:r>
              <a:rPr lang="en-US" dirty="0" smtClean="0"/>
              <a:t>Effect on conclusions of study</a:t>
            </a:r>
          </a:p>
          <a:p>
            <a:pPr lvl="1"/>
            <a:r>
              <a:rPr lang="en-US" dirty="0" smtClean="0"/>
              <a:t>Effect on reputation</a:t>
            </a:r>
          </a:p>
          <a:p>
            <a:pPr lvl="1"/>
            <a:r>
              <a:rPr lang="en-US" dirty="0" smtClean="0"/>
              <a:t>Effect on progress of field</a:t>
            </a:r>
          </a:p>
          <a:p>
            <a:r>
              <a:rPr lang="en-US" dirty="0" smtClean="0"/>
              <a:t>Record procedure in great detail</a:t>
            </a:r>
          </a:p>
          <a:p>
            <a:r>
              <a:rPr lang="en-US" dirty="0" smtClean="0"/>
              <a:t>Maintain accurate, accessible, permanent record</a:t>
            </a:r>
          </a:p>
          <a:p>
            <a:r>
              <a:rPr lang="en-US" dirty="0" smtClean="0"/>
              <a:t>Sharing data</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Scenario</a:t>
            </a:r>
            <a:endParaRPr lang="en-US" dirty="0"/>
          </a:p>
        </p:txBody>
      </p:sp>
      <p:sp>
        <p:nvSpPr>
          <p:cNvPr id="3" name="Content Placeholder 2"/>
          <p:cNvSpPr>
            <a:spLocks noGrp="1"/>
          </p:cNvSpPr>
          <p:nvPr>
            <p:ph idx="1"/>
          </p:nvPr>
        </p:nvSpPr>
        <p:spPr>
          <a:xfrm>
            <a:off x="457200" y="914400"/>
            <a:ext cx="8229600" cy="5715000"/>
          </a:xfrm>
        </p:spPr>
        <p:txBody>
          <a:bodyPr>
            <a:normAutofit fontScale="62500" lnSpcReduction="20000"/>
          </a:bodyPr>
          <a:lstStyle/>
          <a:p>
            <a:pPr>
              <a:buNone/>
            </a:pPr>
            <a:r>
              <a:rPr lang="en-US" dirty="0" smtClean="0"/>
              <a:t>	Deborah</a:t>
            </a:r>
            <a:r>
              <a:rPr lang="en-US" dirty="0" smtClean="0"/>
              <a:t>, a third-year graduate student, and Kathleen, a </a:t>
            </a:r>
            <a:r>
              <a:rPr lang="en-US" dirty="0" err="1" smtClean="0"/>
              <a:t>postdoc</a:t>
            </a:r>
            <a:r>
              <a:rPr lang="en-US" dirty="0" smtClean="0"/>
              <a:t>, have made a series </a:t>
            </a:r>
            <a:r>
              <a:rPr lang="en-US" dirty="0" smtClean="0"/>
              <a:t>of measurements </a:t>
            </a:r>
            <a:r>
              <a:rPr lang="en-US" dirty="0" smtClean="0"/>
              <a:t>on a new experimental semiconductor material using an expensive neutron source at a national laboratory. </a:t>
            </a:r>
          </a:p>
          <a:p>
            <a:pPr>
              <a:buNone/>
            </a:pPr>
            <a:r>
              <a:rPr lang="en-US" dirty="0" smtClean="0"/>
              <a:t>	During </a:t>
            </a:r>
            <a:r>
              <a:rPr lang="en-US" dirty="0" smtClean="0"/>
              <a:t>the measurements at the national laboratory, Deborah and Kathleen observed that there were power fluctuations they could not control or predict. Furthermore, they discussed their work with another group doing similar experiments, and they knew that the other group had gotten results confirming the theoretical prediction and was writing a manuscript describing their results.</a:t>
            </a:r>
          </a:p>
          <a:p>
            <a:pPr>
              <a:buNone/>
            </a:pPr>
            <a:r>
              <a:rPr lang="en-US" dirty="0" smtClean="0"/>
              <a:t>	In </a:t>
            </a:r>
            <a:r>
              <a:rPr lang="en-US" dirty="0" smtClean="0"/>
              <a:t>writing up their own results for publication, Kathleen suggests dropping the two anomalous data points near the abscissa </a:t>
            </a:r>
            <a:r>
              <a:rPr lang="en-US" dirty="0" smtClean="0"/>
              <a:t>from </a:t>
            </a:r>
            <a:r>
              <a:rPr lang="en-US" dirty="0" smtClean="0"/>
              <a:t>the published graph and from a statistical analysis. She proposes that the existence of the data points be mentioned in the paper as possibly due to power fluctuations and being outside the expected standard deviation calculated from the remaining data points. "These two runs," she argues to Deborah, "were obviously wrong."</a:t>
            </a:r>
          </a:p>
          <a:p>
            <a:r>
              <a:rPr lang="en-US" dirty="0" smtClean="0"/>
              <a:t>	How </a:t>
            </a:r>
            <a:r>
              <a:rPr lang="en-US" dirty="0" smtClean="0"/>
              <a:t>should the data from the two suspected runs be handled?</a:t>
            </a:r>
          </a:p>
          <a:p>
            <a:r>
              <a:rPr lang="en-US" dirty="0" smtClean="0"/>
              <a:t>	Should </a:t>
            </a:r>
            <a:r>
              <a:rPr lang="en-US" dirty="0" smtClean="0"/>
              <a:t>the data be included in tests of statistical significance and </a:t>
            </a:r>
            <a:r>
              <a:rPr lang="en-US" dirty="0" smtClean="0"/>
              <a:t>	why</a:t>
            </a:r>
            <a:r>
              <a:rPr lang="en-US" dirty="0" smtClean="0"/>
              <a:t>?</a:t>
            </a:r>
          </a:p>
          <a:p>
            <a:r>
              <a:rPr lang="en-US" dirty="0" smtClean="0"/>
              <a:t>	What </a:t>
            </a:r>
            <a:r>
              <a:rPr lang="en-US" dirty="0" smtClean="0"/>
              <a:t>other sources of information, in addition to their faculty </a:t>
            </a:r>
            <a:r>
              <a:rPr lang="en-US" dirty="0" smtClean="0"/>
              <a:t>	advisor</a:t>
            </a:r>
            <a:r>
              <a:rPr lang="en-US" dirty="0" smtClean="0"/>
              <a:t>, can </a:t>
            </a:r>
            <a:r>
              <a:rPr lang="en-US" dirty="0" smtClean="0"/>
              <a:t>Deborah </a:t>
            </a:r>
            <a:r>
              <a:rPr lang="en-US" dirty="0" smtClean="0"/>
              <a:t>and Kathleen use to help decide?</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TotalTime>
  <Words>387</Words>
  <Application>Microsoft Office PowerPoint</Application>
  <PresentationFormat>On-screen Show (4:3)</PresentationFormat>
  <Paragraphs>128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Ethics &amp; Responsible Conduct  in Research</vt:lpstr>
      <vt:lpstr>Overview</vt:lpstr>
      <vt:lpstr>Ethics Definition </vt:lpstr>
      <vt:lpstr>Brief History on Ethics in Research </vt:lpstr>
      <vt:lpstr>Basic Tenets &amp; Principles </vt:lpstr>
      <vt:lpstr>Training to Conduct Research</vt:lpstr>
      <vt:lpstr>IRB Protocol, Human Subjects </vt:lpstr>
      <vt:lpstr>Treatment of Data </vt:lpstr>
      <vt:lpstr>Scenario</vt:lpstr>
      <vt:lpstr>Mistakes &amp; Negligence</vt:lpstr>
      <vt:lpstr>Misconduct </vt:lpstr>
      <vt:lpstr>Scenario</vt:lpstr>
      <vt:lpstr>Sharing </vt:lpstr>
      <vt:lpstr>Authorship  </vt:lpstr>
      <vt:lpstr>Scenario</vt:lpstr>
      <vt:lpstr>Intellectual Property &amp; Plagiarism</vt:lpstr>
      <vt:lpstr>Scenario</vt:lpstr>
    </vt:vector>
  </TitlesOfParts>
  <Company>DePaul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&amp; Responsible Conduct  in Research</dc:title>
  <dc:creator>KWOZNIA1</dc:creator>
  <cp:lastModifiedBy>KWOZNIA1</cp:lastModifiedBy>
  <cp:revision>15</cp:revision>
  <dcterms:created xsi:type="dcterms:W3CDTF">2011-05-12T14:51:24Z</dcterms:created>
  <dcterms:modified xsi:type="dcterms:W3CDTF">2011-05-16T20:21:43Z</dcterms:modified>
</cp:coreProperties>
</file>