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sldIdLst>
    <p:sldId id="256" r:id="rId2"/>
    <p:sldId id="257" r:id="rId3"/>
    <p:sldId id="258" r:id="rId4"/>
    <p:sldId id="259" r:id="rId5"/>
    <p:sldId id="351" r:id="rId6"/>
    <p:sldId id="266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324" r:id="rId18"/>
    <p:sldId id="323" r:id="rId19"/>
    <p:sldId id="322" r:id="rId20"/>
    <p:sldId id="321" r:id="rId21"/>
    <p:sldId id="272" r:id="rId22"/>
    <p:sldId id="273" r:id="rId23"/>
    <p:sldId id="274" r:id="rId24"/>
    <p:sldId id="275" r:id="rId25"/>
    <p:sldId id="276" r:id="rId26"/>
    <p:sldId id="278" r:id="rId27"/>
    <p:sldId id="309" r:id="rId28"/>
    <p:sldId id="308" r:id="rId29"/>
    <p:sldId id="279" r:id="rId30"/>
    <p:sldId id="307" r:id="rId31"/>
    <p:sldId id="280" r:id="rId32"/>
    <p:sldId id="310" r:id="rId33"/>
    <p:sldId id="311" r:id="rId34"/>
    <p:sldId id="312" r:id="rId35"/>
    <p:sldId id="313" r:id="rId36"/>
    <p:sldId id="277" r:id="rId37"/>
    <p:sldId id="315" r:id="rId38"/>
    <p:sldId id="316" r:id="rId39"/>
    <p:sldId id="281" r:id="rId40"/>
    <p:sldId id="318" r:id="rId41"/>
    <p:sldId id="317" r:id="rId42"/>
    <p:sldId id="282" r:id="rId43"/>
    <p:sldId id="320" r:id="rId44"/>
    <p:sldId id="319" r:id="rId45"/>
    <p:sldId id="283" r:id="rId46"/>
    <p:sldId id="284" r:id="rId47"/>
    <p:sldId id="285" r:id="rId48"/>
    <p:sldId id="326" r:id="rId49"/>
    <p:sldId id="286" r:id="rId50"/>
    <p:sldId id="325" r:id="rId51"/>
    <p:sldId id="271" r:id="rId52"/>
    <p:sldId id="288" r:id="rId53"/>
    <p:sldId id="327" r:id="rId54"/>
    <p:sldId id="328" r:id="rId55"/>
    <p:sldId id="289" r:id="rId56"/>
    <p:sldId id="290" r:id="rId57"/>
    <p:sldId id="329" r:id="rId58"/>
    <p:sldId id="291" r:id="rId59"/>
    <p:sldId id="292" r:id="rId60"/>
    <p:sldId id="341" r:id="rId61"/>
    <p:sldId id="340" r:id="rId62"/>
    <p:sldId id="342" r:id="rId63"/>
    <p:sldId id="338" r:id="rId64"/>
    <p:sldId id="337" r:id="rId65"/>
    <p:sldId id="336" r:id="rId66"/>
    <p:sldId id="335" r:id="rId67"/>
    <p:sldId id="334" r:id="rId68"/>
    <p:sldId id="333" r:id="rId69"/>
    <p:sldId id="332" r:id="rId70"/>
    <p:sldId id="331" r:id="rId71"/>
    <p:sldId id="330" r:id="rId72"/>
    <p:sldId id="293" r:id="rId73"/>
    <p:sldId id="294" r:id="rId74"/>
    <p:sldId id="296" r:id="rId75"/>
    <p:sldId id="297" r:id="rId76"/>
    <p:sldId id="298" r:id="rId77"/>
    <p:sldId id="343" r:id="rId78"/>
    <p:sldId id="345" r:id="rId79"/>
    <p:sldId id="299" r:id="rId80"/>
    <p:sldId id="346" r:id="rId81"/>
    <p:sldId id="300" r:id="rId82"/>
    <p:sldId id="348" r:id="rId83"/>
    <p:sldId id="347" r:id="rId84"/>
    <p:sldId id="349" r:id="rId85"/>
    <p:sldId id="301" r:id="rId86"/>
    <p:sldId id="302" r:id="rId87"/>
    <p:sldId id="303" r:id="rId88"/>
    <p:sldId id="305" r:id="rId89"/>
    <p:sldId id="306" r:id="rId9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064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printerSettings" Target="printerSettings/printerSettings1.bin"/><Relationship Id="rId92" Type="http://schemas.openxmlformats.org/officeDocument/2006/relationships/presProps" Target="presProps.xml"/><Relationship Id="rId93" Type="http://schemas.openxmlformats.org/officeDocument/2006/relationships/viewProps" Target="viewProps.xml"/><Relationship Id="rId94" Type="http://schemas.openxmlformats.org/officeDocument/2006/relationships/theme" Target="theme/theme1.xml"/><Relationship Id="rId95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My%20Dropbox\Grad%20School\CSC%20426%20-%20Values%20in%20Computer%20Technology\Homework\Lecture%2007%20-%20%20Statistical%20Techniques%20Lect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Girls</c:v>
          </c:tx>
          <c:spPr>
            <a:ln>
              <a:noFill/>
            </a:ln>
          </c:spPr>
          <c:marker>
            <c:symbol val="square"/>
            <c:size val="9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val>
            <c:numRef>
              <c:f>'Ali''s Example'!$B$8:$B$12</c:f>
              <c:numCache>
                <c:formatCode>General</c:formatCode>
                <c:ptCount val="5"/>
                <c:pt idx="0">
                  <c:v>80.0</c:v>
                </c:pt>
                <c:pt idx="1">
                  <c:v>84.0</c:v>
                </c:pt>
                <c:pt idx="2">
                  <c:v>88.0</c:v>
                </c:pt>
                <c:pt idx="3">
                  <c:v>92.0</c:v>
                </c:pt>
                <c:pt idx="4">
                  <c:v>96.0</c:v>
                </c:pt>
              </c:numCache>
            </c:numRef>
          </c:val>
          <c:smooth val="0"/>
        </c:ser>
        <c:ser>
          <c:idx val="1"/>
          <c:order val="1"/>
          <c:tx>
            <c:v>Boys</c:v>
          </c:tx>
          <c:spPr>
            <a:ln>
              <a:noFill/>
            </a:ln>
          </c:spPr>
          <c:marker>
            <c:symbol val="circle"/>
            <c:size val="9"/>
          </c:marker>
          <c:val>
            <c:numRef>
              <c:f>'Ali''s Example'!$B$2:$B$7</c:f>
              <c:numCache>
                <c:formatCode>General</c:formatCode>
                <c:ptCount val="6"/>
                <c:pt idx="0">
                  <c:v>76.0</c:v>
                </c:pt>
                <c:pt idx="1">
                  <c:v>72.0</c:v>
                </c:pt>
                <c:pt idx="2">
                  <c:v>68.0</c:v>
                </c:pt>
                <c:pt idx="3">
                  <c:v>64.0</c:v>
                </c:pt>
                <c:pt idx="4">
                  <c:v>60.0</c:v>
                </c:pt>
                <c:pt idx="5">
                  <c:v>56.0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566856"/>
        <c:axId val="200572520"/>
      </c:lineChart>
      <c:catAx>
        <c:axId val="200566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 i="0" baseline="0"/>
                </a:pPr>
                <a:r>
                  <a:rPr lang="en-US" sz="2000" b="0" i="0" baseline="0" dirty="0">
                    <a:latin typeface="Arial" pitchFamily="34" charset="0"/>
                  </a:rPr>
                  <a:t>Order in List</a:t>
                </a:r>
              </a:p>
            </c:rich>
          </c:tx>
          <c:layout/>
          <c:overlay val="0"/>
        </c:title>
        <c:majorTickMark val="none"/>
        <c:minorTickMark val="none"/>
        <c:tickLblPos val="low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  <c:crossAx val="200572520"/>
        <c:crosses val="autoZero"/>
        <c:auto val="1"/>
        <c:lblAlgn val="ctr"/>
        <c:lblOffset val="10"/>
        <c:noMultiLvlLbl val="0"/>
      </c:catAx>
      <c:valAx>
        <c:axId val="200572520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b="0" i="0" baseline="0" dirty="0">
                    <a:latin typeface="Arial" pitchFamily="34" charset="0"/>
                  </a:rPr>
                  <a:t>Test Score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  <c:crossAx val="200566856"/>
        <c:crosses val="autoZero"/>
        <c:crossBetween val="between"/>
        <c:majorUnit val="10.0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81677644861701"/>
          <c:y val="0.258875400991543"/>
          <c:w val="0.215544493236423"/>
          <c:h val="0.079471420239137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solidFill>
      <a:srgbClr val="FFFFFF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Relationship Id="rId3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4" Type="http://schemas.openxmlformats.org/officeDocument/2006/relationships/image" Target="../media/image19.wmf"/><Relationship Id="rId5" Type="http://schemas.openxmlformats.org/officeDocument/2006/relationships/image" Target="../media/image20.wmf"/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2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Relationship Id="rId2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Tahoma" pitchFamily="34" charset="0"/>
              </a:endParaRPr>
            </a:p>
          </p:txBody>
        </p:sp>
        <p:pic>
          <p:nvPicPr>
            <p:cNvPr id="6" name="Picture 4" descr="A:\minispir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/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charset="0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460A288B-7A25-4235-BEFB-245B7B294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27A3EC-0777-4F8F-8D39-26DD61AA7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547C0E-391C-412F-A21F-B51930BDE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82F96B-905F-4823-A37C-D4E5F1C13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271B79-A850-4E03-8672-EE5657888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0F06F9-1812-4481-BEA3-B05733316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E8479E-9F34-43EB-BCB9-7F7D9D2CF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A5AE8A-E5CB-414A-A8C4-B94D4D96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3C7BCC-E27F-4473-883B-CDCE891BE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5ED6C8-C7B6-43BD-86ED-B466F303E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C94040-4379-4406-A166-EDD5FFFE1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Tahoma" pitchFamily="34" charset="0"/>
              </a:endParaRPr>
            </a:p>
          </p:txBody>
        </p:sp>
        <p:pic>
          <p:nvPicPr>
            <p:cNvPr id="1033" name="Picture 4" descr="A:\minispir.GIF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Tahoma" pitchFamily="34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dirty="0">
                <a:solidFill>
                  <a:schemeClr val="bg2"/>
                </a:solidFill>
                <a:latin typeface="Tahoma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dirty="0">
                <a:solidFill>
                  <a:schemeClr val="bg2"/>
                </a:solidFill>
                <a:latin typeface="Tahoma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39FA8494-51EB-4C87-9DEE-CE93C24772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charset="2"/>
        <a:buChar char="4"/>
        <a:defRPr kumimoji="1" sz="3200">
          <a:solidFill>
            <a:schemeClr val="tx1"/>
          </a:solidFill>
          <a:latin typeface="Tahoma" pitchFamily="34" charset="0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Tahoma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Tahoma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Tahoma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Tahoma" pitchFamily="34" charset="0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1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6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7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18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image" Target="../media/image20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18.wmf"/><Relationship Id="rId9" Type="http://schemas.openxmlformats.org/officeDocument/2006/relationships/oleObject" Target="../embeddings/oleObject24.bin"/><Relationship Id="rId10" Type="http://schemas.openxmlformats.org/officeDocument/2006/relationships/image" Target="../media/image19.wmf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16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16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21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22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23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4" Type="http://schemas.openxmlformats.org/officeDocument/2006/relationships/image" Target="../media/image24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25.w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26.wmf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28.wmf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40.bin"/><Relationship Id="rId6" Type="http://schemas.openxmlformats.org/officeDocument/2006/relationships/image" Target="../media/image30.wmf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43000"/>
            <a:ext cx="9144000" cy="2057400"/>
          </a:xfrm>
          <a:extLst/>
        </p:spPr>
        <p:txBody>
          <a:bodyPr/>
          <a:lstStyle/>
          <a:p>
            <a:pPr>
              <a:defRPr/>
            </a:pPr>
            <a:r>
              <a:rPr lang="en-US" sz="6000" dirty="0" smtClean="0"/>
              <a:t>Statistical Analysis &amp;</a:t>
            </a:r>
            <a:br>
              <a:rPr lang="en-US" sz="6000" dirty="0" smtClean="0"/>
            </a:br>
            <a:r>
              <a:rPr lang="en-US" sz="6000" dirty="0" smtClean="0"/>
              <a:t>Techniques</a:t>
            </a:r>
            <a:endParaRPr lang="en-US" sz="6000" dirty="0" smtClean="0">
              <a:cs typeface="+mj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1219200"/>
          </a:xfrm>
        </p:spPr>
        <p:txBody>
          <a:bodyPr anchor="ctr"/>
          <a:lstStyle/>
          <a:p>
            <a:pPr marL="571500" indent="-571500">
              <a:buFont typeface="Monotype Sorts" charset="2"/>
              <a:buNone/>
            </a:pPr>
            <a:r>
              <a:rPr lang="en-US" sz="4000" smtClean="0"/>
              <a:t>Ali Alkhafaji &amp; Brian Grey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Observations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371600"/>
            <a:ext cx="7620000" cy="46482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Now let</a:t>
            </a:r>
            <a:r>
              <a:rPr lang="en-US" altLang="en-US" dirty="0" smtClean="0"/>
              <a:t>’</a:t>
            </a:r>
            <a:r>
              <a:rPr lang="en-US" dirty="0" smtClean="0"/>
              <a:t>s break them down by gender and keep the alphabetical ordering: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dirty="0" smtClean="0"/>
              <a:t>			 Boys	     Girls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sz="2800" dirty="0" smtClean="0"/>
              <a:t>		       Adam 76	    Alice 80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sz="2800" dirty="0" smtClean="0"/>
              <a:t>			</a:t>
            </a:r>
            <a:r>
              <a:rPr lang="en-US" sz="1600" dirty="0" smtClean="0"/>
              <a:t> </a:t>
            </a:r>
            <a:r>
              <a:rPr lang="en-US" sz="2800" dirty="0" smtClean="0"/>
              <a:t>Bill 72	   </a:t>
            </a:r>
            <a:r>
              <a:rPr lang="en-US" sz="1200" dirty="0" smtClean="0"/>
              <a:t> </a:t>
            </a:r>
            <a:r>
              <a:rPr lang="en-US" sz="2800" dirty="0" smtClean="0"/>
              <a:t>Kathy 84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sz="2800" dirty="0" smtClean="0"/>
              <a:t>		       Chuck 68	 </a:t>
            </a:r>
            <a:r>
              <a:rPr lang="en-US" sz="1600" dirty="0" smtClean="0"/>
              <a:t> </a:t>
            </a:r>
            <a:r>
              <a:rPr lang="en-US" sz="2800" dirty="0" smtClean="0"/>
              <a:t>Margaret 88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sz="2800" dirty="0" smtClean="0"/>
              <a:t>		       Ralph 64	    Mary 92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sz="2800" dirty="0" smtClean="0"/>
              <a:t>		      </a:t>
            </a:r>
            <a:r>
              <a:rPr lang="en-US" sz="1400" dirty="0" smtClean="0"/>
              <a:t> </a:t>
            </a:r>
            <a:r>
              <a:rPr lang="en-US" sz="2800" dirty="0" smtClean="0"/>
              <a:t>Robert 60	    </a:t>
            </a:r>
            <a:r>
              <a:rPr lang="en-US" sz="300" dirty="0" smtClean="0"/>
              <a:t> </a:t>
            </a:r>
            <a:r>
              <a:rPr lang="en-US" sz="2800" dirty="0" smtClean="0"/>
              <a:t>Ruth 96</a:t>
            </a:r>
          </a:p>
          <a:p>
            <a:pPr marL="457200" indent="-457200" algn="l">
              <a:buFont typeface="Monotype Sorts" charset="2"/>
              <a:buNone/>
            </a:pPr>
            <a:r>
              <a:rPr lang="en-US" sz="2800" dirty="0" smtClean="0"/>
              <a:t>		        </a:t>
            </a:r>
            <a:r>
              <a:rPr lang="en-US" sz="1000" dirty="0" smtClean="0"/>
              <a:t> </a:t>
            </a:r>
            <a:r>
              <a:rPr lang="en-US" sz="2800" dirty="0" smtClean="0"/>
              <a:t>Tom 56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09600" y="1524000"/>
          <a:ext cx="7924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Observations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Conclusion Validity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676400"/>
            <a:ext cx="6400800" cy="54102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What is </a:t>
            </a:r>
            <a:r>
              <a:rPr lang="en-US" dirty="0" smtClean="0"/>
              <a:t>Validity?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Degree or extent our study measures what it intends to measure</a:t>
            </a:r>
            <a:endParaRPr lang="en-US" sz="2000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What are the types of Validity?</a:t>
            </a:r>
          </a:p>
          <a:p>
            <a:pPr marL="1200150" lvl="1" indent="-457200">
              <a:buFontTx/>
              <a:buChar char="-"/>
            </a:pPr>
            <a:r>
              <a:rPr lang="en-US" sz="3200" dirty="0" smtClean="0"/>
              <a:t>Conclusion </a:t>
            </a:r>
            <a:r>
              <a:rPr lang="en-US" sz="3200" dirty="0" smtClean="0"/>
              <a:t>Validity</a:t>
            </a:r>
          </a:p>
          <a:p>
            <a:pPr marL="1200150" lvl="1" indent="-457200">
              <a:buFontTx/>
              <a:buChar char="-"/>
            </a:pPr>
            <a:r>
              <a:rPr lang="en-US" sz="3200" dirty="0" smtClean="0"/>
              <a:t>Construct Validity</a:t>
            </a:r>
          </a:p>
          <a:p>
            <a:pPr marL="1200150" lvl="1" indent="-457200">
              <a:buFontTx/>
              <a:buChar char="-"/>
            </a:pPr>
            <a:r>
              <a:rPr lang="en-US" sz="3200" dirty="0" smtClean="0"/>
              <a:t>Internal Validity</a:t>
            </a:r>
          </a:p>
          <a:p>
            <a:pPr marL="1200150" lvl="1" indent="-457200">
              <a:buFontTx/>
              <a:buChar char="-"/>
            </a:pPr>
            <a:r>
              <a:rPr lang="en-US" sz="3200" dirty="0" smtClean="0"/>
              <a:t>External Validity</a:t>
            </a:r>
          </a:p>
          <a:p>
            <a:pPr marL="1600200" lvl="2" indent="-457200">
              <a:buFontTx/>
              <a:buChar char="-"/>
            </a:pPr>
            <a:endParaRPr lang="en-US" dirty="0" smtClean="0"/>
          </a:p>
          <a:p>
            <a:pPr marL="457200" indent="-457200">
              <a:buFontTx/>
              <a:buChar char="-"/>
            </a:pPr>
            <a:endParaRPr lang="en-US" sz="2200" dirty="0" smtClean="0"/>
          </a:p>
          <a:p>
            <a:pPr marL="457200" indent="-457200" algn="l">
              <a:buFontTx/>
              <a:buChar char="-"/>
            </a:pPr>
            <a:endParaRPr lang="en-US" sz="2600" dirty="0" smtClean="0"/>
          </a:p>
          <a:p>
            <a:pPr marL="457200" indent="-457200" algn="l">
              <a:buFontTx/>
              <a:buChar char="-"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05000"/>
            <a:ext cx="7315200" cy="44958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What is a threat</a:t>
            </a:r>
            <a:r>
              <a:rPr lang="en-US" dirty="0" smtClean="0"/>
              <a:t>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Factor leading to an incorrect conclusion</a:t>
            </a:r>
            <a:endParaRPr lang="en-US" sz="2000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What </a:t>
            </a:r>
            <a:r>
              <a:rPr lang="en-US" dirty="0" smtClean="0"/>
              <a:t>is the most common threat to Conclusion Validity</a:t>
            </a:r>
            <a:r>
              <a:rPr lang="en-US" dirty="0" smtClean="0"/>
              <a:t>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Not finding an existing relationship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Finding a non-existing relationship</a:t>
            </a:r>
            <a:endParaRPr lang="en-US" sz="2000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How to improve Conclusion Validity?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More Data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More </a:t>
            </a:r>
            <a:r>
              <a:rPr lang="en-US" sz="2000" dirty="0" smtClean="0"/>
              <a:t>Reliability (e.g. more questions)</a:t>
            </a:r>
            <a:endParaRPr lang="en-US" sz="2000" dirty="0" smtClean="0"/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Better </a:t>
            </a:r>
            <a:r>
              <a:rPr lang="en-US" sz="2000" dirty="0" smtClean="0"/>
              <a:t>Implementation (e.g. better protocol)</a:t>
            </a:r>
            <a:endParaRPr lang="en-US" sz="2000" dirty="0" smtClean="0"/>
          </a:p>
          <a:p>
            <a:pPr marL="457200" indent="-457200">
              <a:buFontTx/>
              <a:buChar char="-"/>
            </a:pPr>
            <a:endParaRPr lang="en-US" sz="2200" dirty="0" smtClean="0"/>
          </a:p>
          <a:p>
            <a:pPr marL="457200" indent="-457200" algn="l">
              <a:buFontTx/>
              <a:buChar char="-"/>
            </a:pPr>
            <a:endParaRPr lang="en-US" sz="2600" dirty="0" smtClean="0"/>
          </a:p>
          <a:p>
            <a:pPr marL="457200" indent="-457200" algn="l">
              <a:buFontTx/>
              <a:buChar char="-"/>
            </a:pPr>
            <a:endParaRPr lang="en-US" sz="26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en-US" sz="4800" kern="0" dirty="0">
                <a:solidFill>
                  <a:schemeClr val="tx2"/>
                </a:solidFill>
                <a:latin typeface="Tahoma" pitchFamily="34" charset="0"/>
                <a:ea typeface="+mj-ea"/>
                <a:cs typeface="+mj-cs"/>
              </a:rPr>
              <a:t>Threats </a:t>
            </a:r>
            <a:r>
              <a:rPr kumimoji="1" lang="en-US" sz="4800" kern="0" dirty="0" smtClean="0">
                <a:solidFill>
                  <a:schemeClr val="tx2"/>
                </a:solidFill>
                <a:latin typeface="Tahoma" pitchFamily="34" charset="0"/>
                <a:ea typeface="+mj-ea"/>
                <a:cs typeface="+mj-cs"/>
              </a:rPr>
              <a:t>to</a:t>
            </a:r>
          </a:p>
          <a:p>
            <a:pPr lvl="0" algn="ctr">
              <a:defRPr/>
            </a:pPr>
            <a:r>
              <a:rPr kumimoji="1" lang="en-US" sz="4800" kern="0" dirty="0" smtClean="0">
                <a:solidFill>
                  <a:schemeClr val="tx2"/>
                </a:solidFill>
                <a:latin typeface="Tahoma" pitchFamily="34" charset="0"/>
                <a:ea typeface="+mj-ea"/>
                <a:cs typeface="+mj-cs"/>
              </a:rPr>
              <a:t>Conclusion </a:t>
            </a:r>
            <a:r>
              <a:rPr kumimoji="1" lang="en-US" sz="4800" kern="0" dirty="0">
                <a:solidFill>
                  <a:schemeClr val="tx2"/>
                </a:solidFill>
                <a:latin typeface="Tahoma" pitchFamily="34" charset="0"/>
                <a:ea typeface="+mj-ea"/>
                <a:cs typeface="+mj-cs"/>
              </a:rPr>
              <a:t>Validity</a:t>
            </a:r>
            <a:endParaRPr kumimoji="1" lang="en-U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6000" dirty="0" smtClean="0">
                <a:cs typeface="+mj-cs"/>
              </a:rPr>
              <a:t>Questions?</a:t>
            </a:r>
          </a:p>
        </p:txBody>
      </p:sp>
      <p:pic>
        <p:nvPicPr>
          <p:cNvPr id="2560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905000"/>
            <a:ext cx="6019800" cy="4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Statistical Tools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1148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Statistics 101 in 40 minutes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What is Statistics?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Descriptive vs. Inferential Statistics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Key Descriptive Statistics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Key Inferential Statistics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What is Statistics?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1148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i="1" dirty="0" smtClean="0"/>
              <a:t>“The science of collecting, organizing, and interpreting numerical facts [data]”</a:t>
            </a:r>
          </a:p>
          <a:p>
            <a:pPr lvl="2">
              <a:buNone/>
            </a:pPr>
            <a:r>
              <a:rPr lang="en-US" sz="2800" dirty="0" smtClean="0"/>
              <a:t>Moore &amp; McCabe. (1999). Introduction to the Practice of Statistics, Third Edition.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A tool for making sense of a large population of data which would be otherwise difficult to comprehend.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4 Types of Data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Nominal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Ordinal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Interval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Ratio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4 Types of Data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Nominal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Gender, Party affiliation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Ordinal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Interval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Ratio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4 Types of Data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Nominal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Gender, Party affiliation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Ordinal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Any ranking of any kind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Interval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Ratio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066800"/>
            <a:ext cx="6400800" cy="5638800"/>
          </a:xfrm>
        </p:spPr>
        <p:txBody>
          <a:bodyPr/>
          <a:lstStyle/>
          <a:p>
            <a:pPr marL="457200" indent="-457200" algn="l">
              <a:buFontTx/>
              <a:buChar char="-"/>
              <a:defRPr/>
            </a:pPr>
            <a:r>
              <a:rPr lang="en-US" dirty="0" smtClean="0">
                <a:cs typeface="+mn-cs"/>
              </a:rPr>
              <a:t>Analysis</a:t>
            </a:r>
          </a:p>
          <a:p>
            <a:pPr marL="1200150" lvl="1" indent="-457200">
              <a:buFontTx/>
              <a:buChar char="-"/>
              <a:defRPr/>
            </a:pPr>
            <a:r>
              <a:rPr lang="en-US" sz="2000" dirty="0" smtClean="0">
                <a:cs typeface="+mn-cs"/>
              </a:rPr>
              <a:t>How to understand your results</a:t>
            </a:r>
            <a:endParaRPr lang="en-US" sz="2000" dirty="0" smtClean="0">
              <a:cs typeface="+mn-cs"/>
            </a:endParaRPr>
          </a:p>
          <a:p>
            <a:pPr marL="457200" indent="-457200" algn="l">
              <a:buFontTx/>
              <a:buChar char="-"/>
              <a:defRPr/>
            </a:pPr>
            <a:r>
              <a:rPr lang="en-US" dirty="0"/>
              <a:t>Data </a:t>
            </a:r>
            <a:r>
              <a:rPr lang="en-US" dirty="0" smtClean="0"/>
              <a:t>Preparation</a:t>
            </a:r>
          </a:p>
          <a:p>
            <a:pPr marL="1200150" lvl="1" indent="-457200">
              <a:buFontTx/>
              <a:buChar char="-"/>
              <a:defRPr/>
            </a:pPr>
            <a:r>
              <a:rPr lang="en-US" sz="2000" dirty="0" smtClean="0"/>
              <a:t>Log, check, store and transform the data</a:t>
            </a:r>
            <a:endParaRPr lang="en-US" sz="2000" dirty="0"/>
          </a:p>
          <a:p>
            <a:pPr marL="457200" indent="-457200" algn="l">
              <a:buFontTx/>
              <a:buChar char="-"/>
              <a:defRPr/>
            </a:pPr>
            <a:r>
              <a:rPr lang="en-US" dirty="0" smtClean="0">
                <a:cs typeface="+mn-cs"/>
              </a:rPr>
              <a:t>Exploring and </a:t>
            </a:r>
            <a:r>
              <a:rPr lang="en-US" dirty="0" smtClean="0">
                <a:cs typeface="+mn-cs"/>
              </a:rPr>
              <a:t>Organizing</a:t>
            </a:r>
          </a:p>
          <a:p>
            <a:pPr marL="1200150" lvl="1" indent="-457200">
              <a:buFontTx/>
              <a:buChar char="-"/>
              <a:defRPr/>
            </a:pPr>
            <a:r>
              <a:rPr lang="en-US" sz="2000" dirty="0" smtClean="0">
                <a:cs typeface="+mn-cs"/>
              </a:rPr>
              <a:t>Detect patterns in your data</a:t>
            </a:r>
            <a:endParaRPr lang="en-US" sz="2000" dirty="0" smtClean="0">
              <a:cs typeface="+mn-cs"/>
            </a:endParaRPr>
          </a:p>
          <a:p>
            <a:pPr marL="457200" indent="-457200" algn="l">
              <a:buFontTx/>
              <a:buChar char="-"/>
              <a:defRPr/>
            </a:pPr>
            <a:r>
              <a:rPr lang="en-US" dirty="0" smtClean="0"/>
              <a:t>Conclusion </a:t>
            </a:r>
            <a:r>
              <a:rPr lang="en-US" dirty="0" smtClean="0"/>
              <a:t>Validity</a:t>
            </a:r>
          </a:p>
          <a:p>
            <a:pPr marL="1200150" lvl="1" indent="-457200">
              <a:buFontTx/>
              <a:buChar char="-"/>
              <a:defRPr/>
            </a:pPr>
            <a:r>
              <a:rPr lang="en-US" sz="2000" dirty="0" smtClean="0"/>
              <a:t>Degree to which results are valid</a:t>
            </a:r>
            <a:endParaRPr lang="en-US" sz="2000" dirty="0" smtClean="0"/>
          </a:p>
          <a:p>
            <a:pPr marL="457200" indent="-457200" algn="l">
              <a:buFontTx/>
              <a:buChar char="-"/>
              <a:defRPr/>
            </a:pPr>
            <a:r>
              <a:rPr lang="en-US" dirty="0" smtClean="0"/>
              <a:t>Descriptive </a:t>
            </a:r>
            <a:r>
              <a:rPr lang="en-US" dirty="0" smtClean="0"/>
              <a:t>Statistics</a:t>
            </a:r>
          </a:p>
          <a:p>
            <a:pPr marL="1200150" lvl="1" indent="-457200">
              <a:buFontTx/>
              <a:buChar char="-"/>
              <a:defRPr/>
            </a:pPr>
            <a:r>
              <a:rPr lang="en-US" sz="2000" dirty="0" smtClean="0"/>
              <a:t>Distribution, tendencies &amp; dispersion</a:t>
            </a:r>
            <a:endParaRPr lang="en-US" sz="2000" dirty="0" smtClean="0"/>
          </a:p>
          <a:p>
            <a:pPr marL="457200" indent="-457200" algn="l">
              <a:buFontTx/>
              <a:buChar char="-"/>
              <a:defRPr/>
            </a:pPr>
            <a:r>
              <a:rPr lang="en-US" dirty="0" smtClean="0"/>
              <a:t>Inferential </a:t>
            </a:r>
            <a:r>
              <a:rPr lang="en-US" dirty="0" smtClean="0"/>
              <a:t>Statistics</a:t>
            </a:r>
          </a:p>
          <a:p>
            <a:pPr marL="1200150" lvl="1" indent="-457200">
              <a:buFontTx/>
              <a:buChar char="-"/>
              <a:defRPr/>
            </a:pPr>
            <a:r>
              <a:rPr lang="en-US" sz="2000" dirty="0" smtClean="0"/>
              <a:t>Statistical models</a:t>
            </a:r>
            <a:endParaRPr lang="en-US" sz="2000" dirty="0" smtClean="0"/>
          </a:p>
          <a:p>
            <a:pPr marL="1200150" lvl="1" indent="-457200">
              <a:buFontTx/>
              <a:buChar char="-"/>
              <a:defRPr/>
            </a:pPr>
            <a:endParaRPr lang="en-US" dirty="0" smtClean="0"/>
          </a:p>
          <a:p>
            <a:pPr lvl="1" indent="0">
              <a:buFontTx/>
              <a:buNone/>
              <a:defRPr/>
            </a:pPr>
            <a:endParaRPr lang="en-US" dirty="0" smtClean="0"/>
          </a:p>
          <a:p>
            <a:pPr marL="457200" indent="-457200" algn="l">
              <a:buFontTx/>
              <a:buChar char="-"/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4 Types of Data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Nominal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Gender, Party affiliation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Ordinal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Any ranking of any kind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Interval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Temperature (excluding Kelvin)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Ratio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4 Types of Data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Nominal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Gender, Party affiliation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Ordinal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Any ranking of any kind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Interval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Temperature (excluding Kelvin)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Ratio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Income, GPA, Kelvin Scale, Length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4 Types of Data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Nominal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Gender, Party affiliation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Ordinal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Any ranking of any kind</a:t>
            </a:r>
          </a:p>
          <a:p>
            <a:pPr>
              <a:buFont typeface="Tahoma" pitchFamily="34" charset="0"/>
              <a:buChar char="-"/>
            </a:pPr>
            <a:r>
              <a:rPr lang="en-US" u="dbl" dirty="0" smtClean="0">
                <a:solidFill>
                  <a:schemeClr val="tx2"/>
                </a:solidFill>
                <a:uFill>
                  <a:solidFill>
                    <a:schemeClr val="tx1"/>
                  </a:solidFill>
                </a:uFill>
              </a:rPr>
              <a:t>Interval</a:t>
            </a:r>
            <a:endParaRPr lang="en-US" sz="3200" u="dbl" dirty="0" smtClean="0">
              <a:solidFill>
                <a:schemeClr val="tx2"/>
              </a:solidFill>
              <a:uFill>
                <a:solidFill>
                  <a:schemeClr val="tx1"/>
                </a:solidFill>
              </a:uFill>
            </a:endParaRPr>
          </a:p>
          <a:p>
            <a:pPr lvl="1">
              <a:buFont typeface="Tahoma" pitchFamily="34" charset="0"/>
              <a:buChar char="-"/>
            </a:pPr>
            <a:r>
              <a:rPr lang="en-US" sz="3200" u="dbl" dirty="0" smtClean="0">
                <a:solidFill>
                  <a:schemeClr val="tx2"/>
                </a:solidFill>
                <a:uFill>
                  <a:solidFill>
                    <a:schemeClr val="tx1"/>
                  </a:solidFill>
                </a:uFill>
              </a:rPr>
              <a:t>Temperature (excluding Kelvin)</a:t>
            </a:r>
          </a:p>
          <a:p>
            <a:pPr>
              <a:buFont typeface="Tahoma" pitchFamily="34" charset="0"/>
              <a:buChar char="-"/>
            </a:pPr>
            <a:r>
              <a:rPr lang="en-US" u="dbl" dirty="0" smtClean="0">
                <a:solidFill>
                  <a:schemeClr val="tx2"/>
                </a:solidFill>
                <a:uFill>
                  <a:solidFill>
                    <a:schemeClr val="tx1"/>
                  </a:solidFill>
                </a:uFill>
              </a:rPr>
              <a:t>Ratio</a:t>
            </a:r>
            <a:endParaRPr lang="en-US" sz="3200" u="dbl" dirty="0" smtClean="0">
              <a:solidFill>
                <a:schemeClr val="tx2"/>
              </a:solidFill>
              <a:uFill>
                <a:solidFill>
                  <a:schemeClr val="tx1"/>
                </a:solidFill>
              </a:uFill>
            </a:endParaRPr>
          </a:p>
          <a:p>
            <a:pPr lvl="1">
              <a:buFont typeface="Tahoma" pitchFamily="34" charset="0"/>
              <a:buChar char="-"/>
            </a:pPr>
            <a:r>
              <a:rPr lang="en-US" sz="3200" u="dbl" dirty="0" smtClean="0">
                <a:solidFill>
                  <a:schemeClr val="tx2"/>
                </a:solidFill>
                <a:uFill>
                  <a:solidFill>
                    <a:schemeClr val="tx1"/>
                  </a:solidFill>
                </a:uFill>
              </a:rPr>
              <a:t>Income, GPA, Kelvin Scale, Length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Descriptive vs. Inferential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Descriptive Statistics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Describe a body of data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Inferential Statistics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Allows us to make inferences about populations of data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Allows estimations of populations from samples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Hypothesis testing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Descriptive Statistics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How can we describe a population?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Center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Spread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Shape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Correlation between variables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Average: A Digression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Center point is often described as the “average”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Mean?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Median?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Mode?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Which Mean?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Average: A Digression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Mode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Most frequently occurring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Median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“Center” value of an ordered list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Average: A Digression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Mean (Arithmetic Mean)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Average: A Digression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Mean (Arithmetic Mean)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2514600"/>
          <a:ext cx="16732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16732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advClick="0" advTm="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Average: A Digression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Mean (Arithmetic Mean)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Geometric Mean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2514600"/>
          <a:ext cx="16732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16732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Analysis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524000"/>
            <a:ext cx="6400800" cy="3814763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What is </a:t>
            </a:r>
            <a:r>
              <a:rPr lang="en-US" altLang="en-US" dirty="0" smtClean="0"/>
              <a:t>“</a:t>
            </a:r>
            <a:r>
              <a:rPr lang="en-US" dirty="0" smtClean="0"/>
              <a:t>Analysis</a:t>
            </a:r>
            <a:r>
              <a:rPr lang="en-US" altLang="en-US" dirty="0" smtClean="0"/>
              <a:t>”</a:t>
            </a:r>
            <a:r>
              <a:rPr lang="en-US" dirty="0" smtClean="0"/>
              <a:t>?</a:t>
            </a:r>
          </a:p>
          <a:p>
            <a:pPr marL="1200150" lvl="1" indent="-457200">
              <a:buFontTx/>
              <a:buChar char="-"/>
            </a:pPr>
            <a:r>
              <a:rPr lang="en-US" sz="2000" i="1" dirty="0" smtClean="0"/>
              <a:t>What do you make of this data?</a:t>
            </a:r>
            <a:endParaRPr lang="en-US" sz="2000" i="1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What are the major steps of Analysis</a:t>
            </a:r>
            <a:r>
              <a:rPr lang="en-US" dirty="0" smtClean="0"/>
              <a:t>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Data Preparation, Descriptive Statistics &amp; Inferential Statistics</a:t>
            </a:r>
            <a:endParaRPr lang="en-US" sz="2000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How do we relate the analysis section to the research problems?</a:t>
            </a:r>
          </a:p>
          <a:p>
            <a:pPr lvl="1" indent="0">
              <a:buFontTx/>
              <a:buNone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Average: A Digression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Mean (Arithmetic Mean)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Geometric Mean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Used for Growth Curves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2514600"/>
          <a:ext cx="16732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16732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905000" y="4267200"/>
          <a:ext cx="12985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5" imgW="482400" imgH="304560" progId="Equation.3">
                  <p:embed/>
                </p:oleObj>
              </mc:Choice>
              <mc:Fallback>
                <p:oleObj name="Equation" r:id="rId5" imgW="48240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0"/>
                        <a:ext cx="129857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Center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Mode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Median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Arithmetic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Geometric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56 56 64 68 72 76 80 84 88 92 96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Center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Mode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56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Median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Arithmetic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Geometric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56 56 64 68 72 76 80 84 88 92 96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Center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Mode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56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Median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76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Arithmetic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Geometric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56 56 64 68 72 76 80 84 88 92 96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Center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Mode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56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Median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76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Arithmetic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≈75.64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Geometric Mean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56 56 64 68 72 76 80 84 88 92 96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Center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Mode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56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Median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76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Arithmetic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≈75.64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Geometric 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≈74.45</a:t>
            </a:r>
            <a:endParaRPr lang="en-US" sz="3200" dirty="0" smtClean="0"/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56 56 64 68 72 76 80 84 88 92 96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Spread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Range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High Value – Low Value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IQR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Quartile 3 – Quartile 1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Quartile is “Median of the Median”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Spread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Variance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Spread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Variance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52600" y="2514600"/>
          <a:ext cx="36544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3" imgW="1358640" imgH="431640" progId="Equation.3">
                  <p:embed/>
                </p:oleObj>
              </mc:Choice>
              <mc:Fallback>
                <p:oleObj name="Equation" r:id="rId3" imgW="13586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4600"/>
                        <a:ext cx="365442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Spread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724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Variance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Standard Deviation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752600" y="4343400"/>
          <a:ext cx="31083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1155600" imgH="482400" progId="Equation.3">
                  <p:embed/>
                </p:oleObj>
              </mc:Choice>
              <mc:Fallback>
                <p:oleObj name="Equation" r:id="rId3" imgW="1155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343400"/>
                        <a:ext cx="3108325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52600" y="2514600"/>
          <a:ext cx="36544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1358640" imgH="431640" progId="Equation.3">
                  <p:embed/>
                </p:oleObj>
              </mc:Choice>
              <mc:Fallback>
                <p:oleObj name="Equation" r:id="rId5" imgW="13586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4600"/>
                        <a:ext cx="365442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Data Preparation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752600"/>
            <a:ext cx="6753225" cy="54864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Logging the </a:t>
            </a:r>
            <a:r>
              <a:rPr lang="en-US" dirty="0" smtClean="0"/>
              <a:t>data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Multiple sources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Procedure in place</a:t>
            </a:r>
            <a:endParaRPr lang="en-US" sz="2000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Checking the </a:t>
            </a:r>
            <a:r>
              <a:rPr lang="en-US" dirty="0" smtClean="0"/>
              <a:t>data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Readable responses?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Important questions answered?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Complete responses?</a:t>
            </a:r>
          </a:p>
          <a:p>
            <a:pPr marL="1200150" lvl="1" indent="-457200">
              <a:buFontTx/>
              <a:buChar char="-"/>
            </a:pPr>
            <a:r>
              <a:rPr lang="en-US" sz="2000" dirty="0" smtClean="0"/>
              <a:t>Contextual information correct?</a:t>
            </a:r>
            <a:endParaRPr lang="en-US" sz="2000" dirty="0" smtClean="0"/>
          </a:p>
          <a:p>
            <a:pPr marL="1200150" lvl="1" indent="-457200">
              <a:buFontTx/>
              <a:buChar char="-"/>
            </a:pPr>
            <a:endParaRPr lang="en-US" sz="2200" dirty="0" smtClean="0"/>
          </a:p>
          <a:p>
            <a:pPr marL="457200" indent="-457200" algn="l">
              <a:buFontTx/>
              <a:buChar char="-"/>
            </a:pPr>
            <a:endParaRPr lang="en-US" sz="2600" dirty="0" smtClean="0"/>
          </a:p>
          <a:p>
            <a:pPr marL="457200" indent="-457200" algn="l">
              <a:buFontTx/>
              <a:buChar char="-"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Variance &amp; St Dev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Variance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Standard Deviation</a:t>
            </a:r>
          </a:p>
          <a:p>
            <a:pPr lvl="2">
              <a:spcBef>
                <a:spcPts val="0"/>
              </a:spcBef>
              <a:buNone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10 10 10 10 10 10 10 10 10 10 10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Variance &amp; St Dev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10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Variance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Standard Deviation</a:t>
            </a:r>
          </a:p>
          <a:p>
            <a:pPr lvl="2">
              <a:spcBef>
                <a:spcPts val="0"/>
              </a:spcBef>
              <a:buNone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10 10 10 10 10 10 10 10 10 10 10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Variance &amp; St Dev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10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Variance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0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Standard Deviation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0</a:t>
            </a: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10 10 10 10 10 10 10 10 10 10 10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2      3     4     5      6     7     8      9    10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Variance &amp; St Dev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36576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10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Variance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Standard Deviation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8 12 8 12 8 12 8 12 8 12 10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3 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4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5    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6     7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8    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9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Variance &amp; St Dev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36576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10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Variance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Standard Deviation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8 12 8 12 8 12 8 12 8 12 10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3 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4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5    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6     7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8    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9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997075" y="4160838"/>
          <a:ext cx="1706563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0" name="Equation" r:id="rId3" imgW="634680" imgH="393480" progId="Equation.3">
                  <p:embed/>
                </p:oleObj>
              </mc:Choice>
              <mc:Fallback>
                <p:oleObj name="Equation" r:id="rId3" imgW="634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4160838"/>
                        <a:ext cx="1706563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Variance &amp; St Dev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3657600"/>
          </a:xfrm>
        </p:spPr>
        <p:txBody>
          <a:bodyPr/>
          <a:lstStyle/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Mean</a:t>
            </a:r>
          </a:p>
          <a:p>
            <a:pPr lvl="2">
              <a:spcBef>
                <a:spcPts val="0"/>
              </a:spcBef>
              <a:buNone/>
            </a:pPr>
            <a:r>
              <a:rPr lang="en-US" sz="2800" dirty="0" smtClean="0"/>
              <a:t>10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Variance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Standard Deviation</a:t>
            </a:r>
          </a:p>
          <a:p>
            <a:pPr lvl="2">
              <a:spcBef>
                <a:spcPts val="0"/>
              </a:spcBef>
              <a:buFont typeface="Tahoma" pitchFamily="34" charset="0"/>
              <a:buChar char="-"/>
            </a:pPr>
            <a:endParaRPr lang="en-US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None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8 12 8 12 8 12 8 12 8 12 10                              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1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2    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3 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4 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5    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6     7   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8    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9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10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5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11</a:t>
            </a:r>
            <a:r>
              <a:rPr lang="en-US" sz="3200" dirty="0" smtClean="0">
                <a:solidFill>
                  <a:srgbClr val="EAD5C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997075" y="4160838"/>
          <a:ext cx="1706563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3" imgW="634680" imgH="393480" progId="Equation.3">
                  <p:embed/>
                </p:oleObj>
              </mc:Choice>
              <mc:Fallback>
                <p:oleObj name="Equation" r:id="rId3" imgW="634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4160838"/>
                        <a:ext cx="1706563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860550" y="5653088"/>
          <a:ext cx="197961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5" imgW="736560" imgH="444240" progId="Equation.3">
                  <p:embed/>
                </p:oleObj>
              </mc:Choice>
              <mc:Fallback>
                <p:oleObj name="Equation" r:id="rId5" imgW="73656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550" y="5653088"/>
                        <a:ext cx="1979613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Shape</a:t>
            </a:r>
            <a:endParaRPr lang="en-US" sz="5400" dirty="0"/>
          </a:p>
        </p:txBody>
      </p:sp>
      <p:pic>
        <p:nvPicPr>
          <p:cNvPr id="7" name="Picture 6" descr="The_Normal_Distributio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7143750" cy="45815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81600" y="61722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Tahoma" pitchFamily="34" charset="0"/>
                <a:cs typeface="Tahoma" pitchFamily="34" charset="0"/>
              </a:rPr>
              <a:t>from wikipedia.org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Shape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35052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Tahoma" pitchFamily="34" charset="0"/>
                <a:cs typeface="Tahoma" pitchFamily="34" charset="0"/>
              </a:rPr>
              <a:t>from wikipedia.org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Picture 4" descr="skewed distributio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371600"/>
            <a:ext cx="6170150" cy="2190750"/>
          </a:xfrm>
          <a:prstGeom prst="rect">
            <a:avLst/>
          </a:prstGeom>
        </p:spPr>
      </p:pic>
      <p:pic>
        <p:nvPicPr>
          <p:cNvPr id="8" name="Picture 7" descr="mesokurti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038600"/>
            <a:ext cx="5181600" cy="23197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48200" y="6350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Tahoma" pitchFamily="34" charset="0"/>
                <a:cs typeface="Tahoma" pitchFamily="34" charset="0"/>
              </a:rPr>
              <a:t>from free-books-online.org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Correlation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22098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Correlation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22098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Measure of how two (or more) variables vary together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Holds a value from -1 to 1</a:t>
            </a:r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67532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charset="2"/>
              <a:buChar char="4"/>
              <a:defRPr kumimoji="1" sz="3200">
                <a:solidFill>
                  <a:schemeClr val="tx1"/>
                </a:solidFill>
                <a:latin typeface="Tahoma" pitchFamily="34" charset="0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ahoma" pitchFamily="34" charset="0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ahoma" pitchFamily="34" charset="0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Tx/>
              <a:buChar char="-"/>
            </a:pPr>
            <a:r>
              <a:rPr lang="en-US" dirty="0" smtClean="0"/>
              <a:t>Store the data</a:t>
            </a:r>
          </a:p>
          <a:p>
            <a:pPr marL="800100" indent="-457200">
              <a:buFontTx/>
              <a:buChar char="-"/>
            </a:pPr>
            <a:r>
              <a:rPr lang="en-US" sz="2000" dirty="0" smtClean="0"/>
              <a:t>DB or statistical program (SAS, Minitab)</a:t>
            </a:r>
          </a:p>
          <a:p>
            <a:pPr marL="800100" indent="-457200">
              <a:buFontTx/>
              <a:buChar char="-"/>
            </a:pPr>
            <a:r>
              <a:rPr lang="en-US" sz="2000" dirty="0" smtClean="0"/>
              <a:t>Easily accessible</a:t>
            </a:r>
          </a:p>
          <a:p>
            <a:pPr marL="800100" indent="-457200">
              <a:buFontTx/>
              <a:buChar char="-"/>
            </a:pPr>
            <a:r>
              <a:rPr lang="en-US" sz="2000" dirty="0" smtClean="0"/>
              <a:t>Codebook (what, where, how)</a:t>
            </a:r>
          </a:p>
          <a:p>
            <a:pPr marL="800100" indent="-457200">
              <a:buFontTx/>
              <a:buChar char="-"/>
            </a:pPr>
            <a:r>
              <a:rPr lang="en-US" sz="2000" dirty="0" smtClean="0"/>
              <a:t>Double entry procedure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Transform the data</a:t>
            </a:r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Missing values</a:t>
            </a:r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Item reversal</a:t>
            </a:r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Categories</a:t>
            </a:r>
          </a:p>
          <a:p>
            <a:pPr marL="857250" lvl="1" indent="-457200">
              <a:buFontTx/>
              <a:buChar char="-"/>
            </a:pPr>
            <a:endParaRPr lang="en-US" dirty="0" smtClean="0"/>
          </a:p>
          <a:p>
            <a:pPr marL="1200150" lvl="1" indent="-457200">
              <a:buFontTx/>
              <a:buChar char="-"/>
            </a:pPr>
            <a:endParaRPr lang="en-US" sz="2200" dirty="0" smtClean="0"/>
          </a:p>
          <a:p>
            <a:pPr marL="457200" indent="-457200">
              <a:buFontTx/>
              <a:buChar char="-"/>
            </a:pPr>
            <a:endParaRPr lang="en-US" sz="2600" dirty="0" smtClean="0"/>
          </a:p>
          <a:p>
            <a:pPr marL="457200" indent="-457200">
              <a:buFontTx/>
              <a:buChar char="-"/>
            </a:pPr>
            <a:endParaRPr lang="en-US" sz="26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14300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5400" dirty="0" smtClean="0">
                <a:cs typeface="+mj-cs"/>
              </a:rPr>
              <a:t>  Data Preparation</a:t>
            </a:r>
            <a:endParaRPr lang="en-US" sz="5400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502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Correlation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22098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Measure of how two (or more) variables vary together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Holds a value from -1 to 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Pearson  Correlation Coefficient</a:t>
            </a:r>
            <a:endParaRPr lang="en-US" sz="3200" dirty="0" smtClean="0"/>
          </a:p>
          <a:p>
            <a:pPr>
              <a:buFont typeface="Tahoma" pitchFamily="34" charset="0"/>
              <a:buChar char="-"/>
            </a:pPr>
            <a:endParaRPr lang="en-US" dirty="0"/>
          </a:p>
        </p:txBody>
      </p:sp>
      <p:pic>
        <p:nvPicPr>
          <p:cNvPr id="4" name="Picture 3" descr="Correlation_examp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429000"/>
            <a:ext cx="7086600" cy="29756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7400" y="63246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Tahoma" pitchFamily="34" charset="0"/>
                <a:cs typeface="Tahoma" pitchFamily="34" charset="0"/>
              </a:rPr>
              <a:t>from wikipedia.org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Inferential Statistics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196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Allows us to make inferences about populations of data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Allows estimations of populations from samples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Hypothesis testing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Uses descriptive statistics to do all of this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Central Theorem of Statistics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196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Central Limit Theorem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By randomly measuring a subset of a population, we can make estimates about the population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Law of Large Numbers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The mean of the results obtained from a large number of samples should be close to the expected value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Hypothesis Testing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196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Used to determine if a sample is likely due to randomness in a population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Null Hypothesis (H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1">
              <a:buFont typeface="Tahoma" pitchFamily="34" charset="0"/>
              <a:buChar char="-"/>
            </a:pP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Alternative Hypothesis (H</a:t>
            </a:r>
            <a:r>
              <a:rPr lang="en-US" baseline="-25000" dirty="0" smtClean="0"/>
              <a:t>a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Hypothesis Testing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196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Used to determine if a sample is likely due to randomness in a population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Null Hypothesis (H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The sample can occur by chance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Alternative Hypothesis (H</a:t>
            </a:r>
            <a:r>
              <a:rPr lang="en-US" baseline="-25000" dirty="0" smtClean="0"/>
              <a:t>a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Hypothesis Testing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196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Used to determine if a sample is likely due to randomness in a population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Null Hypothesis (H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The sample can occur by chance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Alternative Hypothesis (H</a:t>
            </a:r>
            <a:r>
              <a:rPr lang="en-US" baseline="-25000" dirty="0" smtClean="0"/>
              <a:t>a</a:t>
            </a:r>
            <a:r>
              <a:rPr lang="en-US" dirty="0" smtClean="0"/>
              <a:t>)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The sample is not due to chance in this population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Statistical Symbols</a:t>
            </a:r>
            <a:endParaRPr lang="en-US" sz="5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0" y="1828800"/>
          <a:ext cx="7772400" cy="3905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Population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Name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Sample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l-GR" sz="3600" dirty="0" smtClean="0">
                          <a:solidFill>
                            <a:schemeClr val="tx2"/>
                          </a:solidFill>
                          <a:latin typeface="+mj-lt"/>
                          <a:cs typeface="Tahoma" pitchFamily="34" charset="0"/>
                        </a:rPr>
                        <a:t>μ</a:t>
                      </a:r>
                      <a:endParaRPr lang="en-US" sz="3600" dirty="0">
                        <a:solidFill>
                          <a:schemeClr val="tx2"/>
                        </a:solidFill>
                        <a:latin typeface="+mj-lt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Mean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x</a:t>
                      </a:r>
                      <a:endParaRPr lang="en-US" sz="36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l-GR" sz="3600" dirty="0" smtClean="0">
                          <a:solidFill>
                            <a:schemeClr val="tx2"/>
                          </a:solidFill>
                          <a:latin typeface="+mj-lt"/>
                          <a:cs typeface="Tahoma" pitchFamily="34" charset="0"/>
                        </a:rPr>
                        <a:t>σ</a:t>
                      </a:r>
                      <a:endParaRPr lang="en-US" sz="3600" dirty="0">
                        <a:solidFill>
                          <a:schemeClr val="tx2"/>
                        </a:solidFill>
                        <a:latin typeface="+mj-lt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Standard Dev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s</a:t>
                      </a:r>
                      <a:endParaRPr lang="en-US" sz="36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36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Probability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36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N</a:t>
                      </a:r>
                      <a:endParaRPr lang="en-US" sz="36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Number</a:t>
                      </a:r>
                      <a:endParaRPr lang="en-US" sz="28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n</a:t>
                      </a:r>
                      <a:endParaRPr lang="en-US" sz="36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7099300" y="2857500"/>
            <a:ext cx="274320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Z-Test (Significance Testing)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Z-Test (Significance Testing)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196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Determines how many standard deviations the sample is away from the mean in the normal distribution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352800" y="3516313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16313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The average weight for an American man is 191 lbs and 95% of all men weigh between 171 and 211 lbs.  Suppose you want to determine the effect of eating fast food 3 times a week or more on men’s weight.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A sample of 25 men who eat fast food 3 times a week (or more) have an average weight of 195 lbs.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Exploring and Organizing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05000"/>
            <a:ext cx="7010400" cy="32766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What does it mean to explore and organize</a:t>
            </a:r>
            <a:r>
              <a:rPr lang="en-US" dirty="0" smtClean="0"/>
              <a:t>?</a:t>
            </a:r>
          </a:p>
          <a:p>
            <a:pPr marL="1200150" lvl="1" indent="-457200">
              <a:buFontTx/>
              <a:buChar char="-"/>
            </a:pPr>
            <a:r>
              <a:rPr lang="en-US" dirty="0" smtClean="0"/>
              <a:t>Pattern Detection</a:t>
            </a:r>
            <a:endParaRPr lang="en-US" dirty="0" smtClean="0"/>
          </a:p>
          <a:p>
            <a:pPr marL="457200" indent="-457200" algn="l">
              <a:buFontTx/>
              <a:buChar char="-"/>
            </a:pPr>
            <a:r>
              <a:rPr lang="en-US" dirty="0" smtClean="0"/>
              <a:t>Why is that important</a:t>
            </a:r>
            <a:r>
              <a:rPr lang="en-US" dirty="0" smtClean="0"/>
              <a:t>?</a:t>
            </a:r>
          </a:p>
          <a:p>
            <a:pPr marL="1200150" lvl="1" indent="-457200">
              <a:buFontTx/>
              <a:buChar char="-"/>
            </a:pPr>
            <a:r>
              <a:rPr lang="en-US" dirty="0" smtClean="0"/>
              <a:t>Helps find patterns an automated procedure wouldn’t</a:t>
            </a: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n-US" sz="3200" dirty="0" smtClean="0">
                <a:latin typeface="+mj-lt"/>
                <a:cs typeface="Tahoma" pitchFamily="34" charset="0"/>
              </a:rPr>
              <a:t> </a:t>
            </a:r>
            <a:r>
              <a:rPr lang="en-US" sz="3200" dirty="0" smtClean="0">
                <a:cs typeface="Tahoma" pitchFamily="34" charset="0"/>
              </a:rPr>
              <a:t> 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 advClick="0" advTm="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 </a:t>
            </a:r>
            <a:r>
              <a:rPr lang="en-US" dirty="0" smtClean="0">
                <a:latin typeface="+mj-lt"/>
                <a:cs typeface="Tahoma" pitchFamily="34" charset="0"/>
              </a:rPr>
              <a:t> 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 advClick="0" advTm="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 advClick="0" advTm="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2" name="Equation" r:id="rId3" imgW="139680" imgH="164880" progId="Equation.3">
                  <p:embed/>
                </p:oleObj>
              </mc:Choice>
              <mc:Fallback>
                <p:oleObj name="Equation" r:id="rId3" imgW="1396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 195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8" name="Equation" r:id="rId3" imgW="139680" imgH="164880" progId="Equation.3">
                  <p:embed/>
                </p:oleObj>
              </mc:Choice>
              <mc:Fallback>
                <p:oleObj name="Equation" r:id="rId3" imgW="1396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advClick="0" advTm="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 195</a:t>
            </a:r>
          </a:p>
          <a:p>
            <a:pPr>
              <a:buFont typeface="Tahoma" pitchFamily="34" charset="0"/>
              <a:buChar char="-"/>
            </a:pPr>
            <a:r>
              <a:rPr lang="en-US" sz="3200" dirty="0" smtClean="0"/>
              <a:t>n =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4" name="Equation" r:id="rId3" imgW="139680" imgH="164880" progId="Equation.3">
                  <p:embed/>
                </p:oleObj>
              </mc:Choice>
              <mc:Fallback>
                <p:oleObj name="Equation" r:id="rId3" imgW="1396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 195</a:t>
            </a:r>
          </a:p>
          <a:p>
            <a:pPr>
              <a:buFont typeface="Tahoma" pitchFamily="34" charset="0"/>
              <a:buChar char="-"/>
            </a:pPr>
            <a:r>
              <a:rPr lang="en-US" sz="3200" dirty="0" smtClean="0"/>
              <a:t>n = 25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1" name="Equation" r:id="rId3" imgW="139680" imgH="164880" progId="Equation.3">
                  <p:embed/>
                </p:oleObj>
              </mc:Choice>
              <mc:Fallback>
                <p:oleObj name="Equation" r:id="rId3" imgW="1396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advClick="0" advTm="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Pattern Detection Exercise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05000"/>
            <a:ext cx="7010400" cy="4648200"/>
          </a:xfrm>
        </p:spPr>
        <p:txBody>
          <a:bodyPr/>
          <a:lstStyle/>
          <a:p>
            <a:pPr marL="457200" indent="-457200" algn="l">
              <a:buFontTx/>
              <a:buChar char="-"/>
              <a:defRPr/>
            </a:pPr>
            <a:r>
              <a:rPr lang="en-US" dirty="0"/>
              <a:t>We </a:t>
            </a:r>
            <a:r>
              <a:rPr lang="en-US" dirty="0" smtClean="0"/>
              <a:t>have these test scores as our results for 11 children:</a:t>
            </a:r>
          </a:p>
          <a:p>
            <a:pPr marL="457200" lvl="1" indent="-457200">
              <a:buSzPct val="90000"/>
              <a:buFontTx/>
              <a:buChar char="-"/>
              <a:defRPr/>
            </a:pPr>
            <a:r>
              <a:rPr lang="en-US" sz="3200" dirty="0" smtClean="0"/>
              <a:t>Ruth : 96, Robert: 60, Chuck: 68, Margaret: 88, Tom: 56, Mary: 92, Ralph: 64, Bill: 72, Alice: 80, Adam: 76, Kathy: 84.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 195</a:t>
            </a:r>
          </a:p>
          <a:p>
            <a:pPr>
              <a:buFont typeface="Tahoma" pitchFamily="34" charset="0"/>
              <a:buChar char="-"/>
            </a:pPr>
            <a:r>
              <a:rPr lang="en-US" sz="3200" dirty="0" smtClean="0"/>
              <a:t>n = 25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95400" y="4419600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5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19600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6" name="Equation" r:id="rId5" imgW="139680" imgH="164880" progId="Equation.3">
                  <p:embed/>
                </p:oleObj>
              </mc:Choice>
              <mc:Fallback>
                <p:oleObj name="Equation" r:id="rId5" imgW="1396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 195</a:t>
            </a:r>
          </a:p>
          <a:p>
            <a:pPr>
              <a:buFont typeface="Tahoma" pitchFamily="34" charset="0"/>
              <a:buChar char="-"/>
            </a:pPr>
            <a:r>
              <a:rPr lang="en-US" sz="3200" dirty="0" smtClean="0"/>
              <a:t>n = 25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95400" y="4419600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19600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1" name="Equation" r:id="rId5" imgW="139680" imgH="164880" progId="Equation.3">
                  <p:embed/>
                </p:oleObj>
              </mc:Choice>
              <mc:Fallback>
                <p:oleObj name="Equation" r:id="rId5" imgW="1396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429000" y="4419600"/>
          <a:ext cx="2459038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2" name="Equation" r:id="rId7" imgW="736560" imgH="609480" progId="Equation.3">
                  <p:embed/>
                </p:oleObj>
              </mc:Choice>
              <mc:Fallback>
                <p:oleObj name="Equation" r:id="rId7" imgW="736560" imgH="609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19600"/>
                        <a:ext cx="2459038" cy="188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sz="3200" dirty="0" smtClean="0">
                <a:cs typeface="Tahoma" pitchFamily="34" charset="0"/>
              </a:rPr>
              <a:t>: </a:t>
            </a:r>
            <a:r>
              <a:rPr lang="el-GR" sz="3200" dirty="0" smtClean="0">
                <a:latin typeface="+mj-lt"/>
                <a:cs typeface="Tahoma" pitchFamily="34" charset="0"/>
              </a:rPr>
              <a:t>μ</a:t>
            </a:r>
            <a:r>
              <a:rPr lang="en-US" sz="3200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l-GR" sz="3200" dirty="0" smtClean="0">
                <a:latin typeface="+mj-lt"/>
              </a:rPr>
              <a:t>σ</a:t>
            </a:r>
            <a:r>
              <a:rPr lang="en-US" sz="3200" dirty="0" smtClean="0"/>
              <a:t> = 10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   </a:t>
            </a:r>
            <a:r>
              <a:rPr lang="en-US" sz="1000" dirty="0" smtClean="0"/>
              <a:t> </a:t>
            </a:r>
            <a:r>
              <a:rPr lang="en-US" dirty="0" smtClean="0"/>
              <a:t>= 195</a:t>
            </a:r>
          </a:p>
          <a:p>
            <a:pPr>
              <a:buFont typeface="Tahoma" pitchFamily="34" charset="0"/>
              <a:buChar char="-"/>
            </a:pPr>
            <a:r>
              <a:rPr lang="en-US" sz="3200" dirty="0" smtClean="0"/>
              <a:t>n = 25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95400" y="4419600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19600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71600" y="3124200"/>
          <a:ext cx="466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5" imgW="139680" imgH="164880" progId="Equation.3">
                  <p:embed/>
                </p:oleObj>
              </mc:Choice>
              <mc:Fallback>
                <p:oleObj name="Equation" r:id="rId5" imgW="1396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46672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429000" y="4419600"/>
          <a:ext cx="2459038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7" imgW="736560" imgH="609480" progId="Equation.3">
                  <p:embed/>
                </p:oleObj>
              </mc:Choice>
              <mc:Fallback>
                <p:oleObj name="Equation" r:id="rId7" imgW="736560" imgH="609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19600"/>
                        <a:ext cx="2459038" cy="188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867400" y="4419600"/>
          <a:ext cx="1185862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Equation" r:id="rId9" imgW="355320" imgH="583920" progId="Equation.3">
                  <p:embed/>
                </p:oleObj>
              </mc:Choice>
              <mc:Fallback>
                <p:oleObj name="Equation" r:id="rId9" imgW="355320" imgH="5839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19600"/>
                        <a:ext cx="1185862" cy="180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7086600" y="4724400"/>
          <a:ext cx="8048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Equation" r:id="rId11" imgW="241200" imgH="164880" progId="Equation.3">
                  <p:embed/>
                </p:oleObj>
              </mc:Choice>
              <mc:Fallback>
                <p:oleObj name="Equation" r:id="rId11" imgW="24120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724400"/>
                        <a:ext cx="8048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An Example</a:t>
            </a:r>
            <a:endParaRPr lang="en-US" sz="5400" dirty="0"/>
          </a:p>
        </p:txBody>
      </p:sp>
      <p:pic>
        <p:nvPicPr>
          <p:cNvPr id="7" name="Picture 6" descr="The_Normal_Distributio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7143750" cy="45815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81600" y="61722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Tahoma" pitchFamily="34" charset="0"/>
                <a:cs typeface="Tahoma" pitchFamily="34" charset="0"/>
              </a:rPr>
              <a:t>from wikipedia.org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l-GR" sz="6000" dirty="0" smtClean="0">
                <a:latin typeface="+mj-lt"/>
              </a:rPr>
              <a:t>α</a:t>
            </a:r>
            <a:r>
              <a:rPr lang="en-US" sz="5400" dirty="0" smtClean="0"/>
              <a:t> Values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1054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sz="3200" dirty="0" smtClean="0"/>
              <a:t>p = .023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Is this significant?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Dependent on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value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Specified before sampling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Typically, no looser than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= .05</a:t>
            </a:r>
          </a:p>
          <a:p>
            <a:pPr lvl="1">
              <a:buFont typeface="Tahoma" pitchFamily="34" charset="0"/>
              <a:buChar char="-"/>
            </a:pP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= .025, .01, .001 are common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Smaller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value lead to greater statistical significance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Back to the Example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4958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= 191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>
                <a:cs typeface="Tahoma" pitchFamily="34" charset="0"/>
              </a:rPr>
              <a:t>: </a:t>
            </a:r>
            <a:r>
              <a:rPr lang="el-GR" dirty="0" smtClean="0">
                <a:latin typeface="+mj-lt"/>
                <a:cs typeface="Tahoma" pitchFamily="34" charset="0"/>
              </a:rPr>
              <a:t>μ</a:t>
            </a:r>
            <a:r>
              <a:rPr lang="en-US" dirty="0" smtClean="0">
                <a:cs typeface="Tahoma" pitchFamily="34" charset="0"/>
              </a:rPr>
              <a:t> &gt; 191</a:t>
            </a: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n-US" sz="3200" dirty="0" smtClean="0"/>
              <a:t>p = .023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We can reject H</a:t>
            </a:r>
            <a:r>
              <a:rPr lang="en-US" baseline="-25000" dirty="0" smtClean="0"/>
              <a:t>0</a:t>
            </a:r>
            <a:r>
              <a:rPr lang="en-US" dirty="0" smtClean="0"/>
              <a:t> if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= .05 or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= .025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We cannot reject H</a:t>
            </a:r>
            <a:r>
              <a:rPr lang="en-US" baseline="-25000" dirty="0" smtClean="0"/>
              <a:t>0</a:t>
            </a:r>
            <a:r>
              <a:rPr lang="en-US" dirty="0" smtClean="0"/>
              <a:t> if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/>
              <a:t> &lt; .023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Error Types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Type I Error/False Positive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Erroneously rejecting 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and accepting H</a:t>
            </a:r>
            <a:r>
              <a:rPr lang="en-US" sz="3200" baseline="-25000" dirty="0" smtClean="0"/>
              <a:t>a</a:t>
            </a:r>
            <a:endParaRPr lang="en-US" sz="3200" dirty="0" smtClean="0"/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Probability = </a:t>
            </a:r>
            <a:r>
              <a:rPr lang="el-GR" sz="3200" dirty="0" smtClean="0">
                <a:latin typeface="+mj-lt"/>
              </a:rPr>
              <a:t>α</a:t>
            </a: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Type II Error/False Negative</a:t>
            </a:r>
          </a:p>
          <a:p>
            <a:pPr lvl="1">
              <a:buFont typeface="Tahoma" pitchFamily="34" charset="0"/>
              <a:buChar char="-"/>
            </a:pPr>
            <a:r>
              <a:rPr lang="en-US" sz="3200" dirty="0" smtClean="0"/>
              <a:t>Erroneously failing to reject H</a:t>
            </a:r>
            <a:r>
              <a:rPr lang="en-US" sz="3200" baseline="-25000" dirty="0" smtClean="0"/>
              <a:t>0</a:t>
            </a:r>
            <a:endParaRPr lang="en-US" sz="3200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Reducing the odds of one type of error increases the odds of the other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The Problem with Z-Testing</a:t>
            </a:r>
            <a:endParaRPr lang="en-US" sz="5400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352800" y="1143000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0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143000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The Problem with Z-Testing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971800"/>
            <a:ext cx="7772400" cy="3505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l-GR" dirty="0" smtClean="0">
                <a:latin typeface="+mj-lt"/>
              </a:rPr>
              <a:t>σ</a:t>
            </a:r>
            <a:r>
              <a:rPr lang="en-US" dirty="0" smtClean="0"/>
              <a:t> is the population standard deviation</a:t>
            </a: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352800" y="1143000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8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143000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The Problem with Z-Testing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971800"/>
            <a:ext cx="7772400" cy="3505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l-GR" dirty="0" smtClean="0">
                <a:latin typeface="+mj-lt"/>
              </a:rPr>
              <a:t>σ</a:t>
            </a:r>
            <a:r>
              <a:rPr lang="en-US" dirty="0" smtClean="0"/>
              <a:t> is the population standard deviation</a:t>
            </a: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Standard Error is used instead</a:t>
            </a:r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>
              <a:buFont typeface="Tahoma" pitchFamily="34" charset="0"/>
              <a:buChar char="-"/>
            </a:pPr>
            <a:endParaRPr lang="en-US" dirty="0" smtClean="0"/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Using SE instead of </a:t>
            </a:r>
            <a:r>
              <a:rPr lang="el-GR" dirty="0" smtClean="0">
                <a:latin typeface="+mj-lt"/>
              </a:rPr>
              <a:t>σ</a:t>
            </a:r>
            <a:r>
              <a:rPr lang="en-US" dirty="0" smtClean="0"/>
              <a:t> results in a Student’s t test</a:t>
            </a: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352800" y="1143000"/>
          <a:ext cx="207645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3" imgW="622080" imgH="609480" progId="Equation.3">
                  <p:embed/>
                </p:oleObj>
              </mc:Choice>
              <mc:Fallback>
                <p:oleObj name="Equation" r:id="rId3" imgW="62208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143000"/>
                        <a:ext cx="2076450" cy="188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3352800" y="4038600"/>
          <a:ext cx="19907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5" imgW="596880" imgH="419040" progId="Equation.3">
                  <p:embed/>
                </p:oleObj>
              </mc:Choice>
              <mc:Fallback>
                <p:oleObj name="Equation" r:id="rId5" imgW="5968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038600"/>
                        <a:ext cx="1990725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Pattern Detection Exercise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05000"/>
            <a:ext cx="7848600" cy="16002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dirty="0" smtClean="0"/>
              <a:t>Now let</a:t>
            </a:r>
            <a:r>
              <a:rPr lang="en-US" altLang="en-US" dirty="0" smtClean="0"/>
              <a:t>’</a:t>
            </a:r>
            <a:r>
              <a:rPr lang="en-US" dirty="0" smtClean="0"/>
              <a:t>s try it together: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 typeface="Monotype Sorts" charset="2"/>
              <a:buNone/>
            </a:pPr>
            <a:r>
              <a:rPr lang="en-US" sz="1900" dirty="0" smtClean="0"/>
              <a:t>  </a:t>
            </a:r>
            <a:endParaRPr lang="en-US" dirty="0" smtClean="0"/>
          </a:p>
        </p:txBody>
      </p:sp>
      <p:pic>
        <p:nvPicPr>
          <p:cNvPr id="16" name="Picture 15" descr="Lecture 7 Image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124200"/>
            <a:ext cx="8686800" cy="2275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Allows an estimation of the population mean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z* is the z-value where a given proportion of the data are between z and -z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Student’s T-Test has an equivalent confidence interval</a:t>
            </a: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121025" y="2590800"/>
          <a:ext cx="25431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" imgW="761760" imgH="419040" progId="Equation.3">
                  <p:embed/>
                </p:oleObj>
              </mc:Choice>
              <mc:Fallback>
                <p:oleObj name="Equation" r:id="rId3" imgW="7617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2590800"/>
                        <a:ext cx="2543175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Using our earlier example, we are 95% certain that the average weight of someone who eats fast food three times a week or more is in the range: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3962400"/>
          <a:ext cx="36036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3" imgW="1079280" imgH="419040" progId="Equation.3">
                  <p:embed/>
                </p:oleObj>
              </mc:Choice>
              <mc:Fallback>
                <p:oleObj name="Equation" r:id="rId3" imgW="10792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3603625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Using our earlier example, we are 95% certain that the average weight of someone who eats fast food three times a week or more is in the range: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3962400"/>
          <a:ext cx="69103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0" name="Equation" r:id="rId3" imgW="2070000" imgH="419040" progId="Equation.3">
                  <p:embed/>
                </p:oleObj>
              </mc:Choice>
              <mc:Fallback>
                <p:oleObj name="Equation" r:id="rId3" imgW="20700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691038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Using our earlier example, we are 95% certain that the average weight of someone who eats fast food three times a week or more is in the range: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3962400"/>
          <a:ext cx="69103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7" name="Equation" r:id="rId3" imgW="2070000" imgH="419040" progId="Equation.3">
                  <p:embed/>
                </p:oleObj>
              </mc:Choice>
              <mc:Fallback>
                <p:oleObj name="Equation" r:id="rId3" imgW="20700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691038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71600" y="5410200"/>
          <a:ext cx="288290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8" name="Equation" r:id="rId5" imgW="863280" imgH="393480" progId="Equation.3">
                  <p:embed/>
                </p:oleObj>
              </mc:Choice>
              <mc:Fallback>
                <p:oleObj name="Equation" r:id="rId5" imgW="863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2882900" cy="121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Using our earlier example, we are 95% certain that the average weight of someone who eats fast food three times a week or more is in the range: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3962400"/>
          <a:ext cx="69103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3" imgW="2070000" imgH="419040" progId="Equation.3">
                  <p:embed/>
                </p:oleObj>
              </mc:Choice>
              <mc:Fallback>
                <p:oleObj name="Equation" r:id="rId3" imgW="20700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691038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71600" y="5410200"/>
          <a:ext cx="525780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5" imgW="1574640" imgH="393480" progId="Equation.3">
                  <p:embed/>
                </p:oleObj>
              </mc:Choice>
              <mc:Fallback>
                <p:oleObj name="Equation" r:id="rId5" imgW="15746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5257800" cy="121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Using our earlier example, we are 99% certain that the average weight of someone who eats fast food three times a week or more is in the range: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3962400"/>
          <a:ext cx="75453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3" imgW="2260440" imgH="419040" progId="Equation.3">
                  <p:embed/>
                </p:oleObj>
              </mc:Choice>
              <mc:Fallback>
                <p:oleObj name="Equation" r:id="rId3" imgW="22604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754538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71600" y="5410200"/>
          <a:ext cx="6740525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5" imgW="2019240" imgH="393480" progId="Equation.3">
                  <p:embed/>
                </p:oleObj>
              </mc:Choice>
              <mc:Fallback>
                <p:oleObj name="Equation" r:id="rId5" imgW="20192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6740525" cy="121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Confidence Interval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772400" cy="45720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>
                <a:cs typeface="Tahoma" pitchFamily="34" charset="0"/>
              </a:rPr>
              <a:t>Using our earlier example, we are 90% certain that the average weight of someone who eats fast food three times a week or more is in the range:</a:t>
            </a:r>
          </a:p>
          <a:p>
            <a:pPr>
              <a:buFont typeface="Tahoma" pitchFamily="34" charset="0"/>
              <a:buChar char="-"/>
            </a:pPr>
            <a:endParaRPr lang="en-US" sz="1600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  <a:p>
            <a:pPr>
              <a:buFont typeface="Tahoma" pitchFamily="34" charset="0"/>
              <a:buChar char="-"/>
            </a:pPr>
            <a:endParaRPr lang="en-US" dirty="0" smtClean="0">
              <a:cs typeface="Tahoma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85800" y="3962400"/>
          <a:ext cx="74612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3" imgW="2234880" imgH="419040" progId="Equation.3">
                  <p:embed/>
                </p:oleObj>
              </mc:Choice>
              <mc:Fallback>
                <p:oleObj name="Equation" r:id="rId3" imgW="22348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746125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71600" y="5410200"/>
          <a:ext cx="6613525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5" imgW="1981080" imgH="393480" progId="Equation.3">
                  <p:embed/>
                </p:oleObj>
              </mc:Choice>
              <mc:Fallback>
                <p:oleObj name="Equation" r:id="rId5" imgW="1981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6613525" cy="121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algn="ctr"/>
            <a:r>
              <a:rPr lang="en-US" sz="5400" dirty="0" smtClean="0"/>
              <a:t>Other Inferential Stats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029200"/>
          </a:xfrm>
        </p:spPr>
        <p:txBody>
          <a:bodyPr/>
          <a:lstStyle/>
          <a:p>
            <a:pPr>
              <a:buFont typeface="Tahoma" pitchFamily="34" charset="0"/>
              <a:buChar char="-"/>
            </a:pPr>
            <a:r>
              <a:rPr lang="en-US" dirty="0" smtClean="0"/>
              <a:t>ANOVA (Analysis of Variance)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Examines 3+ means by comparing variances across and within groups.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Allows detection of interaction of means.</a:t>
            </a:r>
          </a:p>
          <a:p>
            <a:pPr>
              <a:buFont typeface="Tahoma" pitchFamily="34" charset="0"/>
              <a:buChar char="-"/>
            </a:pPr>
            <a:r>
              <a:rPr lang="en-US" dirty="0" smtClean="0"/>
              <a:t>Regression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Examines how well 1+ variables predict other variables.</a:t>
            </a:r>
          </a:p>
          <a:p>
            <a:pPr lvl="1">
              <a:buFont typeface="Tahoma" pitchFamily="34" charset="0"/>
              <a:buChar char="-"/>
            </a:pPr>
            <a:r>
              <a:rPr lang="en-US" dirty="0" smtClean="0"/>
              <a:t>Generates an equation to allow prediction.</a:t>
            </a:r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6000" dirty="0" smtClean="0">
                <a:cs typeface="+mj-cs"/>
              </a:rPr>
              <a:t>Questions?</a:t>
            </a:r>
          </a:p>
        </p:txBody>
      </p:sp>
      <p:pic>
        <p:nvPicPr>
          <p:cNvPr id="2560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905000"/>
            <a:ext cx="6019800" cy="4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extLst/>
        </p:spPr>
        <p:txBody>
          <a:bodyPr/>
          <a:lstStyle/>
          <a:p>
            <a:pPr>
              <a:defRPr/>
            </a:pPr>
            <a:r>
              <a:rPr lang="en-US" sz="5400" dirty="0" smtClean="0">
                <a:cs typeface="+mj-cs"/>
              </a:rPr>
              <a:t>Observations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371600"/>
            <a:ext cx="6400800" cy="4876800"/>
          </a:xfrm>
        </p:spPr>
        <p:txBody>
          <a:bodyPr/>
          <a:lstStyle/>
          <a:p>
            <a:pPr marL="457200" indent="-457200" algn="l">
              <a:buFontTx/>
              <a:buChar char="-"/>
              <a:defRPr/>
            </a:pPr>
            <a:r>
              <a:rPr lang="en-US" dirty="0" smtClean="0"/>
              <a:t>Symmetrical pattern:</a:t>
            </a:r>
          </a:p>
          <a:p>
            <a:pPr marL="457200" indent="-457200" algn="l">
              <a:defRPr/>
            </a:pPr>
            <a:r>
              <a:rPr lang="en-US" dirty="0" smtClean="0"/>
              <a:t>		    B G B </a:t>
            </a:r>
            <a:r>
              <a:rPr lang="en-US" dirty="0" err="1" smtClean="0"/>
              <a:t>B</a:t>
            </a:r>
            <a:r>
              <a:rPr lang="en-US" dirty="0" smtClean="0"/>
              <a:t> G </a:t>
            </a:r>
            <a:r>
              <a:rPr lang="en-US" dirty="0" err="1" smtClean="0"/>
              <a:t>G</a:t>
            </a:r>
            <a:r>
              <a:rPr lang="en-US" dirty="0" smtClean="0"/>
              <a:t> </a:t>
            </a:r>
            <a:r>
              <a:rPr lang="en-US" dirty="0" err="1" smtClean="0"/>
              <a:t>G</a:t>
            </a:r>
            <a:r>
              <a:rPr lang="en-US" dirty="0" smtClean="0"/>
              <a:t> B </a:t>
            </a:r>
            <a:r>
              <a:rPr lang="en-US" dirty="0" err="1" smtClean="0"/>
              <a:t>B</a:t>
            </a:r>
            <a:r>
              <a:rPr lang="en-US" dirty="0" smtClean="0"/>
              <a:t> G B</a:t>
            </a:r>
          </a:p>
          <a:p>
            <a:pPr marL="457200" indent="-457200" algn="l">
              <a:buFontTx/>
              <a:buChar char="-"/>
              <a:defRPr/>
            </a:pPr>
            <a:r>
              <a:rPr lang="en-US" dirty="0" smtClean="0"/>
              <a:t>Now look at the scores:</a:t>
            </a:r>
          </a:p>
          <a:p>
            <a:pPr algn="l">
              <a:spcBef>
                <a:spcPts val="900"/>
              </a:spcBef>
              <a:defRPr/>
            </a:pPr>
            <a:r>
              <a:rPr lang="en-US" dirty="0" smtClean="0"/>
              <a:t>    Adam 76		Mary 92</a:t>
            </a:r>
          </a:p>
          <a:p>
            <a:pPr algn="l">
              <a:spcBef>
                <a:spcPts val="0"/>
              </a:spcBef>
              <a:defRPr/>
            </a:pPr>
            <a:r>
              <a:rPr lang="en-US" dirty="0" smtClean="0"/>
              <a:t>    Alice 80		Ralph 64</a:t>
            </a:r>
          </a:p>
          <a:p>
            <a:pPr algn="l">
              <a:spcBef>
                <a:spcPts val="0"/>
              </a:spcBef>
              <a:defRPr/>
            </a:pPr>
            <a:r>
              <a:rPr lang="en-US" dirty="0" smtClean="0"/>
              <a:t>    Bill 72			Robert 60</a:t>
            </a:r>
          </a:p>
          <a:p>
            <a:pPr algn="l">
              <a:spcBef>
                <a:spcPts val="0"/>
              </a:spcBef>
              <a:defRPr/>
            </a:pPr>
            <a:r>
              <a:rPr lang="en-US" dirty="0" smtClean="0"/>
              <a:t>    Chuck 68		Ruth 96</a:t>
            </a:r>
          </a:p>
          <a:p>
            <a:pPr algn="l">
              <a:spcBef>
                <a:spcPts val="0"/>
              </a:spcBef>
              <a:defRPr/>
            </a:pPr>
            <a:r>
              <a:rPr lang="en-US" dirty="0" smtClean="0"/>
              <a:t>    Kathy 84		Tom 56</a:t>
            </a:r>
          </a:p>
          <a:p>
            <a:pPr algn="l">
              <a:spcBef>
                <a:spcPts val="0"/>
              </a:spcBef>
              <a:defRPr/>
            </a:pPr>
            <a:r>
              <a:rPr lang="en-US" dirty="0" smtClean="0"/>
              <a:t>    Margaret 88</a:t>
            </a:r>
          </a:p>
          <a:p>
            <a:pPr algn="l">
              <a:defRPr/>
            </a:pPr>
            <a:endParaRPr lang="en-US" dirty="0"/>
          </a:p>
          <a:p>
            <a:pPr marL="457200" indent="-457200" algn="l">
              <a:buFontTx/>
              <a:buChar char="-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Custom 1">
      <a:dk1>
        <a:srgbClr val="402000"/>
      </a:dk1>
      <a:lt1>
        <a:srgbClr val="FBFAE2"/>
      </a:lt1>
      <a:dk2>
        <a:srgbClr val="724C26"/>
      </a:dk2>
      <a:lt2>
        <a:srgbClr val="402000"/>
      </a:lt2>
      <a:accent1>
        <a:srgbClr val="724C26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C:\Office\Templates\Presentation Designs\NOTEBOOK.POT</Template>
  <TotalTime>1914</TotalTime>
  <Words>2133</Words>
  <Application>Microsoft Macintosh PowerPoint</Application>
  <PresentationFormat>On-screen Show (4:3)</PresentationFormat>
  <Paragraphs>514</Paragraphs>
  <Slides>89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1" baseType="lpstr">
      <vt:lpstr>Notebook</vt:lpstr>
      <vt:lpstr>Equation</vt:lpstr>
      <vt:lpstr>Statistical Analysis &amp; Techniques</vt:lpstr>
      <vt:lpstr>Outline</vt:lpstr>
      <vt:lpstr>Analysis</vt:lpstr>
      <vt:lpstr>Data Preparation</vt:lpstr>
      <vt:lpstr>PowerPoint Presentation</vt:lpstr>
      <vt:lpstr>Exploring and Organizing</vt:lpstr>
      <vt:lpstr>Pattern Detection Exercise</vt:lpstr>
      <vt:lpstr>Pattern Detection Exercise</vt:lpstr>
      <vt:lpstr>Observations</vt:lpstr>
      <vt:lpstr>Observations</vt:lpstr>
      <vt:lpstr>Observations</vt:lpstr>
      <vt:lpstr>Conclusion Validity</vt:lpstr>
      <vt:lpstr>PowerPoint Presentation</vt:lpstr>
      <vt:lpstr>Questions?</vt:lpstr>
      <vt:lpstr>Statistical Tools</vt:lpstr>
      <vt:lpstr>What is Statistics?</vt:lpstr>
      <vt:lpstr>4 Types of Data</vt:lpstr>
      <vt:lpstr>4 Types of Data</vt:lpstr>
      <vt:lpstr>4 Types of Data</vt:lpstr>
      <vt:lpstr>4 Types of Data</vt:lpstr>
      <vt:lpstr>4 Types of Data</vt:lpstr>
      <vt:lpstr>4 Types of Data</vt:lpstr>
      <vt:lpstr>Descriptive vs. Inferential</vt:lpstr>
      <vt:lpstr>Descriptive Statistics</vt:lpstr>
      <vt:lpstr>Average: A Digression</vt:lpstr>
      <vt:lpstr>Average: A Digression</vt:lpstr>
      <vt:lpstr>Average: A Digression</vt:lpstr>
      <vt:lpstr>Average: A Digression</vt:lpstr>
      <vt:lpstr>Average: A Digression</vt:lpstr>
      <vt:lpstr>Average: A Digression</vt:lpstr>
      <vt:lpstr>Center</vt:lpstr>
      <vt:lpstr>Center</vt:lpstr>
      <vt:lpstr>Center</vt:lpstr>
      <vt:lpstr>Center</vt:lpstr>
      <vt:lpstr>Center</vt:lpstr>
      <vt:lpstr>Spread</vt:lpstr>
      <vt:lpstr>Spread</vt:lpstr>
      <vt:lpstr>Spread</vt:lpstr>
      <vt:lpstr>Spread</vt:lpstr>
      <vt:lpstr>Variance &amp; St Dev</vt:lpstr>
      <vt:lpstr>Variance &amp; St Dev</vt:lpstr>
      <vt:lpstr>Variance &amp; St Dev</vt:lpstr>
      <vt:lpstr>Variance &amp; St Dev</vt:lpstr>
      <vt:lpstr>Variance &amp; St Dev</vt:lpstr>
      <vt:lpstr>Variance &amp; St Dev</vt:lpstr>
      <vt:lpstr>Shape</vt:lpstr>
      <vt:lpstr>Shape</vt:lpstr>
      <vt:lpstr>Correlation</vt:lpstr>
      <vt:lpstr>Correlation</vt:lpstr>
      <vt:lpstr>Correlation</vt:lpstr>
      <vt:lpstr>Inferential Statistics</vt:lpstr>
      <vt:lpstr>Central Theorem of Statistics</vt:lpstr>
      <vt:lpstr>Hypothesis Testing</vt:lpstr>
      <vt:lpstr>Hypothesis Testing</vt:lpstr>
      <vt:lpstr>Hypothesis Testing</vt:lpstr>
      <vt:lpstr>Statistical Symbols</vt:lpstr>
      <vt:lpstr>Z-Test (Significance Testing)</vt:lpstr>
      <vt:lpstr>Z-Test (Significance Testing)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α Values</vt:lpstr>
      <vt:lpstr>Back to the Example</vt:lpstr>
      <vt:lpstr>Error Types</vt:lpstr>
      <vt:lpstr>The Problem with Z-Testing</vt:lpstr>
      <vt:lpstr>The Problem with Z-Testing</vt:lpstr>
      <vt:lpstr>The Problem with Z-Testing</vt:lpstr>
      <vt:lpstr>Confidence Interval</vt:lpstr>
      <vt:lpstr>Confidence Interval</vt:lpstr>
      <vt:lpstr>Confidence Interval</vt:lpstr>
      <vt:lpstr>Confidence Interval</vt:lpstr>
      <vt:lpstr>Confidence Interval</vt:lpstr>
      <vt:lpstr>Confidence Interval</vt:lpstr>
      <vt:lpstr>Confidence Interval</vt:lpstr>
      <vt:lpstr>Confidence Interval</vt:lpstr>
      <vt:lpstr>Other Inferential Stats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Matei Ripeanu</dc:creator>
  <cp:lastModifiedBy>Ali Alkhafaji</cp:lastModifiedBy>
  <cp:revision>265</cp:revision>
  <dcterms:created xsi:type="dcterms:W3CDTF">2000-04-24T16:14:04Z</dcterms:created>
  <dcterms:modified xsi:type="dcterms:W3CDTF">2011-05-09T22:31:46Z</dcterms:modified>
</cp:coreProperties>
</file>