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78" r:id="rId3"/>
    <p:sldId id="257" r:id="rId4"/>
    <p:sldId id="280" r:id="rId5"/>
    <p:sldId id="295" r:id="rId6"/>
    <p:sldId id="263" r:id="rId7"/>
    <p:sldId id="262" r:id="rId8"/>
    <p:sldId id="264" r:id="rId9"/>
    <p:sldId id="265" r:id="rId10"/>
    <p:sldId id="266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72" r:id="rId19"/>
    <p:sldId id="273" r:id="rId20"/>
    <p:sldId id="274" r:id="rId21"/>
    <p:sldId id="290" r:id="rId22"/>
    <p:sldId id="291" r:id="rId23"/>
    <p:sldId id="292" r:id="rId24"/>
    <p:sldId id="293" r:id="rId25"/>
    <p:sldId id="294" r:id="rId26"/>
    <p:sldId id="296" r:id="rId27"/>
    <p:sldId id="297" r:id="rId28"/>
    <p:sldId id="29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56" autoAdjust="0"/>
  </p:normalViewPr>
  <p:slideViewPr>
    <p:cSldViewPr>
      <p:cViewPr varScale="1">
        <p:scale>
          <a:sx n="89" d="100"/>
          <a:sy n="89" d="100"/>
        </p:scale>
        <p:origin x="-22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97038-A9FB-4B1B-A8B6-8A5D3A53918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4F883-707F-4ADE-B2F4-624EC0A01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charset="0"/>
              <a:buNone/>
            </a:pPr>
            <a:fld id="{93A65298-9072-4AC6-B9AF-F8C0A89920AF}" type="slidenum">
              <a:rPr lang="en-US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charset="0"/>
                <a:buNone/>
              </a:pPr>
              <a:t>11</a:t>
            </a:fld>
            <a:endParaRPr lang="en-US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ea typeface="MS Gothic" charset="-128"/>
            </a:endParaRP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05/04/09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CEEC21-E9B4-4779-81D4-097C38ACC301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charset="0"/>
              <a:buNone/>
            </a:pPr>
            <a:fld id="{AFAB3A99-586C-4B9F-A5BE-7FE12C31964A}" type="slidenum">
              <a:rPr lang="en-US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charset="0"/>
                <a:buNone/>
              </a:pPr>
              <a:t>12</a:t>
            </a:fld>
            <a:endParaRPr lang="en-US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ea typeface="MS Gothic" charset="-128"/>
            </a:endParaRP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05/04/09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7EB7EF7-D329-4075-BC16-76456ADA99C9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charset="0"/>
              <a:buNone/>
            </a:pPr>
            <a:fld id="{01E90167-87E5-4FDC-B0DB-128CFBDD9409}" type="slidenum">
              <a:rPr lang="en-US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charset="0"/>
                <a:buNone/>
              </a:pPr>
              <a:t>13</a:t>
            </a:fld>
            <a:endParaRPr lang="en-US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charset="0"/>
              <a:buNone/>
            </a:pPr>
            <a:fld id="{5A952E93-C38A-4E4B-94C0-35AD918085AB}" type="slidenum">
              <a:rPr lang="en-US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charset="0"/>
                <a:buNone/>
              </a:pPr>
              <a:t>14</a:t>
            </a:fld>
            <a:endParaRPr lang="en-US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ea typeface="MS Gothic" charset="-128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05/04/09</a:t>
            </a: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A699C64-02A2-464B-B099-2DC852D2D651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charset="0"/>
              <a:buNone/>
            </a:pPr>
            <a:fld id="{3691E093-F027-4C7B-B8AC-A2AF60A28527}" type="slidenum">
              <a:rPr lang="en-US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charset="0"/>
                <a:buNone/>
              </a:pPr>
              <a:t>15</a:t>
            </a:fld>
            <a:endParaRPr lang="en-US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05/04/09</a:t>
            </a:r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F1ED914-854F-45C1-A2D8-6AAF4D27D7C5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3725-7163-444D-ABC7-2D573E7B9406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2C6E-08BE-403F-998C-11ACB2EE2639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BF72-EE81-42AD-A8B3-701778EA9BD0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 typeface="Wingdings" pitchFamily="2" charset="2"/>
              <a:buChar char="ü"/>
              <a:defRPr/>
            </a:lvl2pPr>
            <a:lvl3pPr>
              <a:buFont typeface="Wingdings" pitchFamily="2" charset="2"/>
              <a:buChar char="ü"/>
              <a:defRPr/>
            </a:lvl3pPr>
            <a:lvl4pPr>
              <a:buFont typeface="Wingdings" pitchFamily="2" charset="2"/>
              <a:buChar char="ü"/>
              <a:defRPr/>
            </a:lvl4pPr>
            <a:lvl5pPr>
              <a:buFont typeface="Wingdings" pitchFamily="2" charset="2"/>
              <a:buChar char="ü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658-E5AD-4898-BE7F-BCE9AF754398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E3AD-CEC3-4F67-8553-DDEFF232AC23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6A1-6A79-4D01-8DCE-61985454E78A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FA00-7319-4D84-9183-72436B28BFB9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C9D-B5DD-494D-B9FB-FB163D9769A4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4975-3849-4BD4-8312-F0295C377CA3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179E-AA74-4729-B328-36C49C28624B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EB4E-D4AD-4C66-9086-B8AE124F84D1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05D5F-50ED-4759-9E1A-76709A65E1D0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Design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Negar</a:t>
            </a:r>
            <a:r>
              <a:rPr lang="en-US" dirty="0" smtClean="0"/>
              <a:t> Hariri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Classifying Experimental Designs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Experimental designs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62200" y="27432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384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7600" y="2438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Signal enhancers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953000" y="2743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8400" y="2438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Factorial designs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05200" y="3886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Noise-reducing experimental designs</a:t>
            </a:r>
            <a:endParaRPr lang="en-US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181600" y="38100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3"/>
          </p:cNvCxnSpPr>
          <p:nvPr/>
        </p:nvCxnSpPr>
        <p:spPr>
          <a:xfrm>
            <a:off x="5181600" y="4347865"/>
            <a:ext cx="762000" cy="376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48400" y="3581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Covariance designs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248400" y="4495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Blocking designs</a:t>
            </a:r>
            <a:endParaRPr lang="en-US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Factorial Design 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1600" y="2079625"/>
            <a:ext cx="5865813" cy="4090988"/>
            <a:chOff x="864" y="1310"/>
            <a:chExt cx="3695" cy="2577"/>
          </a:xfrm>
        </p:grpSpPr>
        <p:pic>
          <p:nvPicPr>
            <p:cNvPr id="1229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310"/>
              <a:ext cx="3696" cy="25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296" name="Text Box 4"/>
            <p:cNvSpPr txBox="1">
              <a:spLocks noChangeArrowheads="1"/>
            </p:cNvSpPr>
            <p:nvPr/>
          </p:nvSpPr>
          <p:spPr bwMode="auto">
            <a:xfrm>
              <a:off x="864" y="1310"/>
              <a:ext cx="3696" cy="25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88EA772-118F-4C84-93B5-626E8B505C46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Null Case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00200" y="1525588"/>
            <a:ext cx="5561013" cy="3863975"/>
            <a:chOff x="1008" y="961"/>
            <a:chExt cx="3503" cy="2434"/>
          </a:xfrm>
        </p:grpSpPr>
        <p:pic>
          <p:nvPicPr>
            <p:cNvPr id="133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961"/>
              <a:ext cx="3504" cy="24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3320" name="Text Box 4"/>
            <p:cNvSpPr txBox="1">
              <a:spLocks noChangeArrowheads="1"/>
            </p:cNvSpPr>
            <p:nvPr/>
          </p:nvSpPr>
          <p:spPr bwMode="auto">
            <a:xfrm>
              <a:off x="1008" y="961"/>
              <a:ext cx="3504" cy="24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5990268-DD1B-4D25-B6C3-A7373FA85108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Main </a:t>
            </a:r>
            <a:r>
              <a:rPr lang="en-US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Effect Of Time </a:t>
            </a:r>
            <a:endParaRPr 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3688" y="1530350"/>
            <a:ext cx="5673725" cy="3943350"/>
            <a:chOff x="985" y="964"/>
            <a:chExt cx="3574" cy="2484"/>
          </a:xfrm>
        </p:grpSpPr>
        <p:pic>
          <p:nvPicPr>
            <p:cNvPr id="1434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5" y="964"/>
              <a:ext cx="3575" cy="24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344" name="Text Box 4"/>
            <p:cNvSpPr txBox="1">
              <a:spLocks noChangeArrowheads="1"/>
            </p:cNvSpPr>
            <p:nvPr/>
          </p:nvSpPr>
          <p:spPr bwMode="auto">
            <a:xfrm>
              <a:off x="985" y="964"/>
              <a:ext cx="3575" cy="24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8E3726E-E70A-4197-80EF-004E91E06141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1000" y="2362200"/>
            <a:ext cx="3962400" cy="2819400"/>
            <a:chOff x="2976" y="1644"/>
            <a:chExt cx="2399" cy="1667"/>
          </a:xfrm>
        </p:grpSpPr>
        <p:pic>
          <p:nvPicPr>
            <p:cNvPr id="1536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644"/>
              <a:ext cx="2400" cy="1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370" name="Text Box 3"/>
            <p:cNvSpPr txBox="1">
              <a:spLocks noChangeArrowheads="1"/>
            </p:cNvSpPr>
            <p:nvPr/>
          </p:nvSpPr>
          <p:spPr bwMode="auto">
            <a:xfrm>
              <a:off x="2976" y="1644"/>
              <a:ext cx="2400" cy="1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4572000" y="2362200"/>
            <a:ext cx="4114800" cy="2819400"/>
            <a:chOff x="384" y="1632"/>
            <a:chExt cx="2399" cy="1667"/>
          </a:xfrm>
        </p:grpSpPr>
        <p:pic>
          <p:nvPicPr>
            <p:cNvPr id="15367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4" y="1632"/>
              <a:ext cx="2400" cy="1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384" y="1632"/>
              <a:ext cx="2400" cy="1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Main Effect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Interaction Effects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35488" y="1755775"/>
            <a:ext cx="4087812" cy="2841625"/>
            <a:chOff x="2857" y="1106"/>
            <a:chExt cx="2575" cy="1790"/>
          </a:xfrm>
        </p:grpSpPr>
        <p:pic>
          <p:nvPicPr>
            <p:cNvPr id="1639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" y="1106"/>
              <a:ext cx="2576" cy="17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395" name="Text Box 5"/>
            <p:cNvSpPr txBox="1">
              <a:spLocks noChangeArrowheads="1"/>
            </p:cNvSpPr>
            <p:nvPr/>
          </p:nvSpPr>
          <p:spPr bwMode="auto">
            <a:xfrm>
              <a:off x="2857" y="1106"/>
              <a:ext cx="2576" cy="17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773238"/>
            <a:ext cx="4037013" cy="2805112"/>
            <a:chOff x="240" y="1117"/>
            <a:chExt cx="2543" cy="1767"/>
          </a:xfrm>
        </p:grpSpPr>
        <p:pic>
          <p:nvPicPr>
            <p:cNvPr id="16392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0" y="1117"/>
              <a:ext cx="2544" cy="17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6393" name="Text Box 8"/>
            <p:cNvSpPr txBox="1">
              <a:spLocks noChangeArrowheads="1"/>
            </p:cNvSpPr>
            <p:nvPr/>
          </p:nvSpPr>
          <p:spPr bwMode="auto">
            <a:xfrm>
              <a:off x="240" y="1117"/>
              <a:ext cx="2544" cy="17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EAA41B1-25FC-4DC8-97EE-9172F2A2EDF1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Factorial Design Variations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114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76250" y="1371600"/>
            <a:ext cx="4022725" cy="2741613"/>
            <a:chOff x="300" y="1440"/>
            <a:chExt cx="2534" cy="1727"/>
          </a:xfrm>
        </p:grpSpPr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0" y="1440"/>
              <a:ext cx="2535" cy="1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300" y="1440"/>
              <a:ext cx="2535" cy="1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371600"/>
            <a:ext cx="41148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163763"/>
          </a:xfrm>
        </p:spPr>
        <p:txBody>
          <a:bodyPr>
            <a:normAutofit fontScale="92500" lnSpcReduction="10000"/>
          </a:bodyPr>
          <a:lstStyle/>
          <a:p>
            <a:r>
              <a:rPr lang="en-US" sz="1600" b="1" dirty="0" smtClean="0"/>
              <a:t>Dependent measure: </a:t>
            </a:r>
            <a:r>
              <a:rPr lang="en-US" sz="1600" dirty="0" smtClean="0"/>
              <a:t>severity of illness rating done by the treatment staff..</a:t>
            </a:r>
          </a:p>
          <a:p>
            <a:r>
              <a:rPr lang="en-US" sz="1600" b="1" dirty="0" smtClean="0"/>
              <a:t>Factor 1: Treatment</a:t>
            </a:r>
          </a:p>
          <a:p>
            <a:pPr lvl="1"/>
            <a:r>
              <a:rPr lang="en-US" sz="1600" dirty="0" smtClean="0"/>
              <a:t>psychotherapy</a:t>
            </a:r>
          </a:p>
          <a:p>
            <a:pPr lvl="1"/>
            <a:r>
              <a:rPr lang="en-US" sz="1600" dirty="0" smtClean="0"/>
              <a:t>behavior modification</a:t>
            </a:r>
          </a:p>
          <a:p>
            <a:r>
              <a:rPr lang="en-US" sz="1600" b="1" dirty="0" smtClean="0"/>
              <a:t>Factor 2: Setting</a:t>
            </a:r>
          </a:p>
          <a:p>
            <a:pPr lvl="1"/>
            <a:r>
              <a:rPr lang="en-US" sz="1600" dirty="0" smtClean="0"/>
              <a:t>inpatient</a:t>
            </a:r>
          </a:p>
          <a:p>
            <a:pPr lvl="1"/>
            <a:r>
              <a:rPr lang="en-US" sz="1600" dirty="0" smtClean="0"/>
              <a:t>day treatment</a:t>
            </a:r>
          </a:p>
          <a:p>
            <a:pPr lvl="1"/>
            <a:r>
              <a:rPr lang="en-US" sz="1600" dirty="0" smtClean="0"/>
              <a:t>outpatient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Design Variations</a:t>
            </a:r>
            <a:endParaRPr lang="en-US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428625" y="2303463"/>
            <a:ext cx="4146550" cy="2882900"/>
            <a:chOff x="270" y="1451"/>
            <a:chExt cx="2612" cy="1816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" y="1451"/>
              <a:ext cx="2613" cy="1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70" y="1451"/>
              <a:ext cx="2613" cy="1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760913" y="2374900"/>
            <a:ext cx="4148137" cy="2882900"/>
            <a:chOff x="2999" y="1496"/>
            <a:chExt cx="2613" cy="1816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99" y="1496"/>
              <a:ext cx="2614" cy="1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999" y="1496"/>
              <a:ext cx="2614" cy="1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Randomized Block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 </a:t>
            </a:r>
          </a:p>
          <a:p>
            <a:pPr lvl="1"/>
            <a:r>
              <a:rPr lang="en-US" dirty="0" smtClean="0"/>
              <a:t>Reducing noise in the data</a:t>
            </a:r>
          </a:p>
          <a:p>
            <a:r>
              <a:rPr lang="en-US" dirty="0" smtClean="0"/>
              <a:t>What are the steps?</a:t>
            </a:r>
          </a:p>
          <a:p>
            <a:pPr lvl="1"/>
            <a:r>
              <a:rPr lang="en-US" dirty="0" smtClean="0"/>
              <a:t>Divide the sample into relatively </a:t>
            </a:r>
            <a:r>
              <a:rPr lang="en-US" u="sng" dirty="0" smtClean="0">
                <a:solidFill>
                  <a:srgbClr val="FF0000"/>
                </a:solidFill>
              </a:rPr>
              <a:t>homogeneous</a:t>
            </a:r>
            <a:r>
              <a:rPr lang="en-US" dirty="0" smtClean="0"/>
              <a:t> subgroups or blocks</a:t>
            </a:r>
          </a:p>
          <a:p>
            <a:pPr lvl="1"/>
            <a:r>
              <a:rPr lang="en-US" dirty="0" smtClean="0"/>
              <a:t>The experimental design you want to implement is implemented within each block or homogeneous subgroup</a:t>
            </a:r>
          </a:p>
          <a:p>
            <a:r>
              <a:rPr lang="en-US" dirty="0" smtClean="0"/>
              <a:t>The variability within each block should be less than the variability of the entire sample.</a:t>
            </a:r>
          </a:p>
          <a:p>
            <a:r>
              <a:rPr lang="en-US" dirty="0" smtClean="0"/>
              <a:t>What if the subgroups are not homogeneous?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Block Designs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05000"/>
            <a:ext cx="39528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" name="Rectangle 1027"/>
          <p:cNvSpPr txBox="1">
            <a:spLocks noChangeArrowheads="1"/>
          </p:cNvSpPr>
          <p:nvPr/>
        </p:nvSpPr>
        <p:spPr>
          <a:xfrm>
            <a:off x="914400" y="2895600"/>
            <a:ext cx="76200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Good experimental design allows you to: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Isolate effects of each input variable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Determine effects due to interactions of input variables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Determine magnitude of experimental error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Obtain maximum info with minimum effort</a:t>
            </a:r>
          </a:p>
        </p:txBody>
      </p:sp>
      <p:sp>
        <p:nvSpPr>
          <p:cNvPr id="18" name="Text Box 1032"/>
          <p:cNvSpPr txBox="1">
            <a:spLocks noChangeArrowheads="1"/>
          </p:cNvSpPr>
          <p:nvPr/>
        </p:nvSpPr>
        <p:spPr bwMode="auto">
          <a:xfrm>
            <a:off x="1066800" y="1447800"/>
            <a:ext cx="6867525" cy="92551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dirty="0"/>
              <a:t>The fundamental principle of science, the definition almost, is this:</a:t>
            </a:r>
          </a:p>
          <a:p>
            <a:r>
              <a:rPr lang="en-US" sz="1800" i="1" dirty="0"/>
              <a:t>the sole test of the validity of any idea is experiment.</a:t>
            </a:r>
          </a:p>
          <a:p>
            <a:r>
              <a:rPr lang="en-US" sz="1800" i="1" dirty="0"/>
              <a:t>					</a:t>
            </a:r>
            <a:r>
              <a:rPr lang="en-US" sz="1800" dirty="0"/>
              <a:t>–  Richard P. Feynman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Blocking Reduces Noise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3794496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384127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Covariance Designs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11" descr="expcov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2362200"/>
            <a:ext cx="5715000" cy="3887788"/>
          </a:xfr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method for reducing noise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Covariance Designs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6" descr="expcov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1600200"/>
            <a:ext cx="5334000" cy="4154488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Covariance Designs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6" descr="expcov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1905000"/>
            <a:ext cx="6705600" cy="4035425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Covariance Designs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6" descr="expcov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828800"/>
            <a:ext cx="4538749" cy="426720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Covariance Designs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6" descr="expcov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752600"/>
            <a:ext cx="4953000" cy="4265613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Mitigate specific threats to internal validity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Combine advantages of different standard designs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Example?</a:t>
            </a:r>
          </a:p>
          <a:p>
            <a:pPr marL="742950" lvl="2" indent="-342900"/>
            <a:r>
              <a:rPr lang="en-US" dirty="0" smtClean="0"/>
              <a:t> Switching Replications Design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Replications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Groups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two groups </a:t>
            </a:r>
            <a:r>
              <a:rPr lang="en-US" u="sng" dirty="0" smtClean="0">
                <a:solidFill>
                  <a:srgbClr val="FF0000"/>
                </a:solidFill>
              </a:rPr>
              <a:t>switch</a:t>
            </a:r>
            <a:r>
              <a:rPr lang="en-US" dirty="0" smtClean="0"/>
              <a:t> roles so </a:t>
            </a:r>
            <a:r>
              <a:rPr lang="en-US" dirty="0" smtClean="0">
                <a:sym typeface="Wingdings" pitchFamily="2" charset="2"/>
              </a:rPr>
              <a:t>all participants have received the treatment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 descr="exphyb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33800"/>
            <a:ext cx="365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Switching Replications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5" descr="exphyb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407963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exphyb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62200"/>
            <a:ext cx="4256088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Your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Before you can write the steps of a procedure, you must identify: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Independent variable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Dependent variable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Constant variables </a:t>
            </a:r>
            <a:r>
              <a:rPr lang="en-US" dirty="0" smtClean="0"/>
              <a:t>(controlled variables)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r>
              <a:rPr lang="en-US" dirty="0" smtClean="0"/>
              <a:t> (most of the time)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X       Y    &amp;       If NOT X         NOT Y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Strong internal validity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 flipV="1">
            <a:off x="1524000" y="18288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flipV="1">
            <a:off x="5029200" y="18288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00400"/>
            <a:ext cx="56769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Two-Group 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Two "equivalent" groups are created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Probabilistically equivalent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Assign people randomly from a common pool of people into the two groups. 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One group (the treatment group) gets the program and other group (the comparison or control group) does not.</a:t>
            </a:r>
          </a:p>
          <a:p>
            <a:pPr marL="342900" lvl="1" indent="-342900">
              <a:buBlip>
                <a:blip r:embed="rId2"/>
              </a:buBlip>
            </a:pPr>
            <a:endParaRPr lang="en-US" dirty="0" smtClean="0">
              <a:solidFill>
                <a:srgbClr val="000000"/>
              </a:solidFill>
              <a:latin typeface="Calibri" pitchFamily="34" charset="0"/>
            </a:endParaRPr>
          </a:p>
          <a:p>
            <a:endParaRPr lang="en-US" dirty="0" smtClean="0">
              <a:solidFill>
                <a:srgbClr val="0000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276600" y="4800600"/>
            <a:ext cx="2865438" cy="1446212"/>
            <a:chOff x="3886" y="2193"/>
            <a:chExt cx="1805" cy="911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6" y="2193"/>
              <a:ext cx="1806" cy="9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3886" y="2193"/>
              <a:ext cx="1806" cy="9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Probabilistic Equivalence?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33600"/>
            <a:ext cx="56959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Two-Group Experimental Designs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The groups are compared by testing for the differences between the means using at-test or other methods.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Properties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Pretest is not required.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Strong against the single-group threats to internal validity.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It is susceptible to all of the </a:t>
            </a:r>
            <a:r>
              <a:rPr lang="en-US" u="sng" dirty="0" smtClean="0">
                <a:solidFill>
                  <a:srgbClr val="FF0000"/>
                </a:solidFill>
                <a:latin typeface="Calibri" pitchFamily="34" charset="0"/>
              </a:rPr>
              <a:t>social interaction threats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to internal validity.</a:t>
            </a:r>
          </a:p>
          <a:p>
            <a:endParaRPr lang="en-US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Selection &amp;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Random selection</a:t>
            </a:r>
            <a:r>
              <a:rPr lang="en-US" dirty="0" smtClean="0"/>
              <a:t> is how you draw the sample of people for your study from a population. </a:t>
            </a:r>
          </a:p>
          <a:p>
            <a:pPr lvl="1"/>
            <a:r>
              <a:rPr lang="en-US" dirty="0" smtClean="0"/>
              <a:t>Random selection is related to sampling. Therefore it is most related to the </a:t>
            </a:r>
            <a:r>
              <a:rPr lang="en-US" u="sng" dirty="0" smtClean="0">
                <a:solidFill>
                  <a:srgbClr val="FF0000"/>
                </a:solidFill>
              </a:rPr>
              <a:t>external validity</a:t>
            </a:r>
            <a:r>
              <a:rPr lang="en-US" dirty="0" smtClean="0"/>
              <a:t> of your results.</a:t>
            </a:r>
          </a:p>
          <a:p>
            <a:r>
              <a:rPr lang="en-US" b="1" dirty="0" smtClean="0"/>
              <a:t>Random assignment </a:t>
            </a:r>
            <a:r>
              <a:rPr lang="en-US" dirty="0" smtClean="0"/>
              <a:t>is how you assign the sample that you draw to different groups or treatments in your study.</a:t>
            </a:r>
          </a:p>
          <a:p>
            <a:pPr lvl="1"/>
            <a:r>
              <a:rPr lang="en-US" dirty="0" smtClean="0"/>
              <a:t>Random assignment is most related to</a:t>
            </a:r>
            <a:r>
              <a:rPr lang="en-US" u="sng" dirty="0" smtClean="0">
                <a:solidFill>
                  <a:srgbClr val="FF0000"/>
                </a:solidFill>
              </a:rPr>
              <a:t> internal validity.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Classifying Experimental Designs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5410200" cy="34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2918</TotalTime>
  <Words>457</Words>
  <Application>Microsoft Office PowerPoint</Application>
  <PresentationFormat>On-screen Show (4:3)</PresentationFormat>
  <Paragraphs>130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Experimental Design</vt:lpstr>
      <vt:lpstr>Introduction</vt:lpstr>
      <vt:lpstr>Organizing Your Experiment</vt:lpstr>
      <vt:lpstr>Experimental Design</vt:lpstr>
      <vt:lpstr>Two-Group Experimental Designs</vt:lpstr>
      <vt:lpstr>What is Probabilistic Equivalence?</vt:lpstr>
      <vt:lpstr>Two-Group Experimental Designs </vt:lpstr>
      <vt:lpstr>Random Selection &amp; Assignment</vt:lpstr>
      <vt:lpstr>Classifying Experimental Designs</vt:lpstr>
      <vt:lpstr>Classifying Experimental Designs</vt:lpstr>
      <vt:lpstr>Slide 11</vt:lpstr>
      <vt:lpstr>Slide 12</vt:lpstr>
      <vt:lpstr>Slide 13</vt:lpstr>
      <vt:lpstr>Slide 14</vt:lpstr>
      <vt:lpstr>Slide 15</vt:lpstr>
      <vt:lpstr>Factorial Design Variations</vt:lpstr>
      <vt:lpstr>Factorial Design Variations</vt:lpstr>
      <vt:lpstr>Randomized Block Designs</vt:lpstr>
      <vt:lpstr>Randomized Block Designs</vt:lpstr>
      <vt:lpstr>How Blocking Reduces Noise</vt:lpstr>
      <vt:lpstr>Covariance Designs</vt:lpstr>
      <vt:lpstr>Covariance Designs</vt:lpstr>
      <vt:lpstr>Covariance Designs</vt:lpstr>
      <vt:lpstr>Covariance Designs</vt:lpstr>
      <vt:lpstr>Covariance Designs</vt:lpstr>
      <vt:lpstr>Hybrid Experimental Designs</vt:lpstr>
      <vt:lpstr>Switching Replications Design</vt:lpstr>
      <vt:lpstr>Switching Replications Design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Hariri, Negar</dc:creator>
  <cp:lastModifiedBy>nhariri</cp:lastModifiedBy>
  <cp:revision>71</cp:revision>
  <dcterms:created xsi:type="dcterms:W3CDTF">2006-08-16T00:00:00Z</dcterms:created>
  <dcterms:modified xsi:type="dcterms:W3CDTF">2011-05-03T21:01:26Z</dcterms:modified>
</cp:coreProperties>
</file>