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2"/>
  </p:notesMasterIdLst>
  <p:sldIdLst>
    <p:sldId id="256" r:id="rId2"/>
    <p:sldId id="258" r:id="rId3"/>
    <p:sldId id="260" r:id="rId4"/>
    <p:sldId id="270" r:id="rId5"/>
    <p:sldId id="289" r:id="rId6"/>
    <p:sldId id="292" r:id="rId7"/>
    <p:sldId id="293" r:id="rId8"/>
    <p:sldId id="302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264" r:id="rId18"/>
    <p:sldId id="290" r:id="rId19"/>
    <p:sldId id="291" r:id="rId20"/>
    <p:sldId id="271" r:id="rId21"/>
    <p:sldId id="272" r:id="rId22"/>
    <p:sldId id="273" r:id="rId23"/>
    <p:sldId id="276" r:id="rId24"/>
    <p:sldId id="274" r:id="rId25"/>
    <p:sldId id="277" r:id="rId26"/>
    <p:sldId id="275" r:id="rId27"/>
    <p:sldId id="280" r:id="rId28"/>
    <p:sldId id="278" r:id="rId29"/>
    <p:sldId id="285" r:id="rId30"/>
    <p:sldId id="286" r:id="rId31"/>
    <p:sldId id="279" r:id="rId32"/>
    <p:sldId id="288" r:id="rId33"/>
    <p:sldId id="287" r:id="rId34"/>
    <p:sldId id="281" r:id="rId35"/>
    <p:sldId id="282" r:id="rId36"/>
    <p:sldId id="261" r:id="rId37"/>
    <p:sldId id="262" r:id="rId38"/>
    <p:sldId id="263" r:id="rId39"/>
    <p:sldId id="283" r:id="rId40"/>
    <p:sldId id="28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731793-DF9A-4B43-B8FF-DC221C6E881A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3D466D-18EA-42F5-9BEB-63153243A7EC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DEEB16E7-7919-4D33-BAF9-24F329C0B8EE}" type="parTrans" cxnId="{FEA58837-93A8-446E-AF46-1BE0B2A6DBA8}">
      <dgm:prSet/>
      <dgm:spPr/>
      <dgm:t>
        <a:bodyPr/>
        <a:lstStyle/>
        <a:p>
          <a:endParaRPr lang="en-US"/>
        </a:p>
      </dgm:t>
    </dgm:pt>
    <dgm:pt modelId="{E24DF432-5125-460A-BE24-4E395B9DD4E4}" type="sibTrans" cxnId="{FEA58837-93A8-446E-AF46-1BE0B2A6DBA8}">
      <dgm:prSet/>
      <dgm:spPr/>
      <dgm:t>
        <a:bodyPr/>
        <a:lstStyle/>
        <a:p>
          <a:endParaRPr lang="en-US"/>
        </a:p>
      </dgm:t>
    </dgm:pt>
    <dgm:pt modelId="{8718D58B-14C0-473C-83CE-281D444615DA}">
      <dgm:prSet phldrT="[Text]"/>
      <dgm:spPr/>
      <dgm:t>
        <a:bodyPr/>
        <a:lstStyle/>
        <a:p>
          <a:r>
            <a:rPr lang="en-US" dirty="0" smtClean="0"/>
            <a:t>If A Then</a:t>
          </a:r>
          <a:endParaRPr lang="en-US" dirty="0"/>
        </a:p>
      </dgm:t>
    </dgm:pt>
    <dgm:pt modelId="{9D81FBD7-D72D-4AE8-92DD-B57EDBCB2D67}" type="parTrans" cxnId="{08A55EF3-9372-4BB9-BDEC-E0963A1D681A}">
      <dgm:prSet/>
      <dgm:spPr/>
      <dgm:t>
        <a:bodyPr/>
        <a:lstStyle/>
        <a:p>
          <a:endParaRPr lang="en-US"/>
        </a:p>
      </dgm:t>
    </dgm:pt>
    <dgm:pt modelId="{3E556999-1118-49E2-A922-1501D8E2C68E}" type="sibTrans" cxnId="{08A55EF3-9372-4BB9-BDEC-E0963A1D681A}">
      <dgm:prSet/>
      <dgm:spPr/>
      <dgm:t>
        <a:bodyPr/>
        <a:lstStyle/>
        <a:p>
          <a:endParaRPr lang="en-US"/>
        </a:p>
      </dgm:t>
    </dgm:pt>
    <dgm:pt modelId="{9660C160-C525-4EC1-AE0E-9A11311ACC1D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958E069F-D0B8-4203-B640-92E0640C1C98}" type="parTrans" cxnId="{0DBD8E81-1315-4451-AC9F-34A96A99E91E}">
      <dgm:prSet/>
      <dgm:spPr/>
      <dgm:t>
        <a:bodyPr/>
        <a:lstStyle/>
        <a:p>
          <a:endParaRPr lang="en-US"/>
        </a:p>
      </dgm:t>
    </dgm:pt>
    <dgm:pt modelId="{E45523B3-A9A2-44D5-A540-A56ECB7AB22B}" type="sibTrans" cxnId="{0DBD8E81-1315-4451-AC9F-34A96A99E91E}">
      <dgm:prSet/>
      <dgm:spPr/>
      <dgm:t>
        <a:bodyPr/>
        <a:lstStyle/>
        <a:p>
          <a:endParaRPr lang="en-US"/>
        </a:p>
      </dgm:t>
    </dgm:pt>
    <dgm:pt modelId="{9F26BF3C-A73B-4502-92CF-03D66A5943B8}">
      <dgm:prSet phldrT="[Text]"/>
      <dgm:spPr/>
      <dgm:t>
        <a:bodyPr/>
        <a:lstStyle/>
        <a:p>
          <a:r>
            <a:rPr lang="en-US" dirty="0" smtClean="0"/>
            <a:t>If B Then</a:t>
          </a:r>
          <a:endParaRPr lang="en-US" dirty="0"/>
        </a:p>
      </dgm:t>
    </dgm:pt>
    <dgm:pt modelId="{1403137D-28B9-473E-9817-927E64C666C4}" type="parTrans" cxnId="{1855DCE9-3366-4749-B4EA-6C636A5AB7AE}">
      <dgm:prSet/>
      <dgm:spPr/>
      <dgm:t>
        <a:bodyPr/>
        <a:lstStyle/>
        <a:p>
          <a:endParaRPr lang="en-US"/>
        </a:p>
      </dgm:t>
    </dgm:pt>
    <dgm:pt modelId="{38572420-8BF8-4490-8235-7C8E580EB4F6}" type="sibTrans" cxnId="{1855DCE9-3366-4749-B4EA-6C636A5AB7AE}">
      <dgm:prSet/>
      <dgm:spPr/>
      <dgm:t>
        <a:bodyPr/>
        <a:lstStyle/>
        <a:p>
          <a:endParaRPr lang="en-US"/>
        </a:p>
      </dgm:t>
    </dgm:pt>
    <dgm:pt modelId="{E9953E9B-6853-40A0-BCE3-A0E0CC440C8F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E3BD2431-2FBC-48A4-AD1E-A375C38AB1A7}" type="parTrans" cxnId="{FEE8DA9F-8C4D-48CB-9A5B-D6867C666BBA}">
      <dgm:prSet/>
      <dgm:spPr/>
      <dgm:t>
        <a:bodyPr/>
        <a:lstStyle/>
        <a:p>
          <a:endParaRPr lang="en-US"/>
        </a:p>
      </dgm:t>
    </dgm:pt>
    <dgm:pt modelId="{7F301758-1EAF-46CB-90F3-715A2D070D83}" type="sibTrans" cxnId="{FEE8DA9F-8C4D-48CB-9A5B-D6867C666BBA}">
      <dgm:prSet/>
      <dgm:spPr/>
      <dgm:t>
        <a:bodyPr/>
        <a:lstStyle/>
        <a:p>
          <a:endParaRPr lang="en-US"/>
        </a:p>
      </dgm:t>
    </dgm:pt>
    <dgm:pt modelId="{20AF0683-A83E-4EF8-AE32-CE1A5A95C333}">
      <dgm:prSet phldrT="[Text]"/>
      <dgm:spPr/>
      <dgm:t>
        <a:bodyPr/>
        <a:lstStyle/>
        <a:p>
          <a:r>
            <a:rPr lang="en-US" dirty="0" smtClean="0"/>
            <a:t>If C Then</a:t>
          </a:r>
          <a:endParaRPr lang="en-US" dirty="0"/>
        </a:p>
      </dgm:t>
    </dgm:pt>
    <dgm:pt modelId="{B2B341AE-C151-4C25-AF5D-AE1099778BF0}" type="parTrans" cxnId="{FEED3000-23FF-4D4B-8F6C-551B0E0E5F9D}">
      <dgm:prSet/>
      <dgm:spPr/>
      <dgm:t>
        <a:bodyPr/>
        <a:lstStyle/>
        <a:p>
          <a:endParaRPr lang="en-US"/>
        </a:p>
      </dgm:t>
    </dgm:pt>
    <dgm:pt modelId="{76BE895F-E2F0-492B-987E-EDB094C67495}" type="sibTrans" cxnId="{FEED3000-23FF-4D4B-8F6C-551B0E0E5F9D}">
      <dgm:prSet/>
      <dgm:spPr/>
      <dgm:t>
        <a:bodyPr/>
        <a:lstStyle/>
        <a:p>
          <a:endParaRPr lang="en-US"/>
        </a:p>
      </dgm:t>
    </dgm:pt>
    <dgm:pt modelId="{ACCA37C2-A9D5-4000-998A-C0F4B2042C61}" type="pres">
      <dgm:prSet presAssocID="{49731793-DF9A-4B43-B8FF-DC221C6E881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4A915D-DBF0-40B4-8EE2-104DB5127A29}" type="pres">
      <dgm:prSet presAssocID="{EE3D466D-18EA-42F5-9BEB-63153243A7EC}" presName="compNode" presStyleCnt="0"/>
      <dgm:spPr/>
    </dgm:pt>
    <dgm:pt modelId="{E6E7ED04-6103-42EE-9EAD-E901B336445B}" type="pres">
      <dgm:prSet presAssocID="{EE3D466D-18EA-42F5-9BEB-63153243A7EC}" presName="noGeometry" presStyleCnt="0"/>
      <dgm:spPr/>
    </dgm:pt>
    <dgm:pt modelId="{E09931EF-2EB1-463D-93C3-357E28E8D576}" type="pres">
      <dgm:prSet presAssocID="{EE3D466D-18EA-42F5-9BEB-63153243A7EC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186586-60C7-4EF8-BA38-2FE6FBFD83DF}" type="pres">
      <dgm:prSet presAssocID="{EE3D466D-18EA-42F5-9BEB-63153243A7EC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05478901-DC0B-4A12-80DC-60A9085641E2}" type="pres">
      <dgm:prSet presAssocID="{EE3D466D-18EA-42F5-9BEB-63153243A7E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8FDE9-BDD0-46E3-9D93-0363B46FD5B1}" type="pres">
      <dgm:prSet presAssocID="{EE3D466D-18EA-42F5-9BEB-63153243A7EC}" presName="aSpace" presStyleCnt="0"/>
      <dgm:spPr/>
    </dgm:pt>
    <dgm:pt modelId="{817D935D-5CEB-43BC-A055-31BF8CEE7FC1}" type="pres">
      <dgm:prSet presAssocID="{9660C160-C525-4EC1-AE0E-9A11311ACC1D}" presName="compNode" presStyleCnt="0"/>
      <dgm:spPr/>
    </dgm:pt>
    <dgm:pt modelId="{7A3412E5-4D1F-42F7-8EEF-2F2547184115}" type="pres">
      <dgm:prSet presAssocID="{9660C160-C525-4EC1-AE0E-9A11311ACC1D}" presName="noGeometry" presStyleCnt="0"/>
      <dgm:spPr/>
    </dgm:pt>
    <dgm:pt modelId="{0B2A9558-254B-4932-8739-0812A09BF148}" type="pres">
      <dgm:prSet presAssocID="{9660C160-C525-4EC1-AE0E-9A11311ACC1D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4E20D-7991-44D3-80C1-AFCE86467D68}" type="pres">
      <dgm:prSet presAssocID="{9660C160-C525-4EC1-AE0E-9A11311ACC1D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17E7A079-37CE-48FE-B72F-FFD853F187F6}" type="pres">
      <dgm:prSet presAssocID="{9660C160-C525-4EC1-AE0E-9A11311ACC1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A960C5-914B-4E9E-9F1D-77A52E85DA30}" type="pres">
      <dgm:prSet presAssocID="{9660C160-C525-4EC1-AE0E-9A11311ACC1D}" presName="aSpace" presStyleCnt="0"/>
      <dgm:spPr/>
    </dgm:pt>
    <dgm:pt modelId="{149235BB-17C3-4AA5-9E47-B9D0C126D286}" type="pres">
      <dgm:prSet presAssocID="{E9953E9B-6853-40A0-BCE3-A0E0CC440C8F}" presName="compNode" presStyleCnt="0"/>
      <dgm:spPr/>
    </dgm:pt>
    <dgm:pt modelId="{248E7AC2-26B6-4981-B540-A5BD8DFE37FA}" type="pres">
      <dgm:prSet presAssocID="{E9953E9B-6853-40A0-BCE3-A0E0CC440C8F}" presName="noGeometry" presStyleCnt="0"/>
      <dgm:spPr/>
    </dgm:pt>
    <dgm:pt modelId="{1D3B274C-278A-46FE-9CD0-0EBD7CC6A432}" type="pres">
      <dgm:prSet presAssocID="{E9953E9B-6853-40A0-BCE3-A0E0CC440C8F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560324-955C-4B7B-89F3-5039E82C537A}" type="pres">
      <dgm:prSet presAssocID="{E9953E9B-6853-40A0-BCE3-A0E0CC440C8F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74C92377-307D-44F4-A3C1-542435238E3A}" type="pres">
      <dgm:prSet presAssocID="{E9953E9B-6853-40A0-BCE3-A0E0CC440C8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BA5F17-E852-474E-BD2E-74AAC288D962}" type="presOf" srcId="{9660C160-C525-4EC1-AE0E-9A11311ACC1D}" destId="{17E7A079-37CE-48FE-B72F-FFD853F187F6}" srcOrd="0" destOrd="0" presId="urn:microsoft.com/office/officeart/2005/8/layout/hProcess6"/>
    <dgm:cxn modelId="{1855DCE9-3366-4749-B4EA-6C636A5AB7AE}" srcId="{9660C160-C525-4EC1-AE0E-9A11311ACC1D}" destId="{9F26BF3C-A73B-4502-92CF-03D66A5943B8}" srcOrd="0" destOrd="0" parTransId="{1403137D-28B9-473E-9817-927E64C666C4}" sibTransId="{38572420-8BF8-4490-8235-7C8E580EB4F6}"/>
    <dgm:cxn modelId="{FEE8DA9F-8C4D-48CB-9A5B-D6867C666BBA}" srcId="{49731793-DF9A-4B43-B8FF-DC221C6E881A}" destId="{E9953E9B-6853-40A0-BCE3-A0E0CC440C8F}" srcOrd="2" destOrd="0" parTransId="{E3BD2431-2FBC-48A4-AD1E-A375C38AB1A7}" sibTransId="{7F301758-1EAF-46CB-90F3-715A2D070D83}"/>
    <dgm:cxn modelId="{0E0538C2-6728-454B-99FD-A7E6C72C42D9}" type="presOf" srcId="{20AF0683-A83E-4EF8-AE32-CE1A5A95C333}" destId="{1D3B274C-278A-46FE-9CD0-0EBD7CC6A432}" srcOrd="0" destOrd="0" presId="urn:microsoft.com/office/officeart/2005/8/layout/hProcess6"/>
    <dgm:cxn modelId="{FEA58837-93A8-446E-AF46-1BE0B2A6DBA8}" srcId="{49731793-DF9A-4B43-B8FF-DC221C6E881A}" destId="{EE3D466D-18EA-42F5-9BEB-63153243A7EC}" srcOrd="0" destOrd="0" parTransId="{DEEB16E7-7919-4D33-BAF9-24F329C0B8EE}" sibTransId="{E24DF432-5125-460A-BE24-4E395B9DD4E4}"/>
    <dgm:cxn modelId="{337DC31F-8438-4BA5-BD45-61ABCE8CBEDE}" type="presOf" srcId="{9F26BF3C-A73B-4502-92CF-03D66A5943B8}" destId="{0B2A9558-254B-4932-8739-0812A09BF148}" srcOrd="0" destOrd="0" presId="urn:microsoft.com/office/officeart/2005/8/layout/hProcess6"/>
    <dgm:cxn modelId="{06B6E76C-80E7-4FFB-895C-D96BD4A042D9}" type="presOf" srcId="{20AF0683-A83E-4EF8-AE32-CE1A5A95C333}" destId="{80560324-955C-4B7B-89F3-5039E82C537A}" srcOrd="1" destOrd="0" presId="urn:microsoft.com/office/officeart/2005/8/layout/hProcess6"/>
    <dgm:cxn modelId="{08A55EF3-9372-4BB9-BDEC-E0963A1D681A}" srcId="{EE3D466D-18EA-42F5-9BEB-63153243A7EC}" destId="{8718D58B-14C0-473C-83CE-281D444615DA}" srcOrd="0" destOrd="0" parTransId="{9D81FBD7-D72D-4AE8-92DD-B57EDBCB2D67}" sibTransId="{3E556999-1118-49E2-A922-1501D8E2C68E}"/>
    <dgm:cxn modelId="{D42ACD87-A4BE-437C-98E8-8D08A431D55A}" type="presOf" srcId="{8718D58B-14C0-473C-83CE-281D444615DA}" destId="{A8186586-60C7-4EF8-BA38-2FE6FBFD83DF}" srcOrd="1" destOrd="0" presId="urn:microsoft.com/office/officeart/2005/8/layout/hProcess6"/>
    <dgm:cxn modelId="{11E74D6F-E717-48BC-BE72-9CAADFC30774}" type="presOf" srcId="{E9953E9B-6853-40A0-BCE3-A0E0CC440C8F}" destId="{74C92377-307D-44F4-A3C1-542435238E3A}" srcOrd="0" destOrd="0" presId="urn:microsoft.com/office/officeart/2005/8/layout/hProcess6"/>
    <dgm:cxn modelId="{B7EBEACC-44DC-44CE-8280-F95BB7640DF0}" type="presOf" srcId="{9F26BF3C-A73B-4502-92CF-03D66A5943B8}" destId="{BEB4E20D-7991-44D3-80C1-AFCE86467D68}" srcOrd="1" destOrd="0" presId="urn:microsoft.com/office/officeart/2005/8/layout/hProcess6"/>
    <dgm:cxn modelId="{75D39835-5713-4518-B369-FCE19388F3D4}" type="presOf" srcId="{8718D58B-14C0-473C-83CE-281D444615DA}" destId="{E09931EF-2EB1-463D-93C3-357E28E8D576}" srcOrd="0" destOrd="0" presId="urn:microsoft.com/office/officeart/2005/8/layout/hProcess6"/>
    <dgm:cxn modelId="{A5C74D2E-9A31-40F0-A11E-B104E080C793}" type="presOf" srcId="{49731793-DF9A-4B43-B8FF-DC221C6E881A}" destId="{ACCA37C2-A9D5-4000-998A-C0F4B2042C61}" srcOrd="0" destOrd="0" presId="urn:microsoft.com/office/officeart/2005/8/layout/hProcess6"/>
    <dgm:cxn modelId="{0DBD8E81-1315-4451-AC9F-34A96A99E91E}" srcId="{49731793-DF9A-4B43-B8FF-DC221C6E881A}" destId="{9660C160-C525-4EC1-AE0E-9A11311ACC1D}" srcOrd="1" destOrd="0" parTransId="{958E069F-D0B8-4203-B640-92E0640C1C98}" sibTransId="{E45523B3-A9A2-44D5-A540-A56ECB7AB22B}"/>
    <dgm:cxn modelId="{C8DCCD32-B24E-468C-8D10-75E9FA6F3222}" type="presOf" srcId="{EE3D466D-18EA-42F5-9BEB-63153243A7EC}" destId="{05478901-DC0B-4A12-80DC-60A9085641E2}" srcOrd="0" destOrd="0" presId="urn:microsoft.com/office/officeart/2005/8/layout/hProcess6"/>
    <dgm:cxn modelId="{FEED3000-23FF-4D4B-8F6C-551B0E0E5F9D}" srcId="{E9953E9B-6853-40A0-BCE3-A0E0CC440C8F}" destId="{20AF0683-A83E-4EF8-AE32-CE1A5A95C333}" srcOrd="0" destOrd="0" parTransId="{B2B341AE-C151-4C25-AF5D-AE1099778BF0}" sibTransId="{76BE895F-E2F0-492B-987E-EDB094C67495}"/>
    <dgm:cxn modelId="{F1F86491-53F5-4B62-95A2-9F7083BBB18E}" type="presParOf" srcId="{ACCA37C2-A9D5-4000-998A-C0F4B2042C61}" destId="{F44A915D-DBF0-40B4-8EE2-104DB5127A29}" srcOrd="0" destOrd="0" presId="urn:microsoft.com/office/officeart/2005/8/layout/hProcess6"/>
    <dgm:cxn modelId="{2DB27CC0-F42E-45AB-82BE-99C07ED74AAE}" type="presParOf" srcId="{F44A915D-DBF0-40B4-8EE2-104DB5127A29}" destId="{E6E7ED04-6103-42EE-9EAD-E901B336445B}" srcOrd="0" destOrd="0" presId="urn:microsoft.com/office/officeart/2005/8/layout/hProcess6"/>
    <dgm:cxn modelId="{DBEFA3D6-0A56-4B2A-8B40-D1EB66CD69B6}" type="presParOf" srcId="{F44A915D-DBF0-40B4-8EE2-104DB5127A29}" destId="{E09931EF-2EB1-463D-93C3-357E28E8D576}" srcOrd="1" destOrd="0" presId="urn:microsoft.com/office/officeart/2005/8/layout/hProcess6"/>
    <dgm:cxn modelId="{E1F130B7-2A59-487B-8507-E8C067FACF86}" type="presParOf" srcId="{F44A915D-DBF0-40B4-8EE2-104DB5127A29}" destId="{A8186586-60C7-4EF8-BA38-2FE6FBFD83DF}" srcOrd="2" destOrd="0" presId="urn:microsoft.com/office/officeart/2005/8/layout/hProcess6"/>
    <dgm:cxn modelId="{6868105D-26C0-4ECC-85F5-E3E6CFD54F05}" type="presParOf" srcId="{F44A915D-DBF0-40B4-8EE2-104DB5127A29}" destId="{05478901-DC0B-4A12-80DC-60A9085641E2}" srcOrd="3" destOrd="0" presId="urn:microsoft.com/office/officeart/2005/8/layout/hProcess6"/>
    <dgm:cxn modelId="{86B60F84-A0B5-46ED-B8CD-3E5456CA2612}" type="presParOf" srcId="{ACCA37C2-A9D5-4000-998A-C0F4B2042C61}" destId="{0368FDE9-BDD0-46E3-9D93-0363B46FD5B1}" srcOrd="1" destOrd="0" presId="urn:microsoft.com/office/officeart/2005/8/layout/hProcess6"/>
    <dgm:cxn modelId="{D90FC24F-376E-419D-B7D2-FC0070A5BFEE}" type="presParOf" srcId="{ACCA37C2-A9D5-4000-998A-C0F4B2042C61}" destId="{817D935D-5CEB-43BC-A055-31BF8CEE7FC1}" srcOrd="2" destOrd="0" presId="urn:microsoft.com/office/officeart/2005/8/layout/hProcess6"/>
    <dgm:cxn modelId="{DC92164D-24D5-4179-825D-9AA32D0C674E}" type="presParOf" srcId="{817D935D-5CEB-43BC-A055-31BF8CEE7FC1}" destId="{7A3412E5-4D1F-42F7-8EEF-2F2547184115}" srcOrd="0" destOrd="0" presId="urn:microsoft.com/office/officeart/2005/8/layout/hProcess6"/>
    <dgm:cxn modelId="{C21BF6B9-0721-4B3E-AFF8-B1EE4EBB0FEF}" type="presParOf" srcId="{817D935D-5CEB-43BC-A055-31BF8CEE7FC1}" destId="{0B2A9558-254B-4932-8739-0812A09BF148}" srcOrd="1" destOrd="0" presId="urn:microsoft.com/office/officeart/2005/8/layout/hProcess6"/>
    <dgm:cxn modelId="{26DEA055-C80E-4B7C-B612-AA9EEC5625A9}" type="presParOf" srcId="{817D935D-5CEB-43BC-A055-31BF8CEE7FC1}" destId="{BEB4E20D-7991-44D3-80C1-AFCE86467D68}" srcOrd="2" destOrd="0" presId="urn:microsoft.com/office/officeart/2005/8/layout/hProcess6"/>
    <dgm:cxn modelId="{00501272-818B-4528-A8B1-2FD153389DFD}" type="presParOf" srcId="{817D935D-5CEB-43BC-A055-31BF8CEE7FC1}" destId="{17E7A079-37CE-48FE-B72F-FFD853F187F6}" srcOrd="3" destOrd="0" presId="urn:microsoft.com/office/officeart/2005/8/layout/hProcess6"/>
    <dgm:cxn modelId="{BC727D81-D69C-4241-AF28-FD4FDE81DF0F}" type="presParOf" srcId="{ACCA37C2-A9D5-4000-998A-C0F4B2042C61}" destId="{A8A960C5-914B-4E9E-9F1D-77A52E85DA30}" srcOrd="3" destOrd="0" presId="urn:microsoft.com/office/officeart/2005/8/layout/hProcess6"/>
    <dgm:cxn modelId="{A65B78FD-1D81-49CF-8088-FB53444704E0}" type="presParOf" srcId="{ACCA37C2-A9D5-4000-998A-C0F4B2042C61}" destId="{149235BB-17C3-4AA5-9E47-B9D0C126D286}" srcOrd="4" destOrd="0" presId="urn:microsoft.com/office/officeart/2005/8/layout/hProcess6"/>
    <dgm:cxn modelId="{0EFC52B9-1CA7-4CB4-8BD6-E5032A07B4E1}" type="presParOf" srcId="{149235BB-17C3-4AA5-9E47-B9D0C126D286}" destId="{248E7AC2-26B6-4981-B540-A5BD8DFE37FA}" srcOrd="0" destOrd="0" presId="urn:microsoft.com/office/officeart/2005/8/layout/hProcess6"/>
    <dgm:cxn modelId="{662A7B88-AFBB-4706-9ABD-EF55E1B8A3A6}" type="presParOf" srcId="{149235BB-17C3-4AA5-9E47-B9D0C126D286}" destId="{1D3B274C-278A-46FE-9CD0-0EBD7CC6A432}" srcOrd="1" destOrd="0" presId="urn:microsoft.com/office/officeart/2005/8/layout/hProcess6"/>
    <dgm:cxn modelId="{9FAC0ED2-D95E-4095-8EDF-7DD542CB44DF}" type="presParOf" srcId="{149235BB-17C3-4AA5-9E47-B9D0C126D286}" destId="{80560324-955C-4B7B-89F3-5039E82C537A}" srcOrd="2" destOrd="0" presId="urn:microsoft.com/office/officeart/2005/8/layout/hProcess6"/>
    <dgm:cxn modelId="{B740F753-BD1C-4967-8743-B3FDF7F63FA3}" type="presParOf" srcId="{149235BB-17C3-4AA5-9E47-B9D0C126D286}" destId="{74C92377-307D-44F4-A3C1-542435238E3A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9931EF-2EB1-463D-93C3-357E28E8D576}">
      <dsp:nvSpPr>
        <dsp:cNvPr id="0" name=""/>
        <dsp:cNvSpPr/>
      </dsp:nvSpPr>
      <dsp:spPr>
        <a:xfrm>
          <a:off x="504750" y="1410203"/>
          <a:ext cx="2003821" cy="1751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44450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If A Then</a:t>
          </a:r>
          <a:endParaRPr lang="en-US" sz="3500" kern="1200" dirty="0"/>
        </a:p>
      </dsp:txBody>
      <dsp:txXfrm>
        <a:off x="1005706" y="1410203"/>
        <a:ext cx="1502866" cy="1751592"/>
      </dsp:txXfrm>
    </dsp:sp>
    <dsp:sp modelId="{05478901-DC0B-4A12-80DC-60A9085641E2}">
      <dsp:nvSpPr>
        <dsp:cNvPr id="0" name=""/>
        <dsp:cNvSpPr/>
      </dsp:nvSpPr>
      <dsp:spPr>
        <a:xfrm>
          <a:off x="3795" y="1785044"/>
          <a:ext cx="1001910" cy="10019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A</a:t>
          </a:r>
          <a:endParaRPr lang="en-US" sz="4800" kern="1200" dirty="0"/>
        </a:p>
      </dsp:txBody>
      <dsp:txXfrm>
        <a:off x="3795" y="1785044"/>
        <a:ext cx="1001910" cy="1001910"/>
      </dsp:txXfrm>
    </dsp:sp>
    <dsp:sp modelId="{0B2A9558-254B-4932-8739-0812A09BF148}">
      <dsp:nvSpPr>
        <dsp:cNvPr id="0" name=""/>
        <dsp:cNvSpPr/>
      </dsp:nvSpPr>
      <dsp:spPr>
        <a:xfrm>
          <a:off x="3134766" y="1410203"/>
          <a:ext cx="2003821" cy="1751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44450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If B Then</a:t>
          </a:r>
          <a:endParaRPr lang="en-US" sz="3500" kern="1200" dirty="0"/>
        </a:p>
      </dsp:txBody>
      <dsp:txXfrm>
        <a:off x="3635722" y="1410203"/>
        <a:ext cx="1502866" cy="1751592"/>
      </dsp:txXfrm>
    </dsp:sp>
    <dsp:sp modelId="{17E7A079-37CE-48FE-B72F-FFD853F187F6}">
      <dsp:nvSpPr>
        <dsp:cNvPr id="0" name=""/>
        <dsp:cNvSpPr/>
      </dsp:nvSpPr>
      <dsp:spPr>
        <a:xfrm>
          <a:off x="2633811" y="1785044"/>
          <a:ext cx="1001910" cy="10019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B</a:t>
          </a:r>
          <a:endParaRPr lang="en-US" sz="4800" kern="1200" dirty="0"/>
        </a:p>
      </dsp:txBody>
      <dsp:txXfrm>
        <a:off x="2633811" y="1785044"/>
        <a:ext cx="1001910" cy="1001910"/>
      </dsp:txXfrm>
    </dsp:sp>
    <dsp:sp modelId="{1D3B274C-278A-46FE-9CD0-0EBD7CC6A432}">
      <dsp:nvSpPr>
        <dsp:cNvPr id="0" name=""/>
        <dsp:cNvSpPr/>
      </dsp:nvSpPr>
      <dsp:spPr>
        <a:xfrm>
          <a:off x="5764783" y="1410203"/>
          <a:ext cx="2003821" cy="17515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0" tIns="22225" rIns="44450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If C Then</a:t>
          </a:r>
          <a:endParaRPr lang="en-US" sz="3500" kern="1200" dirty="0"/>
        </a:p>
      </dsp:txBody>
      <dsp:txXfrm>
        <a:off x="6265738" y="1410203"/>
        <a:ext cx="1502866" cy="1751592"/>
      </dsp:txXfrm>
    </dsp:sp>
    <dsp:sp modelId="{74C92377-307D-44F4-A3C1-542435238E3A}">
      <dsp:nvSpPr>
        <dsp:cNvPr id="0" name=""/>
        <dsp:cNvSpPr/>
      </dsp:nvSpPr>
      <dsp:spPr>
        <a:xfrm>
          <a:off x="5263827" y="1785044"/>
          <a:ext cx="1001910" cy="10019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C</a:t>
          </a:r>
          <a:endParaRPr lang="en-US" sz="4800" kern="1200" dirty="0"/>
        </a:p>
      </dsp:txBody>
      <dsp:txXfrm>
        <a:off x="5263827" y="1785044"/>
        <a:ext cx="1001910" cy="1001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D21F4-C7F9-4FF9-BB59-1888B5D4B1BD}" type="datetimeFigureOut">
              <a:rPr lang="en-US" smtClean="0"/>
              <a:t>4/16/2011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4817F-1ABB-468C-BD0A-806CBBFFE2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26 slides total (minus title slide)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4817F-1ABB-468C-BD0A-806CBBFFE2D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4817F-1ABB-468C-BD0A-806CBBFFE2D8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http://www.scientificmethod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Simon Hughes and </a:t>
            </a:r>
            <a:r>
              <a:rPr lang="en-US" dirty="0" err="1" smtClean="0"/>
              <a:t>Miaoqi</a:t>
            </a:r>
            <a:r>
              <a:rPr lang="en-US" dirty="0" smtClean="0"/>
              <a:t> Zhu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Scientific Method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3. </a:t>
            </a:r>
            <a:r>
              <a:rPr lang="en-US" dirty="0" smtClean="0"/>
              <a:t>Gather information and </a:t>
            </a:r>
            <a:r>
              <a:rPr lang="en-US" dirty="0" smtClean="0"/>
              <a:t>resources (observe)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What do you need to know so you can solve your problem?</a:t>
            </a:r>
          </a:p>
          <a:p>
            <a:r>
              <a:rPr lang="en-US" dirty="0" smtClean="0"/>
              <a:t>Where \ how can you find this information?</a:t>
            </a:r>
          </a:p>
          <a:p>
            <a:r>
              <a:rPr lang="en-US" dirty="0" smtClean="0"/>
              <a:t>What phenomena or processes exist that have not been explained, or possibly even researched?</a:t>
            </a:r>
          </a:p>
          <a:p>
            <a:pPr lvl="1"/>
            <a:r>
              <a:rPr lang="en-US" dirty="0" smtClean="0"/>
              <a:t>No-one even thought to ask the question ‘what is gravity’ before Newton</a:t>
            </a:r>
          </a:p>
          <a:p>
            <a:r>
              <a:rPr lang="en-US" dirty="0" smtClean="0"/>
              <a:t>Have observations been made that do not align with the current hypothesis?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3. </a:t>
            </a:r>
            <a:r>
              <a:rPr lang="en-US" dirty="0" smtClean="0"/>
              <a:t>Gather information and </a:t>
            </a:r>
            <a:r>
              <a:rPr lang="en-US" dirty="0" smtClean="0"/>
              <a:t>resources (observe)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22098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E.g. Scientists observed that the perihelion (edges of the </a:t>
            </a:r>
            <a:r>
              <a:rPr lang="en-US" sz="2800" dirty="0" err="1" smtClean="0"/>
              <a:t>elipse</a:t>
            </a:r>
            <a:r>
              <a:rPr lang="en-US" sz="2800" dirty="0" smtClean="0"/>
              <a:t>) of the planet mercury exhibits a precession (rotation about its axis) that does not agree with Newton’s laws of motion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This is one of the observations that led Einstein to his theory of relativity</a:t>
            </a:r>
          </a:p>
          <a:p>
            <a:endParaRPr lang="en-US" dirty="0" smtClean="0"/>
          </a:p>
        </p:txBody>
      </p:sp>
      <p:pic>
        <p:nvPicPr>
          <p:cNvPr id="4" name="Picture 3" descr="220px-Perihelion_precess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3200400"/>
            <a:ext cx="45466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4</a:t>
            </a:r>
            <a:r>
              <a:rPr lang="en-US" dirty="0" smtClean="0"/>
              <a:t>. </a:t>
            </a:r>
            <a:r>
              <a:rPr lang="en-US" dirty="0" smtClean="0"/>
              <a:t>Form a </a:t>
            </a:r>
            <a:r>
              <a:rPr lang="en-US" dirty="0" smtClean="0"/>
              <a:t>hypothesis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Now you have done your research, you develop a hypothesis</a:t>
            </a:r>
          </a:p>
          <a:p>
            <a:r>
              <a:rPr lang="en-US" dirty="0" smtClean="0"/>
              <a:t>A hypothesis is a prediction of the answer to you question </a:t>
            </a:r>
          </a:p>
          <a:p>
            <a:pPr lvl="1"/>
            <a:r>
              <a:rPr lang="en-US" dirty="0" smtClean="0"/>
              <a:t>– abductive reasoning (covered later)</a:t>
            </a:r>
          </a:p>
          <a:p>
            <a:r>
              <a:rPr lang="en-US" dirty="0" smtClean="0"/>
              <a:t>A hypothesis is an educated guess at the answer to a problem</a:t>
            </a:r>
          </a:p>
          <a:p>
            <a:r>
              <a:rPr lang="en-US" dirty="0" smtClean="0"/>
              <a:t>This hypothesis also needs to make testable predictions so that it is falsifiable and can be tested through experimentation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If a plant does not get enough water it will die</a:t>
            </a:r>
          </a:p>
          <a:p>
            <a:pPr lvl="1"/>
            <a:r>
              <a:rPr lang="en-US" dirty="0" smtClean="0"/>
              <a:t>A neural network will out perform a decision tree on the task of image classification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5. </a:t>
            </a:r>
            <a:r>
              <a:rPr lang="en-US" dirty="0" smtClean="0"/>
              <a:t>Perform experiments and collect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How will you test your hypothesis?</a:t>
            </a:r>
          </a:p>
          <a:p>
            <a:r>
              <a:rPr lang="en-US" dirty="0" smtClean="0"/>
              <a:t>What tests will answer your original question?</a:t>
            </a:r>
          </a:p>
          <a:p>
            <a:r>
              <a:rPr lang="en-US" dirty="0" smtClean="0"/>
              <a:t>How much data do I need to collect?</a:t>
            </a:r>
          </a:p>
          <a:p>
            <a:r>
              <a:rPr lang="en-US" dirty="0" smtClean="0"/>
              <a:t>How do I collect the data so that I can perform the analysis I want to do on it</a:t>
            </a:r>
          </a:p>
          <a:p>
            <a:r>
              <a:rPr lang="en-US" dirty="0" smtClean="0"/>
              <a:t>What are the appropriate metrics to use?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84238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6</a:t>
            </a:r>
            <a:r>
              <a:rPr lang="en-US" dirty="0" smtClean="0"/>
              <a:t>. Analyze the data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the data tell you?</a:t>
            </a:r>
          </a:p>
          <a:p>
            <a:r>
              <a:rPr lang="en-US" dirty="0" smtClean="0"/>
              <a:t>What conclusions can you draw from the data?</a:t>
            </a:r>
          </a:p>
          <a:p>
            <a:r>
              <a:rPr lang="en-US" dirty="0" smtClean="0"/>
              <a:t>What patterns are present in the data?</a:t>
            </a:r>
          </a:p>
          <a:p>
            <a:r>
              <a:rPr lang="en-US" dirty="0" smtClean="0"/>
              <a:t>What techniques can you use to help understand and visualize the data</a:t>
            </a:r>
          </a:p>
          <a:p>
            <a:pPr lvl="1"/>
            <a:r>
              <a:rPr lang="en-US" dirty="0" smtClean="0"/>
              <a:t>Table</a:t>
            </a:r>
          </a:p>
          <a:p>
            <a:pPr lvl="1"/>
            <a:r>
              <a:rPr lang="en-US" dirty="0" smtClean="0"/>
              <a:t>Graphs</a:t>
            </a:r>
          </a:p>
          <a:p>
            <a:pPr lvl="1"/>
            <a:r>
              <a:rPr lang="en-US" dirty="0" smtClean="0"/>
              <a:t>Diagrams</a:t>
            </a:r>
          </a:p>
          <a:p>
            <a:r>
              <a:rPr lang="en-US" dirty="0" smtClean="0"/>
              <a:t>Are there any gaps in your data?</a:t>
            </a:r>
          </a:p>
          <a:p>
            <a:r>
              <a:rPr lang="en-US" dirty="0" smtClean="0"/>
              <a:t>Are there limitations as to what it tells you (indicates potential future work)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84238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7. Define future work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Did your results support or reject your hypothesis?</a:t>
            </a:r>
          </a:p>
          <a:p>
            <a:r>
              <a:rPr lang="en-US" dirty="0" smtClean="0"/>
              <a:t>If they </a:t>
            </a:r>
            <a:r>
              <a:rPr lang="en-US" b="1" dirty="0" smtClean="0"/>
              <a:t>supported</a:t>
            </a:r>
            <a:r>
              <a:rPr lang="en-US" dirty="0" smtClean="0"/>
              <a:t> your hypothesis, do you:</a:t>
            </a:r>
          </a:p>
          <a:p>
            <a:pPr lvl="1"/>
            <a:r>
              <a:rPr lang="en-US" dirty="0" smtClean="0"/>
              <a:t>Need to gather more data in support of your hypothesis?</a:t>
            </a:r>
          </a:p>
          <a:p>
            <a:pPr lvl="1"/>
            <a:r>
              <a:rPr lang="en-US" dirty="0" smtClean="0"/>
              <a:t>Need to address shortcomings or limitations in your experimental design?</a:t>
            </a:r>
          </a:p>
          <a:p>
            <a:pPr lvl="1"/>
            <a:r>
              <a:rPr lang="en-US" dirty="0" smtClean="0"/>
              <a:t>Answer questions that could not be answered in your original work</a:t>
            </a:r>
          </a:p>
          <a:p>
            <a:pPr lvl="1"/>
            <a:r>
              <a:rPr lang="en-US" dirty="0" smtClean="0"/>
              <a:t>Have questions that your results raise that warrant further investigation ?</a:t>
            </a:r>
          </a:p>
          <a:p>
            <a:r>
              <a:rPr lang="en-US" dirty="0" smtClean="0"/>
              <a:t>If your results </a:t>
            </a:r>
            <a:r>
              <a:rPr lang="en-US" b="1" dirty="0" smtClean="0"/>
              <a:t>rejected</a:t>
            </a:r>
            <a:r>
              <a:rPr lang="en-US" dirty="0" smtClean="0"/>
              <a:t> your hypothesis:</a:t>
            </a:r>
          </a:p>
          <a:p>
            <a:pPr lvl="1"/>
            <a:r>
              <a:rPr lang="en-US" dirty="0" smtClean="0"/>
              <a:t>Are there alternate hypotheses that could explain the problem?</a:t>
            </a:r>
          </a:p>
          <a:p>
            <a:pPr lvl="1"/>
            <a:r>
              <a:rPr lang="en-US" dirty="0" smtClean="0"/>
              <a:t>Do your results suggest alternative approaches or solutions?</a:t>
            </a:r>
          </a:p>
          <a:p>
            <a:pPr lvl="2"/>
            <a:r>
              <a:rPr lang="en-US" b="1" dirty="0" smtClean="0"/>
              <a:t>Negative results are just as valid as positive results</a:t>
            </a:r>
          </a:p>
          <a:p>
            <a:r>
              <a:rPr lang="en-US" dirty="0" smtClean="0"/>
              <a:t>If your results, or some of your results, were </a:t>
            </a:r>
            <a:r>
              <a:rPr lang="en-US" b="1" dirty="0" smtClean="0"/>
              <a:t>inconclusive</a:t>
            </a:r>
            <a:r>
              <a:rPr lang="en-US" dirty="0" smtClean="0"/>
              <a:t>, then do you:</a:t>
            </a:r>
          </a:p>
          <a:p>
            <a:pPr lvl="1"/>
            <a:r>
              <a:rPr lang="en-US" dirty="0" smtClean="0"/>
              <a:t>Need to gather more data?</a:t>
            </a:r>
          </a:p>
          <a:p>
            <a:pPr lvl="1"/>
            <a:r>
              <a:rPr lang="en-US" dirty="0" smtClean="0"/>
              <a:t>Need to apply different techniques for adequate verification?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84238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8</a:t>
            </a:r>
            <a:r>
              <a:rPr lang="en-US" dirty="0" smtClean="0"/>
              <a:t>. Publish results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2895600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Are your results significant enough to publish in their own right, or do you want to include them as part of some more significant piece of work?</a:t>
            </a:r>
          </a:p>
          <a:p>
            <a:pPr lvl="1"/>
            <a:r>
              <a:rPr lang="en-US" dirty="0" smtClean="0"/>
              <a:t>What is the most appropriate medium to present your results?</a:t>
            </a:r>
          </a:p>
          <a:p>
            <a:pPr lvl="2"/>
            <a:r>
              <a:rPr lang="en-US" dirty="0" smtClean="0"/>
              <a:t>Journal?</a:t>
            </a:r>
          </a:p>
          <a:p>
            <a:pPr lvl="2"/>
            <a:r>
              <a:rPr lang="en-US" dirty="0" smtClean="0"/>
              <a:t>Book?</a:t>
            </a:r>
          </a:p>
          <a:p>
            <a:pPr lvl="2"/>
            <a:r>
              <a:rPr lang="en-US" dirty="0" smtClean="0"/>
              <a:t>Conference?</a:t>
            </a:r>
          </a:p>
          <a:p>
            <a:pPr lvl="2"/>
            <a:r>
              <a:rPr lang="en-US" dirty="0" smtClean="0"/>
              <a:t>Workshop?</a:t>
            </a:r>
          </a:p>
          <a:p>
            <a:pPr lvl="2"/>
            <a:r>
              <a:rPr lang="en-US" dirty="0" smtClean="0"/>
              <a:t>etc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4343400"/>
            <a:ext cx="7772400" cy="884238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9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Retest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257800"/>
            <a:ext cx="8229600" cy="106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scientists will likely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want to verify your experimental results by replicatin</a:t>
            </a:r>
            <a:r>
              <a:rPr lang="en-US" sz="2400" noProof="0" dirty="0" smtClean="0"/>
              <a:t>g them, and continuing your work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Standing on the Shoulders of Giants</a:t>
            </a:r>
            <a:br>
              <a:rPr lang="en-US" dirty="0" smtClean="0"/>
            </a:br>
            <a:r>
              <a:rPr lang="en-US" dirty="0" smtClean="0"/>
              <a:t>- Sir Isaac Newton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Science is a </a:t>
            </a:r>
            <a:r>
              <a:rPr lang="en-US" b="1" dirty="0" smtClean="0">
                <a:solidFill>
                  <a:srgbClr val="FF0000"/>
                </a:solidFill>
              </a:rPr>
              <a:t>cyclical process</a:t>
            </a:r>
            <a:r>
              <a:rPr lang="en-US" dirty="0" smtClean="0"/>
              <a:t>, and builds on what has gone before</a:t>
            </a:r>
          </a:p>
          <a:p>
            <a:pPr marL="514350" indent="-514350"/>
            <a:r>
              <a:rPr lang="en-US" dirty="0" smtClean="0"/>
              <a:t>Einstein’s theory of relativity built on Newtonian mechanics , it enhanced it, it did not refute it</a:t>
            </a:r>
          </a:p>
          <a:p>
            <a:pPr marL="514350" indent="-514350"/>
            <a:r>
              <a:rPr lang="en-US" dirty="0" smtClean="0"/>
              <a:t>One experiment normally leads to many more, as some questions are answered, more new questions emerge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Beget More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E.g. When atoms were discovered, it was thought that they were indivisible, and the most granular form of matter (</a:t>
            </a:r>
            <a:r>
              <a:rPr lang="en-US" dirty="0" err="1" smtClean="0"/>
              <a:t>atomos</a:t>
            </a:r>
            <a:r>
              <a:rPr lang="en-US" dirty="0" smtClean="0"/>
              <a:t>: Greek for indivisible)</a:t>
            </a:r>
          </a:p>
          <a:p>
            <a:pPr marL="514350" indent="-514350"/>
            <a:r>
              <a:rPr lang="en-US" dirty="0" smtClean="0"/>
              <a:t>We later discovered that atoms are formed of particles – protons, neutrons and electrons</a:t>
            </a:r>
          </a:p>
          <a:p>
            <a:pPr marL="514350" indent="-514350"/>
            <a:r>
              <a:rPr lang="en-US" dirty="0" smtClean="0"/>
              <a:t>We now know that </a:t>
            </a:r>
            <a:r>
              <a:rPr lang="en-US" dirty="0" smtClean="0"/>
              <a:t>protons and neutrons </a:t>
            </a:r>
            <a:r>
              <a:rPr lang="en-US" dirty="0" smtClean="0"/>
              <a:t>in turn are made up of sub-atomic particles, quarks </a:t>
            </a:r>
            <a:r>
              <a:rPr lang="en-US" dirty="0" smtClean="0"/>
              <a:t>and gluons</a:t>
            </a:r>
            <a:endParaRPr lang="en-US" dirty="0" smtClean="0"/>
          </a:p>
          <a:p>
            <a:pPr marL="514350" indent="-514350"/>
            <a:r>
              <a:rPr lang="en-US" dirty="0" smtClean="0"/>
              <a:t>String theory posits that all sub-atomic particles are made up of strings of energy vibrating to form some cosmic symphony</a:t>
            </a:r>
          </a:p>
          <a:p>
            <a:pPr marL="514350" indent="-514350"/>
            <a:r>
              <a:rPr lang="en-US" dirty="0" smtClean="0"/>
              <a:t>“It’s turtles all the way down!” – Stephen Hawking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toms_to_quarks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447800"/>
            <a:ext cx="5867401" cy="51816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884238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Atom and Beyond - Illustrated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What is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Origin: </a:t>
            </a:r>
            <a:r>
              <a:rPr lang="en-US" dirty="0" smtClean="0"/>
              <a:t>Comes from the Latin word “</a:t>
            </a:r>
            <a:r>
              <a:rPr lang="en-US" dirty="0" err="1" smtClean="0"/>
              <a:t>scienta</a:t>
            </a:r>
            <a:r>
              <a:rPr lang="en-US" dirty="0" smtClean="0"/>
              <a:t>” – to know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 smtClean="0"/>
              <a:t>Mirriam</a:t>
            </a:r>
            <a:r>
              <a:rPr lang="en-US" b="1" dirty="0" smtClean="0"/>
              <a:t> Webster:</a:t>
            </a:r>
          </a:p>
          <a:p>
            <a:pPr>
              <a:buNone/>
            </a:pPr>
            <a:r>
              <a:rPr lang="en-US" b="1" dirty="0" smtClean="0"/>
              <a:t>a: </a:t>
            </a:r>
            <a:r>
              <a:rPr lang="en-US" dirty="0" smtClean="0"/>
              <a:t>Knowledge or a system of knowledge covering general truths or the operation of general laws especially as obtained and tested through the </a:t>
            </a:r>
            <a:r>
              <a:rPr lang="en-US" b="1" dirty="0" smtClean="0">
                <a:solidFill>
                  <a:srgbClr val="FF0000"/>
                </a:solidFill>
              </a:rPr>
              <a:t>scientific method</a:t>
            </a:r>
          </a:p>
          <a:p>
            <a:pPr>
              <a:buNone/>
            </a:pPr>
            <a:r>
              <a:rPr lang="en-US" b="1" dirty="0" smtClean="0"/>
              <a:t>b</a:t>
            </a:r>
            <a:r>
              <a:rPr lang="en-US" dirty="0" smtClean="0"/>
              <a:t> </a:t>
            </a:r>
            <a:r>
              <a:rPr lang="en-US" b="1" dirty="0" smtClean="0"/>
              <a:t>:</a:t>
            </a:r>
            <a:r>
              <a:rPr lang="en-US" dirty="0" smtClean="0"/>
              <a:t> such knowledge or such a system of knowledge concerned with the physical world and its phenomena </a:t>
            </a:r>
            <a:r>
              <a:rPr lang="en-US" b="1" dirty="0" smtClean="0">
                <a:solidFill>
                  <a:srgbClr val="FF0000"/>
                </a:solidFill>
              </a:rPr>
              <a:t>: Natural Science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Logical reasoning is important to the scientific process.</a:t>
            </a:r>
          </a:p>
          <a:p>
            <a:r>
              <a:rPr lang="en-US" dirty="0" smtClean="0"/>
              <a:t>To formulate hypotheses, make predictions from your hypotheses, and interpret and analyze data, you need to use logical reasoning skills</a:t>
            </a:r>
          </a:p>
          <a:p>
            <a:r>
              <a:rPr lang="en-US" dirty="0" smtClean="0"/>
              <a:t>There are two main forms of logical reasoning: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Deductive logic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Inductive logic.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Starting with one or more </a:t>
            </a:r>
            <a:r>
              <a:rPr lang="en-US" b="1" dirty="0" smtClean="0">
                <a:solidFill>
                  <a:srgbClr val="FF0000"/>
                </a:solidFill>
              </a:rPr>
              <a:t>premises</a:t>
            </a:r>
            <a:r>
              <a:rPr lang="en-US" dirty="0" smtClean="0"/>
              <a:t>, or </a:t>
            </a:r>
            <a:r>
              <a:rPr lang="en-US" b="1" dirty="0" smtClean="0">
                <a:solidFill>
                  <a:srgbClr val="FF0000"/>
                </a:solidFill>
              </a:rPr>
              <a:t>axioms</a:t>
            </a:r>
            <a:r>
              <a:rPr lang="en-US" dirty="0" smtClean="0"/>
              <a:t> (self evident truths), deductive logic proceeds as a sequence of deductions</a:t>
            </a:r>
          </a:p>
          <a:p>
            <a:r>
              <a:rPr lang="en-US" dirty="0" smtClean="0"/>
              <a:t>If A then B, if B then C, and so on.</a:t>
            </a:r>
          </a:p>
          <a:p>
            <a:r>
              <a:rPr lang="en-US" dirty="0" smtClean="0"/>
              <a:t>“Elementary My Dear Watson”</a:t>
            </a:r>
          </a:p>
          <a:p>
            <a:r>
              <a:rPr lang="en-US" dirty="0" smtClean="0"/>
              <a:t>For deductive reasoning to be </a:t>
            </a:r>
            <a:r>
              <a:rPr lang="en-US" b="1" dirty="0" smtClean="0">
                <a:solidFill>
                  <a:srgbClr val="FF0000"/>
                </a:solidFill>
              </a:rPr>
              <a:t>sound</a:t>
            </a:r>
            <a:r>
              <a:rPr lang="en-US" dirty="0" smtClean="0"/>
              <a:t>, the conclusion must always follow from the premise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If the premise is true, then the conclusion is true </a:t>
            </a:r>
          </a:p>
          <a:p>
            <a:r>
              <a:rPr lang="en-US" dirty="0" smtClean="0"/>
              <a:t>The opposite case cannot be assured (a common fallacy ) </a:t>
            </a:r>
          </a:p>
          <a:p>
            <a:pPr lvl="1"/>
            <a:r>
              <a:rPr lang="en-US" dirty="0" smtClean="0"/>
              <a:t>e.g.  Every human that is alive has a beating heart. If something has a beating heart, it does not mean that it is human.</a:t>
            </a:r>
          </a:p>
          <a:p>
            <a:pPr lvl="1"/>
            <a:r>
              <a:rPr lang="en-US" dirty="0" smtClean="0"/>
              <a:t>‘Affirming the Consequent’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Deductive logic is important for conducting scientific research</a:t>
            </a:r>
          </a:p>
          <a:p>
            <a:r>
              <a:rPr lang="en-US" dirty="0" smtClean="0"/>
              <a:t>We use deduction primarily to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Formulate hypotheses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Form predictions based on those hypotheses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Test theories (our own, or other’s)</a:t>
            </a:r>
          </a:p>
          <a:p>
            <a:r>
              <a:rPr lang="en-US" dirty="0" smtClean="0"/>
              <a:t>For scientific results and conclusions to be valid, the reasoning process must be </a:t>
            </a:r>
            <a:r>
              <a:rPr lang="en-US" b="1" dirty="0" smtClean="0">
                <a:solidFill>
                  <a:srgbClr val="FF0000"/>
                </a:solidFill>
              </a:rPr>
              <a:t>sound </a:t>
            </a:r>
            <a:r>
              <a:rPr lang="en-US" dirty="0" smtClean="0"/>
              <a:t>(i.e. </a:t>
            </a:r>
            <a:r>
              <a:rPr lang="en-US" dirty="0" smtClean="0"/>
              <a:t>logical)</a:t>
            </a:r>
            <a:endParaRPr lang="en-US" dirty="0" smtClean="0"/>
          </a:p>
          <a:p>
            <a:r>
              <a:rPr lang="en-US" dirty="0" smtClean="0"/>
              <a:t>Facts based on unsound or illogical reasoning cannot be relied upon, and should not be incorporated into the body of scientific knowledge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Deductive Reasoning - Illustrated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Inductive reasoning begins with an observation, not a pre-existing premise or assumption</a:t>
            </a:r>
          </a:p>
          <a:p>
            <a:r>
              <a:rPr lang="en-US" dirty="0" smtClean="0"/>
              <a:t>In inductive reasoning, people draw conclusions about broad classes of objects or phenomena based on some more specific observations.</a:t>
            </a:r>
          </a:p>
          <a:p>
            <a:r>
              <a:rPr lang="en-US" dirty="0" smtClean="0"/>
              <a:t>Scientists examine a sample and then draw broader conclusions about the population from which the sample was drawn.</a:t>
            </a:r>
          </a:p>
          <a:p>
            <a:r>
              <a:rPr lang="en-US" dirty="0" smtClean="0"/>
              <a:t>In the scientific method, this approach often comes into play when making initial observations, and when analyzing data looking for </a:t>
            </a:r>
            <a:r>
              <a:rPr lang="en-US" dirty="0" smtClean="0"/>
              <a:t>patterns</a:t>
            </a:r>
          </a:p>
          <a:p>
            <a:r>
              <a:rPr lang="en-US" dirty="0" smtClean="0"/>
              <a:t>The process involves formulating generalizations based on some observed patterns or principles</a:t>
            </a:r>
          </a:p>
          <a:p>
            <a:r>
              <a:rPr lang="en-US" dirty="0" smtClean="0"/>
              <a:t>If A has property B, and A is a C, then other C’s also have the property  B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Inductive Reasoning Illustrated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Flowchart: Process 15"/>
          <p:cNvSpPr/>
          <p:nvPr/>
        </p:nvSpPr>
        <p:spPr>
          <a:xfrm>
            <a:off x="3352800" y="1981200"/>
            <a:ext cx="2057400" cy="612648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General Principle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Right Arrow 16"/>
          <p:cNvSpPr/>
          <p:nvPr/>
        </p:nvSpPr>
        <p:spPr>
          <a:xfrm rot="19271560">
            <a:off x="1152900" y="3525419"/>
            <a:ext cx="266700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8217361">
            <a:off x="2174051" y="3623754"/>
            <a:ext cx="2423531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16200000">
            <a:off x="3370127" y="3640274"/>
            <a:ext cx="2126381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2328440" flipH="1">
            <a:off x="5191500" y="3449220"/>
            <a:ext cx="2667000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3382639" flipH="1">
            <a:off x="4309191" y="3644099"/>
            <a:ext cx="2423531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Alternate Process 32"/>
          <p:cNvSpPr/>
          <p:nvPr/>
        </p:nvSpPr>
        <p:spPr>
          <a:xfrm>
            <a:off x="1981200" y="5029200"/>
            <a:ext cx="1447800" cy="7650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Observation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4" name="Flowchart: Alternate Process 33"/>
          <p:cNvSpPr/>
          <p:nvPr/>
        </p:nvSpPr>
        <p:spPr>
          <a:xfrm>
            <a:off x="3733800" y="5029200"/>
            <a:ext cx="1447800" cy="7650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Observation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5" name="Flowchart: Alternate Process 34"/>
          <p:cNvSpPr/>
          <p:nvPr/>
        </p:nvSpPr>
        <p:spPr>
          <a:xfrm>
            <a:off x="5486400" y="5029200"/>
            <a:ext cx="1447800" cy="7650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Observation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6" name="Flowchart: Alternate Process 35"/>
          <p:cNvSpPr/>
          <p:nvPr/>
        </p:nvSpPr>
        <p:spPr>
          <a:xfrm>
            <a:off x="7086600" y="5029200"/>
            <a:ext cx="1447800" cy="7650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Observation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7" name="Flowchart: Alternate Process 36"/>
          <p:cNvSpPr/>
          <p:nvPr/>
        </p:nvSpPr>
        <p:spPr>
          <a:xfrm>
            <a:off x="304800" y="5029200"/>
            <a:ext cx="1447800" cy="765048"/>
          </a:xfrm>
          <a:prstGeom prst="flowChartAlternateProcess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Observation</a:t>
            </a:r>
            <a:endParaRPr lang="en-US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example:</a:t>
            </a:r>
          </a:p>
          <a:p>
            <a:pPr>
              <a:buNone/>
            </a:pPr>
            <a:r>
              <a:rPr lang="en-US" b="1" dirty="0" smtClean="0"/>
              <a:t>Observations:</a:t>
            </a:r>
          </a:p>
          <a:p>
            <a:r>
              <a:rPr lang="en-US" dirty="0" smtClean="0"/>
              <a:t>You drop a ball, it falls to the ground</a:t>
            </a:r>
          </a:p>
          <a:p>
            <a:r>
              <a:rPr lang="en-US" dirty="0" smtClean="0"/>
              <a:t>You let go of a fork, it also falls to the ground</a:t>
            </a:r>
          </a:p>
          <a:p>
            <a:r>
              <a:rPr lang="en-US" dirty="0" smtClean="0"/>
              <a:t>You observe a bike leaning against a railing fall to the ground</a:t>
            </a:r>
          </a:p>
          <a:p>
            <a:pPr>
              <a:buNone/>
            </a:pPr>
            <a:r>
              <a:rPr lang="en-US" b="1" dirty="0" smtClean="0"/>
              <a:t>Conclusion</a:t>
            </a:r>
          </a:p>
          <a:p>
            <a:r>
              <a:rPr lang="en-US" dirty="0" smtClean="0"/>
              <a:t>You may then conclude that all objects with mass fall to the ground if unsupported, a force we call gravity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3600" y="1600201"/>
            <a:ext cx="6553200" cy="4191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Suppose you bite into a number of small, green apples and they all taste sour</a:t>
            </a:r>
          </a:p>
          <a:p>
            <a:r>
              <a:rPr lang="en-US" dirty="0" smtClean="0"/>
              <a:t>From that observation you would surmise that all small, green apples taste sour</a:t>
            </a:r>
          </a:p>
          <a:p>
            <a:r>
              <a:rPr lang="en-US" dirty="0" smtClean="0"/>
              <a:t>(from </a:t>
            </a:r>
            <a:r>
              <a:rPr lang="en-US" dirty="0" smtClean="0">
                <a:hlinkClick r:id="rId2"/>
              </a:rPr>
              <a:t>http://www.scientificmethod.com</a:t>
            </a:r>
            <a:r>
              <a:rPr lang="en-US" dirty="0" smtClean="0"/>
              <a:t> )</a:t>
            </a:r>
          </a:p>
          <a:p>
            <a:r>
              <a:rPr lang="en-US" dirty="0" smtClean="0"/>
              <a:t>Or, as a child, you may notice that every dog you meet barks, so you surmise that all dogs bark</a:t>
            </a:r>
            <a:endParaRPr lang="en-US" dirty="0"/>
          </a:p>
        </p:txBody>
      </p:sp>
      <p:pic>
        <p:nvPicPr>
          <p:cNvPr id="5" name="Picture 2" descr="C:\Users\Simon\AppData\Local\Microsoft\Windows\Temporary Internet Files\Content.IE5\GCFQ0RX3\MC90044187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09800"/>
            <a:ext cx="1631950" cy="191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Deduction Versus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Principles derived from inductive reasoning don’t come with the same guarantees as those from deductive logic</a:t>
            </a:r>
          </a:p>
          <a:p>
            <a:r>
              <a:rPr lang="en-US" dirty="0" smtClean="0"/>
              <a:t>In a deductive propositions, the consequent always follows the antecedent </a:t>
            </a:r>
          </a:p>
          <a:p>
            <a:r>
              <a:rPr lang="en-US" dirty="0" smtClean="0"/>
              <a:t>So “If A then B” implies A </a:t>
            </a:r>
            <a:r>
              <a:rPr lang="en-US" b="1" dirty="0" smtClean="0"/>
              <a:t>entails</a:t>
            </a:r>
            <a:r>
              <a:rPr lang="en-US" dirty="0" smtClean="0"/>
              <a:t> B, i.e. if A is true then B is </a:t>
            </a:r>
            <a:r>
              <a:rPr lang="en-US" b="1" dirty="0" smtClean="0"/>
              <a:t>always </a:t>
            </a:r>
            <a:r>
              <a:rPr lang="en-US" dirty="0" smtClean="0"/>
              <a:t>true</a:t>
            </a:r>
          </a:p>
          <a:p>
            <a:r>
              <a:rPr lang="en-US" dirty="0" smtClean="0"/>
              <a:t>Inductive statements are generalizations, they state general principles that are commonly true, but not always</a:t>
            </a:r>
          </a:p>
          <a:p>
            <a:r>
              <a:rPr lang="en-US" dirty="0" smtClean="0"/>
              <a:t>E.g. ”Things that go up come down”</a:t>
            </a:r>
          </a:p>
          <a:p>
            <a:r>
              <a:rPr lang="en-US" dirty="0" smtClean="0"/>
              <a:t>This holds for most objects, but </a:t>
            </a:r>
            <a:r>
              <a:rPr lang="en-US" b="1" dirty="0" smtClean="0"/>
              <a:t>not </a:t>
            </a:r>
            <a:r>
              <a:rPr lang="en-US" dirty="0" smtClean="0"/>
              <a:t>for those </a:t>
            </a:r>
            <a:r>
              <a:rPr lang="en-US" dirty="0" smtClean="0"/>
              <a:t>travelling under their own locomotion, such as a plane or rocket.</a:t>
            </a:r>
          </a:p>
          <a:p>
            <a:r>
              <a:rPr lang="en-US" dirty="0" smtClean="0"/>
              <a:t>Or “fruit generally tastes sweet”</a:t>
            </a:r>
          </a:p>
          <a:p>
            <a:r>
              <a:rPr lang="en-US" dirty="0" smtClean="0"/>
              <a:t>This holds for strawberries, raspberries and so on, but not for lemons and grapefruits.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Abductive reasoning involves proposing potential causes for an observation, often selecting the most probable</a:t>
            </a:r>
          </a:p>
          <a:p>
            <a:r>
              <a:rPr lang="en-US" dirty="0" smtClean="0"/>
              <a:t>Similar to deductive reasoning in reverse, i.e. given B, A is the most likely cause</a:t>
            </a:r>
          </a:p>
          <a:p>
            <a:r>
              <a:rPr lang="en-US" dirty="0" smtClean="0"/>
              <a:t>Particularly prevalent in science, this is the reasoning process used to derive hypotheses</a:t>
            </a:r>
          </a:p>
          <a:p>
            <a:r>
              <a:rPr lang="en-US" dirty="0" smtClean="0"/>
              <a:t>Normally there are many potential causes for a given event, abductive reasoning is providing an educated guess as to what they might be, and often selecting the most probable cause so you can test  </a:t>
            </a:r>
            <a:r>
              <a:rPr lang="en-US" dirty="0" smtClean="0"/>
              <a:t>it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	The process by which scientists acquire a systematic and reliable body of knowledge about the world. Often described in 4 steps: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Characterizations\Observations</a:t>
            </a:r>
            <a:r>
              <a:rPr lang="en-US" dirty="0" smtClean="0"/>
              <a:t>. Definition of the problem from what is already known. This could take the form of observations that cannot be explained using existing scientific knowledge, or the identification of a gap in our current knowledge that needs filling.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Formulate a Hypothesis</a:t>
            </a:r>
            <a:r>
              <a:rPr lang="en-US" dirty="0" smtClean="0"/>
              <a:t>. Develop a </a:t>
            </a:r>
            <a:r>
              <a:rPr lang="en-US" b="1" dirty="0" smtClean="0"/>
              <a:t>testable </a:t>
            </a:r>
            <a:r>
              <a:rPr lang="en-US" dirty="0" smtClean="0"/>
              <a:t>hypothesis that could explain the problem and provide a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Make Predictions</a:t>
            </a:r>
            <a:r>
              <a:rPr lang="en-US" dirty="0" smtClean="0"/>
              <a:t>. What logically follows if 3 is true? What would disprove 3?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Experiment. </a:t>
            </a:r>
            <a:r>
              <a:rPr lang="en-US" dirty="0" smtClean="0"/>
              <a:t>Design and conduct some experiments to test the consequences of your hypothesis stated in 3. Do the data support or reject the hypothesis?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Deductive Reasoning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3396496"/>
            <a:ext cx="7772400" cy="9144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Abductive Reasoning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447800" y="4310896"/>
            <a:ext cx="5638800" cy="1785104"/>
            <a:chOff x="1447800" y="4191000"/>
            <a:chExt cx="5638800" cy="1785104"/>
          </a:xfrm>
        </p:grpSpPr>
        <p:sp>
          <p:nvSpPr>
            <p:cNvPr id="14" name="Down Arrow 13"/>
            <p:cNvSpPr/>
            <p:nvPr/>
          </p:nvSpPr>
          <p:spPr>
            <a:xfrm rot="16200000">
              <a:off x="3790188" y="4058412"/>
              <a:ext cx="1048512" cy="207568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47800" y="4191000"/>
              <a:ext cx="1600200" cy="178510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11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?</a:t>
              </a:r>
              <a:endParaRPr lang="en-US" sz="11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86400" y="4191000"/>
              <a:ext cx="1600200" cy="178510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110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B</a:t>
              </a:r>
              <a:endParaRPr lang="en-US" sz="11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9" name="Down Arrow 8"/>
          <p:cNvSpPr/>
          <p:nvPr/>
        </p:nvSpPr>
        <p:spPr>
          <a:xfrm rot="16200000">
            <a:off x="3866388" y="858012"/>
            <a:ext cx="1048512" cy="20756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0" y="990600"/>
            <a:ext cx="1600200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en-US" sz="11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62600" y="990600"/>
            <a:ext cx="1600200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1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en-US" sz="11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67780" y="2362200"/>
            <a:ext cx="17043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Cause</a:t>
            </a: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03976" y="2362200"/>
            <a:ext cx="167225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Effect</a:t>
            </a: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6852" y="5706070"/>
            <a:ext cx="33461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Explanation</a:t>
            </a: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44769" y="5706070"/>
            <a:ext cx="33906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Observation</a:t>
            </a:r>
            <a:endParaRPr lang="en-US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Science Prove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this extensive, wide-reaching system of knowledge about the world acquired through the scientific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Science Prove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this extensive, wide-reaching system of knowledge about the world acquired through the scientific method</a:t>
            </a:r>
          </a:p>
          <a:p>
            <a:r>
              <a:rPr lang="en-US" dirty="0" smtClean="0"/>
              <a:t>Is any of it proven?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Science Prove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this extensive, wide-reaching system of knowledge about the world acquired through the scientific method</a:t>
            </a:r>
          </a:p>
          <a:p>
            <a:r>
              <a:rPr lang="en-US" dirty="0" smtClean="0"/>
              <a:t>Is any of it proven?</a:t>
            </a:r>
          </a:p>
          <a:p>
            <a:r>
              <a:rPr lang="en-US" dirty="0" smtClean="0"/>
              <a:t>Is there a proven scientific theory?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Science Prove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this extensive, wide-reaching system of knowledge about the world acquired through the scientific method</a:t>
            </a:r>
          </a:p>
          <a:p>
            <a:r>
              <a:rPr lang="en-US" dirty="0" smtClean="0"/>
              <a:t>Is any of it proven?</a:t>
            </a:r>
          </a:p>
          <a:p>
            <a:r>
              <a:rPr lang="en-US" dirty="0" smtClean="0"/>
              <a:t>Is there a proven scientific theory?</a:t>
            </a:r>
          </a:p>
          <a:p>
            <a:r>
              <a:rPr lang="en-US" dirty="0" smtClean="0"/>
              <a:t>How do we know it’s true?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Science Prove Anything?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this extensive, wide-reaching system of knowledge about the world acquired through the scientific method</a:t>
            </a:r>
          </a:p>
          <a:p>
            <a:r>
              <a:rPr lang="en-US" dirty="0" smtClean="0"/>
              <a:t>Is any of it proven?</a:t>
            </a:r>
          </a:p>
          <a:p>
            <a:r>
              <a:rPr lang="en-US" dirty="0" smtClean="0"/>
              <a:t>Is there a proven scientific theory?</a:t>
            </a:r>
          </a:p>
          <a:p>
            <a:r>
              <a:rPr lang="en-US" dirty="0" smtClean="0"/>
              <a:t>How do we know it’s true?</a:t>
            </a:r>
          </a:p>
          <a:p>
            <a:r>
              <a:rPr lang="en-US" dirty="0" smtClean="0"/>
              <a:t>In science, we can never know anything for certain, we can only develop theories, and then test them in the real-world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Science and mathematics differ in one fundamental way - you can definitively prove something from first principles using mathematics or formal logic</a:t>
            </a:r>
          </a:p>
          <a:p>
            <a:r>
              <a:rPr lang="en-US" dirty="0" smtClean="0"/>
              <a:t>You can </a:t>
            </a:r>
            <a:r>
              <a:rPr lang="en-US" b="1" dirty="0" smtClean="0">
                <a:solidFill>
                  <a:srgbClr val="FF0000"/>
                </a:solidFill>
              </a:rPr>
              <a:t>never</a:t>
            </a:r>
            <a:r>
              <a:rPr lang="en-US" dirty="0" smtClean="0"/>
              <a:t> prove anything definitively in science, you can </a:t>
            </a:r>
            <a:r>
              <a:rPr lang="en-US" b="1" dirty="0" smtClean="0">
                <a:solidFill>
                  <a:srgbClr val="FF0000"/>
                </a:solidFill>
              </a:rPr>
              <a:t>only falsify</a:t>
            </a:r>
            <a:r>
              <a:rPr lang="en-US" dirty="0" smtClean="0"/>
              <a:t>, or disprove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</a:t>
            </a:r>
            <a:r>
              <a:rPr lang="en-US" dirty="0" smtClean="0"/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no “proven theorems”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or facts in science.</a:t>
            </a:r>
          </a:p>
          <a:p>
            <a:r>
              <a:rPr lang="en-US" dirty="0" smtClean="0"/>
              <a:t>This is why it is important to develop theorems that are </a:t>
            </a:r>
            <a:r>
              <a:rPr lang="en-US" b="1" dirty="0" smtClean="0">
                <a:solidFill>
                  <a:srgbClr val="FF0000"/>
                </a:solidFill>
              </a:rPr>
              <a:t>falsifiable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As </a:t>
            </a:r>
            <a:r>
              <a:rPr lang="en-US" dirty="0" smtClean="0"/>
              <a:t>a consequence, a good scientific theorem is </a:t>
            </a:r>
            <a:r>
              <a:rPr lang="en-US" b="1" dirty="0" smtClean="0">
                <a:solidFill>
                  <a:srgbClr val="FF0000"/>
                </a:solidFill>
              </a:rPr>
              <a:t>testable</a:t>
            </a:r>
            <a:r>
              <a:rPr lang="en-US" dirty="0" smtClean="0"/>
              <a:t> i.e. it makes predictions about the real world that can be tested (and disproven if wrong)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 believe theorems such as evolution and relativity which have withstood extensive attack and scrutiny from the scientific community, and for which a substantial body of evidence has been accumulated</a:t>
            </a:r>
          </a:p>
          <a:p>
            <a:r>
              <a:rPr lang="en-US" dirty="0" smtClean="0"/>
              <a:t>It can take years to amass evidence to fully support a complex theory </a:t>
            </a:r>
          </a:p>
          <a:p>
            <a:r>
              <a:rPr lang="en-US" dirty="0" smtClean="0"/>
              <a:t>E.g. the global warming </a:t>
            </a:r>
            <a:r>
              <a:rPr lang="en-US" dirty="0" smtClean="0"/>
              <a:t>debate – ‘Has the activities of mankind led to global warming’</a:t>
            </a:r>
            <a:endParaRPr lang="en-US" dirty="0" smtClean="0"/>
          </a:p>
          <a:p>
            <a:r>
              <a:rPr lang="en-US" dirty="0" smtClean="0"/>
              <a:t>In contrast, it only takes </a:t>
            </a:r>
            <a:r>
              <a:rPr lang="en-US" b="1" dirty="0" smtClean="0">
                <a:solidFill>
                  <a:srgbClr val="FF0000"/>
                </a:solidFill>
              </a:rPr>
              <a:t>one piece of </a:t>
            </a:r>
            <a:r>
              <a:rPr lang="en-US" dirty="0" smtClean="0"/>
              <a:t>reliable </a:t>
            </a:r>
            <a:r>
              <a:rPr lang="en-US" b="1" dirty="0" smtClean="0">
                <a:solidFill>
                  <a:srgbClr val="FF0000"/>
                </a:solidFill>
              </a:rPr>
              <a:t>evidence</a:t>
            </a:r>
            <a:r>
              <a:rPr lang="en-US" dirty="0" smtClean="0"/>
              <a:t> to disprove or </a:t>
            </a:r>
            <a:r>
              <a:rPr lang="en-US" b="1" dirty="0" smtClean="0">
                <a:solidFill>
                  <a:srgbClr val="FF0000"/>
                </a:solidFill>
              </a:rPr>
              <a:t>refute a theory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 of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One of the principle purposes of the peer review process is to validate a theory by ensuring it can withstand scrutiny by the scientific community</a:t>
            </a:r>
          </a:p>
          <a:p>
            <a:r>
              <a:rPr lang="en-US" dirty="0" smtClean="0"/>
              <a:t>Research that disproves existing theorems is just as valid and useful as research that develops new theorems. </a:t>
            </a:r>
          </a:p>
          <a:p>
            <a:r>
              <a:rPr lang="en-US" dirty="0" smtClean="0"/>
              <a:t>Once a theorem has been disproved, science can proceed in other more fruitful directions. </a:t>
            </a:r>
          </a:p>
          <a:p>
            <a:r>
              <a:rPr lang="en-US" dirty="0" smtClean="0"/>
              <a:t>Through this process of critical evaluation, we acquire the system of ‘reliable knowledge’ that we talked about during lectures 1 and 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 we can only refute theories, we cannot prove them, scientists often create a null hypothesis and try to disprove it</a:t>
            </a:r>
          </a:p>
          <a:p>
            <a:r>
              <a:rPr lang="en-US" dirty="0" smtClean="0"/>
              <a:t>The null hypothesis is normally the opposite hypothesis to the one you believe is correct</a:t>
            </a:r>
          </a:p>
          <a:p>
            <a:r>
              <a:rPr lang="en-US" dirty="0" smtClean="0"/>
              <a:t>By disproving the null hypothesis, you lend support to you original hypothesis</a:t>
            </a:r>
          </a:p>
          <a:p>
            <a:r>
              <a:rPr lang="en-US" dirty="0" smtClean="0"/>
              <a:t>This uses a technique logicians call “proof by refutation”, or the ‘law of the excluded middle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A can only be true or false. </a:t>
            </a:r>
          </a:p>
          <a:p>
            <a:pPr lvl="1"/>
            <a:r>
              <a:rPr lang="en-US" dirty="0" smtClean="0"/>
              <a:t>By proving Not A = false, then A = true</a:t>
            </a:r>
            <a:endParaRPr lang="en-US" dirty="0" smtClean="0"/>
          </a:p>
          <a:p>
            <a:r>
              <a:rPr lang="en-US" dirty="0" smtClean="0"/>
              <a:t>Failing to disprove the null hypothesis may indicate problems in your original hypothesis, or you just may need to take a different approach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772400" cy="808038"/>
          </a:xfrm>
        </p:spPr>
        <p:txBody>
          <a:bodyPr/>
          <a:lstStyle/>
          <a:p>
            <a:r>
              <a:rPr lang="en-US" dirty="0" smtClean="0"/>
              <a:t>Real-Life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We use the scientific method in our daily lives, we just don’t know it . </a:t>
            </a:r>
          </a:p>
          <a:p>
            <a:pPr>
              <a:buNone/>
            </a:pPr>
            <a:r>
              <a:rPr lang="en-US" dirty="0" smtClean="0"/>
              <a:t>For example: your car breaks down: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Characterizations\Observations: </a:t>
            </a:r>
            <a:r>
              <a:rPr lang="en-US" dirty="0" smtClean="0"/>
              <a:t>Your car won’t start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Formulate a Hypothesis:</a:t>
            </a:r>
            <a:r>
              <a:rPr lang="en-US" dirty="0" smtClean="0"/>
              <a:t> Maybe my battery is dead (one of many possible explanations) – Often you want to start with the most likely hypothesis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Make Predictions:</a:t>
            </a:r>
            <a:r>
              <a:rPr lang="en-US" dirty="0" smtClean="0"/>
              <a:t> If my battery is dead, then my lights and car radio also won’t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Experiment:  </a:t>
            </a:r>
            <a:r>
              <a:rPr lang="en-US" dirty="0" smtClean="0"/>
              <a:t>Try the headlights. They don’t work. Try the radio. It doesn’t work. Thus it is likely my battery is dead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Solution: </a:t>
            </a:r>
            <a:r>
              <a:rPr lang="en-US" dirty="0" smtClean="0"/>
              <a:t> Replace the battery. </a:t>
            </a:r>
          </a:p>
          <a:p>
            <a:pPr marL="514350" indent="-514350">
              <a:buNone/>
            </a:pPr>
            <a:r>
              <a:rPr lang="en-US" dirty="0" smtClean="0"/>
              <a:t>Often the results of the experiment lead to a solution to the problem, prompt </a:t>
            </a:r>
          </a:p>
          <a:p>
            <a:pPr marL="514350" indent="-514350">
              <a:buNone/>
            </a:pPr>
            <a:r>
              <a:rPr lang="en-US" dirty="0" smtClean="0"/>
              <a:t>further experiments.  Once you answer one question, you are often left with </a:t>
            </a:r>
          </a:p>
          <a:p>
            <a:pPr marL="514350" indent="-514350">
              <a:buNone/>
            </a:pPr>
            <a:r>
              <a:rPr lang="en-US" dirty="0" smtClean="0"/>
              <a:t>many more unanswered questions.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E.g. You may want to attempt to demonstrate that people learn more effectively when studying in the morning as opposed to in the evening</a:t>
            </a:r>
          </a:p>
          <a:p>
            <a:r>
              <a:rPr lang="en-US" dirty="0" smtClean="0"/>
              <a:t>You would then state your null hypothesis as “there is no difference in how effectively people learn between studying in the morning or in the evening”</a:t>
            </a:r>
          </a:p>
          <a:p>
            <a:r>
              <a:rPr lang="en-US" dirty="0" smtClean="0"/>
              <a:t>And then perform some experiments and gather some data to test this theory</a:t>
            </a:r>
          </a:p>
          <a:p>
            <a:r>
              <a:rPr lang="en-US" dirty="0" smtClean="0"/>
              <a:t>Often very little data is needed to disprove a theory, but to ‘prove’ something, you need to gather a lot of data</a:t>
            </a:r>
            <a:endParaRPr lang="en-US" dirty="0"/>
          </a:p>
        </p:txBody>
      </p:sp>
      <p:pic>
        <p:nvPicPr>
          <p:cNvPr id="3079" name="Picture 7" descr="C:\Users\Simon\AppData\Local\Microsoft\Windows\Temporary Internet Files\Content.IE5\O32HNDAQ\MC9004460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04800"/>
            <a:ext cx="1524000" cy="1585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Scientific Example – Discovery of DNA’s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	Note that Watson and Crick didn’t discover DNA, rather they determined it’s double-helical structure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Characterizations\Observations :</a:t>
            </a:r>
            <a:r>
              <a:rPr lang="en-US" dirty="0" smtClean="0"/>
              <a:t>  Significance of the gene was known, but the structure of DNA was not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Formulate a Hypothesis </a:t>
            </a:r>
            <a:r>
              <a:rPr lang="en-US" dirty="0" smtClean="0"/>
              <a:t>: Crick and Watson hypothesized that the gene had a helical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Make Predictions</a:t>
            </a:r>
            <a:r>
              <a:rPr lang="en-US" dirty="0" smtClean="0"/>
              <a:t>: Crick formulates the transform of a helix showing an X- shape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Experiment : </a:t>
            </a:r>
            <a:r>
              <a:rPr lang="en-US" dirty="0" smtClean="0"/>
              <a:t>(1953) Primed by Crick’s transformation, Watson sees an X shape in Photo-51 (an X-ray diffraction image of the DNA molecule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Class Exercise: An other  example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Scientific Method – Broken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Research an area of interest to you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</a:t>
            </a:r>
            <a:r>
              <a:rPr lang="en-US" dirty="0" smtClean="0"/>
              <a:t>the question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Gather information and resources (observe)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 a </a:t>
            </a:r>
            <a:r>
              <a:rPr lang="en-US" dirty="0" smtClean="0"/>
              <a:t>hypothesis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</a:t>
            </a:r>
            <a:r>
              <a:rPr lang="en-US" dirty="0" smtClean="0"/>
              <a:t>experiments </a:t>
            </a:r>
            <a:r>
              <a:rPr lang="en-US" dirty="0" smtClean="0"/>
              <a:t>and collect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Analyze </a:t>
            </a:r>
            <a:r>
              <a:rPr lang="en-US" dirty="0" smtClean="0"/>
              <a:t>and Interpret data, </a:t>
            </a:r>
            <a:r>
              <a:rPr lang="en-US" dirty="0" smtClean="0"/>
              <a:t>and draw </a:t>
            </a:r>
            <a:r>
              <a:rPr lang="en-US" dirty="0" smtClean="0"/>
              <a:t>conclusions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future work that follows on from your experiments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Publish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Retest (frequently done by other scientists)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There is an iterative process inherent in this approach that goes from steps 3 to </a:t>
            </a:r>
            <a:r>
              <a:rPr lang="en-US" dirty="0" smtClean="0"/>
              <a:t>7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381000" y="2286000"/>
            <a:ext cx="548640" cy="1524000"/>
            <a:chOff x="381000" y="2362200"/>
            <a:chExt cx="548640" cy="1143000"/>
          </a:xfrm>
        </p:grpSpPr>
        <p:cxnSp>
          <p:nvCxnSpPr>
            <p:cNvPr id="30" name="Straight Connector 29"/>
            <p:cNvCxnSpPr/>
            <p:nvPr/>
          </p:nvCxnSpPr>
          <p:spPr>
            <a:xfrm rot="10800000">
              <a:off x="381000" y="3505200"/>
              <a:ext cx="5334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-190500" y="2933700"/>
              <a:ext cx="1143000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381000" y="2362200"/>
              <a:ext cx="5486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808038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1</a:t>
            </a:r>
            <a:r>
              <a:rPr lang="en-US" dirty="0" smtClean="0"/>
              <a:t>. Research an area of interest to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Find an area of interest to you</a:t>
            </a:r>
          </a:p>
          <a:p>
            <a:r>
              <a:rPr lang="en-US" dirty="0" smtClean="0"/>
              <a:t>Review the literature on that area</a:t>
            </a:r>
          </a:p>
          <a:p>
            <a:r>
              <a:rPr lang="en-US" dirty="0" smtClean="0"/>
              <a:t>Focus on high quality sources of information:</a:t>
            </a:r>
          </a:p>
          <a:p>
            <a:pPr lvl="1"/>
            <a:r>
              <a:rPr lang="en-US" dirty="0" smtClean="0"/>
              <a:t>What is the source?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Books</a:t>
            </a:r>
            <a:endParaRPr lang="en-US" dirty="0" smtClean="0"/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Journals </a:t>
            </a:r>
            <a:endParaRPr lang="en-US" dirty="0" smtClean="0"/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Conference </a:t>
            </a:r>
            <a:r>
              <a:rPr lang="en-US" dirty="0" smtClean="0"/>
              <a:t>Proceedings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Workshop papers</a:t>
            </a:r>
          </a:p>
          <a:p>
            <a:pPr marL="1051560" lvl="2" indent="-457200">
              <a:buFont typeface="+mj-lt"/>
              <a:buAutoNum type="arabicPeriod"/>
            </a:pPr>
            <a:r>
              <a:rPr lang="en-US" dirty="0" smtClean="0"/>
              <a:t>Websites of researchers</a:t>
            </a:r>
          </a:p>
          <a:p>
            <a:pPr lvl="1"/>
            <a:r>
              <a:rPr lang="en-US" dirty="0" smtClean="0"/>
              <a:t>Is it recent?</a:t>
            </a:r>
          </a:p>
          <a:p>
            <a:pPr lvl="1"/>
            <a:r>
              <a:rPr lang="en-US" dirty="0" smtClean="0"/>
              <a:t>How many citations does it have?</a:t>
            </a:r>
          </a:p>
          <a:p>
            <a:pPr lvl="1"/>
            <a:r>
              <a:rPr lang="en-US" dirty="0" smtClean="0"/>
              <a:t>Who funds the research?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US" dirty="0" smtClean="0"/>
              <a:t>1</a:t>
            </a:r>
            <a:r>
              <a:rPr lang="en-US" dirty="0" smtClean="0"/>
              <a:t>. Research an area of interest to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the trail of references </a:t>
            </a:r>
          </a:p>
          <a:p>
            <a:pPr lvl="1"/>
            <a:r>
              <a:rPr lang="en-US" dirty="0" smtClean="0"/>
              <a:t>Start with a well regarded and recent paper, preferably a review paper</a:t>
            </a:r>
          </a:p>
          <a:p>
            <a:pPr lvl="1"/>
            <a:r>
              <a:rPr lang="en-US" dirty="0" smtClean="0"/>
              <a:t>Obtain and read the references of that paper</a:t>
            </a:r>
          </a:p>
          <a:p>
            <a:pPr lvl="1"/>
            <a:r>
              <a:rPr lang="en-US" dirty="0" smtClean="0"/>
              <a:t>Read the references of those papers, and so (bearing in mind criteria above)</a:t>
            </a:r>
          </a:p>
          <a:p>
            <a:pPr lvl="1"/>
            <a:r>
              <a:rPr lang="en-US" dirty="0" smtClean="0"/>
              <a:t>If you start with a reputable source, you can somewhat rely on them to have validated the quality of their own </a:t>
            </a:r>
            <a:r>
              <a:rPr lang="en-US" dirty="0" err="1" smtClean="0"/>
              <a:t>refences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dirty="0" smtClean="0"/>
              <a:t>. Define the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What do you want to know? </a:t>
            </a:r>
          </a:p>
          <a:p>
            <a:r>
              <a:rPr lang="en-US" dirty="0" smtClean="0"/>
              <a:t>What do you want to find out about your subject?</a:t>
            </a:r>
          </a:p>
          <a:p>
            <a:r>
              <a:rPr lang="en-US" dirty="0" smtClean="0"/>
              <a:t>Clearly define the problem statement as a question that can be investigated.</a:t>
            </a:r>
          </a:p>
          <a:p>
            <a:r>
              <a:rPr lang="en-US" dirty="0" smtClean="0"/>
              <a:t>Examples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How does </a:t>
            </a:r>
            <a:r>
              <a:rPr lang="en-US" dirty="0" smtClean="0"/>
              <a:t>the amount </a:t>
            </a:r>
            <a:r>
              <a:rPr lang="en-US" dirty="0" smtClean="0"/>
              <a:t>of water effect plant growth?</a:t>
            </a:r>
          </a:p>
          <a:p>
            <a:pPr lvl="1"/>
            <a:r>
              <a:rPr lang="en-US" dirty="0" smtClean="0"/>
              <a:t>What limits the efficiency of solar panels?</a:t>
            </a:r>
            <a:endParaRPr lang="en-US" dirty="0" smtClean="0"/>
          </a:p>
          <a:p>
            <a:pPr lvl="1"/>
            <a:r>
              <a:rPr lang="en-US" dirty="0" smtClean="0"/>
              <a:t>How fast does Mars orbit the Sun</a:t>
            </a:r>
            <a:r>
              <a:rPr lang="en-US" dirty="0" smtClean="0"/>
              <a:t>?</a:t>
            </a:r>
          </a:p>
          <a:p>
            <a:r>
              <a:rPr lang="en-US" dirty="0" smtClean="0"/>
              <a:t>Are there gaps in the existing knowledge?</a:t>
            </a:r>
          </a:p>
          <a:p>
            <a:r>
              <a:rPr lang="en-US" dirty="0" smtClean="0"/>
              <a:t>Are there areas that a certain technique has not been applied?</a:t>
            </a:r>
          </a:p>
          <a:p>
            <a:r>
              <a:rPr lang="en-US" dirty="0" smtClean="0"/>
              <a:t>Has all of the major work been completed in this area?</a:t>
            </a:r>
          </a:p>
          <a:p>
            <a:r>
              <a:rPr lang="en-US" dirty="0" smtClean="0"/>
              <a:t>Are there flaws \ limitations with the current approaches?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12998</TotalTime>
  <Words>2622</Words>
  <Application>Microsoft Office PowerPoint</Application>
  <PresentationFormat>On-screen Show (4:3)</PresentationFormat>
  <Paragraphs>286</Paragraphs>
  <Slides>40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Equity</vt:lpstr>
      <vt:lpstr>The Scientific Method</vt:lpstr>
      <vt:lpstr>What is Science?</vt:lpstr>
      <vt:lpstr>The Scientific Method</vt:lpstr>
      <vt:lpstr>Real-Life Example</vt:lpstr>
      <vt:lpstr>Scientific Example – Discovery of DNA’s Structure</vt:lpstr>
      <vt:lpstr>The Scientific Method – Broken Down</vt:lpstr>
      <vt:lpstr>1. Research an area of interest to you</vt:lpstr>
      <vt:lpstr>1. Research an area of interest to you</vt:lpstr>
      <vt:lpstr>2. Define the Question</vt:lpstr>
      <vt:lpstr>3. Gather information and resources (observe)</vt:lpstr>
      <vt:lpstr>3. Gather information and resources (observe)</vt:lpstr>
      <vt:lpstr>4. Form a hypothesis</vt:lpstr>
      <vt:lpstr>5. Perform experiments and collect data</vt:lpstr>
      <vt:lpstr>6. Analyze the data</vt:lpstr>
      <vt:lpstr>7. Define future work</vt:lpstr>
      <vt:lpstr>8. Publish results</vt:lpstr>
      <vt:lpstr>Standing on the Shoulders of Giants - Sir Isaac Newton</vt:lpstr>
      <vt:lpstr>Questions Beget More Questions</vt:lpstr>
      <vt:lpstr>The Atom and Beyond - Illustrated</vt:lpstr>
      <vt:lpstr>Logic</vt:lpstr>
      <vt:lpstr>Deductive Reasoning</vt:lpstr>
      <vt:lpstr>Deductive Reasoning</vt:lpstr>
      <vt:lpstr>Deductive Reasoning - Illustrated</vt:lpstr>
      <vt:lpstr>Inductive Reasoning</vt:lpstr>
      <vt:lpstr>Inductive Reasoning Illustrated</vt:lpstr>
      <vt:lpstr>Inductive Reasoning</vt:lpstr>
      <vt:lpstr>Inductive Reasoning</vt:lpstr>
      <vt:lpstr>Deduction Versus Induction</vt:lpstr>
      <vt:lpstr>Abductive Reasoning</vt:lpstr>
      <vt:lpstr>Deductive Reasoning</vt:lpstr>
      <vt:lpstr>Can Science Prove Anything?</vt:lpstr>
      <vt:lpstr>Can Science Prove Anything?</vt:lpstr>
      <vt:lpstr>Can Science Prove Anything?</vt:lpstr>
      <vt:lpstr>Can Science Prove Anything?</vt:lpstr>
      <vt:lpstr>Can Science Prove Anything?</vt:lpstr>
      <vt:lpstr>The Nature of Proof</vt:lpstr>
      <vt:lpstr>The Nature of Proof</vt:lpstr>
      <vt:lpstr>The Nature of Proof</vt:lpstr>
      <vt:lpstr>Null Hypothesis</vt:lpstr>
      <vt:lpstr>Null Hypothesis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Simon</dc:creator>
  <cp:lastModifiedBy>Simon</cp:lastModifiedBy>
  <cp:revision>470</cp:revision>
  <dcterms:created xsi:type="dcterms:W3CDTF">2006-08-16T00:00:00Z</dcterms:created>
  <dcterms:modified xsi:type="dcterms:W3CDTF">2011-04-17T22:17:04Z</dcterms:modified>
</cp:coreProperties>
</file>