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408" r:id="rId2"/>
    <p:sldId id="410" r:id="rId3"/>
    <p:sldId id="411" r:id="rId4"/>
    <p:sldId id="412" r:id="rId5"/>
    <p:sldId id="439" r:id="rId6"/>
    <p:sldId id="466" r:id="rId7"/>
    <p:sldId id="467" r:id="rId8"/>
    <p:sldId id="468" r:id="rId9"/>
    <p:sldId id="415" r:id="rId10"/>
    <p:sldId id="416" r:id="rId11"/>
    <p:sldId id="417" r:id="rId12"/>
    <p:sldId id="262" r:id="rId13"/>
    <p:sldId id="405" r:id="rId14"/>
    <p:sldId id="440" r:id="rId15"/>
    <p:sldId id="290" r:id="rId16"/>
    <p:sldId id="396" r:id="rId17"/>
    <p:sldId id="398" r:id="rId18"/>
    <p:sldId id="292" r:id="rId19"/>
    <p:sldId id="272" r:id="rId20"/>
    <p:sldId id="325" r:id="rId21"/>
    <p:sldId id="326" r:id="rId22"/>
    <p:sldId id="447" r:id="rId23"/>
    <p:sldId id="448" r:id="rId24"/>
    <p:sldId id="449" r:id="rId25"/>
    <p:sldId id="450" r:id="rId26"/>
    <p:sldId id="465" r:id="rId27"/>
    <p:sldId id="456" r:id="rId28"/>
    <p:sldId id="337" r:id="rId29"/>
    <p:sldId id="341" r:id="rId30"/>
    <p:sldId id="342" r:id="rId31"/>
    <p:sldId id="361" r:id="rId32"/>
    <p:sldId id="345" r:id="rId33"/>
    <p:sldId id="446" r:id="rId34"/>
    <p:sldId id="428" r:id="rId35"/>
    <p:sldId id="435" r:id="rId3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Wingdings 2" pitchFamily="18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Wingdings 2" pitchFamily="18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Wingdings 2" pitchFamily="18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Wingdings 2" pitchFamily="18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Wingdings 2" pitchFamily="18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0" autoAdjust="0"/>
    <p:restoredTop sz="93924" autoAdjust="0"/>
  </p:normalViewPr>
  <p:slideViewPr>
    <p:cSldViewPr>
      <p:cViewPr>
        <p:scale>
          <a:sx n="60" d="100"/>
          <a:sy n="60" d="100"/>
        </p:scale>
        <p:origin x="-109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25BEAA8F-FCF1-498A-A053-E796E45A5472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118D3265-0862-404A-88C0-4A5829B6B8F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0BBE1-8D72-4B20-B0EC-09AE58205188}" type="slidenum">
              <a:rPr lang="en-US" smtClean="0">
                <a:cs typeface="Arial" charset="0"/>
              </a:rPr>
              <a:pPr>
                <a:defRPr/>
              </a:pPr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E236C-1595-49BE-B083-3484ECE4B99D}" type="slidenum">
              <a:rPr lang="en-US" smtClean="0">
                <a:cs typeface="Arial" charset="0"/>
              </a:rPr>
              <a:pPr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AF259-15A8-475D-845C-87B3303A19F4}" type="slidenum">
              <a:rPr lang="en-I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F6D19-B0AD-4009-9607-826B41150EAA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61ADD-427D-4DAB-9BAA-C914710E62AF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233F9-8042-4D1E-A351-CA4ED11DEDA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E3821-1C14-4EC8-BC24-78EE2A0EB38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63F25-7F95-4E5C-B785-A6BC3346E4A2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8AD37-4B48-43D2-A57C-A9AB0079CEBE}" type="slidenum">
              <a:rPr lang="en-I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D797B-1B1B-4931-8DAD-1203E3420ED2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DAFC7-AAAC-492E-A604-D80DB020A567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A6FA9-BF96-4358-BAA8-C7DBAB308FC6}" type="slidenum">
              <a:rPr lang="en-IE" smtClean="0">
                <a:cs typeface="Arial" charset="0"/>
              </a:rPr>
              <a:pPr>
                <a:defRPr/>
              </a:pPr>
              <a:t>3</a:t>
            </a:fld>
            <a:endParaRPr lang="en-I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59300" cy="3421062"/>
          </a:xfrm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6" tIns="48040" rIns="92386" bIns="48040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0148" name="Slide Number Placeholder 3"/>
          <p:cNvSpPr txBox="1">
            <a:spLocks noGrp="1"/>
          </p:cNvSpPr>
          <p:nvPr/>
        </p:nvSpPr>
        <p:spPr bwMode="auto">
          <a:xfrm>
            <a:off x="3885974" y="8687595"/>
            <a:ext cx="2968625" cy="456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86" tIns="48040" rIns="92386" bIns="48040" anchor="b"/>
          <a:lstStyle/>
          <a:p>
            <a:pPr algn="r" defTabSz="460375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42950" algn="l"/>
                <a:tab pos="1487488" algn="l"/>
                <a:tab pos="2230438" algn="l"/>
                <a:tab pos="2971800" algn="l"/>
                <a:tab pos="3714750" algn="l"/>
              </a:tabLst>
            </a:pPr>
            <a:fld id="{2BF9D469-2F2D-4220-9D77-182F1A539118}" type="slidenum">
              <a:rPr lang="en-IE" sz="1200">
                <a:solidFill>
                  <a:srgbClr val="000000"/>
                </a:solidFill>
                <a:cs typeface="Arial" pitchFamily="34" charset="0"/>
              </a:rPr>
              <a:pPr algn="r" defTabSz="460375" eaLnBrk="1">
                <a:lnSpc>
                  <a:spcPct val="100000"/>
                </a:lnSpc>
                <a:buSzPct val="45000"/>
                <a:buFont typeface="Wingdings" pitchFamily="2" charset="2"/>
                <a:buNone/>
                <a:tabLst>
                  <a:tab pos="742950" algn="l"/>
                  <a:tab pos="1487488" algn="l"/>
                  <a:tab pos="2230438" algn="l"/>
                  <a:tab pos="2971800" algn="l"/>
                  <a:tab pos="3714750" algn="l"/>
                </a:tabLst>
              </a:pPr>
              <a:t>22</a:t>
            </a:fld>
            <a:endParaRPr lang="en-IE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59300" cy="3421062"/>
          </a:xfrm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6" tIns="48040" rIns="92386" bIns="48040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1172" name="Slide Number Placeholder 3"/>
          <p:cNvSpPr txBox="1">
            <a:spLocks noGrp="1"/>
          </p:cNvSpPr>
          <p:nvPr/>
        </p:nvSpPr>
        <p:spPr bwMode="auto">
          <a:xfrm>
            <a:off x="3885974" y="8687595"/>
            <a:ext cx="2968625" cy="456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86" tIns="48040" rIns="92386" bIns="48040" anchor="b"/>
          <a:lstStyle/>
          <a:p>
            <a:pPr algn="r" defTabSz="460375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42950" algn="l"/>
                <a:tab pos="1487488" algn="l"/>
                <a:tab pos="2230438" algn="l"/>
                <a:tab pos="2971800" algn="l"/>
                <a:tab pos="3714750" algn="l"/>
              </a:tabLst>
            </a:pPr>
            <a:fld id="{BF973D86-8458-4A31-9DF8-502133EEFE1C}" type="slidenum">
              <a:rPr lang="en-IE" sz="1200">
                <a:solidFill>
                  <a:srgbClr val="000000"/>
                </a:solidFill>
                <a:cs typeface="Arial" pitchFamily="34" charset="0"/>
              </a:rPr>
              <a:pPr algn="r" defTabSz="460375" eaLnBrk="1">
                <a:lnSpc>
                  <a:spcPct val="100000"/>
                </a:lnSpc>
                <a:buSzPct val="45000"/>
                <a:buFont typeface="Wingdings" pitchFamily="2" charset="2"/>
                <a:buNone/>
                <a:tabLst>
                  <a:tab pos="742950" algn="l"/>
                  <a:tab pos="1487488" algn="l"/>
                  <a:tab pos="2230438" algn="l"/>
                  <a:tab pos="2971800" algn="l"/>
                  <a:tab pos="3714750" algn="l"/>
                </a:tabLst>
              </a:pPr>
              <a:t>23</a:t>
            </a:fld>
            <a:endParaRPr lang="en-IE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59300" cy="3421062"/>
          </a:xfrm>
          <a:noFill/>
          <a:ln/>
        </p:spPr>
      </p:sp>
      <p:sp>
        <p:nvSpPr>
          <p:cNvPr id="393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6" tIns="48040" rIns="92386" bIns="48040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3220" name="Slide Number Placeholder 3"/>
          <p:cNvSpPr txBox="1">
            <a:spLocks noGrp="1"/>
          </p:cNvSpPr>
          <p:nvPr/>
        </p:nvSpPr>
        <p:spPr bwMode="auto">
          <a:xfrm>
            <a:off x="3885974" y="8687595"/>
            <a:ext cx="2968625" cy="456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86" tIns="48040" rIns="92386" bIns="48040" anchor="b"/>
          <a:lstStyle/>
          <a:p>
            <a:pPr algn="r" defTabSz="460375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42950" algn="l"/>
                <a:tab pos="1487488" algn="l"/>
                <a:tab pos="2230438" algn="l"/>
                <a:tab pos="2971800" algn="l"/>
                <a:tab pos="3714750" algn="l"/>
              </a:tabLst>
            </a:pPr>
            <a:fld id="{1474143F-0063-4160-A852-4B5D9BCD48B5}" type="slidenum">
              <a:rPr lang="en-IE" sz="12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defTabSz="460375" eaLnBrk="1">
                <a:lnSpc>
                  <a:spcPct val="100000"/>
                </a:lnSpc>
                <a:buSzPct val="45000"/>
                <a:buFont typeface="Wingdings" pitchFamily="2" charset="2"/>
                <a:buNone/>
                <a:tabLst>
                  <a:tab pos="742950" algn="l"/>
                  <a:tab pos="1487488" algn="l"/>
                  <a:tab pos="2230438" algn="l"/>
                  <a:tab pos="2971800" algn="l"/>
                  <a:tab pos="3714750" algn="l"/>
                </a:tabLst>
              </a:pPr>
              <a:t>24</a:t>
            </a:fld>
            <a:endParaRPr lang="en-IE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26117" y="686594"/>
            <a:ext cx="2606901" cy="3421063"/>
          </a:xfrm>
          <a:noFill/>
          <a:ln/>
        </p:spPr>
      </p:sp>
      <p:sp>
        <p:nvSpPr>
          <p:cNvPr id="394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6" tIns="48040" rIns="92386" bIns="48040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4244" name="Slide Number Placeholder 3"/>
          <p:cNvSpPr txBox="1">
            <a:spLocks noGrp="1"/>
          </p:cNvSpPr>
          <p:nvPr/>
        </p:nvSpPr>
        <p:spPr bwMode="auto">
          <a:xfrm>
            <a:off x="3885974" y="8687595"/>
            <a:ext cx="2968625" cy="456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86" tIns="48040" rIns="92386" bIns="48040" anchor="b"/>
          <a:lstStyle/>
          <a:p>
            <a:pPr algn="r" defTabSz="460375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42950" algn="l"/>
                <a:tab pos="1487488" algn="l"/>
                <a:tab pos="2230438" algn="l"/>
                <a:tab pos="2971800" algn="l"/>
                <a:tab pos="3714750" algn="l"/>
              </a:tabLst>
            </a:pPr>
            <a:fld id="{AB8FA34A-616C-4D9B-994A-639AB8A540A5}" type="slidenum">
              <a:rPr lang="en-IE" sz="12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defTabSz="460375" eaLnBrk="1">
                <a:lnSpc>
                  <a:spcPct val="100000"/>
                </a:lnSpc>
                <a:buSzPct val="45000"/>
                <a:buFont typeface="Wingdings" pitchFamily="2" charset="2"/>
                <a:buNone/>
                <a:tabLst>
                  <a:tab pos="742950" algn="l"/>
                  <a:tab pos="1487488" algn="l"/>
                  <a:tab pos="2230438" algn="l"/>
                  <a:tab pos="2971800" algn="l"/>
                  <a:tab pos="3714750" algn="l"/>
                </a:tabLst>
              </a:pPr>
              <a:t>25</a:t>
            </a:fld>
            <a:endParaRPr lang="en-IE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A0341-8AC7-4929-93C7-E9A9E0119F34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0E22C-1D46-4AF7-A76E-4569AA55C1FC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99F30-69AD-4AE7-8796-DB612FF592F6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3D3A1-3CC4-46DA-8E79-5707DFCF58A3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354E8D-1955-443A-9303-E7986FC0EB87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24B8B-E762-49AB-8710-41E22451A428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8C1A62-AEB0-4FA6-89E0-BAC821D2DA43}" type="slidenum">
              <a:rPr lang="en-IE" smtClean="0">
                <a:cs typeface="Arial" charset="0"/>
              </a:rPr>
              <a:pPr>
                <a:defRPr/>
              </a:pPr>
              <a:t>4</a:t>
            </a:fld>
            <a:endParaRPr lang="en-I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A605B5-7FB1-46BF-9F1B-719B41AA8001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8F2F8-4852-426C-A866-E4B60089C31C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6" charset="0"/>
              <a:ea typeface="ＭＳ Ｐゴシック" pitchFamily="34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47642-39D4-46AD-8257-647317839567}" type="slidenum">
              <a:rPr lang="en-IE" smtClean="0">
                <a:cs typeface="Arial" charset="0"/>
              </a:rPr>
              <a:pPr>
                <a:defRPr/>
              </a:pPr>
              <a:t>34</a:t>
            </a:fld>
            <a:endParaRPr lang="en-I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6" charset="0"/>
              <a:ea typeface="ＭＳ Ｐゴシック" pitchFamily="3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0344F-2D33-4128-BADA-0BEFACD7362C}" type="slidenum">
              <a:rPr lang="en-IE" smtClean="0">
                <a:cs typeface="Arial" charset="0"/>
              </a:rPr>
              <a:pPr>
                <a:defRPr/>
              </a:pPr>
              <a:t>35</a:t>
            </a:fld>
            <a:endParaRPr lang="en-I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373F6-D178-420D-B66C-B78E1B6F8F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3D70D-99A0-487C-B7A3-7FB6C139277E}" type="slidenum">
              <a:rPr lang="en-US"/>
              <a:pPr/>
              <a:t>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6A659-C372-49CC-8CE6-3920891A84DC}" type="slidenum">
              <a:rPr lang="en-US"/>
              <a:pPr/>
              <a:t>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879E-0920-4AC3-B4E2-4AA0E4CD93EB}" type="slidenum">
              <a:rPr lang="en-US"/>
              <a:pPr/>
              <a:t>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85D3B-6D94-4E81-9629-164AF54708D8}" type="slidenum">
              <a:rPr lang="en-US" smtClean="0">
                <a:cs typeface="Arial" charset="0"/>
              </a:rPr>
              <a:pPr>
                <a:defRPr/>
              </a:pPr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63D2E-347B-4FAA-B98B-DADFAB384F45}" type="slidenum">
              <a:rPr lang="en-US" smtClean="0">
                <a:cs typeface="Arial" charset="0"/>
              </a:rPr>
              <a:pPr>
                <a:defRPr/>
              </a:pPr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3B81-1D6E-417D-9108-6725CD9D0C3A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65BC-8317-47F0-832E-2FF85E59CFD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075E-7BA9-4710-8E7B-F20F29B041E1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85D1-988A-46C8-BF97-5784F3ABD3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8DBD-0920-4E49-9D90-6AFDFBA767E6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402E-A610-4EA2-9A25-61EF6BEF40E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9B46-E53E-497F-ABD9-1E7929956305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DF0D-2012-46A3-8247-550ABE0F4C3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C006-77DA-44A6-A2ED-E63F1338AAC0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F5EB-81EE-43AC-BC2F-48D4758F71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57EF-77BE-4283-BD55-8E586945451A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372F-2934-4D8A-9FA8-7901E070808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E29B-5CBD-402E-AF0F-9914557EA851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362C-6F83-4CC5-958F-B457826E7EC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284D-DAAF-4976-8569-FF7A1184D279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E23B-C30D-443D-BE5C-7EEBF6408FD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63CD-F1A9-4B73-AE3C-DDF3FEB87E0D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C13A-E1DC-46A9-863F-36C91B63DC1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EB08-7A99-4789-83F2-F89336C6839F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F14E-DB97-42AB-BA94-F13F6959F51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AEE4-7FAD-4555-857E-5B826A005621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F8EF-0C2B-452A-8830-04111E01ECF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5660DA-D528-4FD5-956E-6AB71D4BFC03}" type="datetimeFigureOut">
              <a:rPr lang="en-US"/>
              <a:pPr>
                <a:defRPr/>
              </a:pPr>
              <a:t>4/26/2011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51B6B5-4645-43D0-91CB-410E96385B6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77" r:id="rId2"/>
    <p:sldLayoutId id="2147484184" r:id="rId3"/>
    <p:sldLayoutId id="2147484178" r:id="rId4"/>
    <p:sldLayoutId id="2147484185" r:id="rId5"/>
    <p:sldLayoutId id="2147484179" r:id="rId6"/>
    <p:sldLayoutId id="2147484180" r:id="rId7"/>
    <p:sldLayoutId id="2147484186" r:id="rId8"/>
    <p:sldLayoutId id="2147484187" r:id="rId9"/>
    <p:sldLayoutId id="2147484181" r:id="rId10"/>
    <p:sldLayoutId id="21474841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36"/>
            <a:ext cx="9144000" cy="1881186"/>
          </a:xfrm>
        </p:spPr>
        <p:txBody>
          <a:bodyPr/>
          <a:lstStyle/>
          <a:p>
            <a:pPr algn="ctr">
              <a:defRPr/>
            </a:pPr>
            <a:r>
              <a:rPr sz="3200" dirty="0" smtClean="0">
                <a:solidFill>
                  <a:srgbClr val="FF0000"/>
                </a:solidFill>
                <a:latin typeface="+mn-lt"/>
              </a:rPr>
              <a:t>Secure Personalization</a:t>
            </a:r>
            <a:r>
              <a:rPr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sz="2000" dirty="0" smtClean="0">
                <a:solidFill>
                  <a:srgbClr val="FF0000"/>
                </a:solidFill>
                <a:latin typeface="+mn-lt"/>
              </a:rPr>
            </a:br>
            <a:r>
              <a:rPr sz="2000" dirty="0" smtClean="0">
                <a:solidFill>
                  <a:srgbClr val="C00000"/>
                </a:solidFill>
              </a:rPr>
              <a:t/>
            </a:r>
            <a:br>
              <a:rPr sz="2000" dirty="0" smtClean="0">
                <a:solidFill>
                  <a:srgbClr val="C00000"/>
                </a:solidFill>
              </a:rPr>
            </a:br>
            <a:r>
              <a:rPr sz="2400" dirty="0" smtClean="0"/>
              <a:t>Building Trustworthy recommender systems</a:t>
            </a:r>
            <a:r>
              <a:rPr sz="2400" dirty="0" smtClean="0"/>
              <a:t/>
            </a:r>
            <a:br>
              <a:rPr sz="2400" dirty="0" smtClean="0"/>
            </a:br>
            <a:r>
              <a:rPr sz="2400" dirty="0" smtClean="0"/>
              <a:t>in the Presence of Adversaries?</a:t>
            </a:r>
            <a:endParaRPr sz="2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43313"/>
            <a:ext cx="8229600" cy="13573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b="1" smtClean="0"/>
              <a:t>Bamshad Mobasher</a:t>
            </a:r>
            <a:endParaRPr lang="en-US" b="1" baseline="30000" smtClean="0">
              <a:cs typeface="Arial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800" smtClean="0"/>
          </a:p>
          <a:p>
            <a:pPr algn="ctr" eaLnBrk="1" hangingPunct="1">
              <a:lnSpc>
                <a:spcPct val="80000"/>
              </a:lnSpc>
            </a:pPr>
            <a:r>
              <a:rPr lang="en-US" smtClean="0"/>
              <a:t>Center for Web Intelligence</a:t>
            </a:r>
          </a:p>
          <a:p>
            <a:pPr algn="ctr" eaLnBrk="1" hangingPunct="1">
              <a:lnSpc>
                <a:spcPct val="80000"/>
              </a:lnSpc>
            </a:pPr>
            <a:endParaRPr lang="en-US" sz="800" smtClean="0"/>
          </a:p>
          <a:p>
            <a:pPr algn="ctr" eaLnBrk="1" hangingPunct="1">
              <a:lnSpc>
                <a:spcPct val="80000"/>
              </a:lnSpc>
            </a:pPr>
            <a:r>
              <a:rPr lang="en-US" sz="1800" smtClean="0"/>
              <a:t>School of Computing, DePaul University, Chicago, Illinois, USA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311150" y="6208713"/>
            <a:ext cx="8448675" cy="0"/>
          </a:xfrm>
          <a:prstGeom prst="line">
            <a:avLst/>
          </a:prstGeom>
          <a:noFill/>
          <a:ln w="9525">
            <a:solidFill>
              <a:srgbClr val="1B559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21438"/>
            <a:ext cx="2133600" cy="365125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fld id="{1AC85DF2-9FAC-4190-92BA-53AED2D7329A}" type="slidenum">
              <a:rPr lang="en-US" smtClean="0"/>
              <a:pPr algn="l">
                <a:buFont typeface="Arial" charset="0"/>
                <a:buNone/>
                <a:defRPr/>
              </a:pPr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922337"/>
          </a:xfrm>
        </p:spPr>
        <p:txBody>
          <a:bodyPr/>
          <a:lstStyle/>
          <a:p>
            <a:r>
              <a:rPr lang="en-US" smtClean="0"/>
              <a:t>How Vulnerable?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03438" y="2238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 t="21373" r="20250" b="15479"/>
          <a:stretch>
            <a:fillRect/>
          </a:stretch>
        </p:blipFill>
        <p:spPr bwMode="auto">
          <a:xfrm>
            <a:off x="1071563" y="1571625"/>
            <a:ext cx="72771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71813" y="1143000"/>
            <a:ext cx="306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John McCain on last.fm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786063" y="2357438"/>
            <a:ext cx="2071687" cy="3571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428875" y="2786063"/>
            <a:ext cx="1643063" cy="3571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6143625" y="3857625"/>
            <a:ext cx="1785938" cy="35718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5715000" y="4214818"/>
            <a:ext cx="1857375" cy="3571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3786188" y="5072068"/>
            <a:ext cx="1000125" cy="3571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6786563" y="5072068"/>
            <a:ext cx="428625" cy="2857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allAtOnce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21438"/>
            <a:ext cx="2133600" cy="365125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fld id="{067897AF-BDC9-4B77-A297-4567C4AB168A}" type="slidenum">
              <a:rPr lang="en-US" smtClean="0"/>
              <a:pPr algn="l">
                <a:buFont typeface="Arial" charset="0"/>
                <a:buNone/>
                <a:defRPr/>
              </a:pPr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2786063" cy="922337"/>
          </a:xfrm>
        </p:spPr>
        <p:txBody>
          <a:bodyPr/>
          <a:lstStyle/>
          <a:p>
            <a:r>
              <a:rPr lang="en-US" sz="3600" smtClean="0"/>
              <a:t>How Vulnerable?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03438" y="2238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 t="5952" b="1190"/>
          <a:stretch>
            <a:fillRect/>
          </a:stretch>
        </p:blipFill>
        <p:spPr bwMode="auto">
          <a:xfrm>
            <a:off x="3714750" y="285750"/>
            <a:ext cx="5286375" cy="5026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57250" y="5715000"/>
            <a:ext cx="7215188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For details of the attack see Paul </a:t>
            </a:r>
            <a:r>
              <a:rPr lang="en-US" dirty="0" err="1">
                <a:solidFill>
                  <a:srgbClr val="C00000"/>
                </a:solidFill>
              </a:rPr>
              <a:t>Lamere’s</a:t>
            </a:r>
            <a:r>
              <a:rPr lang="en-US" dirty="0">
                <a:solidFill>
                  <a:srgbClr val="C00000"/>
                </a:solidFill>
              </a:rPr>
              <a:t> blog: “Music Machinery”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800" dirty="0">
                <a:solidFill>
                  <a:srgbClr val="C00000"/>
                </a:solidFill>
              </a:rPr>
              <a:t/>
            </a:r>
            <a:br>
              <a:rPr lang="en-US" sz="800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http://musicmachinery.com/2009/04/15/inside-the-precision-hack/</a:t>
            </a: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/>
          <a:srcRect t="3703" r="6033" b="7407"/>
          <a:stretch>
            <a:fillRect/>
          </a:stretch>
        </p:blipFill>
        <p:spPr bwMode="auto">
          <a:xfrm>
            <a:off x="0" y="2571750"/>
            <a:ext cx="3646488" cy="1785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142875" y="1643063"/>
            <a:ext cx="3429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400" b="1" dirty="0"/>
              <a:t>A precision hack of </a:t>
            </a:r>
            <a:r>
              <a:rPr lang="en-US" sz="2400" b="1" dirty="0" smtClean="0"/>
              <a:t>a TIME </a:t>
            </a:r>
            <a:r>
              <a:rPr lang="en-US" sz="2400" b="1" dirty="0"/>
              <a:t>Magazine Poll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 other words</a:t>
            </a:r>
            <a:endParaRPr lang="en-IE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Collaborative applications are vulnerable</a:t>
            </a:r>
          </a:p>
          <a:p>
            <a:pPr lvl="1" eaLnBrk="1" hangingPunct="1"/>
            <a:r>
              <a:rPr lang="en-IE" smtClean="0"/>
              <a:t>a user can bias their output</a:t>
            </a:r>
          </a:p>
          <a:p>
            <a:pPr lvl="1" eaLnBrk="1" hangingPunct="1"/>
            <a:r>
              <a:rPr lang="en-IE" smtClean="0"/>
              <a:t>by biasing the input</a:t>
            </a:r>
          </a:p>
          <a:p>
            <a:pPr eaLnBrk="1" hangingPunct="1"/>
            <a:r>
              <a:rPr lang="en-IE" smtClean="0"/>
              <a:t>Because these are public utilities</a:t>
            </a:r>
          </a:p>
          <a:p>
            <a:pPr lvl="1" eaLnBrk="1" hangingPunct="1"/>
            <a:r>
              <a:rPr lang="en-IE" smtClean="0"/>
              <a:t>open access</a:t>
            </a:r>
          </a:p>
          <a:p>
            <a:pPr lvl="1" eaLnBrk="1" hangingPunct="1"/>
            <a:r>
              <a:rPr lang="en-IE" smtClean="0"/>
              <a:t>pseudonymous users</a:t>
            </a:r>
          </a:p>
          <a:p>
            <a:pPr lvl="1" eaLnBrk="1" hangingPunct="1"/>
            <a:r>
              <a:rPr lang="en-IE" smtClean="0"/>
              <a:t>large numbers of sybils (fake copies) can be constructed</a:t>
            </a:r>
          </a:p>
          <a:p>
            <a:pPr eaLnBrk="1" hangingPunct="1"/>
            <a:endParaRPr lang="en-IE" smtClean="0"/>
          </a:p>
          <a:p>
            <a:pPr lvl="1" eaLnBrk="1" hangingPunct="1"/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Is collaborative recommendation doomed?</a:t>
            </a:r>
          </a:p>
          <a:p>
            <a:pPr>
              <a:defRPr/>
            </a:pPr>
            <a:r>
              <a:rPr lang="en-US" dirty="0" smtClean="0"/>
              <a:t>That is,</a:t>
            </a:r>
          </a:p>
          <a:p>
            <a:pPr lvl="1">
              <a:defRPr/>
            </a:pPr>
            <a:r>
              <a:rPr lang="en-US" dirty="0" smtClean="0"/>
              <a:t>Users must come to trust the output of collaborative systems</a:t>
            </a:r>
          </a:p>
          <a:p>
            <a:pPr lvl="1">
              <a:defRPr/>
            </a:pPr>
            <a:r>
              <a:rPr lang="en-US" dirty="0" smtClean="0"/>
              <a:t>They will not do so if the systems can be easily biased by attackers</a:t>
            </a:r>
          </a:p>
          <a:p>
            <a:pPr>
              <a:defRPr/>
            </a:pPr>
            <a:r>
              <a:rPr lang="en-US" dirty="0" smtClean="0"/>
              <a:t>So,</a:t>
            </a:r>
          </a:p>
          <a:p>
            <a:pPr lvl="1">
              <a:defRPr/>
            </a:pPr>
            <a:r>
              <a:rPr lang="en-US" dirty="0" smtClean="0"/>
              <a:t>Can we protect collaborative recommender systems from (the most severe forms of) attack?</a:t>
            </a:r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21438"/>
            <a:ext cx="2133600" cy="365125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fld id="{6339F06A-E107-438D-8227-08250DC53DE3}" type="slidenum">
              <a:rPr lang="en-US" smtClean="0"/>
              <a:pPr algn="l">
                <a:buFont typeface="Arial" charset="0"/>
                <a:buNone/>
                <a:defRPr/>
              </a:pPr>
              <a:t>14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question</a:t>
            </a:r>
            <a:endParaRPr lang="en-US" sz="30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4368800"/>
          </a:xfrm>
        </p:spPr>
        <p:txBody>
          <a:bodyPr/>
          <a:lstStyle/>
          <a:p>
            <a:pPr eaLnBrk="1" hangingPunct="1"/>
            <a:r>
              <a:rPr lang="en-US" smtClean="0"/>
              <a:t>Not a standard security research problem</a:t>
            </a:r>
          </a:p>
          <a:p>
            <a:pPr lvl="1" eaLnBrk="1" hangingPunct="1"/>
            <a:r>
              <a:rPr lang="en-US" smtClean="0"/>
              <a:t> not trying to prevent unauthorized intrusions</a:t>
            </a:r>
          </a:p>
          <a:p>
            <a:pPr eaLnBrk="1" hangingPunct="1"/>
            <a:r>
              <a:rPr lang="en-US" smtClean="0"/>
              <a:t>Need robust (trustworthy) systems</a:t>
            </a:r>
          </a:p>
          <a:p>
            <a:pPr eaLnBrk="1" hangingPunct="1"/>
            <a:r>
              <a:rPr lang="en-US" smtClean="0"/>
              <a:t>The Data Mining Challenges</a:t>
            </a:r>
          </a:p>
          <a:p>
            <a:pPr lvl="1" eaLnBrk="1" hangingPunct="1"/>
            <a:r>
              <a:rPr lang="en-US" smtClean="0"/>
              <a:t>Finding the right combination of modeling approaches that allow systems to withstand attacks</a:t>
            </a:r>
          </a:p>
          <a:p>
            <a:pPr lvl="1" eaLnBrk="1" hangingPunct="1"/>
            <a:r>
              <a:rPr lang="en-US" smtClean="0"/>
              <a:t>Detecting attack profiles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attack?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An attack is</a:t>
            </a:r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set</a:t>
            </a:r>
            <a:r>
              <a:rPr lang="en-US" dirty="0" smtClean="0"/>
              <a:t> of user profiles added to the system</a:t>
            </a:r>
          </a:p>
          <a:p>
            <a:pPr lvl="1">
              <a:defRPr/>
            </a:pPr>
            <a:r>
              <a:rPr lang="en-US" dirty="0" smtClean="0"/>
              <a:t>crafted to obtain </a:t>
            </a:r>
            <a:r>
              <a:rPr lang="en-US" b="1" dirty="0" smtClean="0">
                <a:solidFill>
                  <a:srgbClr val="FFFF00"/>
                </a:solidFill>
              </a:rPr>
              <a:t>excessive</a:t>
            </a:r>
            <a:r>
              <a:rPr lang="en-US" dirty="0" smtClean="0"/>
              <a:t> influence over the recommendations given to others</a:t>
            </a:r>
          </a:p>
          <a:p>
            <a:pPr>
              <a:defRPr/>
            </a:pPr>
            <a:r>
              <a:rPr lang="en-US" dirty="0" smtClean="0"/>
              <a:t>In particular</a:t>
            </a:r>
          </a:p>
          <a:p>
            <a:pPr lvl="1">
              <a:defRPr/>
            </a:pPr>
            <a:r>
              <a:rPr lang="en-US" dirty="0" smtClean="0"/>
              <a:t>to make the purchase of a particular product more likely (push attack; aka </a:t>
            </a:r>
            <a:r>
              <a:rPr lang="en-US" smtClean="0"/>
              <a:t>“shilling”)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or less likely (nuke attack)</a:t>
            </a:r>
          </a:p>
          <a:p>
            <a:pPr>
              <a:defRPr/>
            </a:pPr>
            <a:r>
              <a:rPr lang="en-US" dirty="0" smtClean="0"/>
              <a:t>There are other kinds</a:t>
            </a:r>
          </a:p>
          <a:p>
            <a:pPr lvl="1">
              <a:defRPr/>
            </a:pPr>
            <a:r>
              <a:rPr lang="en-US" dirty="0" smtClean="0"/>
              <a:t>but this is the place to concentrate – profit motive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03" name="Group 99"/>
          <p:cNvGraphicFramePr>
            <a:graphicFrameLocks noGrp="1"/>
          </p:cNvGraphicFramePr>
          <p:nvPr/>
        </p:nvGraphicFramePr>
        <p:xfrm>
          <a:off x="762000" y="1981200"/>
          <a:ext cx="7696200" cy="3015300"/>
        </p:xfrm>
        <a:graphic>
          <a:graphicData uri="http://schemas.openxmlformats.org/drawingml/2006/table">
            <a:tbl>
              <a:tblPr/>
              <a:tblGrid>
                <a:gridCol w="962025"/>
                <a:gridCol w="962025"/>
                <a:gridCol w="962025"/>
                <a:gridCol w="962025"/>
                <a:gridCol w="962025"/>
                <a:gridCol w="962025"/>
                <a:gridCol w="804863"/>
                <a:gridCol w="111918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99" name="AutoShape 95"/>
          <p:cNvSpPr>
            <a:spLocks noChangeArrowheads="1"/>
          </p:cNvSpPr>
          <p:nvPr/>
        </p:nvSpPr>
        <p:spPr bwMode="auto">
          <a:xfrm>
            <a:off x="7391400" y="3733800"/>
            <a:ext cx="1143000" cy="1371600"/>
          </a:xfrm>
          <a:prstGeom prst="upArrowCallout">
            <a:avLst>
              <a:gd name="adj1" fmla="val 25000"/>
              <a:gd name="adj2" fmla="val 25000"/>
              <a:gd name="adj3" fmla="val 20000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/>
              <a:t>Best</a:t>
            </a:r>
            <a:br>
              <a:rPr lang="en-US"/>
            </a:br>
            <a:r>
              <a:rPr lang="en-US"/>
              <a:t>match</a:t>
            </a:r>
          </a:p>
        </p:txBody>
      </p:sp>
      <p:sp>
        <p:nvSpPr>
          <p:cNvPr id="72800" name="AutoShape 96"/>
          <p:cNvSpPr>
            <a:spLocks noChangeArrowheads="1"/>
          </p:cNvSpPr>
          <p:nvPr/>
        </p:nvSpPr>
        <p:spPr bwMode="auto">
          <a:xfrm>
            <a:off x="6324600" y="3733800"/>
            <a:ext cx="1219200" cy="1371600"/>
          </a:xfrm>
          <a:prstGeom prst="upArrowCallout">
            <a:avLst>
              <a:gd name="adj1" fmla="val 25000"/>
              <a:gd name="adj2" fmla="val 25000"/>
              <a:gd name="adj3" fmla="val 18750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/>
              <a:t>Prediction</a:t>
            </a:r>
          </a:p>
          <a:p>
            <a:pPr>
              <a:defRPr/>
            </a:pPr>
            <a:r>
              <a:rPr lang="en-US" sz="4000">
                <a:sym typeface="Wingdings" pitchFamily="1" charset="2"/>
              </a:rPr>
              <a:t></a:t>
            </a:r>
          </a:p>
        </p:txBody>
      </p:sp>
      <p:sp>
        <p:nvSpPr>
          <p:cNvPr id="28768" name="Rectangle 10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mtClean="0"/>
              <a:t>Example Collaborative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99" grpId="0" animBg="1"/>
      <p:bldP spid="728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26" name="Group 126"/>
          <p:cNvGraphicFramePr>
            <a:graphicFrameLocks noGrp="1"/>
          </p:cNvGraphicFramePr>
          <p:nvPr/>
        </p:nvGraphicFramePr>
        <p:xfrm>
          <a:off x="762000" y="1676400"/>
          <a:ext cx="7823200" cy="3997963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817563"/>
                <a:gridCol w="113823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Attack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Attack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Attack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922" name="AutoShape 122"/>
          <p:cNvSpPr>
            <a:spLocks noChangeArrowheads="1"/>
          </p:cNvSpPr>
          <p:nvPr/>
        </p:nvSpPr>
        <p:spPr bwMode="auto">
          <a:xfrm>
            <a:off x="6477000" y="4114800"/>
            <a:ext cx="1119188" cy="1266825"/>
          </a:xfrm>
          <a:prstGeom prst="downArrowCallout">
            <a:avLst>
              <a:gd name="adj1" fmla="val 31630"/>
              <a:gd name="adj2" fmla="val 23333"/>
              <a:gd name="adj3" fmla="val 18839"/>
              <a:gd name="adj4" fmla="val 69926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/>
              <a:t>Prediction</a:t>
            </a:r>
          </a:p>
          <a:p>
            <a:pPr>
              <a:defRPr/>
            </a:pPr>
            <a:r>
              <a:rPr lang="en-US" sz="4000">
                <a:sym typeface="Wingdings" pitchFamily="1" charset="2"/>
              </a:rPr>
              <a:t></a:t>
            </a:r>
          </a:p>
        </p:txBody>
      </p:sp>
      <p:sp>
        <p:nvSpPr>
          <p:cNvPr id="76923" name="AutoShape 123"/>
          <p:cNvSpPr>
            <a:spLocks noChangeArrowheads="1"/>
          </p:cNvSpPr>
          <p:nvPr/>
        </p:nvSpPr>
        <p:spPr bwMode="auto">
          <a:xfrm>
            <a:off x="7467600" y="4114800"/>
            <a:ext cx="1143000" cy="1295400"/>
          </a:xfrm>
          <a:prstGeom prst="downArrowCallout">
            <a:avLst>
              <a:gd name="adj1" fmla="val 26667"/>
              <a:gd name="adj2" fmla="val 25000"/>
              <a:gd name="adj3" fmla="val 23611"/>
              <a:gd name="adj4" fmla="val 69486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/>
              <a:t>Best</a:t>
            </a:r>
            <a:br>
              <a:rPr lang="en-US"/>
            </a:br>
            <a:r>
              <a:rPr lang="en-US"/>
              <a:t>Match</a:t>
            </a:r>
          </a:p>
        </p:txBody>
      </p:sp>
      <p:sp>
        <p:nvSpPr>
          <p:cNvPr id="29819" name="Rectangle 13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mtClean="0"/>
              <a:t>A Successful Push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22" grpId="0" animBg="1"/>
      <p:bldP spid="769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Definitions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IE" sz="2100" smtClean="0"/>
              <a:t>An attack is a set of user profiles A and an item t</a:t>
            </a:r>
          </a:p>
          <a:p>
            <a:pPr lvl="1">
              <a:lnSpc>
                <a:spcPct val="80000"/>
              </a:lnSpc>
            </a:pPr>
            <a:r>
              <a:rPr lang="en-IE" sz="1800" smtClean="0"/>
              <a:t>such that </a:t>
            </a:r>
            <a:r>
              <a:rPr lang="en-IE" sz="1800" smtClean="0">
                <a:sym typeface="Symbol" pitchFamily="18" charset="2"/>
              </a:rPr>
              <a:t>A&gt;1</a:t>
            </a:r>
          </a:p>
          <a:p>
            <a:pPr lvl="1">
              <a:lnSpc>
                <a:spcPct val="80000"/>
              </a:lnSpc>
            </a:pPr>
            <a:r>
              <a:rPr lang="en-IE" sz="1800" smtClean="0">
                <a:sym typeface="Symbol" pitchFamily="18" charset="2"/>
              </a:rPr>
              <a:t>t is the “target” of the attack</a:t>
            </a:r>
          </a:p>
          <a:p>
            <a:pPr>
              <a:lnSpc>
                <a:spcPct val="80000"/>
              </a:lnSpc>
            </a:pPr>
            <a:r>
              <a:rPr lang="en-IE" sz="2100" smtClean="0">
                <a:sym typeface="Symbol" pitchFamily="18" charset="2"/>
              </a:rPr>
              <a:t>Object of the attack</a:t>
            </a:r>
          </a:p>
          <a:p>
            <a:pPr lvl="1">
              <a:lnSpc>
                <a:spcPct val="80000"/>
              </a:lnSpc>
            </a:pPr>
            <a:r>
              <a:rPr lang="en-IE" sz="1800" smtClean="0">
                <a:sym typeface="Symbol" pitchFamily="18" charset="2"/>
              </a:rPr>
              <a:t>let </a:t>
            </a:r>
            <a:r>
              <a:rPr lang="en-IE" sz="1800" baseline="-25000" smtClean="0">
                <a:sym typeface="Symbol" pitchFamily="18" charset="2"/>
              </a:rPr>
              <a:t>t</a:t>
            </a:r>
            <a:r>
              <a:rPr lang="en-IE" sz="1800" smtClean="0">
                <a:sym typeface="Symbol" pitchFamily="18" charset="2"/>
              </a:rPr>
              <a:t> be the rate at which t is recommended to users</a:t>
            </a:r>
          </a:p>
          <a:p>
            <a:pPr lvl="1">
              <a:lnSpc>
                <a:spcPct val="80000"/>
              </a:lnSpc>
            </a:pPr>
            <a:r>
              <a:rPr lang="en-IE" sz="1800" smtClean="0">
                <a:sym typeface="Symbol" pitchFamily="18" charset="2"/>
              </a:rPr>
              <a:t>Goal of the attacker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either '</a:t>
            </a:r>
            <a:r>
              <a:rPr lang="en-IE" sz="1700" baseline="-25000" smtClean="0">
                <a:sym typeface="Symbol" pitchFamily="18" charset="2"/>
              </a:rPr>
              <a:t>t</a:t>
            </a:r>
            <a:r>
              <a:rPr lang="en-IE" sz="1700" smtClean="0">
                <a:sym typeface="Symbol" pitchFamily="18" charset="2"/>
              </a:rPr>
              <a:t> &gt;&gt; </a:t>
            </a:r>
            <a:r>
              <a:rPr lang="en-IE" sz="1700" baseline="-25000" smtClean="0">
                <a:sym typeface="Symbol" pitchFamily="18" charset="2"/>
              </a:rPr>
              <a:t>t</a:t>
            </a:r>
            <a:r>
              <a:rPr lang="en-IE" sz="1700" smtClean="0">
                <a:sym typeface="Symbol" pitchFamily="18" charset="2"/>
              </a:rPr>
              <a:t> (push attack)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or '</a:t>
            </a:r>
            <a:r>
              <a:rPr lang="en-IE" sz="1700" baseline="-25000" smtClean="0">
                <a:sym typeface="Symbol" pitchFamily="18" charset="2"/>
              </a:rPr>
              <a:t>t</a:t>
            </a:r>
            <a:r>
              <a:rPr lang="en-IE" sz="1700" smtClean="0">
                <a:sym typeface="Symbol" pitchFamily="18" charset="2"/>
              </a:rPr>
              <a:t> &lt;&lt; </a:t>
            </a:r>
            <a:r>
              <a:rPr lang="en-IE" sz="1700" baseline="-25000" smtClean="0">
                <a:sym typeface="Symbol" pitchFamily="18" charset="2"/>
              </a:rPr>
              <a:t>t</a:t>
            </a:r>
            <a:r>
              <a:rPr lang="en-IE" sz="1700" smtClean="0">
                <a:sym typeface="Symbol" pitchFamily="18" charset="2"/>
              </a:rPr>
              <a:t> (nuke attack)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</a:t>
            </a:r>
            <a:r>
              <a:rPr lang="en-IE" sz="1700" baseline="-25000" smtClean="0">
                <a:sym typeface="Symbol" pitchFamily="18" charset="2"/>
              </a:rPr>
              <a:t> </a:t>
            </a:r>
            <a:r>
              <a:rPr lang="en-IE" sz="1700" smtClean="0">
                <a:sym typeface="Symbol" pitchFamily="18" charset="2"/>
              </a:rPr>
              <a:t>= "Hit rate increase“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(usually </a:t>
            </a:r>
            <a:r>
              <a:rPr lang="en-IE" sz="1700" baseline="-25000" smtClean="0">
                <a:sym typeface="Symbol" pitchFamily="18" charset="2"/>
              </a:rPr>
              <a:t>t</a:t>
            </a:r>
            <a:r>
              <a:rPr lang="en-IE" sz="1800" smtClean="0">
                <a:sym typeface="Symbol" pitchFamily="18" charset="2"/>
              </a:rPr>
              <a:t> is  0)</a:t>
            </a:r>
            <a:endParaRPr lang="en-IE" sz="170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IE" sz="2100" smtClean="0">
                <a:sym typeface="Symbol" pitchFamily="18" charset="2"/>
              </a:rPr>
              <a:t>Or alternatively</a:t>
            </a:r>
          </a:p>
          <a:p>
            <a:pPr lvl="1">
              <a:lnSpc>
                <a:spcPct val="80000"/>
              </a:lnSpc>
            </a:pPr>
            <a:r>
              <a:rPr lang="en-IE" sz="1800" smtClean="0">
                <a:sym typeface="Symbol" pitchFamily="18" charset="2"/>
              </a:rPr>
              <a:t>let r</a:t>
            </a:r>
            <a:r>
              <a:rPr lang="en-IE" sz="1800" baseline="-25000" smtClean="0">
                <a:sym typeface="Symbol" pitchFamily="18" charset="2"/>
              </a:rPr>
              <a:t>t</a:t>
            </a:r>
            <a:r>
              <a:rPr lang="en-IE" sz="1800" smtClean="0">
                <a:sym typeface="Symbol" pitchFamily="18" charset="2"/>
              </a:rPr>
              <a:t> be the average rating that the system gives to item t</a:t>
            </a:r>
          </a:p>
          <a:p>
            <a:pPr lvl="1">
              <a:lnSpc>
                <a:spcPct val="80000"/>
              </a:lnSpc>
            </a:pPr>
            <a:r>
              <a:rPr lang="en-IE" sz="1800" smtClean="0">
                <a:sym typeface="Symbol" pitchFamily="18" charset="2"/>
              </a:rPr>
              <a:t>Goal of the attacker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r'</a:t>
            </a:r>
            <a:r>
              <a:rPr lang="en-IE" sz="1700" baseline="-25000" smtClean="0">
                <a:sym typeface="Symbol" pitchFamily="18" charset="2"/>
              </a:rPr>
              <a:t>t </a:t>
            </a:r>
            <a:r>
              <a:rPr lang="en-IE" sz="1700" smtClean="0">
                <a:sym typeface="Symbol" pitchFamily="18" charset="2"/>
              </a:rPr>
              <a:t>&gt;&gt; r</a:t>
            </a:r>
            <a:r>
              <a:rPr lang="en-IE" sz="1700" baseline="-25000" smtClean="0">
                <a:sym typeface="Symbol" pitchFamily="18" charset="2"/>
              </a:rPr>
              <a:t>t </a:t>
            </a:r>
            <a:r>
              <a:rPr lang="en-IE" sz="1700" smtClean="0">
                <a:sym typeface="Symbol" pitchFamily="18" charset="2"/>
              </a:rPr>
              <a:t>(push attack)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r'</a:t>
            </a:r>
            <a:r>
              <a:rPr lang="en-IE" sz="1700" baseline="-25000" smtClean="0">
                <a:sym typeface="Symbol" pitchFamily="18" charset="2"/>
              </a:rPr>
              <a:t>t </a:t>
            </a:r>
            <a:r>
              <a:rPr lang="en-IE" sz="1700" smtClean="0">
                <a:sym typeface="Symbol" pitchFamily="18" charset="2"/>
              </a:rPr>
              <a:t>&lt;&lt; r</a:t>
            </a:r>
            <a:r>
              <a:rPr lang="en-IE" sz="1700" baseline="-25000" smtClean="0">
                <a:sym typeface="Symbol" pitchFamily="18" charset="2"/>
              </a:rPr>
              <a:t>t</a:t>
            </a:r>
            <a:r>
              <a:rPr lang="en-IE" sz="1700" smtClean="0">
                <a:sym typeface="Symbol" pitchFamily="18" charset="2"/>
              </a:rPr>
              <a:t>(nuke attack)</a:t>
            </a:r>
          </a:p>
          <a:p>
            <a:pPr lvl="2">
              <a:lnSpc>
                <a:spcPct val="80000"/>
              </a:lnSpc>
            </a:pPr>
            <a:r>
              <a:rPr lang="en-IE" sz="1700" smtClean="0">
                <a:sym typeface="Symbol" pitchFamily="18" charset="2"/>
              </a:rPr>
              <a:t></a:t>
            </a:r>
            <a:r>
              <a:rPr lang="en-IE" sz="1700" baseline="-25000" smtClean="0">
                <a:sym typeface="Symbol" pitchFamily="18" charset="2"/>
              </a:rPr>
              <a:t>r</a:t>
            </a:r>
            <a:r>
              <a:rPr lang="en-IE" sz="1700" smtClean="0">
                <a:sym typeface="Symbol" pitchFamily="18" charset="2"/>
              </a:rPr>
              <a:t> = “Prediction shift”</a:t>
            </a:r>
          </a:p>
          <a:p>
            <a:pPr lvl="1">
              <a:lnSpc>
                <a:spcPct val="80000"/>
              </a:lnSpc>
            </a:pPr>
            <a:endParaRPr lang="en-IE" sz="18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IE" sz="20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IE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Approach</a:t>
            </a:r>
            <a:endParaRPr lang="en-IE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800" smtClean="0"/>
              <a:t>Assume attacker is interested in maximum impact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400" smtClean="0"/>
              <a:t>for any given attack size k = </a:t>
            </a:r>
            <a:r>
              <a:rPr lang="en-IE" sz="2400" smtClean="0">
                <a:sym typeface="Symbol" pitchFamily="18" charset="2"/>
              </a:rPr>
              <a:t>A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400" smtClean="0">
                <a:sym typeface="Symbol" pitchFamily="18" charset="2"/>
              </a:rPr>
              <a:t>want the largest </a:t>
            </a:r>
            <a:r>
              <a:rPr lang="en-IE" sz="2400" baseline="-25000" smtClean="0">
                <a:sym typeface="Symbol" pitchFamily="18" charset="2"/>
              </a:rPr>
              <a:t></a:t>
            </a:r>
            <a:r>
              <a:rPr lang="en-IE" sz="2400" smtClean="0">
                <a:sym typeface="Symbol" pitchFamily="18" charset="2"/>
              </a:rPr>
              <a:t> or </a:t>
            </a:r>
            <a:r>
              <a:rPr lang="en-IE" sz="2400" baseline="-25000" smtClean="0">
                <a:sym typeface="Symbol" pitchFamily="18" charset="2"/>
              </a:rPr>
              <a:t>r  </a:t>
            </a:r>
            <a:r>
              <a:rPr lang="en-IE" sz="2400" smtClean="0">
                <a:sym typeface="Symbol" pitchFamily="18" charset="2"/>
              </a:rPr>
              <a:t>possible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smtClean="0">
                <a:sym typeface="Symbol" pitchFamily="18" charset="2"/>
              </a:rPr>
              <a:t>Assume the attacker knows the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400" smtClean="0">
                <a:sym typeface="Symbol" pitchFamily="18" charset="2"/>
              </a:rPr>
              <a:t>no “security through obscurity”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smtClean="0">
                <a:sym typeface="Symbol" pitchFamily="18" charset="2"/>
              </a:rPr>
              <a:t>What is the most effective attack an informed attacker could make?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400" smtClean="0">
                <a:sym typeface="Symbol" pitchFamily="18" charset="2"/>
              </a:rPr>
              <a:t>reverse engineer the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400" smtClean="0">
                <a:sym typeface="Symbol" pitchFamily="18" charset="2"/>
              </a:rPr>
              <a:t>create profiles that will “move” the algorithm as much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329613" cy="1131888"/>
          </a:xfrm>
        </p:spPr>
        <p:txBody>
          <a:bodyPr/>
          <a:lstStyle/>
          <a:p>
            <a:r>
              <a:rPr lang="en-US" sz="4000" smtClean="0"/>
              <a:t>Personalization / Recommendation Problem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7467600" cy="4340225"/>
          </a:xfrm>
        </p:spPr>
        <p:txBody>
          <a:bodyPr/>
          <a:lstStyle/>
          <a:p>
            <a:r>
              <a:rPr lang="en-US" sz="2400" dirty="0" smtClean="0"/>
              <a:t>Dynamically serve customized content (pages, products, recommendations, etc.) to users based on their profiles, preferences, or expected interests</a:t>
            </a:r>
          </a:p>
          <a:p>
            <a:r>
              <a:rPr lang="en-US" sz="2400" dirty="0" smtClean="0"/>
              <a:t>Formulated as a prediction problem</a:t>
            </a:r>
          </a:p>
          <a:p>
            <a:pPr lvl="1"/>
            <a:r>
              <a:rPr lang="en-US" sz="2000" dirty="0" smtClean="0"/>
              <a:t>Given a profile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u</a:t>
            </a:r>
            <a:r>
              <a:rPr lang="en-US" sz="2000" dirty="0" smtClean="0"/>
              <a:t> for a user </a:t>
            </a:r>
            <a:r>
              <a:rPr lang="en-US" sz="2000" i="1" dirty="0" smtClean="0"/>
              <a:t>u</a:t>
            </a:r>
            <a:r>
              <a:rPr lang="en-US" sz="2000" dirty="0" smtClean="0"/>
              <a:t>, and a target item </a:t>
            </a:r>
            <a:r>
              <a:rPr lang="en-US" sz="2000" i="1" dirty="0" smtClean="0"/>
              <a:t>I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, predict the preference score of user </a:t>
            </a:r>
            <a:r>
              <a:rPr lang="en-US" sz="2000" i="1" dirty="0" smtClean="0"/>
              <a:t>u</a:t>
            </a:r>
            <a:r>
              <a:rPr lang="en-US" sz="2000" dirty="0" smtClean="0"/>
              <a:t> on item</a:t>
            </a:r>
            <a:r>
              <a:rPr lang="en-US" sz="2000" i="1" dirty="0" smtClean="0"/>
              <a:t> I</a:t>
            </a:r>
            <a:r>
              <a:rPr lang="en-US" sz="2000" i="1" baseline="-25000" dirty="0" smtClean="0"/>
              <a:t>t</a:t>
            </a:r>
          </a:p>
          <a:p>
            <a:r>
              <a:rPr lang="en-US" sz="2400" dirty="0" smtClean="0"/>
              <a:t>Typically, the profile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u</a:t>
            </a:r>
            <a:r>
              <a:rPr lang="en-US" sz="2400" dirty="0" smtClean="0"/>
              <a:t> contains preference scores by </a:t>
            </a:r>
            <a:r>
              <a:rPr lang="en-US" sz="2400" i="1" dirty="0" smtClean="0"/>
              <a:t>u</a:t>
            </a:r>
            <a:r>
              <a:rPr lang="en-US" sz="2400" dirty="0" smtClean="0"/>
              <a:t> on other items, {</a:t>
            </a:r>
            <a:r>
              <a:rPr lang="en-US" sz="2400" i="1" dirty="0" smtClean="0"/>
              <a:t>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} different from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t</a:t>
            </a:r>
          </a:p>
          <a:p>
            <a:pPr lvl="1"/>
            <a:r>
              <a:rPr lang="en-US" sz="2000" dirty="0" smtClean="0"/>
              <a:t>preference scores may have been obtained explicitly (e.g., movie ratings) or implicitly (e.g., purchasing a product or time spent on a Web page)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21438"/>
            <a:ext cx="2133600" cy="365125"/>
          </a:xfrm>
        </p:spPr>
        <p:txBody>
          <a:bodyPr/>
          <a:lstStyle/>
          <a:p>
            <a:pPr algn="l">
              <a:defRPr/>
            </a:pPr>
            <a:fld id="{8F97000C-4703-4430-B63F-8325F0CD8F00}" type="slidenum">
              <a:rPr lang="en-US" smtClean="0"/>
              <a:pPr algn="l"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if the attacker deviates from the “optimal attack”?</a:t>
            </a:r>
          </a:p>
          <a:p>
            <a:r>
              <a:rPr lang="en-US" smtClean="0"/>
              <a:t>If the attack deviates a lot</a:t>
            </a:r>
          </a:p>
          <a:p>
            <a:pPr lvl="1"/>
            <a:r>
              <a:rPr lang="en-US" smtClean="0"/>
              <a:t>it will have to be larger to achieve the same impact</a:t>
            </a:r>
          </a:p>
          <a:p>
            <a:r>
              <a:rPr lang="en-US" smtClean="0"/>
              <a:t>Really large attacks can be detected and defeated relatively easily</a:t>
            </a:r>
          </a:p>
          <a:p>
            <a:pPr lvl="1"/>
            <a:r>
              <a:rPr lang="en-US" smtClean="0"/>
              <a:t>more like denial of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“Box out” the attacker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8125" y="1933575"/>
          <a:ext cx="6096000" cy="4067175"/>
        </p:xfrm>
        <a:graphic>
          <a:graphicData uri="http://schemas.openxmlformats.org/presentationml/2006/ole">
            <p:oleObj spid="_x0000_s1026" name="Chart" r:id="rId4" imgW="6096000" imgH="4067124" progId="MSGraph.Chart.8">
              <p:embed followColorScheme="full"/>
            </p:oleObj>
          </a:graphicData>
        </a:graphic>
      </p:graphicFrame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197350" y="2095500"/>
            <a:ext cx="1682750" cy="3346450"/>
          </a:xfrm>
          <a:prstGeom prst="rect">
            <a:avLst/>
          </a:prstGeom>
          <a:solidFill>
            <a:srgbClr val="339966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Detectable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 rot="-3362131">
            <a:off x="1843088" y="3122612"/>
            <a:ext cx="2732088" cy="963613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Detectable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3857625" y="4000500"/>
            <a:ext cx="428625" cy="500063"/>
          </a:xfrm>
          <a:prstGeom prst="rightArrow">
            <a:avLst/>
          </a:prstGeom>
          <a:solidFill>
            <a:srgbClr val="92D050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900000" flipH="1">
            <a:off x="3395663" y="3851275"/>
            <a:ext cx="428625" cy="500063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Characterizing attacks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457200" y="2468563"/>
          <a:ext cx="7467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</a:rPr>
                        <a:t>S1</a:t>
                      </a:r>
                      <a:endParaRPr lang="en-US" sz="20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err="1" smtClean="0">
                          <a:solidFill>
                            <a:schemeClr val="bg1"/>
                          </a:solidFill>
                        </a:rPr>
                        <a:t>Sj</a:t>
                      </a:r>
                      <a:endParaRPr lang="en-US" sz="20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</a:rPr>
                        <a:t>F1</a:t>
                      </a:r>
                      <a:endParaRPr lang="en-US" sz="20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err="1" smtClean="0">
                          <a:solidFill>
                            <a:schemeClr val="bg1"/>
                          </a:solidFill>
                        </a:rPr>
                        <a:t>Fk</a:t>
                      </a:r>
                      <a:endParaRPr lang="en-US" sz="20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</a:rPr>
                        <a:t>01</a:t>
                      </a:r>
                      <a:endParaRPr lang="en-US" sz="20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</a:rPr>
                        <a:t>0l</a:t>
                      </a:r>
                      <a:endParaRPr lang="en-US" sz="20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or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min</a:t>
                      </a:r>
                      <a:endParaRPr lang="en-US" sz="16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(i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S1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(i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F1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sym typeface="Symbol"/>
                        </a:rPr>
                        <a:t>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sym typeface="Symbol"/>
                        </a:rPr>
                        <a:t>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sym typeface="Symbol"/>
                        </a:rPr>
                        <a:t>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 rot="16200000">
            <a:off x="6607969" y="1004094"/>
            <a:ext cx="428625" cy="221456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1415" name="TextBox 9"/>
          <p:cNvSpPr txBox="1">
            <a:spLocks noChangeArrowheads="1"/>
          </p:cNvSpPr>
          <p:nvPr/>
        </p:nvSpPr>
        <p:spPr bwMode="auto">
          <a:xfrm>
            <a:off x="6357938" y="1455738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/>
              <a:t>I</a:t>
            </a:r>
            <a:r>
              <a:rPr lang="en-US" b="1" i="1" baseline="-25000"/>
              <a:t>0</a:t>
            </a:r>
          </a:p>
        </p:txBody>
      </p:sp>
      <p:sp>
        <p:nvSpPr>
          <p:cNvPr id="11" name="Right Brace 10"/>
          <p:cNvSpPr/>
          <p:nvPr/>
        </p:nvSpPr>
        <p:spPr>
          <a:xfrm rot="16200000">
            <a:off x="4321969" y="1004094"/>
            <a:ext cx="428625" cy="221456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1417" name="TextBox 11"/>
          <p:cNvSpPr txBox="1">
            <a:spLocks noChangeArrowheads="1"/>
          </p:cNvSpPr>
          <p:nvPr/>
        </p:nvSpPr>
        <p:spPr bwMode="auto">
          <a:xfrm>
            <a:off x="4071938" y="1455738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/>
              <a:t>I</a:t>
            </a:r>
            <a:r>
              <a:rPr lang="en-US" b="1" i="1" baseline="-25000"/>
              <a:t>F</a:t>
            </a:r>
          </a:p>
        </p:txBody>
      </p:sp>
      <p:sp>
        <p:nvSpPr>
          <p:cNvPr id="13" name="Right Brace 12"/>
          <p:cNvSpPr/>
          <p:nvPr/>
        </p:nvSpPr>
        <p:spPr>
          <a:xfrm rot="16200000">
            <a:off x="2035969" y="1015206"/>
            <a:ext cx="428625" cy="221456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1419" name="TextBox 13"/>
          <p:cNvSpPr txBox="1">
            <a:spLocks noChangeArrowheads="1"/>
          </p:cNvSpPr>
          <p:nvPr/>
        </p:nvSpPr>
        <p:spPr bwMode="auto">
          <a:xfrm>
            <a:off x="1785938" y="1468438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/>
              <a:t>I</a:t>
            </a:r>
            <a:r>
              <a:rPr lang="en-US" b="1" i="1" baseline="-25000"/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Characterizing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713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To describe an attack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indicate push or nuke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describe how I</a:t>
            </a:r>
            <a:r>
              <a:rPr lang="en-US" baseline="-25000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, I</a:t>
            </a:r>
            <a:r>
              <a:rPr lang="en-US" baseline="-25000" dirty="0" smtClean="0">
                <a:latin typeface="+mn-lt"/>
              </a:rPr>
              <a:t>F </a:t>
            </a:r>
            <a:r>
              <a:rPr lang="en-US" dirty="0" smtClean="0">
                <a:latin typeface="+mn-lt"/>
              </a:rPr>
              <a:t>are selected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Specify how </a:t>
            </a:r>
            <a:r>
              <a:rPr lang="en-US" dirty="0" err="1" smtClean="0">
                <a:latin typeface="+mn-lt"/>
              </a:rPr>
              <a:t>f</a:t>
            </a:r>
            <a:r>
              <a:rPr lang="en-US" baseline="-25000" dirty="0" err="1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f</a:t>
            </a:r>
            <a:r>
              <a:rPr lang="en-US" baseline="-25000" dirty="0" err="1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 are computed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But usually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I</a:t>
            </a:r>
            <a:r>
              <a:rPr lang="en-US" baseline="-25000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 is chosen randomly 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only interesting question is |I</a:t>
            </a:r>
            <a:r>
              <a:rPr lang="en-US" baseline="-25000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|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“filler size”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expressed as a percentage of profile size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Also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we need multiple profiles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|A|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“attack size”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expressed as a percentage of database size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Basic Attacks Types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142984"/>
            <a:ext cx="8191500" cy="552610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Random attack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Simplest way to create profiles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No “special” items  (|I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| = 0)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I</a:t>
            </a:r>
            <a:r>
              <a:rPr lang="en-US" baseline="-25000" dirty="0" smtClean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 chosen randomly for each profile</a:t>
            </a:r>
          </a:p>
          <a:p>
            <a:pPr lvl="1">
              <a:defRPr/>
            </a:pPr>
            <a:r>
              <a:rPr lang="en-US" dirty="0" err="1" smtClean="0">
                <a:latin typeface="Arial" charset="0"/>
              </a:rPr>
              <a:t>f</a:t>
            </a:r>
            <a:r>
              <a:rPr lang="en-US" baseline="-25000" dirty="0" err="1" smtClean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 is a random value with mean and standard deviation drawn from the existing profiles P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Simple, but not particularly effective</a:t>
            </a:r>
          </a:p>
          <a:p>
            <a:pPr>
              <a:defRPr/>
            </a:pPr>
            <a:r>
              <a:rPr lang="en-US" b="1" dirty="0" smtClean="0">
                <a:latin typeface="+mn-lt"/>
              </a:rPr>
              <a:t>Average attack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100" dirty="0" smtClean="0">
                <a:latin typeface="Arial" charset="0"/>
              </a:rPr>
              <a:t>No “special” items  (</a:t>
            </a:r>
            <a:r>
              <a:rPr lang="en-US" sz="1800" dirty="0" smtClean="0">
                <a:latin typeface="Arial" charset="0"/>
              </a:rPr>
              <a:t>|I</a:t>
            </a:r>
            <a:r>
              <a:rPr lang="en-US" sz="1800" baseline="-25000" dirty="0" smtClean="0">
                <a:latin typeface="Arial" charset="0"/>
              </a:rPr>
              <a:t>S</a:t>
            </a:r>
            <a:r>
              <a:rPr lang="en-US" sz="1800" dirty="0" smtClean="0">
                <a:latin typeface="Arial" charset="0"/>
              </a:rPr>
              <a:t>| = 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100" dirty="0" smtClean="0">
                <a:latin typeface="Arial" charset="0"/>
              </a:rPr>
              <a:t>I</a:t>
            </a:r>
            <a:r>
              <a:rPr lang="en-US" sz="2100" baseline="-25000" dirty="0" smtClean="0">
                <a:latin typeface="Arial" charset="0"/>
              </a:rPr>
              <a:t>F</a:t>
            </a:r>
            <a:r>
              <a:rPr lang="en-US" sz="2100" dirty="0" smtClean="0">
                <a:latin typeface="Arial" charset="0"/>
              </a:rPr>
              <a:t> chosen randomly for each profile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100" dirty="0" err="1" smtClean="0">
                <a:latin typeface="Arial" charset="0"/>
              </a:rPr>
              <a:t>f</a:t>
            </a:r>
            <a:r>
              <a:rPr lang="en-US" sz="2100" baseline="-25000" dirty="0" err="1" smtClean="0">
                <a:latin typeface="Arial" charset="0"/>
              </a:rPr>
              <a:t>F</a:t>
            </a:r>
            <a:r>
              <a:rPr lang="en-US" sz="2100" dirty="0" smtClean="0">
                <a:latin typeface="Arial" charset="0"/>
              </a:rPr>
              <a:t> (</a:t>
            </a:r>
            <a:r>
              <a:rPr lang="en-US" sz="2100" dirty="0" err="1" smtClean="0">
                <a:latin typeface="Arial" charset="0"/>
              </a:rPr>
              <a:t>i</a:t>
            </a:r>
            <a:r>
              <a:rPr lang="en-US" sz="2100" dirty="0" smtClean="0">
                <a:latin typeface="Arial" charset="0"/>
              </a:rPr>
              <a:t>) = a random value different for each item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900" dirty="0" smtClean="0">
                <a:latin typeface="Arial" charset="0"/>
              </a:rPr>
              <a:t>drawn from a distribution with the same mean and standard deviation as the real ratings of </a:t>
            </a:r>
            <a:r>
              <a:rPr lang="en-US" sz="1900" dirty="0" err="1" smtClean="0">
                <a:latin typeface="Arial" charset="0"/>
              </a:rPr>
              <a:t>i</a:t>
            </a:r>
            <a:endParaRPr lang="en-US" sz="1900" dirty="0" smtClean="0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100" dirty="0" smtClean="0">
                <a:latin typeface="Arial" charset="0"/>
              </a:rPr>
              <a:t>Quite effective -- </a:t>
            </a:r>
            <a:r>
              <a:rPr lang="en-US" sz="1800" dirty="0" smtClean="0">
                <a:latin typeface="Arial" charset="0"/>
              </a:rPr>
              <a:t>more likely to correlate with existing users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100" dirty="0" smtClean="0">
                <a:latin typeface="Arial" charset="0"/>
              </a:rPr>
              <a:t>But</a:t>
            </a:r>
            <a:r>
              <a:rPr lang="en-US" sz="1900" dirty="0" smtClean="0">
                <a:latin typeface="Arial" charset="0"/>
              </a:rPr>
              <a:t>: knowledge-intensive attack - could be defeated by hiding data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Bandwagon attack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4294967295"/>
          </p:nvPr>
        </p:nvSpPr>
        <p:spPr>
          <a:xfrm>
            <a:off x="495300" y="1357313"/>
            <a:ext cx="8191500" cy="4879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Build profiles using popular items with lots of  raters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frequently-rated items are usually highly-rated items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getting at the “average user” without knowing the data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Special items are highly popular items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“best sellers” / “blockbuster movies”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can be determined outside of the system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f</a:t>
            </a:r>
            <a:r>
              <a:rPr lang="en-US" baseline="-25000" smtClean="0"/>
              <a:t>S</a:t>
            </a:r>
            <a:r>
              <a:rPr lang="en-US" smtClean="0"/>
              <a:t> = R</a:t>
            </a:r>
            <a:r>
              <a:rPr lang="en-US" baseline="-25000" smtClean="0"/>
              <a:t>max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Filler items as in Random Attack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Almost as effective as Average Attack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But requiring little system-specific knowledge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5762B1-E0C0-4A89-92D5-18EAB47EE670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A Methodological Note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0338"/>
            <a:ext cx="8229600" cy="4700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Using </a:t>
            </a:r>
            <a:r>
              <a:rPr lang="en-US" sz="2200" dirty="0" err="1" smtClean="0"/>
              <a:t>MovieLens</a:t>
            </a:r>
            <a:r>
              <a:rPr lang="en-US" sz="2200" dirty="0" smtClean="0"/>
              <a:t> 100K data set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50 different "pushed" movies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selected randomly but mirroring overall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50 users randomly pre-selected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Results were averages over all runs for each movie-user pair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 dirty="0" smtClean="0"/>
              <a:t>K</a:t>
            </a:r>
            <a:r>
              <a:rPr lang="en-US" sz="2200" dirty="0" smtClean="0"/>
              <a:t> = 20 in all 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Evaluating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prediction shift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how much the rating of the pushed movie differs before and after the 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hit ratio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how often the pushed movie appears in a recommendation list before and after the attack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053E6A-9020-4039-B9A3-7116FFA9CCE5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9"/>
            <a:ext cx="8366125" cy="842946"/>
          </a:xfrm>
        </p:spPr>
        <p:txBody>
          <a:bodyPr/>
          <a:lstStyle/>
          <a:p>
            <a:pPr eaLnBrk="1" hangingPunct="1"/>
            <a:r>
              <a:rPr lang="en-US" dirty="0" smtClean="0"/>
              <a:t>Example Results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950"/>
            <a:ext cx="8077200" cy="48799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Only a small profile needed (3%-7%)</a:t>
            </a:r>
          </a:p>
          <a:p>
            <a:pPr eaLnBrk="1" hangingPunct="1"/>
            <a:r>
              <a:rPr lang="en-US" sz="2000" dirty="0" smtClean="0"/>
              <a:t>Only a few (&lt; 10) popular movies needed</a:t>
            </a:r>
          </a:p>
          <a:p>
            <a:pPr eaLnBrk="1" hangingPunct="1"/>
            <a:r>
              <a:rPr lang="en-US" sz="2000" dirty="0" smtClean="0"/>
              <a:t>As effective as the more data-intensive average attack (but still not effective against item-based algorithms)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14282" y="3000372"/>
          <a:ext cx="4118358" cy="3357586"/>
        </p:xfrm>
        <a:graphic>
          <a:graphicData uri="http://schemas.openxmlformats.org/presentationml/2006/ole">
            <p:oleObj spid="_x0000_s230402" name="Chart" r:id="rId4" imgW="3095468" imgH="2600310" progId="Excel.Sheet.8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286248" y="3000372"/>
          <a:ext cx="4581113" cy="3357586"/>
        </p:xfrm>
        <a:graphic>
          <a:graphicData uri="http://schemas.openxmlformats.org/presentationml/2006/ole">
            <p:oleObj spid="_x0000_s230403" name="Chart" r:id="rId5" imgW="3990848" imgH="292412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Targeted Attacks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 all users are equally “valuable” targets</a:t>
            </a:r>
          </a:p>
          <a:p>
            <a:r>
              <a:rPr lang="en-US" smtClean="0"/>
              <a:t>Attacker may not want to give recommendations to the “average” user</a:t>
            </a:r>
          </a:p>
          <a:p>
            <a:pPr lvl="1"/>
            <a:r>
              <a:rPr lang="en-US" smtClean="0"/>
              <a:t>but rather to a specific subset of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 attack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Idea</a:t>
            </a:r>
          </a:p>
          <a:p>
            <a:pPr lvl="1"/>
            <a:r>
              <a:rPr lang="en-US" smtClean="0"/>
              <a:t>differentially attack users with a preference for certain classes of items</a:t>
            </a:r>
          </a:p>
          <a:p>
            <a:pPr lvl="1"/>
            <a:r>
              <a:rPr lang="en-US" smtClean="0"/>
              <a:t>people who have rated the popular items in particular categories</a:t>
            </a:r>
          </a:p>
          <a:p>
            <a:r>
              <a:rPr lang="en-US" smtClean="0"/>
              <a:t>Can be determined outside of the system</a:t>
            </a:r>
          </a:p>
          <a:p>
            <a:pPr lvl="1"/>
            <a:r>
              <a:rPr lang="en-US" smtClean="0"/>
              <a:t>the attacker would know his market</a:t>
            </a:r>
          </a:p>
          <a:p>
            <a:pPr lvl="2"/>
            <a:r>
              <a:rPr lang="en-US" smtClean="0"/>
              <a:t>“Horror films”, “Children’s fantasy novels”,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 sources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043863" cy="4697413"/>
          </a:xfrm>
        </p:spPr>
        <p:txBody>
          <a:bodyPr/>
          <a:lstStyle/>
          <a:p>
            <a:r>
              <a:rPr lang="en-IE" sz="3200" smtClean="0"/>
              <a:t>Personalization systems can be characterized by their knowledge sources:</a:t>
            </a:r>
            <a:endParaRPr lang="en-US" sz="3200" smtClean="0"/>
          </a:p>
          <a:p>
            <a:pPr lvl="1"/>
            <a:r>
              <a:rPr lang="en-US" sz="2800" smtClean="0"/>
              <a:t>Social</a:t>
            </a:r>
          </a:p>
          <a:p>
            <a:pPr lvl="2"/>
            <a:r>
              <a:rPr lang="en-US" smtClean="0"/>
              <a:t>knowledge about individuals other than the user</a:t>
            </a:r>
          </a:p>
          <a:p>
            <a:pPr lvl="1"/>
            <a:r>
              <a:rPr lang="en-US" sz="2800" smtClean="0"/>
              <a:t>Individual</a:t>
            </a:r>
          </a:p>
          <a:p>
            <a:pPr lvl="2"/>
            <a:r>
              <a:rPr lang="en-US" smtClean="0"/>
              <a:t>knowledge about the user</a:t>
            </a:r>
          </a:p>
          <a:p>
            <a:pPr lvl="1"/>
            <a:r>
              <a:rPr lang="en-US" sz="2800" smtClean="0"/>
              <a:t>Content</a:t>
            </a:r>
          </a:p>
          <a:p>
            <a:pPr lvl="2"/>
            <a:r>
              <a:rPr lang="en-US" smtClean="0"/>
              <a:t>knowledge about the items being recommended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 attack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Identify items closely related to target item</a:t>
            </a:r>
          </a:p>
          <a:p>
            <a:pPr lvl="1">
              <a:defRPr/>
            </a:pPr>
            <a:r>
              <a:rPr lang="en-US" dirty="0" smtClean="0"/>
              <a:t>select most salient (likely to be rated) examples</a:t>
            </a:r>
          </a:p>
          <a:p>
            <a:pPr lvl="2">
              <a:defRPr/>
            </a:pPr>
            <a:r>
              <a:rPr lang="en-US" dirty="0" smtClean="0"/>
              <a:t>“Top Ten of X” list</a:t>
            </a:r>
          </a:p>
          <a:p>
            <a:pPr lvl="1">
              <a:defRPr/>
            </a:pPr>
            <a:r>
              <a:rPr lang="en-US" dirty="0" smtClean="0"/>
              <a:t>Let I</a:t>
            </a:r>
            <a:r>
              <a:rPr lang="en-US" baseline="-25000" dirty="0" smtClean="0"/>
              <a:t>S</a:t>
            </a:r>
            <a:r>
              <a:rPr lang="en-US" dirty="0" smtClean="0"/>
              <a:t> be these items</a:t>
            </a:r>
          </a:p>
          <a:p>
            <a:pPr lvl="1">
              <a:defRPr/>
            </a:pP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endParaRPr lang="en-US" baseline="-25000" dirty="0" smtClean="0"/>
          </a:p>
          <a:p>
            <a:pPr>
              <a:defRPr/>
            </a:pPr>
            <a:r>
              <a:rPr lang="en-US" dirty="0" smtClean="0"/>
              <a:t>These items define the user segment</a:t>
            </a:r>
          </a:p>
          <a:p>
            <a:pPr lvl="1">
              <a:defRPr/>
            </a:pPr>
            <a:r>
              <a:rPr lang="en-US" dirty="0" smtClean="0"/>
              <a:t>V = users who have high ratings for I</a:t>
            </a:r>
            <a:r>
              <a:rPr lang="en-US" baseline="-25000" dirty="0" smtClean="0"/>
              <a:t>S</a:t>
            </a:r>
            <a:r>
              <a:rPr lang="en-US" dirty="0" smtClean="0"/>
              <a:t> items</a:t>
            </a:r>
          </a:p>
          <a:p>
            <a:pPr lvl="1">
              <a:defRPr/>
            </a:pPr>
            <a:r>
              <a:rPr lang="en-US" dirty="0" smtClean="0"/>
              <a:t>evaluate </a:t>
            </a:r>
            <a:r>
              <a:rPr lang="en-IE" dirty="0" smtClean="0">
                <a:sym typeface="Symbol" pitchFamily="18" charset="2"/>
              </a:rPr>
              <a:t></a:t>
            </a:r>
            <a:r>
              <a:rPr lang="en-IE" baseline="-25000" dirty="0" smtClean="0">
                <a:sym typeface="Symbol" pitchFamily="18" charset="2"/>
              </a:rPr>
              <a:t></a:t>
            </a:r>
            <a:r>
              <a:rPr lang="en-IE" dirty="0" smtClean="0">
                <a:sym typeface="Symbol" pitchFamily="18" charset="2"/>
              </a:rPr>
              <a:t>(v) on V, rather than 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(segment attack)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5429288" cy="396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Nuke attacks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Interesting result</a:t>
            </a:r>
          </a:p>
          <a:p>
            <a:pPr lvl="1"/>
            <a:r>
              <a:rPr lang="en-US" smtClean="0"/>
              <a:t>asymmetry between push and nuke</a:t>
            </a:r>
          </a:p>
          <a:p>
            <a:pPr lvl="1"/>
            <a:r>
              <a:rPr lang="en-US" smtClean="0"/>
              <a:t>especially with respect to </a:t>
            </a:r>
            <a:r>
              <a:rPr lang="en-IE" smtClean="0">
                <a:sym typeface="Symbol" pitchFamily="18" charset="2"/>
              </a:rPr>
              <a:t></a:t>
            </a:r>
            <a:r>
              <a:rPr lang="en-IE" baseline="-25000" smtClean="0">
                <a:sym typeface="Symbol" pitchFamily="18" charset="2"/>
              </a:rPr>
              <a:t></a:t>
            </a:r>
            <a:endParaRPr lang="en-US" smtClean="0"/>
          </a:p>
          <a:p>
            <a:pPr lvl="1"/>
            <a:r>
              <a:rPr lang="en-US" smtClean="0"/>
              <a:t>it is easy to make something rarely recommended</a:t>
            </a:r>
          </a:p>
          <a:p>
            <a:r>
              <a:rPr lang="en-US" smtClean="0"/>
              <a:t>Some attacks don’t work</a:t>
            </a:r>
          </a:p>
          <a:p>
            <a:pPr lvl="1"/>
            <a:r>
              <a:rPr lang="en-US" smtClean="0"/>
              <a:t>Reverse Bandwagon</a:t>
            </a:r>
            <a:endParaRPr lang="en-US" baseline="-25000" smtClean="0"/>
          </a:p>
          <a:p>
            <a:r>
              <a:rPr lang="en-US" smtClean="0"/>
              <a:t>Some very simple attacks work well</a:t>
            </a:r>
          </a:p>
          <a:p>
            <a:pPr lvl="1"/>
            <a:r>
              <a:rPr lang="en-US" smtClean="0"/>
              <a:t>Love / Hate Attack</a:t>
            </a:r>
          </a:p>
          <a:p>
            <a:pPr lvl="2"/>
            <a:r>
              <a:rPr lang="en-US" smtClean="0"/>
              <a:t>love everything, hate the target item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Possible to craft effective attacks regardless of algorithm</a:t>
            </a:r>
          </a:p>
          <a:p>
            <a:r>
              <a:rPr lang="en-US" sz="2800" dirty="0" smtClean="0"/>
              <a:t>Possible to craft an effective attack even in the absence of system-specific knowledge</a:t>
            </a:r>
          </a:p>
          <a:p>
            <a:r>
              <a:rPr lang="en-US" sz="2800" dirty="0" smtClean="0"/>
              <a:t>Attacks focused on specific user segments or interest groups are most effective</a:t>
            </a:r>
          </a:p>
          <a:p>
            <a:r>
              <a:rPr lang="en-US" dirty="0" smtClean="0"/>
              <a:t>Relatively small attacks are effective</a:t>
            </a:r>
          </a:p>
          <a:p>
            <a:pPr lvl="1"/>
            <a:r>
              <a:rPr lang="en-US" dirty="0" smtClean="0"/>
              <a:t>1% for some attacks with few filler items</a:t>
            </a:r>
          </a:p>
          <a:p>
            <a:pPr lvl="1"/>
            <a:r>
              <a:rPr lang="en-US" dirty="0" smtClean="0"/>
              <a:t>smaller if item is rated sparsely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Solutions?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95300" y="1357313"/>
            <a:ext cx="8191500" cy="46434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dirty="0" smtClean="0"/>
              <a:t>We can try to keep attackers (and all users) from creating lots of profiles</a:t>
            </a:r>
          </a:p>
          <a:p>
            <a:pPr lvl="1">
              <a:buFont typeface="Wingdings" pitchFamily="2" charset="2"/>
              <a:buChar char="¢"/>
              <a:defRPr/>
            </a:pPr>
            <a:r>
              <a:rPr lang="en-US" dirty="0" smtClean="0">
                <a:solidFill>
                  <a:srgbClr val="FF0000"/>
                </a:solidFill>
              </a:rPr>
              <a:t>pragmatic solution</a:t>
            </a:r>
          </a:p>
          <a:p>
            <a:pPr lvl="1">
              <a:buFont typeface="Wingdings" pitchFamily="2" charset="2"/>
              <a:buChar char="¢"/>
              <a:defRPr/>
            </a:pPr>
            <a:r>
              <a:rPr lang="en-US" dirty="0" smtClean="0"/>
              <a:t>but the </a:t>
            </a:r>
            <a:r>
              <a:rPr lang="en-US" dirty="0" err="1" smtClean="0"/>
              <a:t>sparsity</a:t>
            </a:r>
            <a:r>
              <a:rPr lang="en-US" dirty="0" smtClean="0"/>
              <a:t> trade-off?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dirty="0" smtClean="0"/>
              <a:t>We can build better algorithms</a:t>
            </a:r>
          </a:p>
          <a:p>
            <a:pPr lvl="1">
              <a:buFont typeface="Wingdings" pitchFamily="2" charset="2"/>
              <a:buChar char="¢"/>
              <a:defRPr/>
            </a:pPr>
            <a:r>
              <a:rPr lang="en-US" dirty="0" smtClean="0"/>
              <a:t>if we can achieve lower </a:t>
            </a:r>
            <a:r>
              <a:rPr lang="en-IE" dirty="0" smtClean="0">
                <a:sym typeface="Symbol" pitchFamily="18" charset="2"/>
              </a:rPr>
              <a:t></a:t>
            </a:r>
            <a:r>
              <a:rPr lang="en-IE" baseline="-25000" dirty="0" smtClean="0">
                <a:sym typeface="Symbol" pitchFamily="18" charset="2"/>
              </a:rPr>
              <a:t></a:t>
            </a:r>
            <a:endParaRPr lang="en-US" dirty="0" smtClean="0"/>
          </a:p>
          <a:p>
            <a:pPr lvl="1">
              <a:buFont typeface="Wingdings" pitchFamily="2" charset="2"/>
              <a:buChar char="¢"/>
              <a:defRPr/>
            </a:pPr>
            <a:r>
              <a:rPr lang="en-US" dirty="0" smtClean="0"/>
              <a:t>without lower accuracy</a:t>
            </a:r>
          </a:p>
          <a:p>
            <a:pPr lvl="1">
              <a:buFont typeface="Wingdings" pitchFamily="2" charset="2"/>
              <a:buChar char="¢"/>
              <a:defRPr/>
            </a:pPr>
            <a:r>
              <a:rPr lang="en-US" dirty="0" smtClean="0">
                <a:solidFill>
                  <a:srgbClr val="FF0000"/>
                </a:solidFill>
              </a:rPr>
              <a:t>algorithmic solution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dirty="0" smtClean="0"/>
              <a:t>We can try to weed out the attack profiles from the database</a:t>
            </a:r>
          </a:p>
          <a:p>
            <a:pPr lvl="1">
              <a:buFont typeface="Wingdings" pitchFamily="2" charset="2"/>
              <a:buChar char="¢"/>
              <a:defRPr/>
            </a:pPr>
            <a:r>
              <a:rPr lang="en-US" dirty="0" smtClean="0">
                <a:solidFill>
                  <a:srgbClr val="FF0000"/>
                </a:solidFill>
              </a:rPr>
              <a:t>reactive solution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Larger question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xfrm>
            <a:off x="495300" y="1357313"/>
            <a:ext cx="8191500" cy="4879975"/>
          </a:xfrm>
        </p:spPr>
        <p:txBody>
          <a:bodyPr/>
          <a:lstStyle/>
          <a:p>
            <a:r>
              <a:rPr lang="en-US" sz="2600" dirty="0" smtClean="0"/>
              <a:t>Machine learning techniques widespread</a:t>
            </a:r>
          </a:p>
          <a:p>
            <a:pPr lvl="1"/>
            <a:r>
              <a:rPr lang="en-US" dirty="0" smtClean="0"/>
              <a:t>Recommender systems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Adaptive sensors</a:t>
            </a:r>
          </a:p>
          <a:p>
            <a:pPr lvl="1"/>
            <a:r>
              <a:rPr lang="en-US" dirty="0" smtClean="0"/>
              <a:t>Personalized search</a:t>
            </a:r>
          </a:p>
          <a:p>
            <a:r>
              <a:rPr lang="en-US" sz="2600" dirty="0" smtClean="0"/>
              <a:t>Systems learning from open, public input</a:t>
            </a:r>
          </a:p>
          <a:p>
            <a:pPr lvl="1"/>
            <a:r>
              <a:rPr lang="en-US" dirty="0" smtClean="0"/>
              <a:t>How do these systems function in an adversarial environment?</a:t>
            </a:r>
          </a:p>
          <a:p>
            <a:pPr lvl="1"/>
            <a:r>
              <a:rPr lang="en-US" dirty="0" smtClean="0"/>
              <a:t>Will similar approaches work for these algorithms?</a:t>
            </a:r>
          </a:p>
          <a:p>
            <a:pPr lvl="1"/>
            <a:endParaRPr lang="en-US" dirty="0" smtClean="0"/>
          </a:p>
          <a:p>
            <a:endParaRPr lang="en-US" sz="2600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Vulnerabilities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5572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Any knowledge source can be attacked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Content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false item data, if data gathered from public sources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an item is not what its features indicate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Example: web-page keyword spam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biased domain knowledge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recommendations slanted by system owner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Example: Amazon “Gold Box”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Social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bogus profiles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our subject today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/ Social Recommendation</a:t>
            </a:r>
          </a:p>
        </p:txBody>
      </p:sp>
      <p:pic>
        <p:nvPicPr>
          <p:cNvPr id="19459" name="Picture 5" descr="MCj00787110000[1]"/>
          <p:cNvPicPr>
            <a:picLocks noChangeAspect="1" noChangeArrowheads="1"/>
          </p:cNvPicPr>
          <p:nvPr/>
        </p:nvPicPr>
        <p:blipFill>
          <a:blip r:embed="rId3" cstate="print">
            <a:lum bright="100000" contrast="-12000"/>
          </a:blip>
          <a:srcRect/>
          <a:stretch>
            <a:fillRect/>
          </a:stretch>
        </p:blipFill>
        <p:spPr bwMode="auto">
          <a:xfrm flipH="1">
            <a:off x="2209800" y="3195638"/>
            <a:ext cx="4111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572000" y="2057400"/>
            <a:ext cx="3541713" cy="3886200"/>
            <a:chOff x="2880" y="1296"/>
            <a:chExt cx="2231" cy="2448"/>
          </a:xfrm>
        </p:grpSpPr>
        <p:pic>
          <p:nvPicPr>
            <p:cNvPr id="19481" name="Picture 10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009" y="187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1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297" y="187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12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560" y="1872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13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800" y="130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14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961" y="130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15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249" y="129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16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537" y="129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18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009" y="312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19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297" y="312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0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560" y="312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21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800" y="2548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22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961" y="2548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3" name="Picture 23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249" y="254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4" name="Picture 24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4537" y="254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5" name="Picture 25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744" y="1872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6" name="Picture 26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928" y="187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7" name="Picture 27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216" y="187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8" name="Picture 28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479" y="1872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9" name="Picture 29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719" y="130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0" name="Picture 30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880" y="130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1" name="Picture 31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168" y="129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2" name="Picture 32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456" y="1296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3" name="Picture 33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744" y="312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4" name="Picture 34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928" y="312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5" name="Picture 35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216" y="312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6" name="Picture 36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479" y="312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7" name="Picture 37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719" y="2548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8" name="Picture 38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880" y="2548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9" name="Picture 39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168" y="254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0" name="Picture 40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3456" y="254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667000" y="1981200"/>
            <a:ext cx="3505200" cy="2209800"/>
            <a:chOff x="1680" y="1248"/>
            <a:chExt cx="2208" cy="1392"/>
          </a:xfrm>
        </p:grpSpPr>
        <p:sp>
          <p:nvSpPr>
            <p:cNvPr id="19478" name="Oval 41"/>
            <p:cNvSpPr>
              <a:spLocks noChangeArrowheads="1"/>
            </p:cNvSpPr>
            <p:nvPr/>
          </p:nvSpPr>
          <p:spPr bwMode="auto">
            <a:xfrm>
              <a:off x="2784" y="1248"/>
              <a:ext cx="1104" cy="1392"/>
            </a:xfrm>
            <a:prstGeom prst="ellips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FF3399"/>
                </a:solidFill>
              </a:endParaRPr>
            </a:p>
          </p:txBody>
        </p:sp>
        <p:cxnSp>
          <p:nvCxnSpPr>
            <p:cNvPr id="19479" name="AutoShape 42"/>
            <p:cNvCxnSpPr>
              <a:cxnSpLocks noChangeShapeType="1"/>
              <a:endCxn id="19478" idx="2"/>
            </p:cNvCxnSpPr>
            <p:nvPr/>
          </p:nvCxnSpPr>
          <p:spPr bwMode="auto">
            <a:xfrm flipV="1">
              <a:off x="1824" y="1944"/>
              <a:ext cx="942" cy="16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480" name="Text Box 43"/>
            <p:cNvSpPr txBox="1">
              <a:spLocks noChangeArrowheads="1"/>
            </p:cNvSpPr>
            <p:nvPr/>
          </p:nvSpPr>
          <p:spPr bwMode="auto">
            <a:xfrm>
              <a:off x="1680" y="1728"/>
              <a:ext cx="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Identify peers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700588" y="2051050"/>
            <a:ext cx="1319212" cy="1911350"/>
            <a:chOff x="2928" y="1292"/>
            <a:chExt cx="831" cy="1204"/>
          </a:xfrm>
        </p:grpSpPr>
        <p:pic>
          <p:nvPicPr>
            <p:cNvPr id="19472" name="Picture 44" descr="MCj0078625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 flipH="1">
              <a:off x="2928" y="1292"/>
              <a:ext cx="207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46" descr="MCj0078625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 flipH="1">
              <a:off x="3216" y="1292"/>
              <a:ext cx="207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47" descr="MCj0078625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 flipH="1">
              <a:off x="3504" y="1292"/>
              <a:ext cx="207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48" descr="MCj0078625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 flipH="1">
              <a:off x="2976" y="1868"/>
              <a:ext cx="207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49" descr="MCj0078625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 flipH="1">
              <a:off x="3264" y="1868"/>
              <a:ext cx="207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50" descr="MCj0078625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 flipH="1">
              <a:off x="3552" y="1868"/>
              <a:ext cx="207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575175" y="2057400"/>
            <a:ext cx="1444625" cy="1905000"/>
            <a:chOff x="1680" y="2784"/>
            <a:chExt cx="910" cy="1200"/>
          </a:xfrm>
        </p:grpSpPr>
        <p:pic>
          <p:nvPicPr>
            <p:cNvPr id="19466" name="Picture 53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1728" y="336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54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016" y="336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55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279" y="3360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56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1680" y="2788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57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1968" y="278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58" descr="MCj0078717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256" y="2784"/>
              <a:ext cx="311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8176" name="Text Box 64"/>
          <p:cNvSpPr txBox="1">
            <a:spLocks noChangeArrowheads="1"/>
          </p:cNvSpPr>
          <p:nvPr/>
        </p:nvSpPr>
        <p:spPr bwMode="auto">
          <a:xfrm>
            <a:off x="4800600" y="4114800"/>
            <a:ext cx="290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Generate recommendation</a:t>
            </a:r>
          </a:p>
        </p:txBody>
      </p:sp>
      <p:cxnSp>
        <p:nvCxnSpPr>
          <p:cNvPr id="218179" name="AutoShape 67"/>
          <p:cNvCxnSpPr>
            <a:cxnSpLocks noChangeShapeType="1"/>
          </p:cNvCxnSpPr>
          <p:nvPr/>
        </p:nvCxnSpPr>
        <p:spPr bwMode="auto">
          <a:xfrm flipH="1">
            <a:off x="2971800" y="3505200"/>
            <a:ext cx="1295400" cy="3048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99B4-F25B-4774-BEED-5AA9BA30469E}" type="slidenum">
              <a:rPr lang="en-US"/>
              <a:pPr/>
              <a:t>6</a:t>
            </a:fld>
            <a:endParaRPr lang="en-US"/>
          </a:p>
        </p:txBody>
      </p:sp>
      <p:pic>
        <p:nvPicPr>
          <p:cNvPr id="256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>
          <a:xfrm>
            <a:off x="2471738" y="184150"/>
            <a:ext cx="6243666" cy="6230480"/>
          </a:xfrm>
          <a:noFill/>
          <a:ln/>
        </p:spPr>
      </p:pic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13" y="2190750"/>
            <a:ext cx="2382837" cy="1143000"/>
          </a:xfrm>
        </p:spPr>
        <p:txBody>
          <a:bodyPr/>
          <a:lstStyle/>
          <a:p>
            <a:r>
              <a:rPr lang="en-US" sz="2400"/>
              <a:t>Collaborative Recommender Systems</a:t>
            </a:r>
          </a:p>
        </p:txBody>
      </p:sp>
      <p:sp>
        <p:nvSpPr>
          <p:cNvPr id="256004" name="Oval 4"/>
          <p:cNvSpPr>
            <a:spLocks noChangeArrowheads="1"/>
          </p:cNvSpPr>
          <p:nvPr/>
        </p:nvSpPr>
        <p:spPr bwMode="auto">
          <a:xfrm>
            <a:off x="3632200" y="1290638"/>
            <a:ext cx="4024313" cy="339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5" name="Oval 5"/>
          <p:cNvSpPr>
            <a:spLocks noChangeArrowheads="1"/>
          </p:cNvSpPr>
          <p:nvPr/>
        </p:nvSpPr>
        <p:spPr bwMode="auto">
          <a:xfrm>
            <a:off x="4230688" y="125413"/>
            <a:ext cx="960437" cy="466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60B3E-0DE5-402D-A07B-242E494ED893}" type="slidenum">
              <a:rPr lang="en-US"/>
              <a:pPr/>
              <a:t>7</a:t>
            </a:fld>
            <a:endParaRPr lang="en-US"/>
          </a:p>
        </p:txBody>
      </p:sp>
      <p:pic>
        <p:nvPicPr>
          <p:cNvPr id="258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14" y="571480"/>
            <a:ext cx="7346950" cy="5421313"/>
          </a:xfrm>
          <a:noFill/>
          <a:ln/>
        </p:spPr>
      </p:pic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242864" y="5459393"/>
            <a:ext cx="960437" cy="179387"/>
          </a:xfrm>
          <a:prstGeom prst="rightArrow">
            <a:avLst>
              <a:gd name="adj1" fmla="val 50000"/>
              <a:gd name="adj2" fmla="val 13385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835001" y="4895830"/>
            <a:ext cx="6759575" cy="13811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3BC84-4058-4739-A191-74DA200E3BA1}" type="slidenum">
              <a:rPr lang="en-US"/>
              <a:pPr/>
              <a:t>8</a:t>
            </a:fld>
            <a:endParaRPr lang="en-US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 cstate="print"/>
          <a:srcRect l="28438" t="14583" r="14063" b="13281"/>
          <a:stretch>
            <a:fillRect/>
          </a:stretch>
        </p:blipFill>
        <p:spPr bwMode="auto">
          <a:xfrm>
            <a:off x="1714480" y="285727"/>
            <a:ext cx="5857916" cy="587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21438"/>
            <a:ext cx="2133600" cy="365125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fld id="{4FB98D81-0C0F-475F-8EED-4144C8113FF7}" type="slidenum">
              <a:rPr lang="en-US" smtClean="0"/>
              <a:pPr algn="l">
                <a:buFont typeface="Arial" charset="0"/>
                <a:buNone/>
                <a:defRPr/>
              </a:pPr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922337"/>
          </a:xfrm>
        </p:spPr>
        <p:txBody>
          <a:bodyPr/>
          <a:lstStyle/>
          <a:p>
            <a:r>
              <a:rPr lang="en-US" smtClean="0"/>
              <a:t>How Vulnerable?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03438" y="2238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61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643063"/>
            <a:ext cx="19907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428750"/>
            <a:ext cx="50133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2631</TotalTime>
  <Words>1676</Words>
  <Application>Microsoft Office PowerPoint</Application>
  <PresentationFormat>On-screen Show (4:3)</PresentationFormat>
  <Paragraphs>435</Paragraphs>
  <Slides>35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Technic</vt:lpstr>
      <vt:lpstr>Chart</vt:lpstr>
      <vt:lpstr>Secure Personalization  Building Trustworthy recommender systems in the Presence of Adversaries?</vt:lpstr>
      <vt:lpstr>Personalization / Recommendation Problem</vt:lpstr>
      <vt:lpstr>Knowledge sources</vt:lpstr>
      <vt:lpstr>Vulnerabilities</vt:lpstr>
      <vt:lpstr>Collaborative / Social Recommendation</vt:lpstr>
      <vt:lpstr>Collaborative Recommender Systems</vt:lpstr>
      <vt:lpstr>Slide 7</vt:lpstr>
      <vt:lpstr>Slide 8</vt:lpstr>
      <vt:lpstr>How Vulnerable?</vt:lpstr>
      <vt:lpstr>How Vulnerable?</vt:lpstr>
      <vt:lpstr>How Vulnerable?</vt:lpstr>
      <vt:lpstr>In other words</vt:lpstr>
      <vt:lpstr>Research question</vt:lpstr>
      <vt:lpstr>Research question</vt:lpstr>
      <vt:lpstr>What is an attack?</vt:lpstr>
      <vt:lpstr>Example Collaborative System</vt:lpstr>
      <vt:lpstr>A Successful Push Attack</vt:lpstr>
      <vt:lpstr>Definitions</vt:lpstr>
      <vt:lpstr>Approach</vt:lpstr>
      <vt:lpstr>But</vt:lpstr>
      <vt:lpstr>“Box out” the attacker</vt:lpstr>
      <vt:lpstr>Characterizing attacks</vt:lpstr>
      <vt:lpstr>Characterizing attacks</vt:lpstr>
      <vt:lpstr>Basic Attacks Types   </vt:lpstr>
      <vt:lpstr>Bandwagon attack</vt:lpstr>
      <vt:lpstr>A Methodological Note</vt:lpstr>
      <vt:lpstr>Example Results</vt:lpstr>
      <vt:lpstr>Targeted Attacks</vt:lpstr>
      <vt:lpstr>Segment attack</vt:lpstr>
      <vt:lpstr>Segment attack</vt:lpstr>
      <vt:lpstr>Results (segment attack)</vt:lpstr>
      <vt:lpstr>Nuke attacks</vt:lpstr>
      <vt:lpstr>Summary of Findings</vt:lpstr>
      <vt:lpstr>Possible Solutions?</vt:lpstr>
      <vt:lpstr>Larger question</vt:lpstr>
    </vt:vector>
  </TitlesOfParts>
  <Company>UCD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RUBUST rECOMMENDATION</dc:title>
  <dc:creator>Robin Burke</dc:creator>
  <cp:lastModifiedBy>Bamshad Mobasher</cp:lastModifiedBy>
  <cp:revision>111</cp:revision>
  <dcterms:created xsi:type="dcterms:W3CDTF">2008-09-25T17:51:46Z</dcterms:created>
  <dcterms:modified xsi:type="dcterms:W3CDTF">2011-04-26T05:42:18Z</dcterms:modified>
</cp:coreProperties>
</file>