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78" r:id="rId2"/>
    <p:sldId id="279" r:id="rId3"/>
    <p:sldId id="280" r:id="rId4"/>
    <p:sldId id="296"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56" r:id="rId20"/>
    <p:sldId id="257" r:id="rId21"/>
    <p:sldId id="258" r:id="rId22"/>
    <p:sldId id="259" r:id="rId23"/>
    <p:sldId id="260" r:id="rId24"/>
    <p:sldId id="261" r:id="rId25"/>
    <p:sldId id="262" r:id="rId26"/>
    <p:sldId id="263" r:id="rId27"/>
    <p:sldId id="264" r:id="rId28"/>
    <p:sldId id="265" r:id="rId29"/>
    <p:sldId id="266" r:id="rId30"/>
    <p:sldId id="267" r:id="rId31"/>
    <p:sldId id="268" r:id="rId32"/>
    <p:sldId id="270" r:id="rId33"/>
    <p:sldId id="271" r:id="rId34"/>
    <p:sldId id="272" r:id="rId35"/>
    <p:sldId id="273" r:id="rId36"/>
    <p:sldId id="274" r:id="rId37"/>
    <p:sldId id="275" r:id="rId38"/>
    <p:sldId id="276" r:id="rId39"/>
    <p:sldId id="269" r:id="rId40"/>
    <p:sldId id="277" r:id="rId4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169" autoAdjust="0"/>
  </p:normalViewPr>
  <p:slideViewPr>
    <p:cSldViewPr>
      <p:cViewPr varScale="1">
        <p:scale>
          <a:sx n="53" d="100"/>
          <a:sy n="53" d="100"/>
        </p:scale>
        <p:origin x="-17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095B4F-7A8F-4744-8398-FA0DD0B01256}" type="datetimeFigureOut">
              <a:rPr lang="zh-CN" altLang="en-US" smtClean="0"/>
              <a:pPr/>
              <a:t>2011/4/26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2E569A-BB3D-49A6-93F2-3A42AEAE933C}"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0ED6B91-D462-4CA0-8767-3F0106027AAC}"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4A93D8F-FB4E-4D4D-8DE5-1817BEC8823B}" type="slidenum">
              <a:rPr lang="en-US"/>
              <a:pPr fontAlgn="base">
                <a:spcBef>
                  <a:spcPct val="0"/>
                </a:spcBef>
                <a:spcAft>
                  <a:spcPct val="0"/>
                </a:spcAft>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7297EE4-2719-4FB6-82B0-427975346D56}" type="slidenum">
              <a:rPr lang="en-US"/>
              <a:pPr fontAlgn="base">
                <a:spcBef>
                  <a:spcPct val="0"/>
                </a:spcBef>
                <a:spcAft>
                  <a:spcPct val="0"/>
                </a:spcAft>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C9A0EAD-DFF0-4F0E-A6C6-234FE950C270}" type="slidenum">
              <a:rPr lang="en-US"/>
              <a:pPr fontAlgn="base">
                <a:spcBef>
                  <a:spcPct val="0"/>
                </a:spcBef>
                <a:spcAft>
                  <a:spcPct val="0"/>
                </a:spcAft>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0F83D4C-676A-41E7-9E6C-786F9CE74461}" type="slidenum">
              <a:rPr lang="en-US"/>
              <a:pPr fontAlgn="base">
                <a:spcBef>
                  <a:spcPct val="0"/>
                </a:spcBef>
                <a:spcAft>
                  <a:spcPct val="0"/>
                </a:spcAft>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0F83D4C-676A-41E7-9E6C-786F9CE74461}" type="slidenum">
              <a:rPr lang="en-US"/>
              <a:pPr fontAlgn="base">
                <a:spcBef>
                  <a:spcPct val="0"/>
                </a:spcBef>
                <a:spcAft>
                  <a:spcPct val="0"/>
                </a:spcAft>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0F83D4C-676A-41E7-9E6C-786F9CE74461}" type="slidenum">
              <a:rPr lang="en-US"/>
              <a:pPr fontAlgn="base">
                <a:spcBef>
                  <a:spcPct val="0"/>
                </a:spcBef>
                <a:spcAft>
                  <a:spcPct val="0"/>
                </a:spcAft>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0F83D4C-676A-41E7-9E6C-786F9CE74461}" type="slidenum">
              <a:rPr lang="en-US"/>
              <a:pPr fontAlgn="base">
                <a:spcBef>
                  <a:spcPct val="0"/>
                </a:spcBef>
                <a:spcAft>
                  <a:spcPct val="0"/>
                </a:spcAft>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baseline="0" dirty="0" smtClean="0">
                <a:solidFill>
                  <a:schemeClr val="tx1"/>
                </a:solidFill>
                <a:latin typeface="+mn-lt"/>
                <a:ea typeface="+mn-ea"/>
                <a:cs typeface="+mn-cs"/>
              </a:rPr>
              <a:t>in which at each run of the experiment, one of the 15 entries of the profile was removed, the recommender algorithms were executed on the remaining</a:t>
            </a:r>
          </a:p>
          <a:p>
            <a:r>
              <a:rPr lang="en-US" sz="1200" kern="1200" baseline="0" dirty="0" smtClean="0">
                <a:solidFill>
                  <a:schemeClr val="tx1"/>
                </a:solidFill>
                <a:latin typeface="+mn-lt"/>
                <a:ea typeface="+mn-ea"/>
                <a:cs typeface="+mn-cs"/>
              </a:rPr>
              <a:t>14 features, and the results analyzed to see if the recommender was able to find the removed feature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 second experiment consisted of iteratively increasing the profile size of the case study to determine the effect that the profile size has on the predictability of the recommender system. Since the case study profile has 15 entries,.</a:t>
            </a:r>
          </a:p>
          <a:p>
            <a:r>
              <a:rPr lang="en-US" sz="1200" kern="1200" baseline="0" dirty="0" smtClean="0">
                <a:solidFill>
                  <a:schemeClr val="tx1"/>
                </a:solidFill>
                <a:latin typeface="+mn-lt"/>
                <a:ea typeface="+mn-ea"/>
                <a:cs typeface="+mn-cs"/>
              </a:rPr>
              <a:t>At each level, that number of random entries was selected, and the algorithms executed to determine if the remaining features were found.</a:t>
            </a:r>
          </a:p>
          <a:p>
            <a:endParaRPr lang="en-US" sz="1200" kern="1200" baseline="0" dirty="0" smtClean="0">
              <a:solidFill>
                <a:schemeClr val="tx1"/>
              </a:solidFill>
              <a:latin typeface="+mn-lt"/>
              <a:ea typeface="+mn-ea"/>
              <a:cs typeface="+mn-cs"/>
            </a:endParaRPr>
          </a:p>
          <a:p>
            <a:endParaRPr lang="en-US" sz="1200" kern="1200" baseline="0" dirty="0" smtClean="0">
              <a:solidFill>
                <a:schemeClr val="tx1"/>
              </a:solidFill>
              <a:latin typeface="+mn-lt"/>
              <a:ea typeface="+mn-ea"/>
              <a:cs typeface="+mn-cs"/>
            </a:endParaRPr>
          </a:p>
          <a:p>
            <a:endParaRPr lang="en-US" dirty="0"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0F83D4C-676A-41E7-9E6C-786F9CE74461}" type="slidenum">
              <a:rPr lang="en-US"/>
              <a:pPr fontAlgn="base">
                <a:spcBef>
                  <a:spcPct val="0"/>
                </a:spcBef>
                <a:spcAft>
                  <a:spcPct val="0"/>
                </a:spcAft>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baseline="0" dirty="0" smtClean="0">
                <a:solidFill>
                  <a:schemeClr val="tx1"/>
                </a:solidFill>
                <a:latin typeface="+mn-lt"/>
                <a:ea typeface="+mn-ea"/>
                <a:cs typeface="+mn-cs"/>
              </a:rPr>
              <a:t>in which at each run of the experiment, one of the 15 entries of the profile was removed, the recommender algorithms were executed on the remaining</a:t>
            </a:r>
          </a:p>
          <a:p>
            <a:r>
              <a:rPr lang="en-US" sz="1200" kern="1200" baseline="0" dirty="0" smtClean="0">
                <a:solidFill>
                  <a:schemeClr val="tx1"/>
                </a:solidFill>
                <a:latin typeface="+mn-lt"/>
                <a:ea typeface="+mn-ea"/>
                <a:cs typeface="+mn-cs"/>
              </a:rPr>
              <a:t>14 features, and the results analyzed to see if the recommender was able to find the removed feature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 second experiment consisted of iteratively increasing the profile size of the case study to determine the effect that the profile size has on the predictability of the recommender system. Since the case study profile has 15 entries, four different profile sizes were evaluated: 3, 6, 9, and 12 features.</a:t>
            </a:r>
          </a:p>
          <a:p>
            <a:r>
              <a:rPr lang="en-US" sz="1200" kern="1200" baseline="0" dirty="0" smtClean="0">
                <a:solidFill>
                  <a:schemeClr val="tx1"/>
                </a:solidFill>
                <a:latin typeface="+mn-lt"/>
                <a:ea typeface="+mn-ea"/>
                <a:cs typeface="+mn-cs"/>
              </a:rPr>
              <a:t>At each level, that number of random entries was selected, and the algorithms executed to determine if the remaining features were found.</a:t>
            </a:r>
          </a:p>
          <a:p>
            <a:endParaRPr lang="en-US" sz="1200" kern="1200" baseline="0" dirty="0" smtClean="0">
              <a:solidFill>
                <a:schemeClr val="tx1"/>
              </a:solidFill>
              <a:latin typeface="+mn-lt"/>
              <a:ea typeface="+mn-ea"/>
              <a:cs typeface="+mn-cs"/>
            </a:endParaRPr>
          </a:p>
          <a:p>
            <a:endParaRPr lang="en-US" sz="1200" kern="1200" baseline="0" dirty="0" smtClean="0">
              <a:solidFill>
                <a:schemeClr val="tx1"/>
              </a:solidFill>
              <a:latin typeface="+mn-lt"/>
              <a:ea typeface="+mn-ea"/>
              <a:cs typeface="+mn-cs"/>
            </a:endParaRPr>
          </a:p>
          <a:p>
            <a:endParaRPr lang="en-US" dirty="0"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0F83D4C-676A-41E7-9E6C-786F9CE74461}" type="slidenum">
              <a:rPr lang="en-US"/>
              <a:pPr fontAlgn="base">
                <a:spcBef>
                  <a:spcPct val="0"/>
                </a:spcBef>
                <a:spcAft>
                  <a:spcPct val="0"/>
                </a:spcAft>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2E569A-BB3D-49A6-93F2-3A42AEAE933C}" type="slidenum">
              <a:rPr lang="zh-CN" altLang="en-US" smtClean="0"/>
              <a:pPr/>
              <a:t>19</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t>weak methodology leads to incorrect findings. Equally</a:t>
            </a:r>
          </a:p>
          <a:p>
            <a:pPr>
              <a:spcBef>
                <a:spcPct val="0"/>
              </a:spcBef>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4D753DE-882B-400F-AF0A-AD8EDCBADE2A}" type="slidenum">
              <a:rPr lang="en-US"/>
              <a:pPr fontAlgn="base">
                <a:spcBef>
                  <a:spcPct val="0"/>
                </a:spcBef>
                <a:spcAft>
                  <a:spcPct val="0"/>
                </a:spcAft>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2E569A-BB3D-49A6-93F2-3A42AEAE933C}" type="slidenum">
              <a:rPr lang="zh-CN" altLang="en-US" smtClean="0"/>
              <a:pPr/>
              <a:t>20</a:t>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972E569A-BB3D-49A6-93F2-3A42AEAE933C}" type="slidenum">
              <a:rPr lang="zh-CN" altLang="en-US" smtClean="0"/>
              <a:pPr/>
              <a:t>21</a:t>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2E569A-BB3D-49A6-93F2-3A42AEAE933C}" type="slidenum">
              <a:rPr lang="zh-CN" altLang="en-US" smtClean="0"/>
              <a:pPr/>
              <a:t>22</a:t>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2E569A-BB3D-49A6-93F2-3A42AEAE933C}" type="slidenum">
              <a:rPr lang="zh-CN" altLang="en-US" smtClean="0"/>
              <a:pPr/>
              <a:t>23</a:t>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2E569A-BB3D-49A6-93F2-3A42AEAE933C}" type="slidenum">
              <a:rPr lang="zh-CN" altLang="en-US" smtClean="0"/>
              <a:pPr/>
              <a:t>24</a:t>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2E569A-BB3D-49A6-93F2-3A42AEAE933C}" type="slidenum">
              <a:rPr lang="zh-CN" altLang="en-US" smtClean="0"/>
              <a:pPr/>
              <a:t>25</a:t>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2E569A-BB3D-49A6-93F2-3A42AEAE933C}" type="slidenum">
              <a:rPr lang="zh-CN" altLang="en-US" smtClean="0"/>
              <a:pPr/>
              <a:t>26</a:t>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2E569A-BB3D-49A6-93F2-3A42AEAE933C}" type="slidenum">
              <a:rPr lang="zh-CN" altLang="en-US" smtClean="0"/>
              <a:pPr/>
              <a:t>27</a:t>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2E569A-BB3D-49A6-93F2-3A42AEAE933C}" type="slidenum">
              <a:rPr lang="zh-CN" altLang="en-US" smtClean="0"/>
              <a:pPr/>
              <a:t>28</a:t>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2E569A-BB3D-49A6-93F2-3A42AEAE933C}" type="slidenum">
              <a:rPr lang="zh-CN" altLang="en-US" smtClean="0"/>
              <a:pPr/>
              <a:t>29</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b="1" dirty="0" smtClean="0"/>
              <a:t>The Goals of Evaluation: </a:t>
            </a:r>
            <a:r>
              <a:rPr lang="en-US" sz="1200" dirty="0" smtClean="0"/>
              <a:t>to provide "useful feedback" which aids decision making</a:t>
            </a:r>
          </a:p>
          <a:p>
            <a:pPr marL="0" marR="0" indent="0" algn="l" defTabSz="914400" rtl="0" eaLnBrk="1" fontAlgn="auto" latinLnBrk="0" hangingPunct="1">
              <a:lnSpc>
                <a:spcPct val="100000"/>
              </a:lnSpc>
              <a:spcBef>
                <a:spcPct val="0"/>
              </a:spcBef>
              <a:spcAft>
                <a:spcPts val="0"/>
              </a:spcAft>
              <a:buClrTx/>
              <a:buSzTx/>
              <a:buFontTx/>
              <a:buNone/>
              <a:tabLst/>
              <a:defRPr/>
            </a:pPr>
            <a:endParaRPr lang="en-US" sz="1200" dirty="0" smtClean="0"/>
          </a:p>
          <a:p>
            <a:pPr marL="420624" lvl="1" indent="-384048">
              <a:buSzPct val="80000"/>
              <a:buNone/>
              <a:defRPr/>
            </a:pPr>
            <a:r>
              <a:rPr lang="en-US" sz="3200" dirty="0" smtClean="0"/>
              <a:t>Things that we should evaluate systematically include:</a:t>
            </a:r>
          </a:p>
          <a:p>
            <a:pPr marL="685800" lvl="2" indent="-384048">
              <a:spcBef>
                <a:spcPts val="0"/>
              </a:spcBef>
              <a:buClr>
                <a:schemeClr val="accent1"/>
              </a:buClr>
              <a:buSzPct val="80000"/>
              <a:buFont typeface="Arial" pitchFamily="34" charset="0"/>
              <a:buChar char="•"/>
              <a:defRPr/>
            </a:pPr>
            <a:r>
              <a:rPr lang="en-US" sz="2700" dirty="0" smtClean="0"/>
              <a:t>Projects, programs, or organizations</a:t>
            </a:r>
          </a:p>
          <a:p>
            <a:pPr marL="685800" lvl="2" indent="-384048">
              <a:spcBef>
                <a:spcPts val="0"/>
              </a:spcBef>
              <a:buClr>
                <a:schemeClr val="accent1"/>
              </a:buClr>
              <a:buSzPct val="80000"/>
              <a:buFont typeface="Arial" pitchFamily="34" charset="0"/>
              <a:buChar char="•"/>
              <a:defRPr/>
            </a:pPr>
            <a:r>
              <a:rPr lang="en-US" sz="2700" dirty="0" smtClean="0"/>
              <a:t>Personnel or performance</a:t>
            </a:r>
          </a:p>
          <a:p>
            <a:pPr marL="685800" lvl="2" indent="-384048">
              <a:spcBef>
                <a:spcPts val="0"/>
              </a:spcBef>
              <a:buClr>
                <a:schemeClr val="accent1"/>
              </a:buClr>
              <a:buSzPct val="80000"/>
              <a:buFont typeface="Arial" pitchFamily="34" charset="0"/>
              <a:buChar char="•"/>
              <a:defRPr/>
            </a:pPr>
            <a:r>
              <a:rPr lang="en-US" sz="2700" dirty="0" smtClean="0"/>
              <a:t>Policies or strategies</a:t>
            </a:r>
          </a:p>
          <a:p>
            <a:pPr marL="685800" lvl="2" indent="-384048">
              <a:spcBef>
                <a:spcPts val="0"/>
              </a:spcBef>
              <a:buClr>
                <a:schemeClr val="accent1"/>
              </a:buClr>
              <a:buSzPct val="80000"/>
              <a:buFont typeface="Arial" pitchFamily="34" charset="0"/>
              <a:buChar char="•"/>
              <a:defRPr/>
            </a:pPr>
            <a:r>
              <a:rPr lang="en-US" sz="2700" dirty="0" smtClean="0"/>
              <a:t>Products or services</a:t>
            </a:r>
          </a:p>
          <a:p>
            <a:pPr marL="685800" lvl="2" indent="-384048">
              <a:spcBef>
                <a:spcPts val="0"/>
              </a:spcBef>
              <a:buClr>
                <a:schemeClr val="accent1"/>
              </a:buClr>
              <a:buSzPct val="80000"/>
              <a:buFont typeface="Arial" pitchFamily="34" charset="0"/>
              <a:buChar char="•"/>
              <a:defRPr/>
            </a:pPr>
            <a:r>
              <a:rPr lang="en-US" sz="2700" dirty="0" smtClean="0"/>
              <a:t>Processes or systems</a:t>
            </a:r>
          </a:p>
          <a:p>
            <a:pPr marL="685800" lvl="2" indent="-384048">
              <a:spcBef>
                <a:spcPts val="0"/>
              </a:spcBef>
              <a:buClr>
                <a:schemeClr val="accent1"/>
              </a:buClr>
              <a:buSzPct val="80000"/>
              <a:buFont typeface="Arial" pitchFamily="34" charset="0"/>
              <a:buChar char="•"/>
              <a:defRPr/>
            </a:pPr>
            <a:r>
              <a:rPr lang="en-US" sz="2700" dirty="0" smtClean="0"/>
              <a:t>Proposals, contract bids, or job applications</a:t>
            </a:r>
          </a:p>
          <a:p>
            <a:pPr marL="0" marR="0" indent="0" algn="l" defTabSz="914400" rtl="0" eaLnBrk="1" fontAlgn="auto" latinLnBrk="0" hangingPunct="1">
              <a:lnSpc>
                <a:spcPct val="100000"/>
              </a:lnSpc>
              <a:spcBef>
                <a:spcPct val="0"/>
              </a:spcBef>
              <a:spcAft>
                <a:spcPts val="0"/>
              </a:spcAft>
              <a:buClrTx/>
              <a:buSzTx/>
              <a:buFontTx/>
              <a:buNone/>
              <a:tabLst/>
              <a:defRPr/>
            </a:pPr>
            <a:endParaRPr lang="en-US" sz="1200" dirty="0" smtClean="0"/>
          </a:p>
          <a:p>
            <a:pPr>
              <a:spcBef>
                <a:spcPct val="0"/>
              </a:spcBef>
            </a:pPr>
            <a:endParaRPr lang="en-US" dirty="0"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183D9C5-CB8E-4F37-892C-9DABA38C93C9}" type="slidenum">
              <a:rPr lang="en-US"/>
              <a:pPr fontAlgn="base">
                <a:spcBef>
                  <a:spcPct val="0"/>
                </a:spcBef>
                <a:spcAft>
                  <a:spcPct val="0"/>
                </a:spcAft>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2E569A-BB3D-49A6-93F2-3A42AEAE933C}" type="slidenum">
              <a:rPr lang="zh-CN" altLang="en-US" smtClean="0"/>
              <a:pPr/>
              <a:t>30</a:t>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2E569A-BB3D-49A6-93F2-3A42AEAE933C}" type="slidenum">
              <a:rPr lang="zh-CN" altLang="en-US" smtClean="0"/>
              <a:pPr/>
              <a:t>31</a:t>
            </a:fld>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2E569A-BB3D-49A6-93F2-3A42AEAE933C}" type="slidenum">
              <a:rPr lang="zh-CN" altLang="en-US" smtClean="0"/>
              <a:pPr/>
              <a:t>32</a:t>
            </a:fld>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2E569A-BB3D-49A6-93F2-3A42AEAE933C}" type="slidenum">
              <a:rPr lang="zh-CN" altLang="en-US" smtClean="0"/>
              <a:pPr/>
              <a:t>33</a:t>
            </a:fld>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2E569A-BB3D-49A6-93F2-3A42AEAE933C}" type="slidenum">
              <a:rPr lang="zh-CN" altLang="en-US" smtClean="0"/>
              <a:pPr/>
              <a:t>34</a:t>
            </a:fld>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2E569A-BB3D-49A6-93F2-3A42AEAE933C}" type="slidenum">
              <a:rPr lang="zh-CN" altLang="en-US" smtClean="0"/>
              <a:pPr/>
              <a:t>35</a:t>
            </a:fld>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2E569A-BB3D-49A6-93F2-3A42AEAE933C}" type="slidenum">
              <a:rPr lang="zh-CN" altLang="en-US" smtClean="0"/>
              <a:pPr/>
              <a:t>36</a:t>
            </a:fld>
            <a:endParaRPr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2E569A-BB3D-49A6-93F2-3A42AEAE933C}" type="slidenum">
              <a:rPr lang="zh-CN" altLang="en-US" smtClean="0"/>
              <a:pPr/>
              <a:t>37</a:t>
            </a:fld>
            <a:endParaRPr lang="zh-CN"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2E569A-BB3D-49A6-93F2-3A42AEAE933C}" type="slidenum">
              <a:rPr lang="zh-CN" altLang="en-US" smtClean="0"/>
              <a:pPr/>
              <a:t>38</a:t>
            </a:fld>
            <a:endParaRPr lang="zh-CN"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2E569A-BB3D-49A6-93F2-3A42AEAE933C}" type="slidenum">
              <a:rPr lang="zh-CN" altLang="en-US" smtClean="0"/>
              <a:pPr/>
              <a:t>39</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dirty="0" smtClean="0"/>
              <a:t>Davidson, Jane (2004). Evaluation Methodology Basics: The Nuts and Bolts of Sound Evaluation. Sage Publications, Inc. 1</a:t>
            </a:r>
            <a:r>
              <a:rPr lang="en-US" baseline="30000" dirty="0" smtClean="0"/>
              <a:t>st</a:t>
            </a:r>
            <a:r>
              <a:rPr lang="en-US" dirty="0" smtClean="0"/>
              <a:t> Edition.</a:t>
            </a:r>
          </a:p>
          <a:p>
            <a:pPr>
              <a:spcBef>
                <a:spcPct val="0"/>
              </a:spcBef>
            </a:pPr>
            <a:endParaRPr lang="en-US" dirty="0" smtClean="0"/>
          </a:p>
          <a:p>
            <a:pPr>
              <a:spcBef>
                <a:spcPct val="0"/>
              </a:spcBef>
            </a:pPr>
            <a:endParaRPr lang="en-US" dirty="0" smtClean="0"/>
          </a:p>
          <a:p>
            <a:pPr>
              <a:spcBef>
                <a:spcPct val="0"/>
              </a:spcBef>
            </a:pPr>
            <a:r>
              <a:rPr lang="en-US" dirty="0" smtClean="0"/>
              <a:t>Merit is the “intrinsic” value of something; the term is used interchangeably with quality.</a:t>
            </a:r>
          </a:p>
          <a:p>
            <a:pPr>
              <a:spcBef>
                <a:spcPct val="0"/>
              </a:spcBef>
            </a:pPr>
            <a:endParaRPr lang="en-US" dirty="0" smtClean="0"/>
          </a:p>
          <a:p>
            <a:pPr>
              <a:spcBef>
                <a:spcPct val="0"/>
              </a:spcBef>
            </a:pPr>
            <a:r>
              <a:rPr lang="en-US" dirty="0" smtClean="0"/>
              <a:t>Worth is the value of something to an individual, an organization, an institution, or a collective; the term is used interchangeably with value.</a:t>
            </a:r>
          </a:p>
          <a:p>
            <a:pPr>
              <a:spcBef>
                <a:spcPct val="0"/>
              </a:spcBef>
            </a:pPr>
            <a:endParaRPr lang="en-US" dirty="0" smtClean="0"/>
          </a:p>
          <a:p>
            <a:pPr>
              <a:spcBef>
                <a:spcPct val="0"/>
              </a:spcBef>
            </a:pPr>
            <a:endParaRPr lang="en-US" dirty="0"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F69ACE6-7364-4722-8CB2-CBD05FF25CAD}" type="slidenum">
              <a:rPr lang="en-US"/>
              <a:pPr fontAlgn="base">
                <a:spcBef>
                  <a:spcPct val="0"/>
                </a:spcBef>
                <a:spcAft>
                  <a:spcPct val="0"/>
                </a:spcAft>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2E569A-BB3D-49A6-93F2-3A42AEAE933C}" type="slidenum">
              <a:rPr lang="zh-CN" altLang="en-US" smtClean="0"/>
              <a:pPr/>
              <a:t>40</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t>Sound experimental design requires a meaningful baseline and comparisons that control key parameters. Most researchers choose and justify a baseline well, but identifying which parameters to control and how to control them is challenging.</a:t>
            </a:r>
          </a:p>
          <a:p>
            <a:pPr>
              <a:spcBef>
                <a:spcPct val="0"/>
              </a:spcBef>
            </a:pPr>
            <a:endParaRPr lang="en-US" dirty="0"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C31B17E-7549-479D-85B2-9A77C20C4545}"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baseline="0" dirty="0" smtClean="0">
                <a:solidFill>
                  <a:schemeClr val="tx1"/>
                </a:solidFill>
                <a:latin typeface="+mn-lt"/>
                <a:ea typeface="+mn-ea"/>
                <a:cs typeface="+mn-cs"/>
              </a:rPr>
              <a:t>quantitatively and qualitatively evaluated each candidate. Table 1 lists the static and dynamic metrics we used to ensure that the benchmarks were relevant and diverse.</a:t>
            </a:r>
          </a:p>
          <a:p>
            <a:r>
              <a:rPr lang="en-US" sz="1200" kern="1200" baseline="0" dirty="0" smtClean="0">
                <a:solidFill>
                  <a:schemeClr val="tx1"/>
                </a:solidFill>
                <a:latin typeface="+mn-lt"/>
                <a:ea typeface="+mn-ea"/>
                <a:cs typeface="+mn-cs"/>
              </a:rPr>
              <a:t>Researchers need tractable workloads because they often run thousands of executions for a single experiment</a:t>
            </a:r>
            <a:endParaRPr lang="en-US" dirty="0"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1BF494D-109D-4E67-80BE-7DCD30DA8B64}"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b="1" kern="1200" baseline="0" dirty="0" smtClean="0">
                <a:solidFill>
                  <a:schemeClr val="tx1"/>
                </a:solidFill>
                <a:latin typeface="+mn-lt"/>
                <a:ea typeface="+mn-ea"/>
                <a:cs typeface="+mn-cs"/>
              </a:rPr>
              <a:t>Experimental Design</a:t>
            </a:r>
          </a:p>
          <a:p>
            <a:r>
              <a:rPr lang="en-US" sz="1200" kern="1200" baseline="0" dirty="0" smtClean="0">
                <a:solidFill>
                  <a:schemeClr val="tx1"/>
                </a:solidFill>
                <a:latin typeface="+mn-lt"/>
                <a:ea typeface="+mn-ea"/>
                <a:cs typeface="+mn-cs"/>
              </a:rPr>
              <a:t>Sound experimental design requires a meaningful baseline and comparisons that control key parameters. Most researchers choose and justify a baseline well, but identifying which parameters to control and how to control them is challenging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 complexity and degrees of freedom inherent in these systems make it easy to produce misleading results through errors, omissions, or mischief.</a:t>
            </a:r>
          </a:p>
          <a:p>
            <a:r>
              <a:rPr lang="en-US" dirty="0" smtClean="0"/>
              <a:t>In each experimental setting, the relative influence of the degrees of freedom, and how to control them, will vary. For example, when evaluating a </a:t>
            </a:r>
            <a:r>
              <a:rPr lang="en-US" i="1" dirty="0" smtClean="0"/>
              <a:t>new compiler optimization, researchers should hold </a:t>
            </a:r>
            <a:r>
              <a:rPr lang="en-US" dirty="0" smtClean="0"/>
              <a:t>the garbage collection activity constant to keep it from obscuring the effect of the optimization. Comparing on multiple architectures is best, but is limited by the compiler back-end. When </a:t>
            </a:r>
            <a:r>
              <a:rPr lang="en-US" dirty="0" err="1" smtClean="0"/>
              <a:t>evaluatinga</a:t>
            </a:r>
            <a:r>
              <a:rPr lang="en-US" dirty="0" smtClean="0"/>
              <a:t> </a:t>
            </a:r>
            <a:r>
              <a:rPr lang="en-US" i="1" dirty="0" smtClean="0"/>
              <a:t>new architecture, vary the garbage collection load and JIT compiler </a:t>
            </a:r>
            <a:r>
              <a:rPr lang="en-US" dirty="0" smtClean="0"/>
              <a:t>activity, since both have distinctive execution profiles. Since architecture evaluation often involves very expensive simulation, eliminating </a:t>
            </a:r>
            <a:r>
              <a:rPr lang="en-US" dirty="0" err="1" smtClean="0"/>
              <a:t>nondeterminism</a:t>
            </a:r>
            <a:r>
              <a:rPr lang="en-US" dirty="0" smtClean="0"/>
              <a:t> is particularly important </a:t>
            </a:r>
            <a:endParaRPr lang="en-US" b="1" dirty="0"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1A83C45-DBDD-4A43-A130-0DE56D2F3911}" type="slidenum">
              <a:rPr lang="en-US"/>
              <a:pPr fontAlgn="base">
                <a:spcBef>
                  <a:spcPct val="0"/>
                </a:spcBef>
                <a:spcAft>
                  <a:spcPct val="0"/>
                </a:spcAft>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1A83C45-DBDD-4A43-A130-0DE56D2F3911}" type="slidenum">
              <a:rPr lang="en-US"/>
              <a:pPr fontAlgn="base">
                <a:spcBef>
                  <a:spcPct val="0"/>
                </a:spcBef>
                <a:spcAft>
                  <a:spcPct val="0"/>
                </a:spcAft>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marL="420624" indent="-384048" fontAlgn="auto">
              <a:spcAft>
                <a:spcPts val="0"/>
              </a:spcAft>
              <a:buFont typeface="Wingdings 2"/>
              <a:buChar char=""/>
              <a:defRPr/>
            </a:pPr>
            <a:r>
              <a:rPr lang="en-US" dirty="0" smtClean="0"/>
              <a:t>Degrees of freedom</a:t>
            </a:r>
          </a:p>
          <a:p>
            <a:pPr marL="722376" lvl="1" indent="-274320" fontAlgn="auto">
              <a:spcAft>
                <a:spcPts val="0"/>
              </a:spcAft>
              <a:buFont typeface="Wingdings 2"/>
              <a:buChar char=""/>
              <a:defRPr/>
            </a:pPr>
            <a:r>
              <a:rPr lang="en-US" dirty="0" smtClean="0"/>
              <a:t># of freely variable values in the final calculation of a statistic</a:t>
            </a:r>
          </a:p>
          <a:p>
            <a:pPr>
              <a:spcBef>
                <a:spcPct val="0"/>
              </a:spcBef>
            </a:pPr>
            <a:endParaRPr lang="en-US" dirty="0"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4997D95-D81D-464F-9A94-28E0FF85AEB0}"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pPr/>
              <a:t>2011/4/26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pPr/>
              <a:t>2011/4/26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pPr/>
              <a:t>2011/4/26</a:t>
            </a:fld>
            <a:endParaRPr lang="zh-CN" altLang="en-US"/>
          </a:p>
        </p:txBody>
      </p:sp>
      <p:sp>
        <p:nvSpPr>
          <p:cNvPr id="5" name="Footer Placeholder 4"/>
          <p:cNvSpPr>
            <a:spLocks noGrp="1"/>
          </p:cNvSpPr>
          <p:nvPr>
            <p:ph type="ftr" sz="quarter" idx="11"/>
          </p:nvPr>
        </p:nvSpPr>
        <p:spPr>
          <a:xfrm>
            <a:off x="2640597" y="6377459"/>
            <a:ext cx="3836404" cy="365125"/>
          </a:xfrm>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a:buFont typeface="Wingdings 2" pitchFamily="18" charset="2"/>
              <a:buChar char=""/>
              <a:defRPr/>
            </a:lvl1pPr>
            <a:lvl2pPr>
              <a:buFont typeface="Arial" pitchFamily="34" charset="0"/>
              <a:buChar char="•"/>
              <a:defRPr/>
            </a:lvl2pPr>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530820CF-B880-4189-942D-D702A7CBA730}" type="datetimeFigureOut">
              <a:rPr lang="zh-CN" altLang="en-US" smtClean="0"/>
              <a:pPr/>
              <a:t>2011/4/26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30820CF-B880-4189-942D-D702A7CBA730}" type="datetimeFigureOut">
              <a:rPr lang="zh-CN" altLang="en-US" smtClean="0"/>
              <a:pPr/>
              <a:t>2011/4/26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pPr/>
              <a:t>2011/4/26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30820CF-B880-4189-942D-D702A7CBA730}" type="datetimeFigureOut">
              <a:rPr lang="zh-CN" altLang="en-US" smtClean="0"/>
              <a:pPr/>
              <a:t>2011/4/26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30820CF-B880-4189-942D-D702A7CBA730}" type="datetimeFigureOut">
              <a:rPr lang="zh-CN" altLang="en-US" smtClean="0"/>
              <a:pPr/>
              <a:t>2011/4/26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820CF-B880-4189-942D-D702A7CBA730}" type="datetimeFigureOut">
              <a:rPr lang="zh-CN" altLang="en-US" smtClean="0"/>
              <a:pPr/>
              <a:t>2011/4/26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30820CF-B880-4189-942D-D702A7CBA730}" type="datetimeFigureOut">
              <a:rPr lang="zh-CN" altLang="en-US" smtClean="0"/>
              <a:pPr/>
              <a:t>2011/4/26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530820CF-B880-4189-942D-D702A7CBA730}" type="datetimeFigureOut">
              <a:rPr lang="zh-CN" altLang="en-US" smtClean="0"/>
              <a:pPr/>
              <a:t>2011/4/26</a:t>
            </a:fld>
            <a:endParaRPr lang="zh-CN" alt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zh-CN" altLang="en-US"/>
          </a:p>
        </p:txBody>
      </p:sp>
      <p:sp>
        <p:nvSpPr>
          <p:cNvPr id="7" name="Slide Number Placeholder 6"/>
          <p:cNvSpPr>
            <a:spLocks noGrp="1"/>
          </p:cNvSpPr>
          <p:nvPr>
            <p:ph type="sldNum" sz="quarter" idx="12"/>
          </p:nvPr>
        </p:nvSpPr>
        <p:spPr>
          <a:xfrm>
            <a:off x="8339328" y="1170432"/>
            <a:ext cx="733864" cy="201168"/>
          </a:xfrm>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30820CF-B880-4189-942D-D702A7CBA730}" type="datetimeFigureOut">
              <a:rPr lang="zh-CN" altLang="en-US" smtClean="0"/>
              <a:pPr/>
              <a:t>2011/4/26</a:t>
            </a:fld>
            <a:endParaRPr lang="zh-CN" alt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zh-CN" alt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pitchFamily="18" charset="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Arial" pitchFamily="34" charset="0"/>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673225"/>
            <a:ext cx="8458200" cy="1222375"/>
          </a:xfrm>
        </p:spPr>
        <p:txBody>
          <a:bodyPr>
            <a:normAutofit fontScale="90000"/>
          </a:bodyPr>
          <a:lstStyle/>
          <a:p>
            <a:pPr algn="ctr" fontAlgn="auto">
              <a:spcAft>
                <a:spcPts val="0"/>
              </a:spcAft>
              <a:defRPr/>
            </a:pPr>
            <a:r>
              <a:rPr dirty="0" smtClean="0"/>
              <a:t>Evaluation Methodologies</a:t>
            </a:r>
            <a:br>
              <a:rPr dirty="0" smtClean="0"/>
            </a:br>
            <a:r>
              <a:rPr dirty="0" smtClean="0"/>
              <a:t>in Computer Science</a:t>
            </a:r>
            <a:endParaRPr dirty="0"/>
          </a:p>
        </p:txBody>
      </p:sp>
      <p:sp>
        <p:nvSpPr>
          <p:cNvPr id="3" name="Subtitle 2"/>
          <p:cNvSpPr>
            <a:spLocks noGrp="1"/>
          </p:cNvSpPr>
          <p:nvPr>
            <p:ph type="subTitle" idx="1"/>
          </p:nvPr>
        </p:nvSpPr>
        <p:spPr>
          <a:xfrm>
            <a:off x="381000" y="5334000"/>
            <a:ext cx="8458200" cy="615280"/>
          </a:xfrm>
        </p:spPr>
        <p:txBody>
          <a:bodyPr>
            <a:normAutofit/>
          </a:bodyPr>
          <a:lstStyle/>
          <a:p>
            <a:pPr algn="ctr" fontAlgn="auto">
              <a:spcAft>
                <a:spcPts val="0"/>
              </a:spcAft>
              <a:buFont typeface="Wingdings 2"/>
              <a:buNone/>
              <a:defRPr/>
            </a:pPr>
            <a:r>
              <a:rPr lang="en-US" dirty="0" smtClean="0"/>
              <a:t>Mehdi Mirakhorli</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Evaluation Methodologies:</a:t>
            </a:r>
            <a:br>
              <a:rPr lang="en-US" dirty="0" smtClean="0"/>
            </a:br>
            <a:r>
              <a:rPr lang="en-US" dirty="0" smtClean="0"/>
              <a:t>3. Rigorous analysis</a:t>
            </a:r>
            <a:endParaRPr lang="en-US" dirty="0"/>
          </a:p>
        </p:txBody>
      </p:sp>
      <p:sp>
        <p:nvSpPr>
          <p:cNvPr id="3" name="Content Placeholder 2"/>
          <p:cNvSpPr>
            <a:spLocks noGrp="1"/>
          </p:cNvSpPr>
          <p:nvPr>
            <p:ph idx="1"/>
          </p:nvPr>
        </p:nvSpPr>
        <p:spPr/>
        <p:txBody>
          <a:bodyPr>
            <a:normAutofit/>
          </a:bodyPr>
          <a:lstStyle/>
          <a:p>
            <a:pPr marL="420624" indent="-384048">
              <a:buFont typeface="Wingdings 2"/>
              <a:buChar char=""/>
              <a:defRPr/>
            </a:pPr>
            <a:r>
              <a:rPr lang="en-US" dirty="0" smtClean="0"/>
              <a:t>Researchers use data analysis to identify and articulate the significance of experimental results</a:t>
            </a:r>
          </a:p>
          <a:p>
            <a:pPr marL="722376" lvl="1">
              <a:buFont typeface="Wingdings 2"/>
              <a:buChar char=""/>
              <a:defRPr/>
            </a:pPr>
            <a:r>
              <a:rPr lang="en-US" sz="2600" dirty="0" smtClean="0"/>
              <a:t>Challenging in complex systems with sheer volume of results</a:t>
            </a:r>
          </a:p>
          <a:p>
            <a:pPr marL="722376" lvl="1">
              <a:buFont typeface="Wingdings 2"/>
              <a:buChar char=""/>
              <a:defRPr/>
            </a:pPr>
            <a:r>
              <a:rPr lang="en-US" sz="2600" dirty="0" smtClean="0"/>
              <a:t>Aggregating data across repeated experiments is a standard technique for increasing confidence in a noisy environment</a:t>
            </a:r>
          </a:p>
          <a:p>
            <a:pPr marL="722376" lvl="1">
              <a:buFont typeface="Wingdings 2"/>
              <a:buChar char=""/>
              <a:defRPr/>
            </a:pPr>
            <a:r>
              <a:rPr lang="en-US" sz="2600" dirty="0" smtClean="0"/>
              <a:t>Since noise cannot be eliminated altogether, multiple trials are inevitably necessary.</a:t>
            </a:r>
          </a:p>
        </p:txBody>
      </p:sp>
      <p:sp>
        <p:nvSpPr>
          <p:cNvPr id="4" name="Footer Placeholder 3"/>
          <p:cNvSpPr>
            <a:spLocks noGrp="1"/>
          </p:cNvSpPr>
          <p:nvPr>
            <p:ph type="ftr" sz="quarter" idx="11"/>
          </p:nvPr>
        </p:nvSpPr>
        <p:spPr/>
        <p:txBody>
          <a:bodyPr/>
          <a:lstStyle/>
          <a:p>
            <a:pPr>
              <a:defRPr/>
            </a:pP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Evaluation Methodologies:</a:t>
            </a:r>
            <a:br>
              <a:rPr lang="en-US" dirty="0" smtClean="0"/>
            </a:br>
            <a:r>
              <a:rPr lang="en-US" dirty="0" smtClean="0"/>
              <a:t>3. Rigorous analysis</a:t>
            </a:r>
            <a:endParaRPr lang="en-US" dirty="0"/>
          </a:p>
        </p:txBody>
      </p:sp>
      <p:sp>
        <p:nvSpPr>
          <p:cNvPr id="16387" name="Content Placeholder 2"/>
          <p:cNvSpPr>
            <a:spLocks noGrp="1"/>
          </p:cNvSpPr>
          <p:nvPr>
            <p:ph idx="1"/>
          </p:nvPr>
        </p:nvSpPr>
        <p:spPr/>
        <p:txBody>
          <a:bodyPr>
            <a:normAutofit/>
          </a:bodyPr>
          <a:lstStyle/>
          <a:p>
            <a:r>
              <a:rPr lang="en-US" dirty="0" smtClean="0"/>
              <a:t>Reducing </a:t>
            </a:r>
            <a:r>
              <a:rPr lang="en-US" dirty="0" err="1" smtClean="0"/>
              <a:t>nondeterminism</a:t>
            </a:r>
            <a:endParaRPr lang="en-US" dirty="0" smtClean="0"/>
          </a:p>
          <a:p>
            <a:pPr marL="722376" lvl="1">
              <a:buFont typeface="Wingdings 2"/>
              <a:buChar char=""/>
              <a:defRPr/>
            </a:pPr>
            <a:r>
              <a:rPr lang="en-US" sz="3000" dirty="0" smtClean="0"/>
              <a:t>Researchers have only finite resources,  Reducing sources of </a:t>
            </a:r>
            <a:r>
              <a:rPr lang="en-US" sz="3000" dirty="0" err="1" smtClean="0"/>
              <a:t>nondeterminism</a:t>
            </a:r>
            <a:r>
              <a:rPr lang="en-US" sz="3000" dirty="0" smtClean="0"/>
              <a:t> with sound experimental design improves tractability.</a:t>
            </a:r>
            <a:endParaRPr lang="en-US" dirty="0" smtClean="0"/>
          </a:p>
          <a:p>
            <a:r>
              <a:rPr lang="en-US" dirty="0" smtClean="0"/>
              <a:t>Statistical confidence intervals and significance</a:t>
            </a:r>
          </a:p>
          <a:p>
            <a:r>
              <a:rPr lang="en-US" dirty="0" smtClean="0"/>
              <a:t>Show best and worst cases</a:t>
            </a:r>
          </a:p>
        </p:txBody>
      </p:sp>
      <p:sp>
        <p:nvSpPr>
          <p:cNvPr id="4" name="Footer Placeholder 3"/>
          <p:cNvSpPr>
            <a:spLocks noGrp="1"/>
          </p:cNvSpPr>
          <p:nvPr>
            <p:ph type="ftr" sz="quarter" idx="11"/>
          </p:nvPr>
        </p:nvSpPr>
        <p:spPr/>
        <p:txBody>
          <a:bodyPr/>
          <a:lstStyle/>
          <a:p>
            <a:pPr>
              <a:defRPr/>
            </a:pP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dirty="0" smtClean="0"/>
              <a:t>Conclusion</a:t>
            </a:r>
            <a:endParaRPr lang="en-US" dirty="0"/>
          </a:p>
        </p:txBody>
      </p:sp>
      <p:sp>
        <p:nvSpPr>
          <p:cNvPr id="23555" name="Content Placeholder 2"/>
          <p:cNvSpPr>
            <a:spLocks noGrp="1"/>
          </p:cNvSpPr>
          <p:nvPr>
            <p:ph idx="1"/>
          </p:nvPr>
        </p:nvSpPr>
        <p:spPr/>
        <p:txBody>
          <a:bodyPr/>
          <a:lstStyle/>
          <a:p>
            <a:r>
              <a:rPr lang="en-US" dirty="0" smtClean="0"/>
              <a:t>Evaluation methodology underpins all innovation in experimental computer science.</a:t>
            </a:r>
          </a:p>
          <a:p>
            <a:r>
              <a:rPr lang="en-US" dirty="0" smtClean="0"/>
              <a:t>Needs keeping pace with the changes in our field</a:t>
            </a:r>
          </a:p>
          <a:p>
            <a:r>
              <a:rPr lang="en-US" dirty="0" smtClean="0"/>
              <a:t>Need to be adaptable and customizable</a:t>
            </a:r>
          </a:p>
        </p:txBody>
      </p:sp>
      <p:sp>
        <p:nvSpPr>
          <p:cNvPr id="4" name="Footer Placeholder 3"/>
          <p:cNvSpPr>
            <a:spLocks noGrp="1"/>
          </p:cNvSpPr>
          <p:nvPr>
            <p:ph type="ftr" sz="quarter" idx="11"/>
          </p:nvPr>
        </p:nvSpPr>
        <p:spPr/>
        <p:txBody>
          <a:bodyPr/>
          <a:lstStyle/>
          <a:p>
            <a:pPr>
              <a:defRPr/>
            </a:pP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Autofit/>
          </a:bodyPr>
          <a:lstStyle/>
          <a:p>
            <a:r>
              <a:rPr lang="en-US" sz="3200" dirty="0" smtClean="0"/>
              <a:t>Feature Recommendation for Domain Analysis – An Evaluative Case Study</a:t>
            </a:r>
          </a:p>
        </p:txBody>
      </p:sp>
      <p:sp>
        <p:nvSpPr>
          <p:cNvPr id="5" name="Content Placeholder 4"/>
          <p:cNvSpPr>
            <a:spLocks noGrp="1"/>
          </p:cNvSpPr>
          <p:nvPr>
            <p:ph idx="1"/>
          </p:nvPr>
        </p:nvSpPr>
        <p:spPr/>
        <p:txBody>
          <a:bodyPr>
            <a:normAutofit fontScale="55000" lnSpcReduction="20000"/>
          </a:bodyPr>
          <a:lstStyle/>
          <a:p>
            <a:r>
              <a:rPr lang="en-US" dirty="0" smtClean="0"/>
              <a:t>Problem Statement:</a:t>
            </a:r>
          </a:p>
          <a:p>
            <a:pPr lvl="1"/>
            <a:r>
              <a:rPr lang="en-US" dirty="0" smtClean="0"/>
              <a:t>Domain analysis is a labor intensive task</a:t>
            </a:r>
          </a:p>
          <a:p>
            <a:pPr lvl="1"/>
            <a:r>
              <a:rPr lang="en-US" dirty="0" smtClean="0"/>
              <a:t>Existing works rely upon analysts manually reviewing existing requirements documentation or competitors’ product brochures, and are therefore relatively labor intensive.</a:t>
            </a:r>
          </a:p>
          <a:p>
            <a:pPr lvl="1"/>
            <a:r>
              <a:rPr lang="en-US" dirty="0" smtClean="0"/>
              <a:t>Furthermore, the success of these approaches is dependent upon the availability of relevant documents or access to existing project repositories.</a:t>
            </a:r>
          </a:p>
          <a:p>
            <a:pPr lvl="1"/>
            <a:endParaRPr lang="en-US" dirty="0" smtClean="0"/>
          </a:p>
          <a:p>
            <a:pPr marL="438912" lvl="1" indent="-320040">
              <a:spcBef>
                <a:spcPts val="0"/>
              </a:spcBef>
              <a:buClr>
                <a:schemeClr val="accent1"/>
              </a:buClr>
              <a:buSzPct val="80000"/>
              <a:buFont typeface="Wingdings 2" pitchFamily="18" charset="2"/>
              <a:buChar char=""/>
            </a:pPr>
            <a:r>
              <a:rPr lang="en-US" sz="3300" dirty="0" smtClean="0"/>
              <a:t>Proposed Approach</a:t>
            </a:r>
            <a:endParaRPr lang="en-US" dirty="0" smtClean="0"/>
          </a:p>
          <a:p>
            <a:pPr lvl="1"/>
            <a:r>
              <a:rPr lang="en-US" sz="2700" dirty="0" smtClean="0"/>
              <a:t>A recommender system that is designed to reduce the human effort of performing a domain analysis. This approach uses data mining techniques to extract features from online product descriptions and machine learning methods to make feature recommendations during the domain analysis process.</a:t>
            </a:r>
          </a:p>
          <a:p>
            <a:pPr lvl="1"/>
            <a:endParaRPr lang="en-US" sz="2700" dirty="0" smtClean="0"/>
          </a:p>
          <a:p>
            <a:pPr marL="438912" lvl="1" indent="-320040">
              <a:spcBef>
                <a:spcPts val="0"/>
              </a:spcBef>
              <a:buClr>
                <a:schemeClr val="accent1"/>
              </a:buClr>
              <a:buSzPct val="80000"/>
              <a:buFont typeface="Wingdings 2" pitchFamily="18" charset="2"/>
              <a:buChar char=""/>
            </a:pPr>
            <a:r>
              <a:rPr lang="en-US" sz="3300" dirty="0" smtClean="0"/>
              <a:t>Evaluation:</a:t>
            </a:r>
          </a:p>
          <a:p>
            <a:pPr lvl="1"/>
            <a:r>
              <a:rPr lang="en-US" sz="2700" dirty="0" smtClean="0"/>
              <a:t>We explore and evaluate the use of our recommender system in a larger scale software engineering project. The performance of the recommender system is illustrated and evaluated within the context of a case study for an enterprise level collaborative software suite.</a:t>
            </a:r>
          </a:p>
          <a:p>
            <a:pPr marL="438912" lvl="1" indent="-320040">
              <a:spcBef>
                <a:spcPts val="0"/>
              </a:spcBef>
              <a:buClr>
                <a:schemeClr val="accent1"/>
              </a:buClr>
              <a:buSzPct val="80000"/>
              <a:buNone/>
            </a:pPr>
            <a:endParaRPr lang="en-US" dirty="0" smtClean="0"/>
          </a:p>
        </p:txBody>
      </p:sp>
      <p:sp>
        <p:nvSpPr>
          <p:cNvPr id="4" name="Footer Placeholder 3"/>
          <p:cNvSpPr>
            <a:spLocks noGrp="1"/>
          </p:cNvSpPr>
          <p:nvPr>
            <p:ph type="ftr" sz="quarter" idx="11"/>
          </p:nvPr>
        </p:nvSpPr>
        <p:spPr/>
        <p:txBody>
          <a:bodyPr/>
          <a:lstStyle/>
          <a:p>
            <a:pPr>
              <a:defRPr/>
            </a:pP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Autofit/>
          </a:bodyPr>
          <a:lstStyle/>
          <a:p>
            <a:r>
              <a:rPr lang="en-US" sz="3200" dirty="0" smtClean="0"/>
              <a:t>Feature Recommendation for Domain Analysis – An Evaluative Case Study</a:t>
            </a:r>
          </a:p>
        </p:txBody>
      </p:sp>
      <p:sp>
        <p:nvSpPr>
          <p:cNvPr id="5" name="Content Placeholder 4"/>
          <p:cNvSpPr>
            <a:spLocks noGrp="1"/>
          </p:cNvSpPr>
          <p:nvPr>
            <p:ph idx="1"/>
          </p:nvPr>
        </p:nvSpPr>
        <p:spPr/>
        <p:txBody>
          <a:bodyPr>
            <a:normAutofit/>
          </a:bodyPr>
          <a:lstStyle/>
          <a:p>
            <a:r>
              <a:rPr lang="en-US" dirty="0" smtClean="0"/>
              <a:t>Evaluative Case Study: Collaborative Software Suite</a:t>
            </a:r>
          </a:p>
          <a:p>
            <a:pPr marL="438912" lvl="1" indent="-320040">
              <a:spcBef>
                <a:spcPts val="0"/>
              </a:spcBef>
              <a:buClr>
                <a:schemeClr val="accent1"/>
              </a:buClr>
              <a:buSzPct val="80000"/>
              <a:buNone/>
            </a:pPr>
            <a:endParaRPr lang="en-US" dirty="0" smtClean="0"/>
          </a:p>
        </p:txBody>
      </p:sp>
      <p:sp>
        <p:nvSpPr>
          <p:cNvPr id="4" name="Footer Placeholder 3"/>
          <p:cNvSpPr>
            <a:spLocks noGrp="1"/>
          </p:cNvSpPr>
          <p:nvPr>
            <p:ph type="ftr" sz="quarter" idx="11"/>
          </p:nvPr>
        </p:nvSpPr>
        <p:spPr/>
        <p:txBody>
          <a:bodyPr/>
          <a:lstStyle/>
          <a:p>
            <a:pPr>
              <a:defRPr/>
            </a:pPr>
            <a:endParaRPr lang="en-US"/>
          </a:p>
        </p:txBody>
      </p:sp>
      <p:pic>
        <p:nvPicPr>
          <p:cNvPr id="1026" name="Picture 2"/>
          <p:cNvPicPr>
            <a:picLocks noChangeAspect="1" noChangeArrowheads="1"/>
          </p:cNvPicPr>
          <p:nvPr/>
        </p:nvPicPr>
        <p:blipFill>
          <a:blip r:embed="rId3" cstate="print"/>
          <a:srcRect/>
          <a:stretch>
            <a:fillRect/>
          </a:stretch>
        </p:blipFill>
        <p:spPr bwMode="auto">
          <a:xfrm>
            <a:off x="215451" y="4013032"/>
            <a:ext cx="8665083" cy="23682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Autofit/>
          </a:bodyPr>
          <a:lstStyle/>
          <a:p>
            <a:r>
              <a:rPr lang="en-US" sz="3200" dirty="0" smtClean="0"/>
              <a:t>Feature Recommendation for Domain Analysis – An Evaluative Case Study</a:t>
            </a:r>
          </a:p>
        </p:txBody>
      </p:sp>
      <p:sp>
        <p:nvSpPr>
          <p:cNvPr id="5" name="Content Placeholder 4"/>
          <p:cNvSpPr>
            <a:spLocks noGrp="1"/>
          </p:cNvSpPr>
          <p:nvPr>
            <p:ph idx="1"/>
          </p:nvPr>
        </p:nvSpPr>
        <p:spPr/>
        <p:txBody>
          <a:bodyPr>
            <a:normAutofit fontScale="85000" lnSpcReduction="20000"/>
          </a:bodyPr>
          <a:lstStyle/>
          <a:p>
            <a:r>
              <a:rPr lang="en-US" dirty="0" smtClean="0"/>
              <a:t>Case Study Creation Methodology:</a:t>
            </a:r>
          </a:p>
          <a:p>
            <a:pPr lvl="1"/>
            <a:r>
              <a:rPr lang="en-US" dirty="0" smtClean="0"/>
              <a:t>Selection Reason:</a:t>
            </a:r>
          </a:p>
          <a:p>
            <a:pPr lvl="2"/>
            <a:r>
              <a:rPr lang="en-US" dirty="0" smtClean="0"/>
              <a:t>This domain contains a relatively large number of interrelated features.</a:t>
            </a:r>
          </a:p>
          <a:p>
            <a:pPr lvl="2"/>
            <a:r>
              <a:rPr lang="en-US" dirty="0" smtClean="0"/>
              <a:t>Several researchers on our team were familiar with using enterprise level collaborative tools.</a:t>
            </a:r>
          </a:p>
          <a:p>
            <a:pPr lvl="1"/>
            <a:r>
              <a:rPr lang="en-US" dirty="0" smtClean="0"/>
              <a:t>The case study was developed by a member of our research team:</a:t>
            </a:r>
          </a:p>
          <a:p>
            <a:pPr lvl="2"/>
            <a:r>
              <a:rPr lang="en-US" dirty="0" smtClean="0"/>
              <a:t>Followed the FODA method</a:t>
            </a:r>
          </a:p>
          <a:p>
            <a:pPr lvl="2"/>
            <a:r>
              <a:rPr lang="en-US" dirty="0" smtClean="0"/>
              <a:t>Domain model developed based on a combination of expert knowledge and through reviewing of 100 related commercial products publicly available.</a:t>
            </a:r>
          </a:p>
          <a:p>
            <a:pPr lvl="2"/>
            <a:r>
              <a:rPr lang="en-US" dirty="0" smtClean="0"/>
              <a:t>To avoid introducing bias to the experiment, the analyst did not use Softpedia.com, which was the website from which we later mined features to train the recommender system.</a:t>
            </a:r>
          </a:p>
        </p:txBody>
      </p:sp>
      <p:sp>
        <p:nvSpPr>
          <p:cNvPr id="4" name="Footer Placeholder 3"/>
          <p:cNvSpPr>
            <a:spLocks noGrp="1"/>
          </p:cNvSpPr>
          <p:nvPr>
            <p:ph type="ftr" sz="quarter" idx="11"/>
          </p:nvPr>
        </p:nvSpPr>
        <p:spPr/>
        <p:txBody>
          <a:bodyPr/>
          <a:lstStyle/>
          <a:p>
            <a:pPr>
              <a:defRPr/>
            </a:pP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Autofit/>
          </a:bodyPr>
          <a:lstStyle/>
          <a:p>
            <a:r>
              <a:rPr lang="en-US" sz="3200" dirty="0" smtClean="0"/>
              <a:t>Feature Recommendation for Domain Analysis – An Evaluative Case Study</a:t>
            </a:r>
          </a:p>
        </p:txBody>
      </p:sp>
      <p:sp>
        <p:nvSpPr>
          <p:cNvPr id="5" name="Content Placeholder 4"/>
          <p:cNvSpPr>
            <a:spLocks noGrp="1"/>
          </p:cNvSpPr>
          <p:nvPr>
            <p:ph idx="1"/>
          </p:nvPr>
        </p:nvSpPr>
        <p:spPr/>
        <p:txBody>
          <a:bodyPr>
            <a:normAutofit/>
          </a:bodyPr>
          <a:lstStyle/>
          <a:p>
            <a:r>
              <a:rPr lang="en-US" dirty="0" smtClean="0"/>
              <a:t>Feature Recommendation Process:</a:t>
            </a:r>
          </a:p>
          <a:p>
            <a:pPr lvl="2"/>
            <a:r>
              <a:rPr lang="en-US" dirty="0" smtClean="0"/>
              <a:t>Model Creation:</a:t>
            </a:r>
          </a:p>
          <a:p>
            <a:pPr lvl="3"/>
            <a:r>
              <a:rPr lang="en-US" dirty="0" smtClean="0"/>
              <a:t>Product descriptors are mined from online resources, processed using standard information retrieval techniques, and then clustered into features.</a:t>
            </a:r>
          </a:p>
          <a:p>
            <a:pPr lvl="3"/>
            <a:endParaRPr lang="en-US" dirty="0" smtClean="0"/>
          </a:p>
          <a:p>
            <a:pPr lvl="2"/>
            <a:r>
              <a:rPr lang="en-US" dirty="0" smtClean="0"/>
              <a:t>Model Usage:</a:t>
            </a:r>
          </a:p>
          <a:p>
            <a:pPr lvl="3"/>
            <a:r>
              <a:rPr lang="en-US" dirty="0" smtClean="0"/>
              <a:t>An analyst provides an initial textual description of the product to be developed, and information retrieval methods are used to transform this into a partial product profile. Then A hybrid recommender approach is used to generate feature recommendations</a:t>
            </a:r>
          </a:p>
        </p:txBody>
      </p:sp>
      <p:sp>
        <p:nvSpPr>
          <p:cNvPr id="4" name="Footer Placeholder 3"/>
          <p:cNvSpPr>
            <a:spLocks noGrp="1"/>
          </p:cNvSpPr>
          <p:nvPr>
            <p:ph type="ftr" sz="quarter" idx="11"/>
          </p:nvPr>
        </p:nvSpPr>
        <p:spPr/>
        <p:txBody>
          <a:bodyPr/>
          <a:lstStyle/>
          <a:p>
            <a:pPr>
              <a:defRPr/>
            </a:pP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Autofit/>
          </a:bodyPr>
          <a:lstStyle/>
          <a:p>
            <a:r>
              <a:rPr lang="en-US" sz="3200" dirty="0" smtClean="0"/>
              <a:t>Feature Recommendation for Domain Analysis – An Evaluative Case Study</a:t>
            </a:r>
          </a:p>
        </p:txBody>
      </p:sp>
      <p:sp>
        <p:nvSpPr>
          <p:cNvPr id="5" name="Content Placeholder 4"/>
          <p:cNvSpPr>
            <a:spLocks noGrp="1"/>
          </p:cNvSpPr>
          <p:nvPr>
            <p:ph idx="1"/>
          </p:nvPr>
        </p:nvSpPr>
        <p:spPr/>
        <p:txBody>
          <a:bodyPr>
            <a:normAutofit/>
          </a:bodyPr>
          <a:lstStyle/>
          <a:p>
            <a:r>
              <a:rPr lang="en-US" dirty="0" smtClean="0"/>
              <a:t>Experiments:</a:t>
            </a:r>
          </a:p>
          <a:p>
            <a:pPr lvl="2"/>
            <a:r>
              <a:rPr lang="en-US" dirty="0" smtClean="0"/>
              <a:t>Quantitative Analysis:</a:t>
            </a:r>
          </a:p>
          <a:p>
            <a:pPr lvl="3"/>
            <a:r>
              <a:rPr lang="en-US" sz="2100" dirty="0" smtClean="0"/>
              <a:t>Using the case study profile as the ground truth, and then systematically removing parts of the profile, and assessing if the recommender would find them.</a:t>
            </a:r>
          </a:p>
          <a:p>
            <a:pPr lvl="4"/>
            <a:r>
              <a:rPr lang="en-US" sz="2100" dirty="0"/>
              <a:t>S</a:t>
            </a:r>
            <a:r>
              <a:rPr lang="en-US" sz="2100" dirty="0" smtClean="0"/>
              <a:t>tandard leave-one-out</a:t>
            </a:r>
          </a:p>
          <a:p>
            <a:pPr lvl="4"/>
            <a:endParaRPr lang="en-US" sz="2100" dirty="0" smtClean="0"/>
          </a:p>
          <a:p>
            <a:pPr lvl="4"/>
            <a:r>
              <a:rPr lang="en-US" sz="2100" dirty="0" smtClean="0"/>
              <a:t>Growing profile size</a:t>
            </a:r>
          </a:p>
          <a:p>
            <a:pPr lvl="5"/>
            <a:r>
              <a:rPr lang="en-US" sz="2100" dirty="0" smtClean="0"/>
              <a:t>Four </a:t>
            </a:r>
            <a:r>
              <a:rPr lang="en-US" sz="2100" dirty="0"/>
              <a:t>different profile sizes were evaluated: 3, 6, 9, and 12 features</a:t>
            </a:r>
          </a:p>
        </p:txBody>
      </p:sp>
      <p:sp>
        <p:nvSpPr>
          <p:cNvPr id="4" name="Footer Placeholder 3"/>
          <p:cNvSpPr>
            <a:spLocks noGrp="1"/>
          </p:cNvSpPr>
          <p:nvPr>
            <p:ph type="ftr" sz="quarter" idx="11"/>
          </p:nvPr>
        </p:nvSpPr>
        <p:spPr/>
        <p:txBody>
          <a:bodyPr/>
          <a:lstStyle/>
          <a:p>
            <a:pPr>
              <a:defRPr/>
            </a:pP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Autofit/>
          </a:bodyPr>
          <a:lstStyle/>
          <a:p>
            <a:r>
              <a:rPr lang="en-US" sz="3200" dirty="0" smtClean="0"/>
              <a:t>Feature Recommendation for Domain Analysis – An Evaluative Case Study</a:t>
            </a:r>
          </a:p>
        </p:txBody>
      </p:sp>
      <p:sp>
        <p:nvSpPr>
          <p:cNvPr id="5" name="Content Placeholder 4"/>
          <p:cNvSpPr>
            <a:spLocks noGrp="1"/>
          </p:cNvSpPr>
          <p:nvPr>
            <p:ph idx="1"/>
          </p:nvPr>
        </p:nvSpPr>
        <p:spPr/>
        <p:txBody>
          <a:bodyPr>
            <a:normAutofit/>
          </a:bodyPr>
          <a:lstStyle/>
          <a:p>
            <a:r>
              <a:rPr lang="en-US" dirty="0" smtClean="0"/>
              <a:t>Experiments:</a:t>
            </a:r>
          </a:p>
          <a:p>
            <a:pPr lvl="2"/>
            <a:r>
              <a:rPr lang="en-US" dirty="0" smtClean="0"/>
              <a:t>Qualitative Analysis:</a:t>
            </a:r>
          </a:p>
          <a:p>
            <a:pPr lvl="2"/>
            <a:endParaRPr lang="en-US" dirty="0" smtClean="0"/>
          </a:p>
        </p:txBody>
      </p:sp>
      <p:sp>
        <p:nvSpPr>
          <p:cNvPr id="4" name="Footer Placeholder 3"/>
          <p:cNvSpPr>
            <a:spLocks noGrp="1"/>
          </p:cNvSpPr>
          <p:nvPr>
            <p:ph type="ftr" sz="quarter" idx="11"/>
          </p:nvPr>
        </p:nvSpPr>
        <p:spPr/>
        <p:txBody>
          <a:bodyPr/>
          <a:lstStyle/>
          <a:p>
            <a:pPr>
              <a:defRPr/>
            </a:pPr>
            <a:endParaRPr lang="en-US"/>
          </a:p>
        </p:txBody>
      </p:sp>
      <p:pic>
        <p:nvPicPr>
          <p:cNvPr id="2050" name="Picture 2"/>
          <p:cNvPicPr>
            <a:picLocks noChangeAspect="1" noChangeArrowheads="1"/>
          </p:cNvPicPr>
          <p:nvPr/>
        </p:nvPicPr>
        <p:blipFill>
          <a:blip r:embed="rId3" cstate="print"/>
          <a:srcRect/>
          <a:stretch>
            <a:fillRect/>
          </a:stretch>
        </p:blipFill>
        <p:spPr bwMode="auto">
          <a:xfrm>
            <a:off x="1259632" y="3140968"/>
            <a:ext cx="6680835" cy="270700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smtClean="0"/>
              <a:t>Experimental standards</a:t>
            </a:r>
            <a:endParaRPr lang="zh-CN" altLang="en-US" dirty="0"/>
          </a:p>
        </p:txBody>
      </p:sp>
      <p:sp>
        <p:nvSpPr>
          <p:cNvPr id="3" name="副标题 2"/>
          <p:cNvSpPr>
            <a:spLocks noGrp="1"/>
          </p:cNvSpPr>
          <p:nvPr>
            <p:ph type="subTitle" idx="1"/>
          </p:nvPr>
        </p:nvSpPr>
        <p:spPr/>
        <p:txBody>
          <a:bodyPr/>
          <a:lstStyle/>
          <a:p>
            <a:r>
              <a:rPr lang="en-US" altLang="zh-CN" dirty="0" err="1" smtClean="0"/>
              <a:t>Yuet</a:t>
            </a:r>
            <a:r>
              <a:rPr lang="en-US" altLang="zh-CN" dirty="0" smtClean="0"/>
              <a:t> Ling Wong</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Introduction</a:t>
            </a:r>
          </a:p>
        </p:txBody>
      </p:sp>
      <p:sp>
        <p:nvSpPr>
          <p:cNvPr id="3" name="Content Placeholder 2"/>
          <p:cNvSpPr>
            <a:spLocks noGrp="1"/>
          </p:cNvSpPr>
          <p:nvPr>
            <p:ph idx="1"/>
          </p:nvPr>
        </p:nvSpPr>
        <p:spPr/>
        <p:txBody>
          <a:bodyPr>
            <a:normAutofit/>
          </a:bodyPr>
          <a:lstStyle/>
          <a:p>
            <a:pPr marL="420624" indent="-384048" fontAlgn="auto">
              <a:spcAft>
                <a:spcPts val="0"/>
              </a:spcAft>
              <a:buFont typeface="Wingdings 2"/>
              <a:buChar char=""/>
              <a:defRPr/>
            </a:pPr>
            <a:r>
              <a:rPr lang="en-US" dirty="0" smtClean="0"/>
              <a:t>Evaluation Methodologies:</a:t>
            </a:r>
          </a:p>
          <a:p>
            <a:pPr marL="722376" lvl="1" indent="-274320" fontAlgn="auto">
              <a:spcAft>
                <a:spcPts val="0"/>
              </a:spcAft>
              <a:buFont typeface="Wingdings 2"/>
              <a:buChar char=""/>
              <a:defRPr/>
            </a:pPr>
            <a:r>
              <a:rPr lang="en-US" dirty="0" smtClean="0"/>
              <a:t>Basic Definitions </a:t>
            </a:r>
          </a:p>
          <a:p>
            <a:pPr marL="722376" lvl="1" indent="-274320" fontAlgn="auto">
              <a:spcAft>
                <a:spcPts val="0"/>
              </a:spcAft>
              <a:buFont typeface="Wingdings 2"/>
              <a:buChar char=""/>
              <a:defRPr/>
            </a:pPr>
            <a:r>
              <a:rPr lang="en-US" dirty="0" smtClean="0"/>
              <a:t>Key Characteristics</a:t>
            </a:r>
          </a:p>
          <a:p>
            <a:pPr marL="722376" lvl="1" indent="-274320" fontAlgn="auto">
              <a:spcAft>
                <a:spcPts val="0"/>
              </a:spcAft>
              <a:buFont typeface="Wingdings 2"/>
              <a:buChar char=""/>
              <a:defRPr/>
            </a:pPr>
            <a:endParaRPr lang="en-US" dirty="0" smtClean="0"/>
          </a:p>
          <a:p>
            <a:pPr marL="420624" indent="-384048">
              <a:buFont typeface="Wingdings 2"/>
              <a:buChar char=""/>
              <a:defRPr/>
            </a:pPr>
            <a:r>
              <a:rPr lang="en-US" dirty="0" smtClean="0"/>
              <a:t>Feature Recommendation for Domain Analysis – An Evaluative Case Study</a:t>
            </a:r>
          </a:p>
        </p:txBody>
      </p:sp>
      <p:sp>
        <p:nvSpPr>
          <p:cNvPr id="4" name="Footer Placeholder 3"/>
          <p:cNvSpPr>
            <a:spLocks noGrp="1"/>
          </p:cNvSpPr>
          <p:nvPr>
            <p:ph type="ftr" sz="quarter" idx="11"/>
          </p:nvPr>
        </p:nvSpPr>
        <p:spPr/>
        <p:txBody>
          <a:bodyPr/>
          <a:lstStyle/>
          <a:p>
            <a:pPr>
              <a:defRPr/>
            </a:pP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Why do we need experiment standards</a:t>
            </a:r>
            <a:endParaRPr lang="zh-CN" altLang="en-US" dirty="0"/>
          </a:p>
        </p:txBody>
      </p:sp>
      <p:sp>
        <p:nvSpPr>
          <p:cNvPr id="3" name="内容占位符 2"/>
          <p:cNvSpPr>
            <a:spLocks noGrp="1"/>
          </p:cNvSpPr>
          <p:nvPr>
            <p:ph idx="1"/>
          </p:nvPr>
        </p:nvSpPr>
        <p:spPr/>
        <p:txBody>
          <a:bodyPr/>
          <a:lstStyle/>
          <a:p>
            <a:r>
              <a:rPr lang="en-US" altLang="zh-CN" dirty="0" smtClean="0"/>
              <a:t>Researchers are expected to be ethical</a:t>
            </a:r>
          </a:p>
          <a:p>
            <a:r>
              <a:rPr lang="en-US" altLang="zh-CN" dirty="0" smtClean="0"/>
              <a:t>A key element of ethical behavior is the standards for conduct and recording  of experiments</a:t>
            </a:r>
          </a:p>
          <a:p>
            <a:r>
              <a:rPr lang="en-US" altLang="zh-CN" dirty="0" smtClean="0"/>
              <a:t>In computer science, there are no widely accepted standards for recording experiments or for making such records available</a:t>
            </a:r>
            <a:endParaRPr lang="zh-CN"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Standards for experimentation</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dirty="0" smtClean="0"/>
              <a:t>Some communities such as Commission on Research Integrity have developed some standards and guidelines</a:t>
            </a:r>
          </a:p>
          <a:p>
            <a:r>
              <a:rPr lang="en-US" altLang="zh-CN" dirty="0" smtClean="0"/>
              <a:t>Some of the detail will not apply to all disciplines</a:t>
            </a:r>
          </a:p>
          <a:p>
            <a:r>
              <a:rPr lang="en-US" altLang="zh-CN" dirty="0" smtClean="0"/>
              <a:t>The need for good records has been highlighted by recent cases of academic fraud</a:t>
            </a:r>
          </a:p>
          <a:p>
            <a:pPr lvl="1"/>
            <a:r>
              <a:rPr lang="en-US" altLang="zh-CN" dirty="0" smtClean="0"/>
              <a:t>Two cases of medical drug</a:t>
            </a:r>
          </a:p>
          <a:p>
            <a:r>
              <a:rPr lang="en-US" altLang="zh-CN" dirty="0" smtClean="0"/>
              <a:t>Experiment records are not only constraint to observed values, but also record a considerable mass of material</a:t>
            </a:r>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Motivations for record-keeping</a:t>
            </a:r>
            <a:endParaRPr lang="zh-CN" altLang="en-US" dirty="0"/>
          </a:p>
        </p:txBody>
      </p:sp>
      <p:sp>
        <p:nvSpPr>
          <p:cNvPr id="3" name="内容占位符 2"/>
          <p:cNvSpPr>
            <a:spLocks noGrp="1"/>
          </p:cNvSpPr>
          <p:nvPr>
            <p:ph idx="1"/>
          </p:nvPr>
        </p:nvSpPr>
        <p:spPr/>
        <p:txBody>
          <a:bodyPr>
            <a:normAutofit fontScale="85000" lnSpcReduction="10000"/>
          </a:bodyPr>
          <a:lstStyle/>
          <a:p>
            <a:r>
              <a:rPr lang="en-US" altLang="zh-CN" dirty="0" smtClean="0"/>
              <a:t>evidence of precedent</a:t>
            </a:r>
          </a:p>
          <a:p>
            <a:pPr marL="722376" lvl="1">
              <a:buFont typeface="Wingdings 2"/>
              <a:buChar char=""/>
              <a:defRPr/>
            </a:pPr>
            <a:r>
              <a:rPr lang="en-US" altLang="zh-CN" dirty="0" smtClean="0"/>
              <a:t>Newton’s note: optics effects—the advent of quantum mechanics</a:t>
            </a:r>
          </a:p>
          <a:p>
            <a:r>
              <a:rPr lang="en-US" altLang="zh-CN" dirty="0" smtClean="0"/>
              <a:t>Rigor: some kind of predetermined template require a certain degree of care</a:t>
            </a:r>
          </a:p>
          <a:p>
            <a:r>
              <a:rPr lang="en-US" altLang="zh-CN" dirty="0" smtClean="0"/>
              <a:t>Elucidation: forces the researchers to state thoughts clearly and to clarify vague ideas</a:t>
            </a:r>
          </a:p>
          <a:p>
            <a:r>
              <a:rPr lang="en-US" altLang="zh-CN" dirty="0" smtClean="0"/>
              <a:t>Reproduction: sometimes difficult to reproduce the same result, but should provide similar conclusion—psychology experiment</a:t>
            </a:r>
          </a:p>
          <a:p>
            <a:r>
              <a:rPr lang="en-US" altLang="zh-CN" dirty="0" smtClean="0"/>
              <a:t>Verification:  never exact, for detecting misconduct</a:t>
            </a:r>
            <a:endParaRPr lang="zh-CN"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Experiment in computer science</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dirty="0" smtClean="0"/>
              <a:t>Computer science is a broad discipline and the kinds of records depend on the kind of research</a:t>
            </a:r>
          </a:p>
          <a:p>
            <a:r>
              <a:rPr lang="en-US" altLang="zh-CN" dirty="0" smtClean="0"/>
              <a:t>The outcome of experiments is researcher-dependent: test algorithm</a:t>
            </a:r>
          </a:p>
          <a:p>
            <a:r>
              <a:rPr lang="en-US" altLang="zh-CN" dirty="0" smtClean="0"/>
              <a:t>Results are hard to replicate especially small improvement between one algorithm and another</a:t>
            </a:r>
          </a:p>
          <a:p>
            <a:r>
              <a:rPr lang="en-US" altLang="zh-CN" dirty="0" smtClean="0"/>
              <a:t>Another problem relying on code as record is the evaluation of algorithm involves other factors such as data set and parameter values. </a:t>
            </a:r>
            <a:endParaRPr lang="zh-CN"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Practice in computer science</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zh-CN" dirty="0" smtClean="0"/>
              <a:t>Hard to maintain the version of code</a:t>
            </a:r>
          </a:p>
          <a:p>
            <a:r>
              <a:rPr lang="en-US" altLang="zh-CN" dirty="0" smtClean="0"/>
              <a:t>Automatic mechanisms store information indiscriminately</a:t>
            </a:r>
          </a:p>
          <a:p>
            <a:r>
              <a:rPr lang="en-US" altLang="zh-CN" dirty="0" smtClean="0"/>
              <a:t>Three separate, mutually supporting elements:</a:t>
            </a:r>
          </a:p>
          <a:p>
            <a:pPr marL="722376" lvl="1">
              <a:buFont typeface="Wingdings 2"/>
              <a:buChar char=""/>
              <a:defRPr/>
            </a:pPr>
            <a:r>
              <a:rPr lang="en-US" altLang="zh-CN" sz="2600" dirty="0" smtClean="0"/>
              <a:t>Notebooks: record dates, daily notes, names and locations and so on</a:t>
            </a:r>
          </a:p>
          <a:p>
            <a:pPr marL="722376" lvl="1">
              <a:buFont typeface="Wingdings 2"/>
              <a:buChar char=""/>
              <a:defRPr/>
            </a:pPr>
            <a:r>
              <a:rPr lang="en-US" altLang="zh-CN" sz="2600" dirty="0" smtClean="0"/>
              <a:t>Code: major versions could be kept</a:t>
            </a:r>
          </a:p>
          <a:p>
            <a:pPr marL="722376" lvl="1">
              <a:buFont typeface="Wingdings 2"/>
              <a:buChar char=""/>
              <a:defRPr/>
            </a:pPr>
            <a:r>
              <a:rPr lang="en-US" altLang="zh-CN" sz="2600" dirty="0" smtClean="0"/>
              <a:t>Logs: the data as reduced by some process for human consumption – a summary table, list of averaged values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lstStyle/>
          <a:p>
            <a:r>
              <a:rPr lang="en-US" altLang="zh-CN" dirty="0" smtClean="0"/>
              <a:t>Reliability and construct validity</a:t>
            </a:r>
            <a:endParaRPr lang="zh-CN" altLang="en-US" dirty="0"/>
          </a:p>
        </p:txBody>
      </p:sp>
      <p:sp>
        <p:nvSpPr>
          <p:cNvPr id="5" name="副标题 4"/>
          <p:cNvSpPr>
            <a:spLocks noGrp="1"/>
          </p:cNvSpPr>
          <p:nvPr>
            <p:ph type="subTitle"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Reliability</a:t>
            </a:r>
            <a:endParaRPr lang="zh-CN" altLang="en-US" dirty="0"/>
          </a:p>
        </p:txBody>
      </p:sp>
      <p:sp>
        <p:nvSpPr>
          <p:cNvPr id="3" name="内容占位符 2"/>
          <p:cNvSpPr>
            <a:spLocks noGrp="1"/>
          </p:cNvSpPr>
          <p:nvPr>
            <p:ph idx="1"/>
          </p:nvPr>
        </p:nvSpPr>
        <p:spPr/>
        <p:txBody>
          <a:bodyPr/>
          <a:lstStyle/>
          <a:p>
            <a:r>
              <a:rPr lang="en-US" altLang="zh-CN" dirty="0" smtClean="0"/>
              <a:t>Reliability is the consistency or repeatability of your measures</a:t>
            </a:r>
          </a:p>
          <a:p>
            <a:pPr marL="722376" lvl="1">
              <a:lnSpc>
                <a:spcPct val="90000"/>
              </a:lnSpc>
              <a:buFont typeface="Wingdings 2"/>
              <a:buChar char=""/>
              <a:defRPr/>
            </a:pPr>
            <a:r>
              <a:rPr lang="en-US" altLang="zh-CN" sz="2400" dirty="0" smtClean="0"/>
              <a:t>The foundation of reliability: the true score theory of measurement</a:t>
            </a:r>
          </a:p>
          <a:p>
            <a:pPr marL="722376" lvl="1">
              <a:lnSpc>
                <a:spcPct val="90000"/>
              </a:lnSpc>
              <a:buFont typeface="Wingdings 2"/>
              <a:buChar char=""/>
              <a:defRPr/>
            </a:pPr>
            <a:r>
              <a:rPr lang="en-US" altLang="zh-CN" sz="2400" dirty="0" smtClean="0"/>
              <a:t>Different types of measure error</a:t>
            </a:r>
          </a:p>
          <a:p>
            <a:pPr marL="722376" lvl="1">
              <a:lnSpc>
                <a:spcPct val="90000"/>
              </a:lnSpc>
              <a:buFont typeface="Wingdings 2"/>
              <a:buChar char=""/>
              <a:defRPr/>
            </a:pPr>
            <a:r>
              <a:rPr lang="en-US" altLang="zh-CN" sz="2400" dirty="0" smtClean="0"/>
              <a:t>Theory of reliability</a:t>
            </a:r>
          </a:p>
          <a:p>
            <a:pPr marL="722376" lvl="1">
              <a:lnSpc>
                <a:spcPct val="90000"/>
              </a:lnSpc>
              <a:buFont typeface="Wingdings 2"/>
              <a:buChar char=""/>
              <a:defRPr/>
            </a:pPr>
            <a:r>
              <a:rPr lang="en-US" altLang="zh-CN" sz="2400" dirty="0" smtClean="0"/>
              <a:t>Different types of reliability</a:t>
            </a:r>
          </a:p>
          <a:p>
            <a:pPr marL="722376" lvl="1">
              <a:lnSpc>
                <a:spcPct val="90000"/>
              </a:lnSpc>
              <a:buFont typeface="Wingdings 2"/>
              <a:buChar char=""/>
              <a:defRPr/>
            </a:pPr>
            <a:r>
              <a:rPr lang="en-US" altLang="zh-CN" sz="2400" dirty="0" smtClean="0"/>
              <a:t>The relationships between reliability and validity in measurement</a:t>
            </a:r>
          </a:p>
          <a:p>
            <a:pPr lvl="1"/>
            <a:endParaRPr lang="zh-CN"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True score theory</a:t>
            </a:r>
            <a:endParaRPr lang="zh-CN" altLang="en-US" dirty="0"/>
          </a:p>
        </p:txBody>
      </p:sp>
      <p:sp>
        <p:nvSpPr>
          <p:cNvPr id="3" name="内容占位符 2"/>
          <p:cNvSpPr>
            <a:spLocks noGrp="1"/>
          </p:cNvSpPr>
          <p:nvPr>
            <p:ph idx="1"/>
          </p:nvPr>
        </p:nvSpPr>
        <p:spPr/>
        <p:txBody>
          <a:bodyPr>
            <a:normAutofit lnSpcReduction="10000"/>
          </a:bodyPr>
          <a:lstStyle/>
          <a:p>
            <a:r>
              <a:rPr lang="en-US" altLang="zh-CN" dirty="0" smtClean="0"/>
              <a:t>Observed score  = true ability + random error</a:t>
            </a:r>
          </a:p>
          <a:p>
            <a:r>
              <a:rPr lang="en-US" altLang="zh-CN" dirty="0" smtClean="0"/>
              <a:t>It is a simple yet powerful model for measurement</a:t>
            </a:r>
          </a:p>
          <a:p>
            <a:r>
              <a:rPr lang="en-US" altLang="zh-CN" dirty="0" smtClean="0"/>
              <a:t>It is the foundation of reliability theory</a:t>
            </a:r>
          </a:p>
          <a:p>
            <a:pPr marL="722376" lvl="1">
              <a:buFont typeface="Wingdings 2"/>
              <a:buChar char=""/>
              <a:defRPr/>
            </a:pPr>
            <a:r>
              <a:rPr lang="en-US" altLang="zh-CN" sz="2400" dirty="0" smtClean="0"/>
              <a:t>No random error is perfectly reliable</a:t>
            </a:r>
          </a:p>
          <a:p>
            <a:pPr marL="722376" lvl="1">
              <a:buFont typeface="Wingdings 2"/>
              <a:buChar char=""/>
              <a:defRPr/>
            </a:pPr>
            <a:r>
              <a:rPr lang="en-US" altLang="zh-CN" sz="2400" dirty="0" smtClean="0"/>
              <a:t>No true score has zero reliability</a:t>
            </a:r>
          </a:p>
          <a:p>
            <a:r>
              <a:rPr lang="en-US" altLang="zh-CN" dirty="0" smtClean="0"/>
              <a:t>It can be used in computer simulation as the basis for generating “observed” scores with certain known properties </a:t>
            </a:r>
          </a:p>
          <a:p>
            <a:endParaRPr lang="zh-CN"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Different types of measure error</a:t>
            </a:r>
            <a:endParaRPr lang="zh-CN" altLang="en-US" dirty="0"/>
          </a:p>
        </p:txBody>
      </p:sp>
      <p:sp>
        <p:nvSpPr>
          <p:cNvPr id="3" name="内容占位符 2"/>
          <p:cNvSpPr>
            <a:spLocks noGrp="1"/>
          </p:cNvSpPr>
          <p:nvPr>
            <p:ph idx="1"/>
          </p:nvPr>
        </p:nvSpPr>
        <p:spPr/>
        <p:txBody>
          <a:bodyPr>
            <a:normAutofit fontScale="62500" lnSpcReduction="20000"/>
          </a:bodyPr>
          <a:lstStyle/>
          <a:p>
            <a:r>
              <a:rPr lang="en-US" altLang="zh-CN" dirty="0" smtClean="0"/>
              <a:t>X = T + </a:t>
            </a:r>
            <a:r>
              <a:rPr lang="en-US" altLang="zh-CN" dirty="0" err="1" smtClean="0"/>
              <a:t>e</a:t>
            </a:r>
            <a:r>
              <a:rPr lang="en-US" altLang="zh-CN" sz="1800" dirty="0" err="1" smtClean="0"/>
              <a:t>r</a:t>
            </a:r>
            <a:r>
              <a:rPr lang="en-US" altLang="zh-CN" dirty="0" smtClean="0"/>
              <a:t> + </a:t>
            </a:r>
            <a:r>
              <a:rPr lang="en-US" altLang="zh-CN" dirty="0" err="1" smtClean="0"/>
              <a:t>e</a:t>
            </a:r>
            <a:r>
              <a:rPr lang="en-US" altLang="zh-CN" sz="1800" dirty="0" err="1" smtClean="0"/>
              <a:t>s</a:t>
            </a:r>
            <a:endParaRPr lang="en-US" altLang="zh-CN" dirty="0" smtClean="0"/>
          </a:p>
          <a:p>
            <a:r>
              <a:rPr lang="en-US" altLang="zh-CN" dirty="0" smtClean="0"/>
              <a:t>Random error</a:t>
            </a:r>
          </a:p>
          <a:p>
            <a:pPr marL="722376" lvl="1">
              <a:buFont typeface="Wingdings 2"/>
              <a:buChar char=""/>
              <a:defRPr/>
            </a:pPr>
            <a:r>
              <a:rPr lang="en-US" altLang="zh-CN" sz="3400" dirty="0" smtClean="0"/>
              <a:t>Cause by any factors that randomly affect measurement of the variable</a:t>
            </a:r>
          </a:p>
          <a:p>
            <a:pPr marL="722376" lvl="1">
              <a:buFont typeface="Wingdings 2"/>
              <a:buChar char=""/>
              <a:defRPr/>
            </a:pPr>
            <a:r>
              <a:rPr lang="en-US" altLang="zh-CN" sz="3400" dirty="0" smtClean="0"/>
              <a:t>Sum to 0 and does not affect the average</a:t>
            </a:r>
          </a:p>
          <a:p>
            <a:r>
              <a:rPr lang="en-US" altLang="zh-CN" dirty="0" smtClean="0"/>
              <a:t>Systematic error</a:t>
            </a:r>
          </a:p>
          <a:p>
            <a:pPr marL="722376" lvl="1">
              <a:buFont typeface="Wingdings 2"/>
              <a:buChar char=""/>
              <a:defRPr/>
            </a:pPr>
            <a:r>
              <a:rPr lang="en-US" altLang="zh-CN" sz="3400" dirty="0" smtClean="0"/>
              <a:t>Cause by any factors that systematically affect measurement </a:t>
            </a:r>
          </a:p>
          <a:p>
            <a:pPr marL="722376" lvl="1">
              <a:buFont typeface="Wingdings 2"/>
              <a:buChar char=""/>
              <a:defRPr/>
            </a:pPr>
            <a:r>
              <a:rPr lang="en-US" altLang="zh-CN" sz="3400" dirty="0" smtClean="0"/>
              <a:t>Consistently either positive or negative</a:t>
            </a:r>
          </a:p>
          <a:p>
            <a:r>
              <a:rPr lang="en-US" altLang="zh-CN" dirty="0" smtClean="0"/>
              <a:t>Reducing measurement error</a:t>
            </a:r>
          </a:p>
          <a:p>
            <a:pPr marL="722376" lvl="1">
              <a:buFont typeface="Wingdings 2"/>
              <a:buChar char=""/>
              <a:defRPr/>
            </a:pPr>
            <a:r>
              <a:rPr lang="en-US" altLang="zh-CN" sz="3400" dirty="0" smtClean="0"/>
              <a:t>Pilot study</a:t>
            </a:r>
          </a:p>
          <a:p>
            <a:pPr marL="722376" lvl="1">
              <a:buFont typeface="Wingdings 2"/>
              <a:buChar char=""/>
              <a:defRPr/>
            </a:pPr>
            <a:r>
              <a:rPr lang="en-US" altLang="zh-CN" sz="3400" dirty="0" smtClean="0"/>
              <a:t>Training</a:t>
            </a:r>
          </a:p>
          <a:p>
            <a:pPr marL="722376" lvl="1">
              <a:buFont typeface="Wingdings 2"/>
              <a:buChar char=""/>
              <a:defRPr/>
            </a:pPr>
            <a:r>
              <a:rPr lang="en-US" altLang="zh-CN" sz="3400" dirty="0" smtClean="0"/>
              <a:t>Double check the data thoroughly</a:t>
            </a:r>
          </a:p>
          <a:p>
            <a:pPr marL="722376" lvl="1">
              <a:buFont typeface="Wingdings 2"/>
              <a:buChar char=""/>
              <a:defRPr/>
            </a:pPr>
            <a:r>
              <a:rPr lang="en-US" altLang="zh-CN" sz="3400" dirty="0" smtClean="0"/>
              <a:t>Use statistical procedure</a:t>
            </a:r>
          </a:p>
          <a:p>
            <a:pPr marL="722376" lvl="1">
              <a:buFont typeface="Wingdings 2"/>
              <a:buChar char=""/>
              <a:defRPr/>
            </a:pPr>
            <a:r>
              <a:rPr lang="en-US" altLang="zh-CN" sz="3400" dirty="0" smtClean="0"/>
              <a:t>Use multiple measures</a:t>
            </a:r>
          </a:p>
          <a:p>
            <a:pPr lvl="1"/>
            <a:endParaRPr lang="en-US" altLang="zh-CN" dirty="0" smtClean="0"/>
          </a:p>
          <a:p>
            <a:pPr lvl="1"/>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Theory of reliability</a:t>
            </a:r>
            <a:endParaRPr lang="zh-CN" altLang="en-US" dirty="0"/>
          </a:p>
        </p:txBody>
      </p:sp>
      <p:sp>
        <p:nvSpPr>
          <p:cNvPr id="3" name="内容占位符 2"/>
          <p:cNvSpPr>
            <a:spLocks noGrp="1"/>
          </p:cNvSpPr>
          <p:nvPr>
            <p:ph idx="1"/>
          </p:nvPr>
        </p:nvSpPr>
        <p:spPr/>
        <p:txBody>
          <a:bodyPr/>
          <a:lstStyle/>
          <a:p>
            <a:r>
              <a:rPr lang="en-US" altLang="zh-CN" dirty="0" smtClean="0"/>
              <a:t>In research, reliability means “repeatability” or “consistency”</a:t>
            </a:r>
          </a:p>
          <a:p>
            <a:r>
              <a:rPr lang="en-US" altLang="zh-CN" dirty="0" smtClean="0"/>
              <a:t>Reliability is a ratio or fraction: </a:t>
            </a:r>
          </a:p>
          <a:p>
            <a:pPr marL="722376" lvl="1">
              <a:lnSpc>
                <a:spcPct val="80000"/>
              </a:lnSpc>
              <a:buFont typeface="Wingdings 2"/>
              <a:buChar char=""/>
              <a:defRPr/>
            </a:pPr>
            <a:r>
              <a:rPr lang="en-US" altLang="zh-CN" sz="2100" dirty="0" smtClean="0"/>
              <a:t>true level/the entire measure—</a:t>
            </a:r>
            <a:r>
              <a:rPr lang="en-US" altLang="zh-CN" sz="2100" dirty="0" err="1" smtClean="0"/>
              <a:t>var</a:t>
            </a:r>
            <a:r>
              <a:rPr lang="en-US" altLang="zh-CN" sz="2100" dirty="0" smtClean="0"/>
              <a:t>(T)/</a:t>
            </a:r>
            <a:r>
              <a:rPr lang="en-US" altLang="zh-CN" sz="2100" dirty="0" err="1" smtClean="0"/>
              <a:t>var</a:t>
            </a:r>
            <a:r>
              <a:rPr lang="en-US" altLang="zh-CN" sz="2100" dirty="0" smtClean="0"/>
              <a:t>(X)</a:t>
            </a:r>
          </a:p>
          <a:p>
            <a:pPr marL="722376" lvl="1">
              <a:lnSpc>
                <a:spcPct val="80000"/>
              </a:lnSpc>
              <a:buFont typeface="Wingdings 2"/>
              <a:buChar char=""/>
              <a:defRPr/>
            </a:pPr>
            <a:r>
              <a:rPr lang="en-US" altLang="zh-CN" sz="2100" dirty="0" smtClean="0"/>
              <a:t>Covariance(X1,X2)/</a:t>
            </a:r>
            <a:r>
              <a:rPr lang="en-US" altLang="zh-CN" sz="2100" dirty="0" err="1" smtClean="0"/>
              <a:t>sd</a:t>
            </a:r>
            <a:r>
              <a:rPr lang="en-US" altLang="zh-CN" sz="2100" dirty="0" smtClean="0"/>
              <a:t>(X1)*</a:t>
            </a:r>
            <a:r>
              <a:rPr lang="en-US" altLang="zh-CN" sz="2100" dirty="0" err="1" smtClean="0"/>
              <a:t>sd</a:t>
            </a:r>
            <a:r>
              <a:rPr lang="en-US" altLang="zh-CN" sz="2100" dirty="0" smtClean="0"/>
              <a:t>(X2)</a:t>
            </a:r>
          </a:p>
          <a:p>
            <a:r>
              <a:rPr lang="en-US" altLang="zh-CN" dirty="0" smtClean="0"/>
              <a:t>We can not calculate reliability because we can not measure the true score but we can estimate (between 0 and 1)</a:t>
            </a:r>
          </a:p>
          <a:p>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fontAlgn="auto">
              <a:spcAft>
                <a:spcPts val="0"/>
              </a:spcAft>
              <a:defRPr/>
            </a:pPr>
            <a:r>
              <a:rPr lang="en-US" dirty="0" smtClean="0"/>
              <a:t>Evaluation Methodologies</a:t>
            </a:r>
            <a:endParaRPr lang="en-US" dirty="0"/>
          </a:p>
        </p:txBody>
      </p:sp>
      <p:sp>
        <p:nvSpPr>
          <p:cNvPr id="3" name="Content Placeholder 2"/>
          <p:cNvSpPr>
            <a:spLocks noGrp="1"/>
          </p:cNvSpPr>
          <p:nvPr>
            <p:ph idx="1"/>
          </p:nvPr>
        </p:nvSpPr>
        <p:spPr/>
        <p:txBody>
          <a:bodyPr>
            <a:normAutofit/>
          </a:bodyPr>
          <a:lstStyle/>
          <a:p>
            <a:pPr marL="420624" indent="-384048">
              <a:buNone/>
              <a:defRPr/>
            </a:pPr>
            <a:r>
              <a:rPr lang="en-US" dirty="0" smtClean="0"/>
              <a:t>Basic Definition:</a:t>
            </a:r>
          </a:p>
          <a:p>
            <a:pPr marL="420624" indent="-384048">
              <a:buNone/>
              <a:defRPr/>
            </a:pPr>
            <a:endParaRPr lang="en-US" sz="2600" dirty="0" smtClean="0"/>
          </a:p>
          <a:p>
            <a:pPr marL="420624" indent="-384048">
              <a:buFont typeface="Wingdings 2"/>
              <a:buChar char=""/>
              <a:defRPr/>
            </a:pPr>
            <a:r>
              <a:rPr lang="en-US" dirty="0" smtClean="0"/>
              <a:t>“Professional evaluation is defined as the systematic determination of quality or value of something (Scriven 1991</a:t>
            </a:r>
            <a:r>
              <a:rPr lang="en-US" dirty="0" smtClean="0"/>
              <a:t>)</a:t>
            </a:r>
          </a:p>
          <a:p>
            <a:pPr marL="420624" indent="-384048">
              <a:buNone/>
              <a:defRPr/>
            </a:pPr>
            <a:endParaRPr lang="en-US" dirty="0" smtClean="0"/>
          </a:p>
          <a:p>
            <a:r>
              <a:rPr lang="en-US" dirty="0" smtClean="0"/>
              <a:t>What are the main purpose of evaluation:</a:t>
            </a:r>
          </a:p>
          <a:p>
            <a:pPr lvl="1"/>
            <a:r>
              <a:rPr lang="en-US" dirty="0" smtClean="0"/>
              <a:t>Determine overall quality and areas for improvement</a:t>
            </a:r>
          </a:p>
          <a:p>
            <a:pPr marL="420624" indent="-384048">
              <a:buFont typeface="Wingdings 2"/>
              <a:buChar char=""/>
              <a:defRPr/>
            </a:pPr>
            <a:endParaRPr lang="en-US" dirty="0" smtClean="0"/>
          </a:p>
          <a:p>
            <a:pPr marL="420624" indent="-384048">
              <a:buFont typeface="Wingdings 2"/>
              <a:buChar char=""/>
              <a:defRPr/>
            </a:pP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Different types of reliability</a:t>
            </a:r>
            <a:endParaRPr lang="zh-CN" altLang="en-US" dirty="0"/>
          </a:p>
        </p:txBody>
      </p:sp>
      <p:sp>
        <p:nvSpPr>
          <p:cNvPr id="3" name="内容占位符 2"/>
          <p:cNvSpPr>
            <a:spLocks noGrp="1"/>
          </p:cNvSpPr>
          <p:nvPr>
            <p:ph idx="1"/>
          </p:nvPr>
        </p:nvSpPr>
        <p:spPr/>
        <p:txBody>
          <a:bodyPr>
            <a:normAutofit fontScale="77500" lnSpcReduction="20000"/>
          </a:bodyPr>
          <a:lstStyle/>
          <a:p>
            <a:r>
              <a:rPr lang="en-US" altLang="zh-CN" dirty="0" smtClean="0"/>
              <a:t>Inter-rater or inter-observer reliability</a:t>
            </a:r>
          </a:p>
          <a:p>
            <a:pPr marL="722376" lvl="1">
              <a:buFont typeface="Wingdings 2"/>
              <a:buChar char=""/>
              <a:defRPr/>
            </a:pPr>
            <a:r>
              <a:rPr lang="en-US" altLang="zh-CN" sz="2700" dirty="0" smtClean="0"/>
              <a:t>Raters for categories</a:t>
            </a:r>
          </a:p>
          <a:p>
            <a:pPr marL="722376" lvl="1">
              <a:buFont typeface="Wingdings 2"/>
              <a:buChar char=""/>
              <a:defRPr/>
            </a:pPr>
            <a:r>
              <a:rPr lang="en-US" altLang="zh-CN" sz="2700" dirty="0" smtClean="0"/>
              <a:t>Calculate the correlation</a:t>
            </a:r>
          </a:p>
          <a:p>
            <a:r>
              <a:rPr lang="en-US" altLang="zh-CN" dirty="0" smtClean="0"/>
              <a:t>Test-retest reliability</a:t>
            </a:r>
          </a:p>
          <a:p>
            <a:pPr marL="722376" lvl="1">
              <a:buFont typeface="Wingdings 2"/>
              <a:buChar char=""/>
              <a:defRPr/>
            </a:pPr>
            <a:r>
              <a:rPr lang="en-US" altLang="zh-CN" sz="2700" dirty="0" smtClean="0"/>
              <a:t>The shorter the time gar, the higher correlation</a:t>
            </a:r>
          </a:p>
          <a:p>
            <a:r>
              <a:rPr lang="en-US" altLang="zh-CN" dirty="0" smtClean="0"/>
              <a:t>Parallel-forms reliability</a:t>
            </a:r>
          </a:p>
          <a:p>
            <a:pPr marL="722376" lvl="1">
              <a:buFont typeface="Wingdings 2"/>
              <a:buChar char=""/>
              <a:defRPr/>
            </a:pPr>
            <a:r>
              <a:rPr lang="en-US" altLang="zh-CN" sz="2700" dirty="0" smtClean="0"/>
              <a:t>Create a large set of questions that address the same construct, divide into two set and administer the same sample</a:t>
            </a:r>
          </a:p>
          <a:p>
            <a:r>
              <a:rPr lang="en-US" altLang="zh-CN" dirty="0" smtClean="0"/>
              <a:t>Internal consistency reliability</a:t>
            </a:r>
          </a:p>
          <a:p>
            <a:pPr marL="722376" lvl="1">
              <a:buFont typeface="Wingdings 2"/>
              <a:buChar char=""/>
              <a:defRPr/>
            </a:pPr>
            <a:r>
              <a:rPr lang="en-US" altLang="zh-CN" sz="2700" dirty="0" smtClean="0"/>
              <a:t>Average inter-item correlation</a:t>
            </a:r>
          </a:p>
          <a:p>
            <a:pPr marL="722376" lvl="1">
              <a:buFont typeface="Wingdings 2"/>
              <a:buChar char=""/>
              <a:defRPr/>
            </a:pPr>
            <a:r>
              <a:rPr lang="en-US" altLang="zh-CN" sz="2700" dirty="0" smtClean="0"/>
              <a:t>Average total-item correlation</a:t>
            </a:r>
          </a:p>
          <a:p>
            <a:pPr marL="722376" lvl="1">
              <a:buFont typeface="Wingdings 2"/>
              <a:buChar char=""/>
              <a:defRPr/>
            </a:pPr>
            <a:r>
              <a:rPr lang="en-US" altLang="zh-CN" sz="2700" dirty="0" smtClean="0"/>
              <a:t>Split-half reliability</a:t>
            </a:r>
          </a:p>
          <a:p>
            <a:pPr marL="722376" lvl="1">
              <a:buFont typeface="Wingdings 2"/>
              <a:buChar char=""/>
              <a:defRPr/>
            </a:pPr>
            <a:r>
              <a:rPr lang="en-US" altLang="zh-CN" sz="2700" dirty="0" err="1" smtClean="0"/>
              <a:t>Cronbach’s</a:t>
            </a:r>
            <a:r>
              <a:rPr lang="en-US" altLang="zh-CN" sz="2700" dirty="0" smtClean="0"/>
              <a:t> alpha (a)</a:t>
            </a:r>
            <a:endParaRPr lang="zh-CN" altLang="en-US" sz="27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Construct validity</a:t>
            </a:r>
            <a:endParaRPr lang="zh-CN" altLang="en-US" dirty="0"/>
          </a:p>
        </p:txBody>
      </p:sp>
      <p:sp>
        <p:nvSpPr>
          <p:cNvPr id="3" name="内容占位符 2"/>
          <p:cNvSpPr>
            <a:spLocks noGrp="1"/>
          </p:cNvSpPr>
          <p:nvPr>
            <p:ph idx="1"/>
          </p:nvPr>
        </p:nvSpPr>
        <p:spPr/>
        <p:txBody>
          <a:bodyPr>
            <a:normAutofit/>
          </a:bodyPr>
          <a:lstStyle/>
          <a:p>
            <a:r>
              <a:rPr lang="en-US" altLang="zh-CN" dirty="0" smtClean="0"/>
              <a:t>Construct validity refers to the degree to which inferences can legitimately be made from the </a:t>
            </a:r>
            <a:r>
              <a:rPr lang="en-US" altLang="zh-CN" dirty="0" err="1" smtClean="0"/>
              <a:t>operationalizations</a:t>
            </a:r>
            <a:r>
              <a:rPr lang="en-US" altLang="zh-CN" dirty="0" smtClean="0"/>
              <a:t> to the theoretical constructs</a:t>
            </a:r>
          </a:p>
          <a:p>
            <a:r>
              <a:rPr lang="en-US" altLang="zh-CN" dirty="0" smtClean="0"/>
              <a:t>Involve generalizing from you program or measures to the concept of your program or measures</a:t>
            </a:r>
          </a:p>
          <a:p>
            <a:r>
              <a:rPr lang="en-US" altLang="zh-CN" dirty="0" smtClean="0"/>
              <a:t>Idea of construct validity</a:t>
            </a:r>
          </a:p>
          <a:p>
            <a:r>
              <a:rPr lang="en-US" altLang="zh-CN" dirty="0" smtClean="0"/>
              <a:t>Construct validity threats</a:t>
            </a:r>
            <a:endParaRPr lang="zh-CN"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Idea of construct validity</a:t>
            </a:r>
            <a:endParaRPr lang="zh-CN" altLang="en-US" dirty="0"/>
          </a:p>
        </p:txBody>
      </p:sp>
      <p:sp>
        <p:nvSpPr>
          <p:cNvPr id="3" name="内容占位符 2"/>
          <p:cNvSpPr>
            <a:spLocks noGrp="1"/>
          </p:cNvSpPr>
          <p:nvPr>
            <p:ph idx="1"/>
          </p:nvPr>
        </p:nvSpPr>
        <p:spPr/>
        <p:txBody>
          <a:bodyPr/>
          <a:lstStyle/>
          <a:p>
            <a:endParaRPr lang="zh-CN" altLang="en-US" dirty="0"/>
          </a:p>
        </p:txBody>
      </p:sp>
      <p:pic>
        <p:nvPicPr>
          <p:cNvPr id="1026" name="Picture 2"/>
          <p:cNvPicPr>
            <a:picLocks noChangeAspect="1" noChangeArrowheads="1"/>
          </p:cNvPicPr>
          <p:nvPr/>
        </p:nvPicPr>
        <p:blipFill>
          <a:blip r:embed="rId3" cstate="print"/>
          <a:srcRect/>
          <a:stretch>
            <a:fillRect/>
          </a:stretch>
        </p:blipFill>
        <p:spPr bwMode="auto">
          <a:xfrm>
            <a:off x="683568" y="1676400"/>
            <a:ext cx="7344816" cy="46329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Construct validity threats</a:t>
            </a:r>
            <a:endParaRPr lang="zh-CN" altLang="en-US" dirty="0"/>
          </a:p>
        </p:txBody>
      </p:sp>
      <p:sp>
        <p:nvSpPr>
          <p:cNvPr id="3" name="内容占位符 2"/>
          <p:cNvSpPr>
            <a:spLocks noGrp="1"/>
          </p:cNvSpPr>
          <p:nvPr>
            <p:ph idx="1"/>
          </p:nvPr>
        </p:nvSpPr>
        <p:spPr/>
        <p:txBody>
          <a:bodyPr>
            <a:normAutofit fontScale="85000" lnSpcReduction="10000"/>
          </a:bodyPr>
          <a:lstStyle/>
          <a:p>
            <a:r>
              <a:rPr lang="en-US" altLang="zh-CN" dirty="0" smtClean="0"/>
              <a:t>Inadequate preoperational explication of constructs</a:t>
            </a:r>
          </a:p>
          <a:p>
            <a:r>
              <a:rPr lang="en-US" altLang="zh-CN" dirty="0" smtClean="0"/>
              <a:t>Mono-operation bias</a:t>
            </a:r>
          </a:p>
          <a:p>
            <a:r>
              <a:rPr lang="en-US" altLang="zh-CN" dirty="0" smtClean="0"/>
              <a:t>Mono-method bias</a:t>
            </a:r>
          </a:p>
          <a:p>
            <a:r>
              <a:rPr lang="en-US" altLang="zh-CN" dirty="0" smtClean="0"/>
              <a:t>Interaction of different treatments</a:t>
            </a:r>
          </a:p>
          <a:p>
            <a:r>
              <a:rPr lang="en-US" altLang="zh-CN" dirty="0" smtClean="0"/>
              <a:t>Interaction of testing and treatment</a:t>
            </a:r>
          </a:p>
          <a:p>
            <a:r>
              <a:rPr lang="en-US" altLang="zh-CN" dirty="0" smtClean="0"/>
              <a:t>Restricted </a:t>
            </a:r>
            <a:r>
              <a:rPr lang="en-US" altLang="zh-CN" dirty="0" err="1" smtClean="0"/>
              <a:t>generalizability</a:t>
            </a:r>
            <a:r>
              <a:rPr lang="en-US" altLang="zh-CN" dirty="0" smtClean="0"/>
              <a:t> across constructs</a:t>
            </a:r>
          </a:p>
          <a:p>
            <a:r>
              <a:rPr lang="en-US" altLang="zh-CN" dirty="0" smtClean="0"/>
              <a:t>Confounding constructs and levels of constructs</a:t>
            </a:r>
          </a:p>
          <a:p>
            <a:r>
              <a:rPr lang="en-US" altLang="zh-CN" dirty="0" smtClean="0"/>
              <a:t>“Social” threats</a:t>
            </a:r>
          </a:p>
          <a:p>
            <a:pPr marL="722376" lvl="1">
              <a:buFont typeface="Wingdings 2"/>
              <a:buChar char=""/>
              <a:defRPr/>
            </a:pPr>
            <a:r>
              <a:rPr lang="en-US" altLang="zh-CN" sz="2500" dirty="0" smtClean="0"/>
              <a:t>Hypothesis guessing</a:t>
            </a:r>
          </a:p>
          <a:p>
            <a:pPr marL="722376" lvl="1">
              <a:buFont typeface="Wingdings 2"/>
              <a:buChar char=""/>
              <a:defRPr/>
            </a:pPr>
            <a:r>
              <a:rPr lang="en-US" altLang="zh-CN" sz="2500" dirty="0" smtClean="0"/>
              <a:t>Evaluation </a:t>
            </a:r>
            <a:r>
              <a:rPr lang="en-US" altLang="zh-CN" sz="2500" dirty="0" err="1" smtClean="0"/>
              <a:t>apprenhension</a:t>
            </a:r>
            <a:endParaRPr lang="en-US" altLang="zh-CN" sz="2500" dirty="0" smtClean="0"/>
          </a:p>
          <a:p>
            <a:pPr marL="722376" lvl="1">
              <a:buFont typeface="Wingdings 2"/>
              <a:buChar char=""/>
              <a:defRPr/>
            </a:pPr>
            <a:r>
              <a:rPr lang="en-US" altLang="zh-CN" sz="2500" dirty="0" smtClean="0"/>
              <a:t>Experiment expectancy</a:t>
            </a:r>
            <a:endParaRPr lang="zh-CN" altLang="en-US" sz="25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Measurement validity types</a:t>
            </a:r>
            <a:endParaRPr lang="zh-CN" altLang="en-US" dirty="0"/>
          </a:p>
        </p:txBody>
      </p:sp>
      <p:sp>
        <p:nvSpPr>
          <p:cNvPr id="3" name="内容占位符 2"/>
          <p:cNvSpPr>
            <a:spLocks noGrp="1"/>
          </p:cNvSpPr>
          <p:nvPr>
            <p:ph idx="1"/>
          </p:nvPr>
        </p:nvSpPr>
        <p:spPr/>
        <p:txBody>
          <a:bodyPr/>
          <a:lstStyle/>
          <a:p>
            <a:r>
              <a:rPr lang="en-US" altLang="zh-CN" dirty="0" smtClean="0"/>
              <a:t>Translation validity</a:t>
            </a:r>
          </a:p>
          <a:p>
            <a:pPr marL="722376" lvl="1">
              <a:lnSpc>
                <a:spcPct val="90000"/>
              </a:lnSpc>
              <a:buFont typeface="Wingdings 2"/>
              <a:buChar char=""/>
              <a:defRPr/>
            </a:pPr>
            <a:r>
              <a:rPr lang="en-US" altLang="zh-CN" sz="2100" dirty="0" smtClean="0"/>
              <a:t>Face validity</a:t>
            </a:r>
          </a:p>
          <a:p>
            <a:pPr marL="722376" lvl="1">
              <a:lnSpc>
                <a:spcPct val="90000"/>
              </a:lnSpc>
              <a:buFont typeface="Wingdings 2"/>
              <a:buChar char=""/>
              <a:defRPr/>
            </a:pPr>
            <a:r>
              <a:rPr lang="en-US" altLang="zh-CN" sz="2100" dirty="0" smtClean="0"/>
              <a:t>Content validity</a:t>
            </a:r>
          </a:p>
          <a:p>
            <a:r>
              <a:rPr lang="en-US" altLang="zh-CN" dirty="0" smtClean="0"/>
              <a:t>Criterion-related validity</a:t>
            </a:r>
          </a:p>
          <a:p>
            <a:pPr marL="722376" lvl="1">
              <a:lnSpc>
                <a:spcPct val="90000"/>
              </a:lnSpc>
              <a:buFont typeface="Wingdings 2"/>
              <a:buChar char=""/>
              <a:defRPr/>
            </a:pPr>
            <a:r>
              <a:rPr lang="en-US" altLang="zh-CN" sz="2100" dirty="0" smtClean="0"/>
              <a:t>Predictive validity</a:t>
            </a:r>
          </a:p>
          <a:p>
            <a:pPr marL="722376" lvl="1">
              <a:lnSpc>
                <a:spcPct val="90000"/>
              </a:lnSpc>
              <a:buFont typeface="Wingdings 2"/>
              <a:buChar char=""/>
              <a:defRPr/>
            </a:pPr>
            <a:r>
              <a:rPr lang="en-US" altLang="zh-CN" sz="2100" dirty="0" smtClean="0"/>
              <a:t>Concurrent validity</a:t>
            </a:r>
          </a:p>
          <a:p>
            <a:pPr marL="722376" lvl="1">
              <a:lnSpc>
                <a:spcPct val="90000"/>
              </a:lnSpc>
              <a:buFont typeface="Wingdings 2"/>
              <a:buChar char=""/>
              <a:defRPr/>
            </a:pPr>
            <a:r>
              <a:rPr lang="en-US" altLang="zh-CN" sz="2100" dirty="0" smtClean="0"/>
              <a:t>Convergent validity</a:t>
            </a:r>
          </a:p>
          <a:p>
            <a:pPr marL="722376" lvl="1">
              <a:lnSpc>
                <a:spcPct val="90000"/>
              </a:lnSpc>
              <a:buFont typeface="Wingdings 2"/>
              <a:buChar char=""/>
              <a:defRPr/>
            </a:pPr>
            <a:r>
              <a:rPr lang="en-US" altLang="zh-CN" sz="2100" dirty="0" err="1" smtClean="0"/>
              <a:t>Discriminant</a:t>
            </a:r>
            <a:r>
              <a:rPr lang="en-US" altLang="zh-CN" sz="2100" dirty="0" smtClean="0"/>
              <a:t> validity</a:t>
            </a:r>
          </a:p>
          <a:p>
            <a:endParaRPr lang="zh-CN"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Three approaches to assess validity</a:t>
            </a:r>
            <a:endParaRPr lang="zh-CN" altLang="en-US" dirty="0"/>
          </a:p>
        </p:txBody>
      </p:sp>
      <p:sp>
        <p:nvSpPr>
          <p:cNvPr id="3" name="内容占位符 2"/>
          <p:cNvSpPr>
            <a:spLocks noGrp="1"/>
          </p:cNvSpPr>
          <p:nvPr>
            <p:ph idx="1"/>
          </p:nvPr>
        </p:nvSpPr>
        <p:spPr/>
        <p:txBody>
          <a:bodyPr/>
          <a:lstStyle/>
          <a:p>
            <a:r>
              <a:rPr lang="en-US" altLang="zh-CN" dirty="0" err="1" smtClean="0"/>
              <a:t>Nomological</a:t>
            </a:r>
            <a:r>
              <a:rPr lang="en-US" altLang="zh-CN" dirty="0" smtClean="0"/>
              <a:t> network: a theoretical basis</a:t>
            </a:r>
          </a:p>
          <a:p>
            <a:r>
              <a:rPr lang="en-US" altLang="zh-CN" dirty="0" err="1" smtClean="0"/>
              <a:t>Multitrait-multimethod</a:t>
            </a:r>
            <a:r>
              <a:rPr lang="en-US" altLang="zh-CN" dirty="0" smtClean="0"/>
              <a:t> matrix: to demonstrate both convergent and </a:t>
            </a:r>
            <a:r>
              <a:rPr lang="en-US" altLang="zh-CN" dirty="0" err="1" smtClean="0"/>
              <a:t>discriminant</a:t>
            </a:r>
            <a:r>
              <a:rPr lang="en-US" altLang="zh-CN" dirty="0" smtClean="0"/>
              <a:t> validity</a:t>
            </a:r>
          </a:p>
          <a:p>
            <a:r>
              <a:rPr lang="en-US" altLang="zh-CN" dirty="0" smtClean="0"/>
              <a:t>Pattern matching</a:t>
            </a:r>
            <a:endParaRPr lang="zh-CN"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err="1" smtClean="0"/>
              <a:t>Nomological</a:t>
            </a:r>
            <a:r>
              <a:rPr lang="en-US" altLang="zh-CN" dirty="0" smtClean="0"/>
              <a:t> network</a:t>
            </a:r>
            <a:endParaRPr lang="zh-CN" altLang="en-US" dirty="0"/>
          </a:p>
        </p:txBody>
      </p:sp>
      <p:sp>
        <p:nvSpPr>
          <p:cNvPr id="3" name="内容占位符 2"/>
          <p:cNvSpPr>
            <a:spLocks noGrp="1"/>
          </p:cNvSpPr>
          <p:nvPr>
            <p:ph idx="1"/>
          </p:nvPr>
        </p:nvSpPr>
        <p:spPr/>
        <p:txBody>
          <a:bodyPr/>
          <a:lstStyle/>
          <a:p>
            <a:endParaRPr lang="zh-CN" altLang="en-US" dirty="0"/>
          </a:p>
        </p:txBody>
      </p:sp>
      <p:pic>
        <p:nvPicPr>
          <p:cNvPr id="2052" name="Picture 4"/>
          <p:cNvPicPr>
            <a:picLocks noChangeAspect="1" noChangeArrowheads="1"/>
          </p:cNvPicPr>
          <p:nvPr/>
        </p:nvPicPr>
        <p:blipFill>
          <a:blip r:embed="rId3" cstate="print"/>
          <a:srcRect/>
          <a:stretch>
            <a:fillRect/>
          </a:stretch>
        </p:blipFill>
        <p:spPr bwMode="auto">
          <a:xfrm>
            <a:off x="1115616" y="1556792"/>
            <a:ext cx="7128792" cy="50405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err="1" smtClean="0"/>
              <a:t>Multitrait-multimethod</a:t>
            </a:r>
            <a:r>
              <a:rPr lang="en-US" altLang="zh-CN" dirty="0" smtClean="0"/>
              <a:t> matrix</a:t>
            </a:r>
            <a:endParaRPr lang="zh-CN" altLang="en-US" dirty="0"/>
          </a:p>
        </p:txBody>
      </p:sp>
      <p:sp>
        <p:nvSpPr>
          <p:cNvPr id="3" name="内容占位符 2"/>
          <p:cNvSpPr>
            <a:spLocks noGrp="1"/>
          </p:cNvSpPr>
          <p:nvPr>
            <p:ph idx="1"/>
          </p:nvPr>
        </p:nvSpPr>
        <p:spPr/>
        <p:txBody>
          <a:bodyPr/>
          <a:lstStyle/>
          <a:p>
            <a:endParaRPr lang="zh-CN" altLang="en-US"/>
          </a:p>
        </p:txBody>
      </p:sp>
      <p:pic>
        <p:nvPicPr>
          <p:cNvPr id="3075" name="Picture 3"/>
          <p:cNvPicPr>
            <a:picLocks noChangeAspect="1" noChangeArrowheads="1"/>
          </p:cNvPicPr>
          <p:nvPr/>
        </p:nvPicPr>
        <p:blipFill>
          <a:blip r:embed="rId3" cstate="print"/>
          <a:srcRect/>
          <a:stretch>
            <a:fillRect/>
          </a:stretch>
        </p:blipFill>
        <p:spPr bwMode="auto">
          <a:xfrm>
            <a:off x="1475656" y="1556792"/>
            <a:ext cx="5976664" cy="45365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Pattern matching</a:t>
            </a:r>
            <a:endParaRPr lang="zh-CN" altLang="en-US" dirty="0"/>
          </a:p>
        </p:txBody>
      </p:sp>
      <p:sp>
        <p:nvSpPr>
          <p:cNvPr id="3" name="内容占位符 2"/>
          <p:cNvSpPr>
            <a:spLocks noGrp="1"/>
          </p:cNvSpPr>
          <p:nvPr>
            <p:ph idx="1"/>
          </p:nvPr>
        </p:nvSpPr>
        <p:spPr/>
        <p:txBody>
          <a:bodyPr/>
          <a:lstStyle/>
          <a:p>
            <a:endParaRPr lang="zh-CN" altLang="en-US"/>
          </a:p>
        </p:txBody>
      </p:sp>
      <p:pic>
        <p:nvPicPr>
          <p:cNvPr id="4098" name="Picture 2"/>
          <p:cNvPicPr>
            <a:picLocks noChangeAspect="1" noChangeArrowheads="1"/>
          </p:cNvPicPr>
          <p:nvPr/>
        </p:nvPicPr>
        <p:blipFill>
          <a:blip r:embed="rId3" cstate="print"/>
          <a:srcRect/>
          <a:stretch>
            <a:fillRect/>
          </a:stretch>
        </p:blipFill>
        <p:spPr bwMode="auto">
          <a:xfrm>
            <a:off x="1187624" y="1556792"/>
            <a:ext cx="6840760" cy="50405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The relationship between reliability and validity</a:t>
            </a:r>
            <a:endParaRPr lang="zh-CN" altLang="en-US" dirty="0"/>
          </a:p>
        </p:txBody>
      </p:sp>
      <p:sp>
        <p:nvSpPr>
          <p:cNvPr id="3" name="内容占位符 2"/>
          <p:cNvSpPr>
            <a:spLocks noGrp="1"/>
          </p:cNvSpPr>
          <p:nvPr>
            <p:ph idx="1"/>
          </p:nvPr>
        </p:nvSpPr>
        <p:spPr/>
        <p:txBody>
          <a:bodyPr/>
          <a:lstStyle/>
          <a:p>
            <a:endParaRPr lang="zh-CN" altLang="en-US"/>
          </a:p>
        </p:txBody>
      </p:sp>
      <p:pic>
        <p:nvPicPr>
          <p:cNvPr id="5123" name="Picture 3"/>
          <p:cNvPicPr>
            <a:picLocks noChangeAspect="1" noChangeArrowheads="1"/>
          </p:cNvPicPr>
          <p:nvPr/>
        </p:nvPicPr>
        <p:blipFill>
          <a:blip r:embed="rId3" cstate="print"/>
          <a:srcRect/>
          <a:stretch>
            <a:fillRect/>
          </a:stretch>
        </p:blipFill>
        <p:spPr bwMode="auto">
          <a:xfrm>
            <a:off x="2123728" y="1628800"/>
            <a:ext cx="5019675" cy="1695450"/>
          </a:xfrm>
          <a:prstGeom prst="rect">
            <a:avLst/>
          </a:prstGeom>
          <a:noFill/>
          <a:ln w="9525">
            <a:noFill/>
            <a:miter lim="800000"/>
            <a:headEnd/>
            <a:tailEnd/>
          </a:ln>
        </p:spPr>
      </p:pic>
      <p:pic>
        <p:nvPicPr>
          <p:cNvPr id="5125" name="Picture 5"/>
          <p:cNvPicPr>
            <a:picLocks noChangeAspect="1" noChangeArrowheads="1"/>
          </p:cNvPicPr>
          <p:nvPr/>
        </p:nvPicPr>
        <p:blipFill>
          <a:blip r:embed="rId4" cstate="print"/>
          <a:srcRect/>
          <a:stretch>
            <a:fillRect/>
          </a:stretch>
        </p:blipFill>
        <p:spPr bwMode="auto">
          <a:xfrm>
            <a:off x="2483768" y="3573016"/>
            <a:ext cx="3648075" cy="2524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Evaluation Methodologies:</a:t>
            </a:r>
            <a:br>
              <a:rPr lang="en-US" dirty="0" smtClean="0"/>
            </a:br>
            <a:r>
              <a:rPr lang="en-US" dirty="0" smtClean="0"/>
              <a:t>Purpose</a:t>
            </a:r>
            <a:endParaRPr lang="en-US" baseline="30000" dirty="0"/>
          </a:p>
        </p:txBody>
      </p:sp>
      <p:sp>
        <p:nvSpPr>
          <p:cNvPr id="10243" name="Content Placeholder 2"/>
          <p:cNvSpPr>
            <a:spLocks noGrp="1"/>
          </p:cNvSpPr>
          <p:nvPr>
            <p:ph idx="1"/>
          </p:nvPr>
        </p:nvSpPr>
        <p:spPr/>
        <p:txBody>
          <a:bodyPr>
            <a:normAutofit/>
          </a:bodyPr>
          <a:lstStyle/>
          <a:p>
            <a:r>
              <a:rPr lang="en-US" dirty="0" smtClean="0"/>
              <a:t>What are big picture questions for which we need the answers:</a:t>
            </a:r>
          </a:p>
          <a:p>
            <a:pPr lvl="1"/>
            <a:r>
              <a:rPr lang="en-US" dirty="0" smtClean="0"/>
              <a:t>Absolute merit or worth (e.g. how effective/valuable/meritorious is this? Is this worth resources [time. money] put into in?</a:t>
            </a:r>
          </a:p>
          <a:p>
            <a:pPr lvl="2"/>
            <a:r>
              <a:rPr lang="en-US" dirty="0" smtClean="0"/>
              <a:t>E.g. Architecture degradation</a:t>
            </a:r>
          </a:p>
          <a:p>
            <a:pPr lvl="1"/>
            <a:r>
              <a:rPr lang="en-US" dirty="0" smtClean="0"/>
              <a:t>Relative merit or worth (</a:t>
            </a:r>
            <a:r>
              <a:rPr lang="en-US" dirty="0" err="1" smtClean="0"/>
              <a:t>e.g</a:t>
            </a:r>
            <a:r>
              <a:rPr lang="en-US" dirty="0" smtClean="0"/>
              <a:t>, How does it compare with other options or candidates)</a:t>
            </a:r>
          </a:p>
          <a:p>
            <a:pPr lvl="2"/>
            <a:r>
              <a:rPr lang="en-US" dirty="0" smtClean="0"/>
              <a:t>E.g. traceability schemas</a:t>
            </a:r>
            <a:endParaRPr lang="en-US" dirty="0" smtClean="0"/>
          </a:p>
        </p:txBody>
      </p:sp>
      <p:sp>
        <p:nvSpPr>
          <p:cNvPr id="4" name="Footer Placeholder 3"/>
          <p:cNvSpPr>
            <a:spLocks noGrp="1"/>
          </p:cNvSpPr>
          <p:nvPr>
            <p:ph type="ftr" sz="quarter" idx="11"/>
          </p:nvPr>
        </p:nvSpPr>
        <p:spPr>
          <a:xfrm>
            <a:off x="457200" y="6421438"/>
            <a:ext cx="8153400" cy="365125"/>
          </a:xfrm>
        </p:spPr>
        <p:txBody>
          <a:bodyPr/>
          <a:lstStyle/>
          <a:p>
            <a:pPr>
              <a:defRPr/>
            </a:pP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lstStyle/>
          <a:p>
            <a:r>
              <a:rPr lang="en-US" altLang="zh-CN" dirty="0" smtClean="0"/>
              <a:t>Thank you!</a:t>
            </a:r>
            <a:endParaRPr lang="zh-CN" altLang="en-US" dirty="0"/>
          </a:p>
        </p:txBody>
      </p:sp>
      <p:sp>
        <p:nvSpPr>
          <p:cNvPr id="5" name="副标题 4"/>
          <p:cNvSpPr>
            <a:spLocks noGrp="1"/>
          </p:cNvSpPr>
          <p:nvPr>
            <p:ph type="subTitle"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Evaluation Methodologies:</a:t>
            </a:r>
            <a:br>
              <a:rPr lang="en-US" dirty="0" smtClean="0"/>
            </a:br>
            <a:r>
              <a:rPr lang="en-US" dirty="0" smtClean="0"/>
              <a:t>Key Characteristics</a:t>
            </a:r>
            <a:endParaRPr lang="en-US" dirty="0"/>
          </a:p>
        </p:txBody>
      </p:sp>
      <p:sp>
        <p:nvSpPr>
          <p:cNvPr id="3" name="Content Placeholder 2"/>
          <p:cNvSpPr>
            <a:spLocks noGrp="1"/>
          </p:cNvSpPr>
          <p:nvPr>
            <p:ph idx="1"/>
          </p:nvPr>
        </p:nvSpPr>
        <p:spPr/>
        <p:txBody>
          <a:bodyPr>
            <a:normAutofit fontScale="92500" lnSpcReduction="20000"/>
          </a:bodyPr>
          <a:lstStyle/>
          <a:p>
            <a:pPr marL="420624" indent="-384048" fontAlgn="auto">
              <a:spcAft>
                <a:spcPts val="0"/>
              </a:spcAft>
              <a:buFont typeface="Wingdings 2"/>
              <a:buChar char=""/>
              <a:defRPr/>
            </a:pPr>
            <a:r>
              <a:rPr lang="en-US" dirty="0" smtClean="0"/>
              <a:t>Relevant </a:t>
            </a:r>
            <a:r>
              <a:rPr lang="en-US" dirty="0" smtClean="0"/>
              <a:t>workloads which determine what to test</a:t>
            </a:r>
          </a:p>
          <a:p>
            <a:pPr marL="420624" indent="-384048" fontAlgn="auto">
              <a:spcAft>
                <a:spcPts val="0"/>
              </a:spcAft>
              <a:buFont typeface="Wingdings 2"/>
              <a:buChar char=""/>
              <a:defRPr/>
            </a:pPr>
            <a:r>
              <a:rPr lang="en-US" dirty="0" smtClean="0"/>
              <a:t>Appropriate experimental design</a:t>
            </a:r>
          </a:p>
          <a:p>
            <a:pPr marL="722376" lvl="1">
              <a:buFont typeface="Wingdings 2"/>
              <a:buChar char=""/>
              <a:defRPr/>
            </a:pPr>
            <a:r>
              <a:rPr lang="en-US" dirty="0" smtClean="0"/>
              <a:t>We are concerned with the analysis of data generated from an experiment. It is wise to take time and effort to organize the experiment properly to ensure that the right type of data, and enough of it, is available to answer the questions of interest as clearly and efficiently as possible. This process is called </a:t>
            </a:r>
            <a:r>
              <a:rPr lang="en-US" b="1" i="1" dirty="0" smtClean="0"/>
              <a:t>experimental design</a:t>
            </a:r>
            <a:r>
              <a:rPr lang="en-US" dirty="0" smtClean="0"/>
              <a:t>.</a:t>
            </a:r>
          </a:p>
          <a:p>
            <a:pPr marL="420624" indent="-384048">
              <a:buFont typeface="Wingdings 2"/>
              <a:buChar char=""/>
              <a:defRPr/>
            </a:pPr>
            <a:r>
              <a:rPr lang="en-US" dirty="0" smtClean="0"/>
              <a:t>Rigorous analysis</a:t>
            </a:r>
          </a:p>
          <a:p>
            <a:pPr marL="722376" lvl="1" indent="-274320" fontAlgn="auto">
              <a:spcAft>
                <a:spcPts val="0"/>
              </a:spcAft>
              <a:buFont typeface="Wingdings 2"/>
              <a:buChar char=""/>
              <a:defRPr/>
            </a:pPr>
            <a:r>
              <a:rPr lang="en-US" dirty="0" smtClean="0"/>
              <a:t>Identify and articulate the significance of experimental results</a:t>
            </a:r>
          </a:p>
          <a:p>
            <a:pPr marL="722376" lvl="1" indent="-274320" fontAlgn="auto">
              <a:spcAft>
                <a:spcPts val="0"/>
              </a:spcAft>
              <a:buFont typeface="Wingdings 2"/>
              <a:buChar char=""/>
              <a:defRPr/>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Evaluation Methodologies:</a:t>
            </a:r>
            <a:br>
              <a:rPr lang="en-US" dirty="0" smtClean="0"/>
            </a:br>
            <a:r>
              <a:rPr lang="en-US" dirty="0" smtClean="0"/>
              <a:t>1. Workload</a:t>
            </a:r>
            <a:endParaRPr lang="en-US" dirty="0"/>
          </a:p>
        </p:txBody>
      </p:sp>
      <p:sp>
        <p:nvSpPr>
          <p:cNvPr id="3" name="Content Placeholder 2"/>
          <p:cNvSpPr>
            <a:spLocks noGrp="1"/>
          </p:cNvSpPr>
          <p:nvPr>
            <p:ph idx="1"/>
          </p:nvPr>
        </p:nvSpPr>
        <p:spPr/>
        <p:txBody>
          <a:bodyPr>
            <a:normAutofit fontScale="92500" lnSpcReduction="20000"/>
          </a:bodyPr>
          <a:lstStyle/>
          <a:p>
            <a:pPr marL="420624" indent="-384048">
              <a:buFont typeface="Wingdings 2"/>
              <a:buChar char=""/>
              <a:defRPr/>
            </a:pPr>
            <a:r>
              <a:rPr lang="en-US" sz="2800" dirty="0" smtClean="0"/>
              <a:t>It should be relevant and diverse </a:t>
            </a:r>
          </a:p>
          <a:p>
            <a:pPr marL="722376" lvl="1" indent="-274320" fontAlgn="auto">
              <a:spcAft>
                <a:spcPts val="0"/>
              </a:spcAft>
              <a:buFont typeface="Wingdings 2"/>
              <a:buChar char=""/>
              <a:defRPr/>
            </a:pPr>
            <a:r>
              <a:rPr lang="en-US" sz="2400" dirty="0" smtClean="0"/>
              <a:t>No workload is definitive: but does it meet the test objective?</a:t>
            </a:r>
          </a:p>
          <a:p>
            <a:pPr marL="722376" lvl="1">
              <a:buFont typeface="Wingdings 2"/>
              <a:buChar char=""/>
              <a:defRPr/>
            </a:pPr>
            <a:r>
              <a:rPr lang="en-US" sz="2400" dirty="0" smtClean="0"/>
              <a:t>Each candidate should be evaluated quantitatively and qualitatively (e.g. specific platform, domain, application)</a:t>
            </a:r>
          </a:p>
          <a:p>
            <a:pPr marL="722376" lvl="1" indent="-274320" fontAlgn="auto">
              <a:spcAft>
                <a:spcPts val="0"/>
              </a:spcAft>
              <a:buFont typeface="Wingdings 2"/>
              <a:buChar char=""/>
              <a:defRPr/>
            </a:pPr>
            <a:r>
              <a:rPr lang="en-US" sz="2400" dirty="0" smtClean="0"/>
              <a:t>Widely used (e.g. open source applications)</a:t>
            </a:r>
          </a:p>
          <a:p>
            <a:pPr marL="722376" lvl="1" indent="-274320" fontAlgn="auto">
              <a:spcAft>
                <a:spcPts val="0"/>
              </a:spcAft>
              <a:buFont typeface="Wingdings 2"/>
              <a:buChar char=""/>
              <a:defRPr/>
            </a:pPr>
            <a:r>
              <a:rPr lang="en-US" sz="2400" dirty="0" smtClean="0"/>
              <a:t>Nontrivial (e.g. toy systems)</a:t>
            </a:r>
          </a:p>
          <a:p>
            <a:pPr marL="420624" indent="-384048" fontAlgn="auto">
              <a:spcAft>
                <a:spcPts val="0"/>
              </a:spcAft>
              <a:buFont typeface="Wingdings 2"/>
              <a:buChar char=""/>
              <a:defRPr/>
            </a:pPr>
            <a:r>
              <a:rPr lang="en-US" sz="2800" dirty="0" smtClean="0"/>
              <a:t>Suitable for research</a:t>
            </a:r>
          </a:p>
          <a:p>
            <a:pPr marL="722376" lvl="1" indent="-274320" fontAlgn="auto">
              <a:spcAft>
                <a:spcPts val="0"/>
              </a:spcAft>
              <a:buFont typeface="Wingdings 2"/>
              <a:buChar char=""/>
              <a:defRPr/>
            </a:pPr>
            <a:r>
              <a:rPr lang="en-US" sz="2400" dirty="0" smtClean="0"/>
              <a:t>Tractable: Can be easily used, manageable</a:t>
            </a:r>
          </a:p>
          <a:p>
            <a:pPr marL="722376" lvl="1" indent="-274320" fontAlgn="auto">
              <a:spcAft>
                <a:spcPts val="0"/>
              </a:spcAft>
              <a:buFont typeface="Wingdings 2"/>
              <a:buChar char=""/>
              <a:defRPr/>
            </a:pPr>
            <a:r>
              <a:rPr lang="en-US" sz="2400" dirty="0" smtClean="0"/>
              <a:t>Repeatable</a:t>
            </a:r>
          </a:p>
          <a:p>
            <a:pPr marL="722376" lvl="1" indent="-274320" fontAlgn="auto">
              <a:spcAft>
                <a:spcPts val="0"/>
              </a:spcAft>
              <a:buFont typeface="Wingdings 2"/>
              <a:buChar char=""/>
              <a:defRPr/>
            </a:pPr>
            <a:r>
              <a:rPr lang="en-US" sz="2400" dirty="0" smtClean="0"/>
              <a:t>Standardized</a:t>
            </a:r>
          </a:p>
          <a:p>
            <a:pPr marL="722376" lvl="1" indent="-274320" fontAlgn="auto">
              <a:spcAft>
                <a:spcPts val="0"/>
              </a:spcAft>
              <a:buFont typeface="Wingdings 2"/>
              <a:buChar char=""/>
              <a:defRPr/>
            </a:pPr>
            <a:r>
              <a:rPr lang="en-US" sz="2400" dirty="0" smtClean="0"/>
              <a:t>Workload selection: it should reflect a range of behaviors and not just what we are looking for</a:t>
            </a:r>
          </a:p>
        </p:txBody>
      </p:sp>
      <p:sp>
        <p:nvSpPr>
          <p:cNvPr id="4" name="Footer Placeholder 3"/>
          <p:cNvSpPr>
            <a:spLocks noGrp="1"/>
          </p:cNvSpPr>
          <p:nvPr>
            <p:ph type="ftr" sz="quarter" idx="11"/>
          </p:nvPr>
        </p:nvSpPr>
        <p:spPr/>
        <p:txBody>
          <a:bodyPr/>
          <a:lstStyle/>
          <a:p>
            <a:pPr>
              <a:defRPr/>
            </a:pP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Evaluation Methodologies:</a:t>
            </a:r>
            <a:br>
              <a:rPr lang="en-US" dirty="0" smtClean="0"/>
            </a:br>
            <a:r>
              <a:rPr lang="en-US" dirty="0" smtClean="0"/>
              <a:t>2. Sound experimental design</a:t>
            </a:r>
            <a:endParaRPr lang="en-US" dirty="0"/>
          </a:p>
        </p:txBody>
      </p:sp>
      <p:sp>
        <p:nvSpPr>
          <p:cNvPr id="3" name="Content Placeholder 2"/>
          <p:cNvSpPr>
            <a:spLocks noGrp="1"/>
          </p:cNvSpPr>
          <p:nvPr>
            <p:ph idx="1"/>
          </p:nvPr>
        </p:nvSpPr>
        <p:spPr/>
        <p:txBody>
          <a:bodyPr>
            <a:normAutofit fontScale="92500" lnSpcReduction="20000"/>
          </a:bodyPr>
          <a:lstStyle/>
          <a:p>
            <a:pPr marL="420624" indent="-384048" fontAlgn="auto">
              <a:spcAft>
                <a:spcPts val="0"/>
              </a:spcAft>
              <a:buFont typeface="Wingdings 2"/>
              <a:buChar char=""/>
              <a:defRPr/>
            </a:pPr>
            <a:r>
              <a:rPr lang="en-US" dirty="0" smtClean="0"/>
              <a:t>Meaningful Baseline</a:t>
            </a:r>
          </a:p>
          <a:p>
            <a:pPr marL="722376" lvl="1">
              <a:lnSpc>
                <a:spcPct val="110000"/>
              </a:lnSpc>
              <a:buFont typeface="Wingdings 2"/>
              <a:buChar char=""/>
              <a:defRPr/>
            </a:pPr>
            <a:r>
              <a:rPr lang="en-US" sz="2600" dirty="0" smtClean="0"/>
              <a:t>Comparing against the state of the art</a:t>
            </a:r>
          </a:p>
          <a:p>
            <a:pPr marL="987552" lvl="2">
              <a:lnSpc>
                <a:spcPct val="110000"/>
              </a:lnSpc>
              <a:buFont typeface="Wingdings 2"/>
              <a:buChar char=""/>
              <a:defRPr/>
            </a:pPr>
            <a:r>
              <a:rPr lang="en-US" sz="2200" dirty="0" smtClean="0"/>
              <a:t>Widely used workloads</a:t>
            </a:r>
          </a:p>
          <a:p>
            <a:pPr marL="987552" lvl="2">
              <a:lnSpc>
                <a:spcPct val="110000"/>
              </a:lnSpc>
              <a:buFont typeface="Wingdings 2"/>
              <a:buChar char=""/>
              <a:defRPr/>
            </a:pPr>
            <a:r>
              <a:rPr lang="en-US" sz="2200" dirty="0" smtClean="0"/>
              <a:t>Not </a:t>
            </a:r>
            <a:r>
              <a:rPr lang="en-US" sz="2200" dirty="0" smtClean="0"/>
              <a:t>always practical (e.g. unavailable implementation for public)</a:t>
            </a:r>
          </a:p>
          <a:p>
            <a:pPr marL="420624" indent="-384048">
              <a:buFont typeface="Wingdings 2"/>
              <a:buChar char=""/>
              <a:defRPr/>
            </a:pPr>
            <a:r>
              <a:rPr lang="en-US" dirty="0" smtClean="0"/>
              <a:t>Comparisons that control key parameters</a:t>
            </a:r>
          </a:p>
          <a:p>
            <a:pPr marL="722376" lvl="1">
              <a:lnSpc>
                <a:spcPct val="110000"/>
              </a:lnSpc>
              <a:buFont typeface="Wingdings 2"/>
              <a:buChar char=""/>
              <a:defRPr/>
            </a:pPr>
            <a:r>
              <a:rPr lang="en-US" sz="2600" dirty="0" smtClean="0"/>
              <a:t>Understanding what to control and how to control it in an experimental system is clearly important.</a:t>
            </a:r>
          </a:p>
          <a:p>
            <a:pPr marL="987552" lvl="2">
              <a:lnSpc>
                <a:spcPct val="110000"/>
              </a:lnSpc>
              <a:buSzPct val="80000"/>
              <a:buFont typeface="Wingdings 2"/>
              <a:buChar char=""/>
              <a:defRPr/>
            </a:pPr>
            <a:r>
              <a:rPr lang="en-US" sz="2200" dirty="0" smtClean="0"/>
              <a:t>Comparing two garbage collection schemas while controlling the Heap size</a:t>
            </a:r>
          </a:p>
          <a:p>
            <a:pPr marL="987552" lvl="2">
              <a:lnSpc>
                <a:spcPct val="110000"/>
              </a:lnSpc>
              <a:buSzPct val="80000"/>
              <a:buFont typeface="Wingdings 2"/>
              <a:buChar char=""/>
              <a:defRPr/>
            </a:pPr>
            <a:r>
              <a:rPr lang="en-US" sz="2200" dirty="0" smtClean="0"/>
              <a:t>Bound and free parameters</a:t>
            </a:r>
          </a:p>
          <a:p>
            <a:pPr marL="987552" lvl="2">
              <a:lnSpc>
                <a:spcPct val="110000"/>
              </a:lnSpc>
              <a:buSzPct val="80000"/>
              <a:buFont typeface="Wingdings 2"/>
              <a:buChar char=""/>
              <a:defRPr/>
            </a:pPr>
            <a:r>
              <a:rPr lang="en-US" sz="2200" dirty="0" smtClean="0"/>
              <a:t>Degree of freedom </a:t>
            </a:r>
          </a:p>
          <a:p>
            <a:pPr marL="420624" indent="-384048">
              <a:buFont typeface="Wingdings 2"/>
              <a:buChar char=""/>
              <a:defRPr/>
            </a:pPr>
            <a:endParaRPr lang="en-US" dirty="0" smtClean="0"/>
          </a:p>
        </p:txBody>
      </p:sp>
      <p:sp>
        <p:nvSpPr>
          <p:cNvPr id="4" name="Footer Placeholder 3"/>
          <p:cNvSpPr>
            <a:spLocks noGrp="1"/>
          </p:cNvSpPr>
          <p:nvPr>
            <p:ph type="ftr" sz="quarter" idx="11"/>
          </p:nvPr>
        </p:nvSpPr>
        <p:spPr/>
        <p:txBody>
          <a:bodyPr/>
          <a:lstStyle/>
          <a:p>
            <a:pPr>
              <a:defRPr/>
            </a:pP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Evaluation Methodologies:</a:t>
            </a:r>
            <a:br>
              <a:rPr lang="en-US" dirty="0" smtClean="0"/>
            </a:br>
            <a:r>
              <a:rPr lang="en-US" dirty="0" smtClean="0"/>
              <a:t>2. Sound experimental design</a:t>
            </a:r>
            <a:endParaRPr lang="en-US" dirty="0"/>
          </a:p>
        </p:txBody>
      </p:sp>
      <p:sp>
        <p:nvSpPr>
          <p:cNvPr id="3" name="Content Placeholder 2"/>
          <p:cNvSpPr>
            <a:spLocks noGrp="1"/>
          </p:cNvSpPr>
          <p:nvPr>
            <p:ph idx="1"/>
          </p:nvPr>
        </p:nvSpPr>
        <p:spPr>
          <a:xfrm>
            <a:off x="457200" y="1772816"/>
            <a:ext cx="8229600" cy="4625609"/>
          </a:xfrm>
        </p:spPr>
        <p:txBody>
          <a:bodyPr>
            <a:normAutofit/>
          </a:bodyPr>
          <a:lstStyle/>
          <a:p>
            <a:pPr marL="420624" indent="-384048">
              <a:buFont typeface="Wingdings 2"/>
              <a:buChar char=""/>
              <a:defRPr/>
            </a:pPr>
            <a:r>
              <a:rPr lang="en-US" dirty="0" smtClean="0"/>
              <a:t>Control </a:t>
            </a:r>
            <a:r>
              <a:rPr lang="en-US" dirty="0" smtClean="0"/>
              <a:t>Changing Environment and Unintended Variance</a:t>
            </a:r>
          </a:p>
          <a:p>
            <a:pPr marL="722376" lvl="1">
              <a:buFont typeface="Wingdings 2"/>
              <a:buChar char=""/>
              <a:defRPr/>
            </a:pPr>
            <a:r>
              <a:rPr lang="en-US" sz="2400" dirty="0" smtClean="0"/>
              <a:t>E.g. Host platform, OS, Arrival rate</a:t>
            </a:r>
          </a:p>
          <a:p>
            <a:pPr marL="722376" lvl="1" fontAlgn="auto">
              <a:spcAft>
                <a:spcPts val="0"/>
              </a:spcAft>
              <a:buFont typeface="Wingdings 2"/>
              <a:buChar char=""/>
              <a:defRPr/>
            </a:pPr>
            <a:r>
              <a:rPr lang="en-US" sz="2400" dirty="0" smtClean="0"/>
              <a:t>Scheduling schemas, workloads</a:t>
            </a:r>
          </a:p>
          <a:p>
            <a:pPr marL="722376" lvl="1" fontAlgn="auto">
              <a:spcAft>
                <a:spcPts val="0"/>
              </a:spcAft>
              <a:buFont typeface="Wingdings 2"/>
              <a:buChar char=""/>
              <a:defRPr/>
            </a:pPr>
            <a:r>
              <a:rPr lang="en-US" sz="2400" dirty="0" smtClean="0"/>
              <a:t>Network latency &amp; traffic</a:t>
            </a:r>
            <a:endParaRPr lang="en-US" sz="2400" dirty="0" smtClean="0"/>
          </a:p>
          <a:p>
            <a:pPr marL="722376" lvl="1" fontAlgn="auto">
              <a:spcAft>
                <a:spcPts val="0"/>
              </a:spcAft>
              <a:buFont typeface="Wingdings 2"/>
              <a:buChar char=""/>
              <a:defRPr/>
            </a:pPr>
            <a:r>
              <a:rPr lang="en-US" sz="2400" dirty="0" smtClean="0"/>
              <a:t>Differences in environment</a:t>
            </a:r>
          </a:p>
        </p:txBody>
      </p:sp>
      <p:sp>
        <p:nvSpPr>
          <p:cNvPr id="4" name="Footer Placeholder 3"/>
          <p:cNvSpPr>
            <a:spLocks noGrp="1"/>
          </p:cNvSpPr>
          <p:nvPr>
            <p:ph type="ftr" sz="quarter" idx="11"/>
          </p:nvPr>
        </p:nvSpPr>
        <p:spPr/>
        <p:txBody>
          <a:bodyPr/>
          <a:lstStyle/>
          <a:p>
            <a:pPr>
              <a:defRPr/>
            </a:pP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Evaluation Methodologies:</a:t>
            </a:r>
            <a:br>
              <a:rPr lang="en-US" dirty="0" smtClean="0"/>
            </a:br>
            <a:r>
              <a:rPr lang="en-US" dirty="0" smtClean="0"/>
              <a:t>2. Sound experimental design</a:t>
            </a:r>
            <a:endParaRPr lang="en-US" dirty="0"/>
          </a:p>
        </p:txBody>
      </p:sp>
      <p:sp>
        <p:nvSpPr>
          <p:cNvPr id="3" name="Content Placeholder 2"/>
          <p:cNvSpPr>
            <a:spLocks noGrp="1"/>
          </p:cNvSpPr>
          <p:nvPr>
            <p:ph idx="1"/>
          </p:nvPr>
        </p:nvSpPr>
        <p:spPr/>
        <p:txBody>
          <a:bodyPr>
            <a:normAutofit/>
          </a:bodyPr>
          <a:lstStyle/>
          <a:p>
            <a:pPr marL="420624" indent="-384048" fontAlgn="auto">
              <a:spcAft>
                <a:spcPts val="0"/>
              </a:spcAft>
              <a:buFont typeface="Wingdings 2"/>
              <a:buChar char=""/>
              <a:defRPr/>
            </a:pPr>
            <a:r>
              <a:rPr lang="en-US" dirty="0" smtClean="0"/>
              <a:t>Controlling </a:t>
            </a:r>
            <a:r>
              <a:rPr lang="en-US" dirty="0" err="1" smtClean="0"/>
              <a:t>nondeterminism</a:t>
            </a:r>
            <a:endParaRPr lang="en-US" dirty="0" smtClean="0"/>
          </a:p>
          <a:p>
            <a:pPr marL="722376" lvl="1">
              <a:buFont typeface="Wingdings 2"/>
              <a:buChar char=""/>
              <a:defRPr/>
            </a:pPr>
            <a:r>
              <a:rPr lang="en-US" sz="2400" dirty="0" smtClean="0"/>
              <a:t>Understand key variance points</a:t>
            </a:r>
          </a:p>
          <a:p>
            <a:pPr marL="722376" lvl="1">
              <a:buFont typeface="Wingdings 2"/>
              <a:buChar char=""/>
              <a:defRPr/>
            </a:pPr>
            <a:r>
              <a:rPr lang="en-US" sz="2400" dirty="0" smtClean="0"/>
              <a:t>Due to </a:t>
            </a:r>
            <a:r>
              <a:rPr lang="en-US" sz="2400" dirty="0" err="1" smtClean="0"/>
              <a:t>nondeterminism</a:t>
            </a:r>
            <a:r>
              <a:rPr lang="en-US" sz="2400" dirty="0" smtClean="0"/>
              <a:t> quality of the results usually does not reach the same steady state on a deterministic workload</a:t>
            </a:r>
          </a:p>
          <a:p>
            <a:pPr marL="722376" lvl="1">
              <a:buFont typeface="Wingdings 2"/>
              <a:buChar char=""/>
              <a:defRPr/>
            </a:pPr>
            <a:r>
              <a:rPr lang="en-US" sz="2400" dirty="0" smtClean="0"/>
              <a:t>Take multiple measurements and generate sufficient data points</a:t>
            </a:r>
          </a:p>
          <a:p>
            <a:pPr marL="722376" lvl="1">
              <a:buFont typeface="Wingdings 2"/>
              <a:buChar char=""/>
              <a:defRPr/>
            </a:pPr>
            <a:r>
              <a:rPr lang="en-US" sz="2400" dirty="0" smtClean="0"/>
              <a:t>Statistically analyze results for differences in remaining </a:t>
            </a:r>
            <a:r>
              <a:rPr lang="en-US" sz="2400" dirty="0" err="1" smtClean="0"/>
              <a:t>nondeterminism</a:t>
            </a:r>
            <a:endParaRPr lang="en-US" sz="2400" dirty="0" smtClean="0"/>
          </a:p>
        </p:txBody>
      </p:sp>
      <p:sp>
        <p:nvSpPr>
          <p:cNvPr id="4" name="Footer Placeholder 3"/>
          <p:cNvSpPr>
            <a:spLocks noGrp="1"/>
          </p:cNvSpPr>
          <p:nvPr>
            <p:ph type="ftr" sz="quarter" idx="11"/>
          </p:nvPr>
        </p:nvSpPr>
        <p:spPr/>
        <p:txBody>
          <a:bodyPr/>
          <a:lstStyle/>
          <a:p>
            <a:pPr>
              <a:defRPr/>
            </a:pP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3401</TotalTime>
  <Words>2362</Words>
  <Application>Microsoft Office PowerPoint</Application>
  <PresentationFormat>On-screen Show (4:3)</PresentationFormat>
  <Paragraphs>308</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Module</vt:lpstr>
      <vt:lpstr>Evaluation Methodologies in Computer Science</vt:lpstr>
      <vt:lpstr>Introduction</vt:lpstr>
      <vt:lpstr>Evaluation Methodologies</vt:lpstr>
      <vt:lpstr>Evaluation Methodologies: Purpose</vt:lpstr>
      <vt:lpstr>Evaluation Methodologies: Key Characteristics</vt:lpstr>
      <vt:lpstr>Evaluation Methodologies: 1. Workload</vt:lpstr>
      <vt:lpstr>Evaluation Methodologies: 2. Sound experimental design</vt:lpstr>
      <vt:lpstr>Evaluation Methodologies: 2. Sound experimental design</vt:lpstr>
      <vt:lpstr>Evaluation Methodologies: 2. Sound experimental design</vt:lpstr>
      <vt:lpstr>Evaluation Methodologies: 3. Rigorous analysis</vt:lpstr>
      <vt:lpstr>Evaluation Methodologies: 3. Rigorous analysis</vt:lpstr>
      <vt:lpstr>Conclusion</vt:lpstr>
      <vt:lpstr>Feature Recommendation for Domain Analysis – An Evaluative Case Study</vt:lpstr>
      <vt:lpstr>Feature Recommendation for Domain Analysis – An Evaluative Case Study</vt:lpstr>
      <vt:lpstr>Feature Recommendation for Domain Analysis – An Evaluative Case Study</vt:lpstr>
      <vt:lpstr>Feature Recommendation for Domain Analysis – An Evaluative Case Study</vt:lpstr>
      <vt:lpstr>Feature Recommendation for Domain Analysis – An Evaluative Case Study</vt:lpstr>
      <vt:lpstr>Feature Recommendation for Domain Analysis – An Evaluative Case Study</vt:lpstr>
      <vt:lpstr>Experimental standards</vt:lpstr>
      <vt:lpstr>Why do we need experiment standards</vt:lpstr>
      <vt:lpstr>Standards for experimentation</vt:lpstr>
      <vt:lpstr>Motivations for record-keeping</vt:lpstr>
      <vt:lpstr>Experiment in computer science</vt:lpstr>
      <vt:lpstr>Practice in computer science</vt:lpstr>
      <vt:lpstr>Reliability and construct validity</vt:lpstr>
      <vt:lpstr>Reliability</vt:lpstr>
      <vt:lpstr>True score theory</vt:lpstr>
      <vt:lpstr>Different types of measure error</vt:lpstr>
      <vt:lpstr>Theory of reliability</vt:lpstr>
      <vt:lpstr>Different types of reliability</vt:lpstr>
      <vt:lpstr>Construct validity</vt:lpstr>
      <vt:lpstr>Idea of construct validity</vt:lpstr>
      <vt:lpstr>Construct validity threats</vt:lpstr>
      <vt:lpstr>Measurement validity types</vt:lpstr>
      <vt:lpstr>Three approaches to assess validity</vt:lpstr>
      <vt:lpstr>Nomological network</vt:lpstr>
      <vt:lpstr>Multitrait-multimethod matrix</vt:lpstr>
      <vt:lpstr>Pattern matching</vt:lpstr>
      <vt:lpstr>The relationship between reliability and validity</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daemon</dc:creator>
  <cp:lastModifiedBy>mehdi</cp:lastModifiedBy>
  <cp:revision>147</cp:revision>
  <dcterms:created xsi:type="dcterms:W3CDTF">2011-04-21T19:08:42Z</dcterms:created>
  <dcterms:modified xsi:type="dcterms:W3CDTF">2011-04-26T21:47:23Z</dcterms:modified>
</cp:coreProperties>
</file>