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Default Extension="wav" ContentType="audio/wav"/>
  <Override PartName="/ppt/notesSlides/notesSlide15.xml" ContentType="application/vnd.openxmlformats-officedocument.presentationml.notesSl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handoutMasterIdLst>
    <p:handoutMasterId r:id="rId22"/>
  </p:handoutMasterIdLst>
  <p:sldIdLst>
    <p:sldId id="262" r:id="rId2"/>
    <p:sldId id="268" r:id="rId3"/>
    <p:sldId id="270" r:id="rId4"/>
    <p:sldId id="276" r:id="rId5"/>
    <p:sldId id="271" r:id="rId6"/>
    <p:sldId id="292" r:id="rId7"/>
    <p:sldId id="293" r:id="rId8"/>
    <p:sldId id="294" r:id="rId9"/>
    <p:sldId id="304" r:id="rId10"/>
    <p:sldId id="269" r:id="rId11"/>
    <p:sldId id="295" r:id="rId12"/>
    <p:sldId id="273" r:id="rId13"/>
    <p:sldId id="297" r:id="rId14"/>
    <p:sldId id="299" r:id="rId15"/>
    <p:sldId id="301" r:id="rId16"/>
    <p:sldId id="303" r:id="rId17"/>
    <p:sldId id="305" r:id="rId18"/>
    <p:sldId id="288" r:id="rId19"/>
    <p:sldId id="289" r:id="rId2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showPr>
  <p:clrMru>
    <a:srgbClr val="9995AB"/>
    <a:srgbClr val="A0A0A0"/>
    <a:srgbClr val="74CC89"/>
    <a:srgbClr val="3399FF"/>
    <a:srgbClr val="333399"/>
    <a:srgbClr val="FFCC66"/>
    <a:srgbClr val="363080"/>
    <a:srgbClr val="5850A5"/>
    <a:srgbClr val="342F61"/>
    <a:srgbClr val="463F83"/>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8098" autoAdjust="0"/>
  </p:normalViewPr>
  <p:slideViewPr>
    <p:cSldViewPr>
      <p:cViewPr varScale="1">
        <p:scale>
          <a:sx n="91" d="100"/>
          <a:sy n="91" d="100"/>
        </p:scale>
        <p:origin x="-972"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70" d="100"/>
          <a:sy n="70" d="100"/>
        </p:scale>
        <p:origin x="-2814" y="-102"/>
      </p:cViewPr>
      <p:guideLst>
        <p:guide orient="horz" pos="2880"/>
        <p:guide pos="2160"/>
      </p:guideLst>
    </p:cSldViewPr>
  </p:notesViewPr>
  <p:gridSpacing cx="36868100" cy="368681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993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994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994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3B0E417E-389F-46AD-8D1C-EBC0064F80F0}"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GB"/>
          </a:p>
        </p:txBody>
      </p:sp>
      <p:sp>
        <p:nvSpPr>
          <p:cNvPr id="5632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GB"/>
          </a:p>
        </p:txBody>
      </p:sp>
      <p:sp>
        <p:nvSpPr>
          <p:cNvPr id="563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5632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5632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GB"/>
          </a:p>
        </p:txBody>
      </p:sp>
      <p:sp>
        <p:nvSpPr>
          <p:cNvPr id="5632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872F34C3-4431-4250-B5FF-76AFF0BE4CE9}" type="slidenum">
              <a:rPr lang="en-GB"/>
              <a:pPr/>
              <a:t>‹#›</a:t>
            </a:fld>
            <a:endParaRPr lang="en-GB"/>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DBBBD7-F9FE-45C0-B2B1-577142CC13B6}" type="slidenum">
              <a:rPr lang="en-GB"/>
              <a:pPr/>
              <a:t>1</a:t>
            </a:fld>
            <a:endParaRPr lang="en-GB"/>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62031F-A037-4A1F-866E-629D38870CBE}" type="slidenum">
              <a:rPr lang="en-GB"/>
              <a:pPr/>
              <a:t>10</a:t>
            </a:fld>
            <a:endParaRPr lang="en-GB"/>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p:txBody>
          <a:bodyPr/>
          <a:lstStyle/>
          <a:p>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62031F-A037-4A1F-866E-629D38870CBE}" type="slidenum">
              <a:rPr lang="en-GB"/>
              <a:pPr/>
              <a:t>11</a:t>
            </a:fld>
            <a:endParaRPr lang="en-GB"/>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p:txBody>
          <a:bodyPr/>
          <a:lstStyle/>
          <a:p>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62031F-A037-4A1F-866E-629D38870CBE}" type="slidenum">
              <a:rPr lang="en-GB"/>
              <a:pPr/>
              <a:t>12</a:t>
            </a:fld>
            <a:endParaRPr lang="en-GB"/>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p:txBody>
          <a:bodyPr/>
          <a:lstStyle/>
          <a:p>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62031F-A037-4A1F-866E-629D38870CBE}" type="slidenum">
              <a:rPr lang="en-GB"/>
              <a:pPr/>
              <a:t>13</a:t>
            </a:fld>
            <a:endParaRPr lang="en-GB"/>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p:txBody>
          <a:bodyPr/>
          <a:lstStyle/>
          <a:p>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62031F-A037-4A1F-866E-629D38870CBE}" type="slidenum">
              <a:rPr lang="en-GB"/>
              <a:pPr/>
              <a:t>14</a:t>
            </a:fld>
            <a:endParaRPr lang="en-GB"/>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p:txBody>
          <a:bodyPr/>
          <a:lstStyle/>
          <a:p>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62031F-A037-4A1F-866E-629D38870CBE}" type="slidenum">
              <a:rPr lang="en-GB"/>
              <a:pPr/>
              <a:t>15</a:t>
            </a:fld>
            <a:endParaRPr lang="en-GB"/>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p:txBody>
          <a:bodyPr/>
          <a:lstStyle/>
          <a:p>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62031F-A037-4A1F-866E-629D38870CBE}" type="slidenum">
              <a:rPr lang="en-GB"/>
              <a:pPr/>
              <a:t>16</a:t>
            </a:fld>
            <a:endParaRPr lang="en-GB"/>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p:txBody>
          <a:bodyPr/>
          <a:lstStyle/>
          <a:p>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62031F-A037-4A1F-866E-629D38870CBE}" type="slidenum">
              <a:rPr lang="en-GB"/>
              <a:pPr/>
              <a:t>17</a:t>
            </a:fld>
            <a:endParaRPr lang="en-GB"/>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p:txBody>
          <a:bodyPr/>
          <a:lstStyle/>
          <a:p>
            <a:endParaRPr lang="en-GB"/>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62031F-A037-4A1F-866E-629D38870CBE}" type="slidenum">
              <a:rPr lang="en-GB"/>
              <a:pPr/>
              <a:t>18</a:t>
            </a:fld>
            <a:endParaRPr lang="en-GB"/>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p:txBody>
          <a:bodyPr/>
          <a:lstStyle/>
          <a:p>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DBBBD7-F9FE-45C0-B2B1-577142CC13B6}" type="slidenum">
              <a:rPr lang="en-GB"/>
              <a:pPr/>
              <a:t>19</a:t>
            </a:fld>
            <a:endParaRPr lang="en-GB"/>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62031F-A037-4A1F-866E-629D38870CBE}" type="slidenum">
              <a:rPr lang="en-GB"/>
              <a:pPr/>
              <a:t>2</a:t>
            </a:fld>
            <a:endParaRPr lang="en-GB"/>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p:txBody>
          <a:bodyPr/>
          <a:lstStyle/>
          <a:p>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62031F-A037-4A1F-866E-629D38870CBE}" type="slidenum">
              <a:rPr lang="en-GB"/>
              <a:pPr/>
              <a:t>3</a:t>
            </a:fld>
            <a:endParaRPr lang="en-GB"/>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p:txBody>
          <a:bodyPr/>
          <a:lstStyle/>
          <a:p>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62031F-A037-4A1F-866E-629D38870CBE}" type="slidenum">
              <a:rPr lang="en-GB"/>
              <a:pPr/>
              <a:t>4</a:t>
            </a:fld>
            <a:endParaRPr lang="en-GB"/>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p:txBody>
          <a:bodyPr/>
          <a:lstStyle/>
          <a:p>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62031F-A037-4A1F-866E-629D38870CBE}" type="slidenum">
              <a:rPr lang="en-GB"/>
              <a:pPr/>
              <a:t>5</a:t>
            </a:fld>
            <a:endParaRPr lang="en-GB"/>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p:txBody>
          <a:bodyPr/>
          <a:lstStyle/>
          <a:p>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62031F-A037-4A1F-866E-629D38870CBE}" type="slidenum">
              <a:rPr lang="en-GB"/>
              <a:pPr/>
              <a:t>6</a:t>
            </a:fld>
            <a:endParaRPr lang="en-GB"/>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p:txBody>
          <a:bodyPr/>
          <a:lstStyle/>
          <a:p>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62031F-A037-4A1F-866E-629D38870CBE}" type="slidenum">
              <a:rPr lang="en-GB"/>
              <a:pPr/>
              <a:t>7</a:t>
            </a:fld>
            <a:endParaRPr lang="en-GB"/>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p:txBody>
          <a:bodyPr/>
          <a:lstStyle/>
          <a:p>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62031F-A037-4A1F-866E-629D38870CBE}" type="slidenum">
              <a:rPr lang="en-GB"/>
              <a:pPr/>
              <a:t>8</a:t>
            </a:fld>
            <a:endParaRPr lang="en-GB"/>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p:txBody>
          <a:bodyPr/>
          <a:lstStyle/>
          <a:p>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62031F-A037-4A1F-866E-629D38870CBE}" type="slidenum">
              <a:rPr lang="en-GB"/>
              <a:pPr/>
              <a:t>9</a:t>
            </a:fld>
            <a:endParaRPr lang="en-GB"/>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p:txBody>
          <a:bodyPr/>
          <a:lstStyle/>
          <a:p>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190" name="Rectangle 94"/>
          <p:cNvSpPr>
            <a:spLocks noChangeArrowheads="1"/>
          </p:cNvSpPr>
          <p:nvPr/>
        </p:nvSpPr>
        <p:spPr bwMode="auto">
          <a:xfrm>
            <a:off x="0" y="1936750"/>
            <a:ext cx="9144000" cy="2987675"/>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4102" name="Rectangle 6"/>
          <p:cNvSpPr>
            <a:spLocks noGrp="1" noChangeArrowheads="1"/>
          </p:cNvSpPr>
          <p:nvPr>
            <p:ph type="ctrTitle"/>
          </p:nvPr>
        </p:nvSpPr>
        <p:spPr>
          <a:xfrm>
            <a:off x="576263" y="2062163"/>
            <a:ext cx="7920037" cy="1655762"/>
          </a:xfrm>
        </p:spPr>
        <p:txBody>
          <a:bodyPr/>
          <a:lstStyle>
            <a:lvl1pPr>
              <a:defRPr/>
            </a:lvl1pPr>
          </a:lstStyle>
          <a:p>
            <a:r>
              <a:rPr lang="en-US"/>
              <a:t>Click to edit Master title style</a:t>
            </a:r>
          </a:p>
        </p:txBody>
      </p:sp>
      <p:sp>
        <p:nvSpPr>
          <p:cNvPr id="4103" name="Rectangle 7"/>
          <p:cNvSpPr>
            <a:spLocks noGrp="1" noChangeArrowheads="1"/>
          </p:cNvSpPr>
          <p:nvPr>
            <p:ph type="subTitle" idx="1"/>
          </p:nvPr>
        </p:nvSpPr>
        <p:spPr>
          <a:xfrm>
            <a:off x="576263" y="3754438"/>
            <a:ext cx="7920037" cy="719137"/>
          </a:xfrm>
        </p:spPr>
        <p:txBody>
          <a:bodyPr/>
          <a:lstStyle>
            <a:lvl1pPr marL="0" indent="0">
              <a:buFontTx/>
              <a:buNone/>
              <a:defRPr sz="2000">
                <a:solidFill>
                  <a:schemeClr val="tx2"/>
                </a:solidFill>
              </a:defRPr>
            </a:lvl1pPr>
          </a:lstStyle>
          <a:p>
            <a:r>
              <a:rPr lang="en-US"/>
              <a:t>Click to edit Master subtitle style</a:t>
            </a:r>
          </a:p>
        </p:txBody>
      </p:sp>
      <p:sp>
        <p:nvSpPr>
          <p:cNvPr id="4107" name="Rectangle 11"/>
          <p:cNvSpPr>
            <a:spLocks noGrp="1" noChangeArrowheads="1"/>
          </p:cNvSpPr>
          <p:nvPr>
            <p:ph type="dt" sz="half" idx="2"/>
          </p:nvPr>
        </p:nvSpPr>
        <p:spPr>
          <a:xfrm>
            <a:off x="457200" y="6605588"/>
            <a:ext cx="2133600" cy="279400"/>
          </a:xfrm>
        </p:spPr>
        <p:txBody>
          <a:bodyPr/>
          <a:lstStyle>
            <a:lvl1pPr>
              <a:defRPr/>
            </a:lvl1pPr>
          </a:lstStyle>
          <a:p>
            <a:endParaRPr lang="en-US"/>
          </a:p>
        </p:txBody>
      </p:sp>
      <p:sp>
        <p:nvSpPr>
          <p:cNvPr id="4108" name="Rectangle 12"/>
          <p:cNvSpPr>
            <a:spLocks noGrp="1" noChangeArrowheads="1"/>
          </p:cNvSpPr>
          <p:nvPr>
            <p:ph type="ftr" sz="quarter" idx="3"/>
          </p:nvPr>
        </p:nvSpPr>
        <p:spPr bwMode="auto">
          <a:xfrm>
            <a:off x="3124200" y="6605588"/>
            <a:ext cx="2895600" cy="2794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4109" name="Rectangle 13"/>
          <p:cNvSpPr>
            <a:spLocks noGrp="1" noChangeArrowheads="1"/>
          </p:cNvSpPr>
          <p:nvPr>
            <p:ph type="sldNum" sz="quarter" idx="4"/>
          </p:nvPr>
        </p:nvSpPr>
        <p:spPr>
          <a:xfrm>
            <a:off x="6553200" y="6605588"/>
            <a:ext cx="2133600" cy="279400"/>
          </a:xfrm>
        </p:spPr>
        <p:txBody>
          <a:bodyPr/>
          <a:lstStyle>
            <a:lvl1pPr>
              <a:defRPr/>
            </a:lvl1pPr>
          </a:lstStyle>
          <a:p>
            <a:fld id="{DAD71C53-C38C-455B-A49E-8DE46C271C16}" type="slidenum">
              <a:rPr lang="en-US"/>
              <a:pPr/>
              <a:t>‹#›</a:t>
            </a:fld>
            <a:endParaRPr lang="en-US"/>
          </a:p>
        </p:txBody>
      </p:sp>
      <p:sp>
        <p:nvSpPr>
          <p:cNvPr id="4143" name="Freeform 47"/>
          <p:cNvSpPr>
            <a:spLocks/>
          </p:cNvSpPr>
          <p:nvPr/>
        </p:nvSpPr>
        <p:spPr bwMode="auto">
          <a:xfrm>
            <a:off x="7339013" y="3881438"/>
            <a:ext cx="9525" cy="1587"/>
          </a:xfrm>
          <a:custGeom>
            <a:avLst/>
            <a:gdLst/>
            <a:ahLst/>
            <a:cxnLst>
              <a:cxn ang="0">
                <a:pos x="0" y="0"/>
              </a:cxn>
              <a:cxn ang="0">
                <a:pos x="0" y="0"/>
              </a:cxn>
              <a:cxn ang="0">
                <a:pos x="6" y="0"/>
              </a:cxn>
              <a:cxn ang="0">
                <a:pos x="0" y="0"/>
              </a:cxn>
            </a:cxnLst>
            <a:rect l="0" t="0" r="r" b="b"/>
            <a:pathLst>
              <a:path w="6">
                <a:moveTo>
                  <a:pt x="0" y="0"/>
                </a:moveTo>
                <a:lnTo>
                  <a:pt x="0" y="0"/>
                </a:lnTo>
                <a:lnTo>
                  <a:pt x="6" y="0"/>
                </a:lnTo>
                <a:lnTo>
                  <a:pt x="0" y="0"/>
                </a:lnTo>
                <a:close/>
              </a:path>
            </a:pathLst>
          </a:custGeom>
          <a:solidFill>
            <a:srgbClr val="440908"/>
          </a:solidFill>
          <a:ln w="9525">
            <a:noFill/>
            <a:round/>
            <a:headEnd/>
            <a:tailEnd/>
          </a:ln>
        </p:spPr>
        <p:txBody>
          <a:bodyPr/>
          <a:lstStyle/>
          <a:p>
            <a:endParaRPr lang="en-US"/>
          </a:p>
        </p:txBody>
      </p:sp>
    </p:spTree>
  </p:cSld>
  <p:clrMapOvr>
    <a:masterClrMapping/>
  </p:clrMapOvr>
  <p:transition>
    <p:wipe dir="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34153D63-0D81-4567-8ED6-3170C8B7723C}" type="slidenum">
              <a:rPr lang="en-US"/>
              <a:pPr/>
              <a:t>‹#›</a:t>
            </a:fld>
            <a:endParaRPr lang="en-US"/>
          </a:p>
        </p:txBody>
      </p:sp>
    </p:spTree>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188913"/>
            <a:ext cx="2071688" cy="54371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88913"/>
            <a:ext cx="6067425" cy="54371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80135C41-775F-4292-BFBF-4D9B4B4209F3}" type="slidenum">
              <a:rPr lang="en-US"/>
              <a:pPr/>
              <a:t>‹#›</a:t>
            </a:fld>
            <a:endParaRPr lang="en-US"/>
          </a:p>
        </p:txBody>
      </p:sp>
    </p:spTree>
  </p:cSld>
  <p:clrMapOvr>
    <a:masterClrMapping/>
  </p:clrMapOvr>
  <p:transition>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188913"/>
            <a:ext cx="8110538" cy="792162"/>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557338"/>
            <a:ext cx="8291513" cy="4068762"/>
          </a:xfrm>
        </p:spPr>
        <p:txBody>
          <a:bodyPr/>
          <a:lstStyle/>
          <a:p>
            <a:endParaRPr lang="en-US"/>
          </a:p>
        </p:txBody>
      </p:sp>
      <p:sp>
        <p:nvSpPr>
          <p:cNvPr id="4" name="Date Placeholder 3"/>
          <p:cNvSpPr>
            <a:spLocks noGrp="1"/>
          </p:cNvSpPr>
          <p:nvPr>
            <p:ph type="dt" sz="half" idx="10"/>
          </p:nvPr>
        </p:nvSpPr>
        <p:spPr>
          <a:xfrm>
            <a:off x="277813" y="6497638"/>
            <a:ext cx="2133600" cy="279400"/>
          </a:xfrm>
        </p:spPr>
        <p:txBody>
          <a:bodyPr/>
          <a:lstStyle>
            <a:lvl1pPr>
              <a:defRPr/>
            </a:lvl1pPr>
          </a:lstStyle>
          <a:p>
            <a:endParaRPr lang="en-US"/>
          </a:p>
        </p:txBody>
      </p:sp>
      <p:sp>
        <p:nvSpPr>
          <p:cNvPr id="5" name="Slide Number Placeholder 4"/>
          <p:cNvSpPr>
            <a:spLocks noGrp="1"/>
          </p:cNvSpPr>
          <p:nvPr>
            <p:ph type="sldNum" sz="quarter" idx="11"/>
          </p:nvPr>
        </p:nvSpPr>
        <p:spPr>
          <a:xfrm>
            <a:off x="6373813" y="6497638"/>
            <a:ext cx="2133600" cy="279400"/>
          </a:xfrm>
        </p:spPr>
        <p:txBody>
          <a:bodyPr/>
          <a:lstStyle>
            <a:lvl1pPr>
              <a:defRPr/>
            </a:lvl1pPr>
          </a:lstStyle>
          <a:p>
            <a:fld id="{E23BCA28-41AA-489F-B1EB-A908C5338E67}" type="slidenum">
              <a:rPr lang="en-US"/>
              <a:pPr/>
              <a:t>‹#›</a:t>
            </a:fld>
            <a:endParaRPr lang="en-US"/>
          </a:p>
        </p:txBody>
      </p:sp>
    </p:spTree>
  </p:cSld>
  <p:clrMapOvr>
    <a:masterClrMapping/>
  </p:clrMapOvr>
  <p:transition>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188913"/>
            <a:ext cx="8110538" cy="792162"/>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557338"/>
            <a:ext cx="8291513" cy="4068762"/>
          </a:xfrm>
        </p:spPr>
        <p:txBody>
          <a:bodyPr/>
          <a:lstStyle/>
          <a:p>
            <a:endParaRPr lang="en-US"/>
          </a:p>
        </p:txBody>
      </p:sp>
      <p:sp>
        <p:nvSpPr>
          <p:cNvPr id="4" name="Date Placeholder 3"/>
          <p:cNvSpPr>
            <a:spLocks noGrp="1"/>
          </p:cNvSpPr>
          <p:nvPr>
            <p:ph type="dt" sz="half" idx="10"/>
          </p:nvPr>
        </p:nvSpPr>
        <p:spPr>
          <a:xfrm>
            <a:off x="277813" y="6497638"/>
            <a:ext cx="2133600" cy="279400"/>
          </a:xfrm>
        </p:spPr>
        <p:txBody>
          <a:bodyPr/>
          <a:lstStyle>
            <a:lvl1pPr>
              <a:defRPr/>
            </a:lvl1pPr>
          </a:lstStyle>
          <a:p>
            <a:endParaRPr lang="en-US"/>
          </a:p>
        </p:txBody>
      </p:sp>
      <p:sp>
        <p:nvSpPr>
          <p:cNvPr id="5" name="Slide Number Placeholder 4"/>
          <p:cNvSpPr>
            <a:spLocks noGrp="1"/>
          </p:cNvSpPr>
          <p:nvPr>
            <p:ph type="sldNum" sz="quarter" idx="11"/>
          </p:nvPr>
        </p:nvSpPr>
        <p:spPr>
          <a:xfrm>
            <a:off x="6373813" y="6497638"/>
            <a:ext cx="2133600" cy="279400"/>
          </a:xfrm>
        </p:spPr>
        <p:txBody>
          <a:bodyPr/>
          <a:lstStyle>
            <a:lvl1pPr>
              <a:defRPr/>
            </a:lvl1pPr>
          </a:lstStyle>
          <a:p>
            <a:fld id="{C224FEE1-6527-4623-B385-20B7BD2BFBEA}" type="slidenum">
              <a:rPr lang="en-US"/>
              <a:pPr/>
              <a:t>‹#›</a:t>
            </a:fld>
            <a:endParaRPr lang="en-US"/>
          </a:p>
        </p:txBody>
      </p:sp>
    </p:spTree>
  </p:cSld>
  <p:clrMapOvr>
    <a:masterClrMapping/>
  </p:clrMapOvr>
  <p:transition>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88913"/>
            <a:ext cx="8110538" cy="79216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557338"/>
            <a:ext cx="4068763" cy="40687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78363" y="1557338"/>
            <a:ext cx="4070350" cy="40687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277813" y="6497638"/>
            <a:ext cx="2133600" cy="279400"/>
          </a:xfrm>
        </p:spPr>
        <p:txBody>
          <a:bodyPr/>
          <a:lstStyle>
            <a:lvl1pPr>
              <a:defRPr/>
            </a:lvl1pPr>
          </a:lstStyle>
          <a:p>
            <a:endParaRPr lang="en-US"/>
          </a:p>
        </p:txBody>
      </p:sp>
      <p:sp>
        <p:nvSpPr>
          <p:cNvPr id="6" name="Slide Number Placeholder 5"/>
          <p:cNvSpPr>
            <a:spLocks noGrp="1"/>
          </p:cNvSpPr>
          <p:nvPr>
            <p:ph type="sldNum" sz="quarter" idx="11"/>
          </p:nvPr>
        </p:nvSpPr>
        <p:spPr>
          <a:xfrm>
            <a:off x="6373813" y="6497638"/>
            <a:ext cx="2133600" cy="279400"/>
          </a:xfrm>
        </p:spPr>
        <p:txBody>
          <a:bodyPr/>
          <a:lstStyle>
            <a:lvl1pPr>
              <a:defRPr/>
            </a:lvl1pPr>
          </a:lstStyle>
          <a:p>
            <a:fld id="{0B8D0E83-0634-4D36-851F-19EA54C2AFDE}" type="slidenum">
              <a:rPr lang="en-US"/>
              <a:pPr/>
              <a:t>‹#›</a:t>
            </a:fld>
            <a:endParaRPr lang="en-US"/>
          </a:p>
        </p:txBody>
      </p:sp>
    </p:spTree>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C872ECD5-A1B3-4DDA-81FE-A04A5B0A845A}" type="slidenum">
              <a:rPr lang="en-US"/>
              <a:pPr/>
              <a:t>‹#›</a:t>
            </a:fld>
            <a:endParaRPr lang="en-US"/>
          </a:p>
        </p:txBody>
      </p:sp>
    </p:spTree>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56E5C36B-2A3C-4E89-B613-9B770E562426}" type="slidenum">
              <a:rPr lang="en-US"/>
              <a:pPr/>
              <a:t>‹#›</a:t>
            </a:fld>
            <a:endParaRPr lang="en-US"/>
          </a:p>
        </p:txBody>
      </p:sp>
    </p:spTree>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57338"/>
            <a:ext cx="4068763" cy="40687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78363" y="1557338"/>
            <a:ext cx="4070350" cy="40687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50F9A77E-9914-44AE-A238-E0229B7D4F45}" type="slidenum">
              <a:rPr lang="en-US"/>
              <a:pPr/>
              <a:t>‹#›</a:t>
            </a:fld>
            <a:endParaRPr lang="en-US"/>
          </a:p>
        </p:txBody>
      </p:sp>
    </p:spTree>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Slide Number Placeholder 7"/>
          <p:cNvSpPr>
            <a:spLocks noGrp="1"/>
          </p:cNvSpPr>
          <p:nvPr>
            <p:ph type="sldNum" sz="quarter" idx="11"/>
          </p:nvPr>
        </p:nvSpPr>
        <p:spPr/>
        <p:txBody>
          <a:bodyPr/>
          <a:lstStyle>
            <a:lvl1pPr>
              <a:defRPr/>
            </a:lvl1pPr>
          </a:lstStyle>
          <a:p>
            <a:fld id="{AAE8ED41-9AF1-4C44-95B6-70F0B3A66CE0}" type="slidenum">
              <a:rPr lang="en-US"/>
              <a:pPr/>
              <a:t>‹#›</a:t>
            </a:fld>
            <a:endParaRPr lang="en-US"/>
          </a:p>
        </p:txBody>
      </p:sp>
    </p:spTree>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Slide Number Placeholder 3"/>
          <p:cNvSpPr>
            <a:spLocks noGrp="1"/>
          </p:cNvSpPr>
          <p:nvPr>
            <p:ph type="sldNum" sz="quarter" idx="11"/>
          </p:nvPr>
        </p:nvSpPr>
        <p:spPr/>
        <p:txBody>
          <a:bodyPr/>
          <a:lstStyle>
            <a:lvl1pPr>
              <a:defRPr/>
            </a:lvl1pPr>
          </a:lstStyle>
          <a:p>
            <a:fld id="{C0E9657F-0EC2-49DC-B49B-9880361D39B6}" type="slidenum">
              <a:rPr lang="en-US"/>
              <a:pPr/>
              <a:t>‹#›</a:t>
            </a:fld>
            <a:endParaRPr lang="en-US"/>
          </a:p>
        </p:txBody>
      </p:sp>
    </p:spTree>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Slide Number Placeholder 2"/>
          <p:cNvSpPr>
            <a:spLocks noGrp="1"/>
          </p:cNvSpPr>
          <p:nvPr>
            <p:ph type="sldNum" sz="quarter" idx="11"/>
          </p:nvPr>
        </p:nvSpPr>
        <p:spPr/>
        <p:txBody>
          <a:bodyPr/>
          <a:lstStyle>
            <a:lvl1pPr>
              <a:defRPr/>
            </a:lvl1pPr>
          </a:lstStyle>
          <a:p>
            <a:fld id="{1C89F8B4-4E04-485C-96D8-C23F7998BAB5}" type="slidenum">
              <a:rPr lang="en-US"/>
              <a:pPr/>
              <a:t>‹#›</a:t>
            </a:fld>
            <a:endParaRPr lang="en-US"/>
          </a:p>
        </p:txBody>
      </p:sp>
    </p:spTree>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111C266F-C637-4094-A576-CFCFE7E7EEE7}" type="slidenum">
              <a:rPr lang="en-US"/>
              <a:pPr/>
              <a:t>‹#›</a:t>
            </a:fld>
            <a:endParaRPr lang="en-US"/>
          </a:p>
        </p:txBody>
      </p:sp>
    </p:spTree>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3C21829B-4F20-4300-944D-FCE324C847E1}" type="slidenum">
              <a:rPr lang="en-US"/>
              <a:pPr/>
              <a:t>‹#›</a:t>
            </a:fld>
            <a:endParaRPr lang="en-US"/>
          </a:p>
        </p:txBody>
      </p:sp>
    </p:spTree>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1271" name="Rectangle 247"/>
          <p:cNvSpPr>
            <a:spLocks noChangeArrowheads="1"/>
          </p:cNvSpPr>
          <p:nvPr/>
        </p:nvSpPr>
        <p:spPr bwMode="auto">
          <a:xfrm>
            <a:off x="0" y="0"/>
            <a:ext cx="9144000" cy="1160463"/>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1027" name="Rectangle 3"/>
          <p:cNvSpPr>
            <a:spLocks noGrp="1" noChangeArrowheads="1"/>
          </p:cNvSpPr>
          <p:nvPr>
            <p:ph type="body" idx="1"/>
          </p:nvPr>
        </p:nvSpPr>
        <p:spPr bwMode="auto">
          <a:xfrm>
            <a:off x="457200" y="1557338"/>
            <a:ext cx="8291513" cy="40687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6" name="Rectangle 2"/>
          <p:cNvSpPr>
            <a:spLocks noGrp="1" noChangeArrowheads="1"/>
          </p:cNvSpPr>
          <p:nvPr>
            <p:ph type="title"/>
          </p:nvPr>
        </p:nvSpPr>
        <p:spPr bwMode="auto">
          <a:xfrm>
            <a:off x="457200" y="188913"/>
            <a:ext cx="8110538" cy="7921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4"/>
          <p:cNvSpPr>
            <a:spLocks noGrp="1" noChangeArrowheads="1"/>
          </p:cNvSpPr>
          <p:nvPr>
            <p:ph type="dt" sz="half" idx="2"/>
          </p:nvPr>
        </p:nvSpPr>
        <p:spPr bwMode="auto">
          <a:xfrm>
            <a:off x="277813" y="6497638"/>
            <a:ext cx="2133600" cy="279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30" name="Rectangle 6"/>
          <p:cNvSpPr>
            <a:spLocks noGrp="1" noChangeArrowheads="1"/>
          </p:cNvSpPr>
          <p:nvPr>
            <p:ph type="sldNum" sz="quarter" idx="4"/>
          </p:nvPr>
        </p:nvSpPr>
        <p:spPr bwMode="auto">
          <a:xfrm>
            <a:off x="6373813" y="6497638"/>
            <a:ext cx="2133600" cy="279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A8BAFEAD-FE1D-440A-BBB2-57EABA7B4881}"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p:wipe dir="r"/>
  </p:transition>
  <p:timing>
    <p:tnLst>
      <p:par>
        <p:cTn id="1" dur="indefinite" restart="never" nodeType="tmRoot"/>
      </p:par>
    </p:tnLst>
  </p:timing>
  <p:txStyles>
    <p:titleStyle>
      <a:lvl1pPr algn="l" rtl="0" fontAlgn="base">
        <a:spcBef>
          <a:spcPct val="0"/>
        </a:spcBef>
        <a:spcAft>
          <a:spcPct val="0"/>
        </a:spcAft>
        <a:defRPr sz="4000">
          <a:solidFill>
            <a:schemeClr val="tx2"/>
          </a:solidFill>
          <a:latin typeface="+mj-lt"/>
          <a:ea typeface="+mj-ea"/>
          <a:cs typeface="+mj-cs"/>
        </a:defRPr>
      </a:lvl1pPr>
      <a:lvl2pPr algn="l" rtl="0" fontAlgn="base">
        <a:spcBef>
          <a:spcPct val="0"/>
        </a:spcBef>
        <a:spcAft>
          <a:spcPct val="0"/>
        </a:spcAft>
        <a:defRPr sz="4000">
          <a:solidFill>
            <a:schemeClr val="tx2"/>
          </a:solidFill>
          <a:latin typeface="Arial" charset="0"/>
          <a:cs typeface="Arial" charset="0"/>
        </a:defRPr>
      </a:lvl2pPr>
      <a:lvl3pPr algn="l" rtl="0" fontAlgn="base">
        <a:spcBef>
          <a:spcPct val="0"/>
        </a:spcBef>
        <a:spcAft>
          <a:spcPct val="0"/>
        </a:spcAft>
        <a:defRPr sz="4000">
          <a:solidFill>
            <a:schemeClr val="tx2"/>
          </a:solidFill>
          <a:latin typeface="Arial" charset="0"/>
          <a:cs typeface="Arial" charset="0"/>
        </a:defRPr>
      </a:lvl3pPr>
      <a:lvl4pPr algn="l" rtl="0" fontAlgn="base">
        <a:spcBef>
          <a:spcPct val="0"/>
        </a:spcBef>
        <a:spcAft>
          <a:spcPct val="0"/>
        </a:spcAft>
        <a:defRPr sz="4000">
          <a:solidFill>
            <a:schemeClr val="tx2"/>
          </a:solidFill>
          <a:latin typeface="Arial" charset="0"/>
          <a:cs typeface="Arial" charset="0"/>
        </a:defRPr>
      </a:lvl4pPr>
      <a:lvl5pPr algn="l" rtl="0" fontAlgn="base">
        <a:spcBef>
          <a:spcPct val="0"/>
        </a:spcBef>
        <a:spcAft>
          <a:spcPct val="0"/>
        </a:spcAft>
        <a:defRPr sz="4000">
          <a:solidFill>
            <a:schemeClr val="tx2"/>
          </a:solidFill>
          <a:latin typeface="Arial" charset="0"/>
          <a:cs typeface="Arial" charset="0"/>
        </a:defRPr>
      </a:lvl5pPr>
      <a:lvl6pPr marL="457200" algn="l" rtl="0" fontAlgn="base">
        <a:spcBef>
          <a:spcPct val="0"/>
        </a:spcBef>
        <a:spcAft>
          <a:spcPct val="0"/>
        </a:spcAft>
        <a:defRPr sz="4000">
          <a:solidFill>
            <a:schemeClr val="tx2"/>
          </a:solidFill>
          <a:latin typeface="Arial" charset="0"/>
          <a:cs typeface="Arial" charset="0"/>
        </a:defRPr>
      </a:lvl6pPr>
      <a:lvl7pPr marL="914400" algn="l" rtl="0" fontAlgn="base">
        <a:spcBef>
          <a:spcPct val="0"/>
        </a:spcBef>
        <a:spcAft>
          <a:spcPct val="0"/>
        </a:spcAft>
        <a:defRPr sz="4000">
          <a:solidFill>
            <a:schemeClr val="tx2"/>
          </a:solidFill>
          <a:latin typeface="Arial" charset="0"/>
          <a:cs typeface="Arial" charset="0"/>
        </a:defRPr>
      </a:lvl7pPr>
      <a:lvl8pPr marL="1371600" algn="l" rtl="0" fontAlgn="base">
        <a:spcBef>
          <a:spcPct val="0"/>
        </a:spcBef>
        <a:spcAft>
          <a:spcPct val="0"/>
        </a:spcAft>
        <a:defRPr sz="4000">
          <a:solidFill>
            <a:schemeClr val="tx2"/>
          </a:solidFill>
          <a:latin typeface="Arial" charset="0"/>
          <a:cs typeface="Arial" charset="0"/>
        </a:defRPr>
      </a:lvl8pPr>
      <a:lvl9pPr marL="1828800" algn="l" rtl="0" fontAlgn="base">
        <a:spcBef>
          <a:spcPct val="0"/>
        </a:spcBef>
        <a:spcAft>
          <a:spcPct val="0"/>
        </a:spcAft>
        <a:defRPr sz="40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audio" Target="../media/audio1.wav"/><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audio" Target="../media/audio10.wav"/><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audio" Target="../media/audio11.wav"/><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audio" Target="../media/audio12.wav"/><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audio" Target="../media/audio13.wav"/><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audio" Target="../media/audio14.wav"/><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audio" Target="../media/audio15.wav"/><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audio" Target="../media/audio16.wav"/><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audio" Target="../media/audio17.wav"/><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audio" Target="../media/audio18.wav"/><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audio" Target="../media/audio19.wav"/><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audio" Target="../media/audio2.wav"/><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audio" Target="../media/audio3.wav"/><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audio" Target="../media/audio4.wav"/><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audio" Target="../media/audio5.wav"/><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audio" Target="../media/audio6.wav"/><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audio" Target="../media/audio7.wav"/><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audio" Target="../media/audio8.wav"/><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audio" Target="../media/audio9.wav"/><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ctrTitle"/>
          </p:nvPr>
        </p:nvSpPr>
        <p:spPr>
          <a:xfrm>
            <a:off x="576263" y="1988840"/>
            <a:ext cx="7920037" cy="1438845"/>
          </a:xfrm>
        </p:spPr>
        <p:txBody>
          <a:bodyPr/>
          <a:lstStyle/>
          <a:p>
            <a:r>
              <a:rPr lang="en-US" dirty="0" smtClean="0"/>
              <a:t>The Effects of Content Integration on Learning and Motivation</a:t>
            </a:r>
            <a:endParaRPr lang="en-US" dirty="0"/>
          </a:p>
        </p:txBody>
      </p:sp>
      <p:sp>
        <p:nvSpPr>
          <p:cNvPr id="48131" name="Rectangle 3"/>
          <p:cNvSpPr>
            <a:spLocks noGrp="1" noChangeArrowheads="1"/>
          </p:cNvSpPr>
          <p:nvPr>
            <p:ph type="subTitle" idx="1"/>
          </p:nvPr>
        </p:nvSpPr>
        <p:spPr>
          <a:xfrm>
            <a:off x="576263" y="3392996"/>
            <a:ext cx="7920037" cy="1440160"/>
          </a:xfrm>
        </p:spPr>
        <p:txBody>
          <a:bodyPr/>
          <a:lstStyle/>
          <a:p>
            <a:r>
              <a:rPr lang="en-US" sz="2800" i="1" dirty="0" smtClean="0"/>
              <a:t>Research Proposal</a:t>
            </a:r>
          </a:p>
          <a:p>
            <a:r>
              <a:rPr lang="en-US" sz="2800" i="1" dirty="0" smtClean="0"/>
              <a:t>Brian Grey</a:t>
            </a:r>
          </a:p>
          <a:p>
            <a:r>
              <a:rPr lang="en-US" sz="2800" i="1" dirty="0" smtClean="0"/>
              <a:t>May 24, 2011</a:t>
            </a:r>
            <a:endParaRPr lang="en-US" sz="2800" i="1" dirty="0"/>
          </a:p>
        </p:txBody>
      </p:sp>
      <p:sp>
        <p:nvSpPr>
          <p:cNvPr id="6" name="Rectangle 5"/>
          <p:cNvSpPr/>
          <p:nvPr/>
        </p:nvSpPr>
        <p:spPr>
          <a:xfrm>
            <a:off x="-1" y="0"/>
            <a:ext cx="9183189" cy="144878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P2951.WAV">
            <a:hlinkClick r:id="" action="ppaction://media"/>
          </p:cNvPr>
          <p:cNvPicPr>
            <a:picLocks noRot="1" noChangeAspect="1"/>
          </p:cNvPicPr>
          <p:nvPr>
            <a:wavAudioFile r:embed="rId1" name="~PP2951.WAV"/>
          </p:nvPr>
        </p:nvPicPr>
        <p:blipFill>
          <a:blip r:embed="rId4" cstate="print"/>
          <a:stretch>
            <a:fillRect/>
          </a:stretch>
        </p:blipFill>
        <p:spPr>
          <a:xfrm>
            <a:off x="8689975" y="6403975"/>
            <a:ext cx="304800" cy="304800"/>
          </a:xfrm>
          <a:prstGeom prst="rect">
            <a:avLst/>
          </a:prstGeom>
        </p:spPr>
      </p:pic>
    </p:spTree>
  </p:cSld>
  <p:clrMapOvr>
    <a:masterClrMapping/>
  </p:clrMapOvr>
  <p:transition advTm="1711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0" y="0"/>
            <a:ext cx="9144000" cy="1124744"/>
          </a:xfrm>
        </p:spPr>
        <p:txBody>
          <a:bodyPr/>
          <a:lstStyle/>
          <a:p>
            <a:pPr algn="ctr"/>
            <a:r>
              <a:rPr lang="en-US" dirty="0" smtClean="0"/>
              <a:t>Hypotheses</a:t>
            </a:r>
            <a:endParaRPr lang="en-US" dirty="0"/>
          </a:p>
        </p:txBody>
      </p:sp>
      <p:sp>
        <p:nvSpPr>
          <p:cNvPr id="49155" name="Rectangle 3"/>
          <p:cNvSpPr>
            <a:spLocks noGrp="1" noChangeArrowheads="1"/>
          </p:cNvSpPr>
          <p:nvPr>
            <p:ph type="body" idx="1"/>
          </p:nvPr>
        </p:nvSpPr>
        <p:spPr>
          <a:xfrm>
            <a:off x="457200" y="1557338"/>
            <a:ext cx="8291513" cy="4499954"/>
          </a:xfrm>
        </p:spPr>
        <p:txBody>
          <a:bodyPr/>
          <a:lstStyle/>
          <a:p>
            <a:pPr hangingPunct="0"/>
            <a:r>
              <a:rPr lang="en-US" u="sng" dirty="0" smtClean="0"/>
              <a:t>Hypothesis 1</a:t>
            </a:r>
          </a:p>
          <a:p>
            <a:pPr lvl="1" hangingPunct="0"/>
            <a:r>
              <a:rPr lang="en-US" dirty="0" smtClean="0"/>
              <a:t>Games without content embedded in them will maximize the motivation metric and minimize the learning metric.</a:t>
            </a:r>
          </a:p>
          <a:p>
            <a:pPr hangingPunct="0"/>
            <a:r>
              <a:rPr lang="en-US" u="sng" dirty="0" smtClean="0"/>
              <a:t>Hypothesis 2</a:t>
            </a:r>
          </a:p>
          <a:p>
            <a:pPr lvl="1" hangingPunct="0"/>
            <a:r>
              <a:rPr lang="en-US" dirty="0" smtClean="0"/>
              <a:t>Fully endogenous games will be the most effective motivator of games where content is embedded.</a:t>
            </a:r>
          </a:p>
        </p:txBody>
      </p:sp>
      <p:pic>
        <p:nvPicPr>
          <p:cNvPr id="5" name="~PP2133.WAV">
            <a:hlinkClick r:id="" action="ppaction://media"/>
          </p:cNvPr>
          <p:cNvPicPr>
            <a:picLocks noRot="1" noChangeAspect="1"/>
          </p:cNvPicPr>
          <p:nvPr>
            <a:wavAudioFile r:embed="rId1" name="~PP2133.WAV"/>
          </p:nvPr>
        </p:nvPicPr>
        <p:blipFill>
          <a:blip r:embed="rId4" cstate="print"/>
          <a:stretch>
            <a:fillRect/>
          </a:stretch>
        </p:blipFill>
        <p:spPr>
          <a:xfrm>
            <a:off x="8689975" y="6403975"/>
            <a:ext cx="304800" cy="304800"/>
          </a:xfrm>
          <a:prstGeom prst="rect">
            <a:avLst/>
          </a:prstGeom>
        </p:spPr>
      </p:pic>
    </p:spTree>
  </p:cSld>
  <p:clrMapOvr>
    <a:masterClrMapping/>
  </p:clrMapOvr>
  <p:transition advTm="2277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0" y="0"/>
            <a:ext cx="9144000" cy="1124744"/>
          </a:xfrm>
        </p:spPr>
        <p:txBody>
          <a:bodyPr/>
          <a:lstStyle/>
          <a:p>
            <a:pPr algn="ctr"/>
            <a:r>
              <a:rPr lang="en-US" dirty="0" smtClean="0"/>
              <a:t>Hypotheses</a:t>
            </a:r>
            <a:endParaRPr lang="en-US" dirty="0"/>
          </a:p>
        </p:txBody>
      </p:sp>
      <p:sp>
        <p:nvSpPr>
          <p:cNvPr id="49155" name="Rectangle 3"/>
          <p:cNvSpPr>
            <a:spLocks noGrp="1" noChangeArrowheads="1"/>
          </p:cNvSpPr>
          <p:nvPr>
            <p:ph type="body" idx="1"/>
          </p:nvPr>
        </p:nvSpPr>
        <p:spPr>
          <a:xfrm>
            <a:off x="457200" y="1557338"/>
            <a:ext cx="8291513" cy="4859994"/>
          </a:xfrm>
        </p:spPr>
        <p:txBody>
          <a:bodyPr/>
          <a:lstStyle/>
          <a:p>
            <a:pPr hangingPunct="0"/>
            <a:r>
              <a:rPr lang="en-US" u="sng" dirty="0" smtClean="0"/>
              <a:t>Hypothesis 3</a:t>
            </a:r>
          </a:p>
          <a:p>
            <a:pPr lvl="1" hangingPunct="0"/>
            <a:r>
              <a:rPr lang="en-US" dirty="0" smtClean="0"/>
              <a:t>Games with endogenous mechanics and exogenous fantasy will be the most effective teacher where content is embedded.  The exogenous fantasy will serve as curricular cues for students.</a:t>
            </a:r>
          </a:p>
          <a:p>
            <a:r>
              <a:rPr lang="en-US" u="sng" dirty="0" smtClean="0"/>
              <a:t>Hypothesis 4</a:t>
            </a:r>
          </a:p>
          <a:p>
            <a:pPr lvl="1"/>
            <a:r>
              <a:rPr lang="en-US" dirty="0" smtClean="0"/>
              <a:t>Fully exogenous games will be the least effective motivator and teacher of games where content is embedded.</a:t>
            </a:r>
          </a:p>
        </p:txBody>
      </p:sp>
      <p:pic>
        <p:nvPicPr>
          <p:cNvPr id="7" name="~PP3652.WAV">
            <a:hlinkClick r:id="" action="ppaction://media"/>
          </p:cNvPr>
          <p:cNvPicPr>
            <a:picLocks noRot="1" noChangeAspect="1"/>
          </p:cNvPicPr>
          <p:nvPr>
            <a:wavAudioFile r:embed="rId1" name="~PP3652.WAV"/>
          </p:nvPr>
        </p:nvPicPr>
        <p:blipFill>
          <a:blip r:embed="rId4" cstate="print"/>
          <a:stretch>
            <a:fillRect/>
          </a:stretch>
        </p:blipFill>
        <p:spPr>
          <a:xfrm>
            <a:off x="8689975" y="6403975"/>
            <a:ext cx="304800" cy="304800"/>
          </a:xfrm>
          <a:prstGeom prst="rect">
            <a:avLst/>
          </a:prstGeom>
        </p:spPr>
      </p:pic>
    </p:spTree>
  </p:cSld>
  <p:clrMapOvr>
    <a:masterClrMapping/>
  </p:clrMapOvr>
  <p:transition advTm="3419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0" y="0"/>
            <a:ext cx="9144000" cy="1124744"/>
          </a:xfrm>
        </p:spPr>
        <p:txBody>
          <a:bodyPr/>
          <a:lstStyle/>
          <a:p>
            <a:pPr algn="ctr"/>
            <a:r>
              <a:rPr lang="en-GB" dirty="0" smtClean="0"/>
              <a:t>Our Game</a:t>
            </a:r>
            <a:endParaRPr lang="en-US" dirty="0"/>
          </a:p>
        </p:txBody>
      </p:sp>
      <p:sp>
        <p:nvSpPr>
          <p:cNvPr id="49155" name="Rectangle 3"/>
          <p:cNvSpPr>
            <a:spLocks noGrp="1" noChangeArrowheads="1"/>
          </p:cNvSpPr>
          <p:nvPr>
            <p:ph type="body" idx="1"/>
          </p:nvPr>
        </p:nvSpPr>
        <p:spPr>
          <a:xfrm>
            <a:off x="457200" y="1557338"/>
            <a:ext cx="8291513" cy="4932002"/>
          </a:xfrm>
        </p:spPr>
        <p:txBody>
          <a:bodyPr/>
          <a:lstStyle/>
          <a:p>
            <a:r>
              <a:rPr lang="en-US" i="1" dirty="0" smtClean="0"/>
              <a:t>Math Magic</a:t>
            </a:r>
            <a:endParaRPr lang="en-US" dirty="0" smtClean="0"/>
          </a:p>
          <a:p>
            <a:r>
              <a:rPr lang="en-US" dirty="0" smtClean="0"/>
              <a:t>Designed to teach basic arithmetic</a:t>
            </a:r>
          </a:p>
          <a:p>
            <a:r>
              <a:rPr lang="en-US" dirty="0" smtClean="0"/>
              <a:t>Developed with a focus on teaching to the national, second-grade math standards</a:t>
            </a:r>
          </a:p>
          <a:p>
            <a:r>
              <a:rPr lang="en-US" dirty="0" smtClean="0"/>
              <a:t>Games scaffold the lessons appropriately</a:t>
            </a:r>
          </a:p>
          <a:p>
            <a:r>
              <a:rPr lang="en-US" dirty="0" smtClean="0"/>
              <a:t>Will occasionally need to give questions which are lower in level</a:t>
            </a:r>
          </a:p>
        </p:txBody>
      </p:sp>
      <p:pic>
        <p:nvPicPr>
          <p:cNvPr id="4" name="~PP3866.WAV">
            <a:hlinkClick r:id="" action="ppaction://media"/>
          </p:cNvPr>
          <p:cNvPicPr>
            <a:picLocks noRot="1" noChangeAspect="1"/>
          </p:cNvPicPr>
          <p:nvPr>
            <a:wavAudioFile r:embed="rId1" name="~PP3866.WAV"/>
          </p:nvPr>
        </p:nvPicPr>
        <p:blipFill>
          <a:blip r:embed="rId4" cstate="print"/>
          <a:stretch>
            <a:fillRect/>
          </a:stretch>
        </p:blipFill>
        <p:spPr>
          <a:xfrm>
            <a:off x="8689975" y="6403975"/>
            <a:ext cx="304800" cy="304800"/>
          </a:xfrm>
          <a:prstGeom prst="rect">
            <a:avLst/>
          </a:prstGeom>
        </p:spPr>
      </p:pic>
    </p:spTree>
  </p:cSld>
  <p:clrMapOvr>
    <a:masterClrMapping/>
  </p:clrMapOvr>
  <p:transition advTm="3687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0" y="0"/>
            <a:ext cx="9144000" cy="1124744"/>
          </a:xfrm>
        </p:spPr>
        <p:txBody>
          <a:bodyPr/>
          <a:lstStyle/>
          <a:p>
            <a:pPr algn="ctr"/>
            <a:r>
              <a:rPr lang="en-GB" dirty="0" smtClean="0"/>
              <a:t>Game Versions</a:t>
            </a:r>
            <a:endParaRPr lang="en-US" dirty="0"/>
          </a:p>
        </p:txBody>
      </p:sp>
      <p:sp>
        <p:nvSpPr>
          <p:cNvPr id="49155" name="Rectangle 3"/>
          <p:cNvSpPr>
            <a:spLocks noGrp="1" noChangeArrowheads="1"/>
          </p:cNvSpPr>
          <p:nvPr>
            <p:ph type="body" idx="1"/>
          </p:nvPr>
        </p:nvSpPr>
        <p:spPr>
          <a:xfrm>
            <a:off x="457200" y="1557338"/>
            <a:ext cx="8291513" cy="4932002"/>
          </a:xfrm>
        </p:spPr>
        <p:txBody>
          <a:bodyPr/>
          <a:lstStyle/>
          <a:p>
            <a:r>
              <a:rPr lang="en-US" dirty="0" smtClean="0"/>
              <a:t>Version 1</a:t>
            </a:r>
          </a:p>
          <a:p>
            <a:pPr lvl="1"/>
            <a:r>
              <a:rPr lang="en-US" dirty="0" smtClean="0"/>
              <a:t>Full endogenous.</a:t>
            </a:r>
          </a:p>
          <a:p>
            <a:r>
              <a:rPr lang="en-US" dirty="0" smtClean="0"/>
              <a:t>Version 2</a:t>
            </a:r>
          </a:p>
          <a:p>
            <a:pPr lvl="1"/>
            <a:r>
              <a:rPr lang="en-US" dirty="0" smtClean="0"/>
              <a:t>Full exogenous.</a:t>
            </a:r>
          </a:p>
          <a:p>
            <a:r>
              <a:rPr lang="en-US" dirty="0" smtClean="0"/>
              <a:t>Version 3</a:t>
            </a:r>
          </a:p>
          <a:p>
            <a:pPr lvl="1"/>
            <a:r>
              <a:rPr lang="en-US" dirty="0" smtClean="0"/>
              <a:t>Endogenous with curricular cues.</a:t>
            </a:r>
          </a:p>
          <a:p>
            <a:r>
              <a:rPr lang="en-US" dirty="0" smtClean="0"/>
              <a:t>Version 4</a:t>
            </a:r>
          </a:p>
          <a:p>
            <a:pPr lvl="1"/>
            <a:r>
              <a:rPr lang="en-US" dirty="0" smtClean="0"/>
              <a:t>No content.</a:t>
            </a:r>
          </a:p>
        </p:txBody>
      </p:sp>
      <p:pic>
        <p:nvPicPr>
          <p:cNvPr id="4" name="~PP931.WAV">
            <a:hlinkClick r:id="" action="ppaction://media"/>
          </p:cNvPr>
          <p:cNvPicPr>
            <a:picLocks noRot="1" noChangeAspect="1"/>
          </p:cNvPicPr>
          <p:nvPr>
            <a:wavAudioFile r:embed="rId1" name="~PP931.WAV"/>
          </p:nvPr>
        </p:nvPicPr>
        <p:blipFill>
          <a:blip r:embed="rId4" cstate="print"/>
          <a:stretch>
            <a:fillRect/>
          </a:stretch>
        </p:blipFill>
        <p:spPr>
          <a:xfrm>
            <a:off x="8689975" y="6403975"/>
            <a:ext cx="304800" cy="304800"/>
          </a:xfrm>
          <a:prstGeom prst="rect">
            <a:avLst/>
          </a:prstGeom>
        </p:spPr>
      </p:pic>
    </p:spTree>
  </p:cSld>
  <p:clrMapOvr>
    <a:masterClrMapping/>
  </p:clrMapOvr>
  <p:transition advTm="2142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0" y="0"/>
            <a:ext cx="9144000" cy="1124744"/>
          </a:xfrm>
        </p:spPr>
        <p:txBody>
          <a:bodyPr/>
          <a:lstStyle/>
          <a:p>
            <a:pPr algn="ctr"/>
            <a:r>
              <a:rPr lang="en-GB" dirty="0" smtClean="0"/>
              <a:t>Proposed Research (Demographics)</a:t>
            </a:r>
            <a:endParaRPr lang="en-US" dirty="0"/>
          </a:p>
        </p:txBody>
      </p:sp>
      <p:sp>
        <p:nvSpPr>
          <p:cNvPr id="49155" name="Rectangle 3"/>
          <p:cNvSpPr>
            <a:spLocks noGrp="1" noChangeArrowheads="1"/>
          </p:cNvSpPr>
          <p:nvPr>
            <p:ph type="body" idx="1"/>
          </p:nvPr>
        </p:nvSpPr>
        <p:spPr>
          <a:xfrm>
            <a:off x="457200" y="1340768"/>
            <a:ext cx="8291513" cy="4932002"/>
          </a:xfrm>
        </p:spPr>
        <p:txBody>
          <a:bodyPr/>
          <a:lstStyle/>
          <a:p>
            <a:r>
              <a:rPr lang="en-US" dirty="0" smtClean="0"/>
              <a:t>We will find four schools which:</a:t>
            </a:r>
          </a:p>
          <a:p>
            <a:pPr lvl="1"/>
            <a:r>
              <a:rPr lang="en-US" dirty="0" smtClean="0"/>
              <a:t>Are public</a:t>
            </a:r>
          </a:p>
          <a:p>
            <a:pPr lvl="1"/>
            <a:r>
              <a:rPr lang="en-US" dirty="0" smtClean="0"/>
              <a:t>In roughly the same socio-geographic area</a:t>
            </a:r>
          </a:p>
          <a:p>
            <a:pPr lvl="1"/>
            <a:r>
              <a:rPr lang="en-US" dirty="0" smtClean="0"/>
              <a:t>Have (at least) two second grade classes</a:t>
            </a:r>
          </a:p>
          <a:p>
            <a:r>
              <a:rPr lang="en-US" dirty="0" smtClean="0"/>
              <a:t>To ensure appropriate sample size and homogeny across samples, class will:</a:t>
            </a:r>
          </a:p>
          <a:p>
            <a:pPr lvl="1"/>
            <a:r>
              <a:rPr lang="en-US" dirty="0" smtClean="0"/>
              <a:t>Have at least 20 students</a:t>
            </a:r>
          </a:p>
          <a:p>
            <a:pPr lvl="1"/>
            <a:r>
              <a:rPr lang="en-US" dirty="0" smtClean="0"/>
              <a:t>Be approximately the same size (± 2 students)</a:t>
            </a:r>
          </a:p>
          <a:p>
            <a:pPr lvl="1"/>
            <a:r>
              <a:rPr lang="en-US" dirty="0" smtClean="0"/>
              <a:t>Offer non-differentiated math instruction</a:t>
            </a:r>
          </a:p>
        </p:txBody>
      </p:sp>
      <p:pic>
        <p:nvPicPr>
          <p:cNvPr id="5" name="~PP3281.WAV">
            <a:hlinkClick r:id="" action="ppaction://media"/>
          </p:cNvPr>
          <p:cNvPicPr>
            <a:picLocks noRot="1" noChangeAspect="1"/>
          </p:cNvPicPr>
          <p:nvPr>
            <a:wavAudioFile r:embed="rId1" name="~PP3281.WAV"/>
          </p:nvPr>
        </p:nvPicPr>
        <p:blipFill>
          <a:blip r:embed="rId4" cstate="print"/>
          <a:stretch>
            <a:fillRect/>
          </a:stretch>
        </p:blipFill>
        <p:spPr>
          <a:xfrm>
            <a:off x="8689975" y="6403975"/>
            <a:ext cx="304800" cy="304800"/>
          </a:xfrm>
          <a:prstGeom prst="rect">
            <a:avLst/>
          </a:prstGeom>
        </p:spPr>
      </p:pic>
    </p:spTree>
  </p:cSld>
  <p:clrMapOvr>
    <a:masterClrMapping/>
  </p:clrMapOvr>
  <p:transition advTm="6220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0" y="0"/>
            <a:ext cx="9144000" cy="1124744"/>
          </a:xfrm>
        </p:spPr>
        <p:txBody>
          <a:bodyPr/>
          <a:lstStyle/>
          <a:p>
            <a:pPr algn="ctr"/>
            <a:r>
              <a:rPr lang="en-GB" dirty="0" smtClean="0"/>
              <a:t>Proposed Research (Consent)</a:t>
            </a:r>
            <a:endParaRPr lang="en-US" dirty="0"/>
          </a:p>
        </p:txBody>
      </p:sp>
      <p:sp>
        <p:nvSpPr>
          <p:cNvPr id="49155" name="Rectangle 3"/>
          <p:cNvSpPr>
            <a:spLocks noGrp="1" noChangeArrowheads="1"/>
          </p:cNvSpPr>
          <p:nvPr>
            <p:ph type="body" idx="1"/>
          </p:nvPr>
        </p:nvSpPr>
        <p:spPr>
          <a:xfrm>
            <a:off x="457200" y="1340768"/>
            <a:ext cx="8291513" cy="5300662"/>
          </a:xfrm>
        </p:spPr>
        <p:txBody>
          <a:bodyPr/>
          <a:lstStyle/>
          <a:p>
            <a:r>
              <a:rPr lang="en-US" dirty="0" smtClean="0"/>
              <a:t>Standard consent form 1 month out</a:t>
            </a:r>
          </a:p>
          <a:p>
            <a:r>
              <a:rPr lang="en-US" dirty="0" smtClean="0"/>
              <a:t>Will request access to record student’s:</a:t>
            </a:r>
          </a:p>
          <a:p>
            <a:pPr lvl="1"/>
            <a:r>
              <a:rPr lang="en-US" dirty="0" smtClean="0"/>
              <a:t>Gender</a:t>
            </a:r>
          </a:p>
          <a:p>
            <a:pPr lvl="1"/>
            <a:r>
              <a:rPr lang="en-US" dirty="0" smtClean="0"/>
              <a:t>Letter grade in mathematics (to that point)</a:t>
            </a:r>
          </a:p>
          <a:p>
            <a:pPr lvl="1"/>
            <a:r>
              <a:rPr lang="en-US" dirty="0" smtClean="0"/>
              <a:t>Pre-test score</a:t>
            </a:r>
          </a:p>
          <a:p>
            <a:pPr lvl="1"/>
            <a:r>
              <a:rPr lang="en-US" dirty="0" smtClean="0"/>
              <a:t>Post-test score</a:t>
            </a:r>
          </a:p>
          <a:p>
            <a:r>
              <a:rPr lang="en-US" dirty="0" smtClean="0"/>
              <a:t>School selected for fully endogenous version will not be informed of potential learning aspect until after the post-test</a:t>
            </a:r>
          </a:p>
        </p:txBody>
      </p:sp>
      <p:pic>
        <p:nvPicPr>
          <p:cNvPr id="6" name="~PP3064.WAV">
            <a:hlinkClick r:id="" action="ppaction://media"/>
          </p:cNvPr>
          <p:cNvPicPr>
            <a:picLocks noRot="1" noChangeAspect="1"/>
          </p:cNvPicPr>
          <p:nvPr>
            <a:wavAudioFile r:embed="rId1" name="~PP3064.WAV"/>
          </p:nvPr>
        </p:nvPicPr>
        <p:blipFill>
          <a:blip r:embed="rId4" cstate="print"/>
          <a:stretch>
            <a:fillRect/>
          </a:stretch>
        </p:blipFill>
        <p:spPr>
          <a:xfrm>
            <a:off x="8689975" y="6403975"/>
            <a:ext cx="304800" cy="304800"/>
          </a:xfrm>
          <a:prstGeom prst="rect">
            <a:avLst/>
          </a:prstGeom>
        </p:spPr>
      </p:pic>
    </p:spTree>
  </p:cSld>
  <p:clrMapOvr>
    <a:masterClrMapping/>
  </p:clrMapOvr>
  <p:transition advTm="716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0" y="0"/>
            <a:ext cx="9144000" cy="1124744"/>
          </a:xfrm>
        </p:spPr>
        <p:txBody>
          <a:bodyPr/>
          <a:lstStyle/>
          <a:p>
            <a:pPr algn="ctr"/>
            <a:r>
              <a:rPr lang="en-GB" dirty="0" smtClean="0"/>
              <a:t>Proposed Research (Pre/Post-Test)</a:t>
            </a:r>
            <a:endParaRPr lang="en-US" dirty="0"/>
          </a:p>
        </p:txBody>
      </p:sp>
      <p:sp>
        <p:nvSpPr>
          <p:cNvPr id="49155" name="Rectangle 3"/>
          <p:cNvSpPr>
            <a:spLocks noGrp="1" noChangeArrowheads="1"/>
          </p:cNvSpPr>
          <p:nvPr>
            <p:ph type="body" idx="1"/>
          </p:nvPr>
        </p:nvSpPr>
        <p:spPr>
          <a:xfrm>
            <a:off x="457200" y="1340768"/>
            <a:ext cx="8291513" cy="4932002"/>
          </a:xfrm>
        </p:spPr>
        <p:txBody>
          <a:bodyPr/>
          <a:lstStyle/>
          <a:p>
            <a:r>
              <a:rPr lang="en-US" dirty="0" smtClean="0"/>
              <a:t>50 free-response questions in 10 minutes</a:t>
            </a:r>
          </a:p>
          <a:p>
            <a:r>
              <a:rPr lang="en-US" dirty="0" smtClean="0"/>
              <a:t>Based on national standards for testing second grade arithmetic</a:t>
            </a:r>
          </a:p>
          <a:p>
            <a:r>
              <a:rPr lang="en-US" dirty="0" smtClean="0"/>
              <a:t>Questions will be written ahead of time and randomized for the test</a:t>
            </a:r>
          </a:p>
          <a:p>
            <a:r>
              <a:rPr lang="en-US" dirty="0" smtClean="0"/>
              <a:t>Post-test will have the same questions in a new randomized (but consistent) order</a:t>
            </a:r>
          </a:p>
        </p:txBody>
      </p:sp>
      <p:pic>
        <p:nvPicPr>
          <p:cNvPr id="4" name="~PP584.WAV">
            <a:hlinkClick r:id="" action="ppaction://media"/>
          </p:cNvPr>
          <p:cNvPicPr>
            <a:picLocks noRot="1" noChangeAspect="1"/>
          </p:cNvPicPr>
          <p:nvPr>
            <a:wavAudioFile r:embed="rId1" name="~PP584.WAV"/>
          </p:nvPr>
        </p:nvPicPr>
        <p:blipFill>
          <a:blip r:embed="rId4" cstate="print"/>
          <a:stretch>
            <a:fillRect/>
          </a:stretch>
        </p:blipFill>
        <p:spPr>
          <a:xfrm>
            <a:off x="8689975" y="6403975"/>
            <a:ext cx="304800" cy="304800"/>
          </a:xfrm>
          <a:prstGeom prst="rect">
            <a:avLst/>
          </a:prstGeom>
        </p:spPr>
      </p:pic>
    </p:spTree>
  </p:cSld>
  <p:clrMapOvr>
    <a:masterClrMapping/>
  </p:clrMapOvr>
  <p:transition advTm="4646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0" y="0"/>
            <a:ext cx="9144000" cy="1124744"/>
          </a:xfrm>
        </p:spPr>
        <p:txBody>
          <a:bodyPr/>
          <a:lstStyle/>
          <a:p>
            <a:pPr algn="ctr"/>
            <a:r>
              <a:rPr lang="en-GB" dirty="0" smtClean="0"/>
              <a:t>Structure, Timeline &amp; Deliverable</a:t>
            </a:r>
            <a:endParaRPr lang="en-US" dirty="0"/>
          </a:p>
        </p:txBody>
      </p:sp>
      <p:sp>
        <p:nvSpPr>
          <p:cNvPr id="49155" name="Rectangle 3"/>
          <p:cNvSpPr>
            <a:spLocks noGrp="1" noChangeArrowheads="1"/>
          </p:cNvSpPr>
          <p:nvPr>
            <p:ph type="body" idx="1"/>
          </p:nvPr>
        </p:nvSpPr>
        <p:spPr>
          <a:xfrm>
            <a:off x="457200" y="1340768"/>
            <a:ext cx="8291513" cy="5364596"/>
          </a:xfrm>
        </p:spPr>
        <p:txBody>
          <a:bodyPr/>
          <a:lstStyle/>
          <a:p>
            <a:r>
              <a:rPr lang="en-US" sz="3000" dirty="0" smtClean="0"/>
              <a:t>Friday before study: Pre-test</a:t>
            </a:r>
          </a:p>
          <a:p>
            <a:r>
              <a:rPr lang="en-US" sz="3000" dirty="0" smtClean="0"/>
              <a:t>3 Weeks of Research</a:t>
            </a:r>
          </a:p>
          <a:p>
            <a:pPr lvl="1"/>
            <a:r>
              <a:rPr lang="en-US" sz="2600" dirty="0" smtClean="0"/>
              <a:t>Students will be allowed, but not required, to play for up to 45 minutes</a:t>
            </a:r>
          </a:p>
          <a:p>
            <a:pPr lvl="1"/>
            <a:r>
              <a:rPr lang="en-US" sz="2600" dirty="0" smtClean="0"/>
              <a:t>Researcher available for gameplay questions</a:t>
            </a:r>
          </a:p>
          <a:p>
            <a:pPr lvl="1"/>
            <a:r>
              <a:rPr lang="en-US" sz="2600" dirty="0" smtClean="0"/>
              <a:t>Teacher available for help</a:t>
            </a:r>
          </a:p>
          <a:p>
            <a:pPr lvl="1"/>
            <a:r>
              <a:rPr lang="en-US" sz="2600" dirty="0" smtClean="0"/>
              <a:t>Students are permitted to interact</a:t>
            </a:r>
          </a:p>
          <a:p>
            <a:r>
              <a:rPr lang="en-US" sz="3000" dirty="0" smtClean="0"/>
              <a:t>Monday after study: Post-test</a:t>
            </a:r>
          </a:p>
          <a:p>
            <a:r>
              <a:rPr lang="en-US" sz="3000" dirty="0" smtClean="0"/>
              <a:t>Statistical analysis will provide a better understanding of the effects of integration style on motivation and learning</a:t>
            </a:r>
          </a:p>
          <a:p>
            <a:pPr lvl="1"/>
            <a:endParaRPr lang="en-US" dirty="0" smtClean="0"/>
          </a:p>
        </p:txBody>
      </p:sp>
      <p:pic>
        <p:nvPicPr>
          <p:cNvPr id="6" name="~PP3609.WAV">
            <a:hlinkClick r:id="" action="ppaction://media"/>
          </p:cNvPr>
          <p:cNvPicPr>
            <a:picLocks noRot="1" noChangeAspect="1"/>
          </p:cNvPicPr>
          <p:nvPr>
            <a:wavAudioFile r:embed="rId1" name="~PP3609.WAV"/>
          </p:nvPr>
        </p:nvPicPr>
        <p:blipFill>
          <a:blip r:embed="rId4" cstate="print"/>
          <a:stretch>
            <a:fillRect/>
          </a:stretch>
        </p:blipFill>
        <p:spPr>
          <a:xfrm>
            <a:off x="8689975" y="6403975"/>
            <a:ext cx="304800" cy="304800"/>
          </a:xfrm>
          <a:prstGeom prst="rect">
            <a:avLst/>
          </a:prstGeom>
        </p:spPr>
      </p:pic>
    </p:spTree>
  </p:cSld>
  <p:clrMapOvr>
    <a:masterClrMapping/>
  </p:clrMapOvr>
  <p:transition advTm="1103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0" y="0"/>
            <a:ext cx="9144000" cy="1124744"/>
          </a:xfrm>
        </p:spPr>
        <p:txBody>
          <a:bodyPr/>
          <a:lstStyle/>
          <a:p>
            <a:pPr algn="ctr"/>
            <a:r>
              <a:rPr lang="en-US" dirty="0" smtClean="0"/>
              <a:t>Potential Future Work</a:t>
            </a:r>
            <a:endParaRPr lang="en-US" dirty="0"/>
          </a:p>
        </p:txBody>
      </p:sp>
      <p:sp>
        <p:nvSpPr>
          <p:cNvPr id="49155" name="Rectangle 3"/>
          <p:cNvSpPr>
            <a:spLocks noGrp="1" noChangeArrowheads="1"/>
          </p:cNvSpPr>
          <p:nvPr>
            <p:ph type="body" idx="1"/>
          </p:nvPr>
        </p:nvSpPr>
        <p:spPr>
          <a:xfrm>
            <a:off x="457200" y="1340768"/>
            <a:ext cx="8291513" cy="5184576"/>
          </a:xfrm>
        </p:spPr>
        <p:txBody>
          <a:bodyPr/>
          <a:lstStyle/>
          <a:p>
            <a:r>
              <a:rPr lang="en-US" dirty="0" smtClean="0"/>
              <a:t>Motivational Questions:</a:t>
            </a:r>
          </a:p>
          <a:p>
            <a:pPr lvl="1"/>
            <a:r>
              <a:rPr lang="en-US" sz="2400" dirty="0" smtClean="0"/>
              <a:t>What is the nature of motivational difference between educational and entertainment only games?</a:t>
            </a:r>
          </a:p>
          <a:p>
            <a:pPr lvl="1"/>
            <a:r>
              <a:rPr lang="en-US" sz="2400" dirty="0" smtClean="0"/>
              <a:t>What is the theoretical “minimum motivation penalty” for an educational game?</a:t>
            </a:r>
          </a:p>
          <a:p>
            <a:pPr lvl="1"/>
            <a:r>
              <a:rPr lang="en-US" sz="2400" dirty="0" smtClean="0"/>
              <a:t>How do we limit the negative motivational effect of integrating content?</a:t>
            </a:r>
          </a:p>
          <a:p>
            <a:r>
              <a:rPr lang="en-US" dirty="0" smtClean="0"/>
              <a:t>Learning Questions:</a:t>
            </a:r>
          </a:p>
          <a:p>
            <a:pPr lvl="1"/>
            <a:r>
              <a:rPr lang="en-US" sz="2400" dirty="0" smtClean="0"/>
              <a:t>How explicit must our context clues be for a student to achieve the desired level of learning?</a:t>
            </a:r>
          </a:p>
          <a:p>
            <a:pPr lvl="1"/>
            <a:r>
              <a:rPr lang="en-US" sz="2400" dirty="0" smtClean="0"/>
              <a:t>How explicit must the content be for a student to achieve the optimal level of learning?</a:t>
            </a:r>
          </a:p>
          <a:p>
            <a:pPr>
              <a:buNone/>
            </a:pPr>
            <a:endParaRPr lang="en-US" dirty="0"/>
          </a:p>
        </p:txBody>
      </p:sp>
      <p:pic>
        <p:nvPicPr>
          <p:cNvPr id="4" name="~PP2778.WAV">
            <a:hlinkClick r:id="" action="ppaction://media"/>
          </p:cNvPr>
          <p:cNvPicPr>
            <a:picLocks noRot="1" noChangeAspect="1"/>
          </p:cNvPicPr>
          <p:nvPr>
            <a:wavAudioFile r:embed="rId1" name="~PP2778.WAV"/>
          </p:nvPr>
        </p:nvPicPr>
        <p:blipFill>
          <a:blip r:embed="rId4" cstate="print"/>
          <a:stretch>
            <a:fillRect/>
          </a:stretch>
        </p:blipFill>
        <p:spPr>
          <a:xfrm>
            <a:off x="8689975" y="6403975"/>
            <a:ext cx="304800" cy="304800"/>
          </a:xfrm>
          <a:prstGeom prst="rect">
            <a:avLst/>
          </a:prstGeom>
        </p:spPr>
      </p:pic>
    </p:spTree>
  </p:cSld>
  <p:clrMapOvr>
    <a:masterClrMapping/>
  </p:clrMapOvr>
  <p:transition advTm="890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ctrTitle"/>
          </p:nvPr>
        </p:nvSpPr>
        <p:spPr>
          <a:xfrm>
            <a:off x="0" y="1916832"/>
            <a:ext cx="9143999" cy="3024335"/>
          </a:xfrm>
        </p:spPr>
        <p:txBody>
          <a:bodyPr/>
          <a:lstStyle/>
          <a:p>
            <a:pPr algn="ctr"/>
            <a:r>
              <a:rPr lang="en-US" sz="7200" b="1" dirty="0" smtClean="0"/>
              <a:t>Questions</a:t>
            </a:r>
            <a:endParaRPr lang="en-US" sz="7200" b="1" dirty="0"/>
          </a:p>
        </p:txBody>
      </p:sp>
      <p:sp>
        <p:nvSpPr>
          <p:cNvPr id="3" name="Rectangle 2"/>
          <p:cNvSpPr/>
          <p:nvPr/>
        </p:nvSpPr>
        <p:spPr>
          <a:xfrm>
            <a:off x="-1" y="0"/>
            <a:ext cx="9183189" cy="144878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P1155.WAV">
            <a:hlinkClick r:id="" action="ppaction://media"/>
          </p:cNvPr>
          <p:cNvPicPr>
            <a:picLocks noRot="1" noChangeAspect="1"/>
          </p:cNvPicPr>
          <p:nvPr>
            <a:wavAudioFile r:embed="rId1" name="~PP1155.WAV"/>
          </p:nvPr>
        </p:nvPicPr>
        <p:blipFill>
          <a:blip r:embed="rId4" cstate="print"/>
          <a:stretch>
            <a:fillRect/>
          </a:stretch>
        </p:blipFill>
        <p:spPr>
          <a:xfrm>
            <a:off x="8689975" y="6403975"/>
            <a:ext cx="304800" cy="304800"/>
          </a:xfrm>
          <a:prstGeom prst="rect">
            <a:avLst/>
          </a:prstGeom>
        </p:spPr>
      </p:pic>
    </p:spTree>
  </p:cSld>
  <p:clrMapOvr>
    <a:masterClrMapping/>
  </p:clrMapOvr>
  <p:transition advTm="5144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0" y="0"/>
            <a:ext cx="9144000" cy="1124744"/>
          </a:xfrm>
        </p:spPr>
        <p:txBody>
          <a:bodyPr/>
          <a:lstStyle/>
          <a:p>
            <a:pPr algn="ctr"/>
            <a:r>
              <a:rPr lang="en-GB" dirty="0" smtClean="0"/>
              <a:t>Overview</a:t>
            </a:r>
            <a:endParaRPr lang="en-US" dirty="0"/>
          </a:p>
        </p:txBody>
      </p:sp>
      <p:sp>
        <p:nvSpPr>
          <p:cNvPr id="49155" name="Rectangle 3"/>
          <p:cNvSpPr>
            <a:spLocks noGrp="1" noChangeArrowheads="1"/>
          </p:cNvSpPr>
          <p:nvPr>
            <p:ph type="body" idx="1"/>
          </p:nvPr>
        </p:nvSpPr>
        <p:spPr/>
        <p:txBody>
          <a:bodyPr/>
          <a:lstStyle/>
          <a:p>
            <a:r>
              <a:rPr lang="en-US" dirty="0" smtClean="0"/>
              <a:t>Overview of Motivation &amp; Learning</a:t>
            </a:r>
          </a:p>
          <a:p>
            <a:r>
              <a:rPr lang="en-US" dirty="0" smtClean="0"/>
              <a:t>Overview of Content Integration</a:t>
            </a:r>
          </a:p>
          <a:p>
            <a:r>
              <a:rPr lang="en-US" dirty="0" smtClean="0"/>
              <a:t>Previous Work</a:t>
            </a:r>
          </a:p>
          <a:p>
            <a:r>
              <a:rPr lang="en-US" dirty="0" smtClean="0"/>
              <a:t>Proposal &amp; Hypotheses</a:t>
            </a:r>
          </a:p>
          <a:p>
            <a:r>
              <a:rPr lang="en-US" dirty="0" smtClean="0"/>
              <a:t>Research Design</a:t>
            </a:r>
          </a:p>
          <a:p>
            <a:r>
              <a:rPr lang="en-US" dirty="0" smtClean="0"/>
              <a:t>Potential Future Work</a:t>
            </a:r>
          </a:p>
        </p:txBody>
      </p:sp>
      <p:pic>
        <p:nvPicPr>
          <p:cNvPr id="4" name="~PP4013.WAV">
            <a:hlinkClick r:id="" action="ppaction://media"/>
          </p:cNvPr>
          <p:cNvPicPr>
            <a:picLocks noRot="1" noChangeAspect="1"/>
          </p:cNvPicPr>
          <p:nvPr>
            <a:wavAudioFile r:embed="rId1" name="~PP4013.WAV"/>
          </p:nvPr>
        </p:nvPicPr>
        <p:blipFill>
          <a:blip r:embed="rId4" cstate="print"/>
          <a:stretch>
            <a:fillRect/>
          </a:stretch>
        </p:blipFill>
        <p:spPr>
          <a:xfrm>
            <a:off x="8689975" y="6403975"/>
            <a:ext cx="304800" cy="304800"/>
          </a:xfrm>
          <a:prstGeom prst="rect">
            <a:avLst/>
          </a:prstGeom>
        </p:spPr>
      </p:pic>
    </p:spTree>
  </p:cSld>
  <p:clrMapOvr>
    <a:masterClrMapping/>
  </p:clrMapOvr>
  <p:transition advTm="2951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0" y="0"/>
            <a:ext cx="9144000" cy="1124744"/>
          </a:xfrm>
        </p:spPr>
        <p:txBody>
          <a:bodyPr/>
          <a:lstStyle/>
          <a:p>
            <a:pPr algn="ctr"/>
            <a:r>
              <a:rPr lang="en-GB" dirty="0" smtClean="0"/>
              <a:t>Types of Motivation</a:t>
            </a:r>
            <a:endParaRPr lang="en-US" dirty="0"/>
          </a:p>
        </p:txBody>
      </p:sp>
      <p:sp>
        <p:nvSpPr>
          <p:cNvPr id="49155" name="Rectangle 3"/>
          <p:cNvSpPr>
            <a:spLocks noGrp="1" noChangeArrowheads="1"/>
          </p:cNvSpPr>
          <p:nvPr>
            <p:ph type="body" idx="1"/>
          </p:nvPr>
        </p:nvSpPr>
        <p:spPr>
          <a:xfrm>
            <a:off x="457200" y="1557338"/>
            <a:ext cx="8686800" cy="3383830"/>
          </a:xfrm>
        </p:spPr>
        <p:txBody>
          <a:bodyPr/>
          <a:lstStyle/>
          <a:p>
            <a:r>
              <a:rPr lang="en-US" dirty="0" smtClean="0"/>
              <a:t>Two reasons we do things:</a:t>
            </a:r>
          </a:p>
          <a:p>
            <a:pPr lvl="1"/>
            <a:r>
              <a:rPr lang="en-US" dirty="0" smtClean="0"/>
              <a:t>Extrinsic: “Because we have to”</a:t>
            </a:r>
          </a:p>
          <a:p>
            <a:pPr lvl="1"/>
            <a:r>
              <a:rPr lang="en-US" dirty="0" smtClean="0"/>
              <a:t>Intrinsic: “Because we want to”</a:t>
            </a:r>
          </a:p>
          <a:p>
            <a:r>
              <a:rPr lang="en-US" dirty="0" smtClean="0"/>
              <a:t>Extrinsic possible by rewards &amp; punishments</a:t>
            </a:r>
          </a:p>
          <a:p>
            <a:r>
              <a:rPr lang="en-US" dirty="0" smtClean="0"/>
              <a:t>Features of Intrinsic Motivation:</a:t>
            </a:r>
            <a:endParaRPr lang="en-US" dirty="0"/>
          </a:p>
        </p:txBody>
      </p:sp>
      <p:sp>
        <p:nvSpPr>
          <p:cNvPr id="4" name="Rectangle 3"/>
          <p:cNvSpPr txBox="1">
            <a:spLocks noChangeArrowheads="1"/>
          </p:cNvSpPr>
          <p:nvPr/>
        </p:nvSpPr>
        <p:spPr bwMode="auto">
          <a:xfrm>
            <a:off x="2015716" y="4401108"/>
            <a:ext cx="2052227" cy="226825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lgn="ctr">
              <a:spcBef>
                <a:spcPct val="20000"/>
              </a:spcBef>
            </a:pPr>
            <a:r>
              <a:rPr lang="en-US" sz="2400" u="sng" kern="0" dirty="0" smtClean="0"/>
              <a:t>Intrapersonal</a:t>
            </a:r>
          </a:p>
          <a:p>
            <a:pPr marL="342900" marR="0" lvl="0" indent="-342900" algn="l" defTabSz="914400" rtl="0" eaLnBrk="1" fontAlgn="base" latinLnBrk="0" hangingPunct="1">
              <a:lnSpc>
                <a:spcPct val="100000"/>
              </a:lnSpc>
              <a:spcBef>
                <a:spcPct val="20000"/>
              </a:spcBef>
              <a:spcAft>
                <a:spcPct val="0"/>
              </a:spcAft>
              <a:buClrTx/>
              <a:buSzTx/>
              <a:tabLst/>
              <a:defRPr/>
            </a:pPr>
            <a:r>
              <a:rPr kumimoji="0" lang="en-US" sz="2400" b="0" i="0" u="none" strike="noStrike" kern="0" cap="none" spc="0" normalizeH="0" baseline="0" noProof="0" dirty="0" smtClean="0">
                <a:ln>
                  <a:noFill/>
                </a:ln>
                <a:solidFill>
                  <a:schemeClr val="tx1"/>
                </a:solidFill>
                <a:effectLst/>
                <a:uLnTx/>
                <a:uFillTx/>
                <a:latin typeface="+mn-lt"/>
                <a:ea typeface="+mn-ea"/>
                <a:cs typeface="+mn-cs"/>
              </a:rPr>
              <a:t>Challenge</a:t>
            </a:r>
          </a:p>
          <a:p>
            <a:pPr marL="342900" marR="0" lvl="0" indent="-342900" algn="l" defTabSz="914400" rtl="0" eaLnBrk="1" fontAlgn="base" latinLnBrk="0" hangingPunct="1">
              <a:lnSpc>
                <a:spcPct val="100000"/>
              </a:lnSpc>
              <a:spcBef>
                <a:spcPct val="20000"/>
              </a:spcBef>
              <a:spcAft>
                <a:spcPct val="0"/>
              </a:spcAft>
              <a:buClrTx/>
              <a:buSzTx/>
              <a:tabLst/>
              <a:defRPr/>
            </a:pPr>
            <a:r>
              <a:rPr lang="en-US" sz="2400" kern="0" dirty="0" smtClean="0">
                <a:latin typeface="+mn-lt"/>
                <a:cs typeface="+mn-cs"/>
              </a:rPr>
              <a:t>Fantasy</a:t>
            </a:r>
          </a:p>
          <a:p>
            <a:pPr marL="342900" marR="0" lvl="0" indent="-342900" algn="l" defTabSz="914400" rtl="0" eaLnBrk="1" fontAlgn="base" latinLnBrk="0" hangingPunct="1">
              <a:lnSpc>
                <a:spcPct val="100000"/>
              </a:lnSpc>
              <a:spcBef>
                <a:spcPct val="20000"/>
              </a:spcBef>
              <a:spcAft>
                <a:spcPct val="0"/>
              </a:spcAft>
              <a:buClrTx/>
              <a:buSzTx/>
              <a:tabLst/>
              <a:defRPr/>
            </a:pPr>
            <a:r>
              <a:rPr kumimoji="0" lang="en-US" sz="2400" b="0" i="0" u="none" strike="noStrike" kern="0" cap="none" spc="0" normalizeH="0" baseline="0" noProof="0" dirty="0" smtClean="0">
                <a:ln>
                  <a:noFill/>
                </a:ln>
                <a:solidFill>
                  <a:schemeClr val="tx1"/>
                </a:solidFill>
                <a:effectLst/>
                <a:uLnTx/>
                <a:uFillTx/>
                <a:latin typeface="+mn-lt"/>
                <a:ea typeface="+mn-ea"/>
                <a:cs typeface="+mn-cs"/>
              </a:rPr>
              <a:t>Curiosity</a:t>
            </a:r>
          </a:p>
          <a:p>
            <a:pPr marL="342900" marR="0" lvl="0" indent="-342900" algn="l" defTabSz="914400" rtl="0" eaLnBrk="1" fontAlgn="base" latinLnBrk="0" hangingPunct="1">
              <a:lnSpc>
                <a:spcPct val="100000"/>
              </a:lnSpc>
              <a:spcBef>
                <a:spcPct val="20000"/>
              </a:spcBef>
              <a:spcAft>
                <a:spcPct val="0"/>
              </a:spcAft>
              <a:buClrTx/>
              <a:buSzTx/>
              <a:tabLst/>
              <a:defRPr/>
            </a:pPr>
            <a:r>
              <a:rPr lang="en-US" sz="2400" kern="0" dirty="0" smtClean="0">
                <a:latin typeface="+mn-lt"/>
                <a:cs typeface="+mn-cs"/>
              </a:rPr>
              <a:t>Control</a:t>
            </a:r>
            <a:endParaRPr kumimoji="0" lang="en-US" sz="24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sz="2400" b="0" i="0" u="none" strike="noStrike" kern="0" cap="none" spc="0" normalizeH="0" baseline="0" noProof="0" dirty="0" smtClean="0">
              <a:ln>
                <a:noFill/>
              </a:ln>
              <a:solidFill>
                <a:schemeClr val="tx1"/>
              </a:solidFill>
              <a:effectLst/>
              <a:uLnTx/>
              <a:uFillTx/>
              <a:latin typeface="+mn-lt"/>
              <a:ea typeface="+mn-ea"/>
              <a:cs typeface="+mn-cs"/>
            </a:endParaRPr>
          </a:p>
        </p:txBody>
      </p:sp>
      <p:sp>
        <p:nvSpPr>
          <p:cNvPr id="5" name="Rectangle 3"/>
          <p:cNvSpPr txBox="1">
            <a:spLocks noChangeArrowheads="1"/>
          </p:cNvSpPr>
          <p:nvPr/>
        </p:nvSpPr>
        <p:spPr bwMode="auto">
          <a:xfrm>
            <a:off x="4932041" y="4401108"/>
            <a:ext cx="2088232" cy="226825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Tx/>
              <a:buSzTx/>
              <a:tabLst/>
              <a:defRPr/>
            </a:pPr>
            <a:r>
              <a:rPr kumimoji="0" lang="en-US" sz="2400" b="0" i="0" u="sng" strike="noStrike" kern="0" cap="none" spc="0" normalizeH="0" baseline="0" noProof="0" dirty="0" smtClean="0">
                <a:ln>
                  <a:noFill/>
                </a:ln>
                <a:solidFill>
                  <a:schemeClr val="tx1"/>
                </a:solidFill>
                <a:effectLst/>
                <a:uLnTx/>
                <a:uFillTx/>
                <a:latin typeface="+mn-lt"/>
                <a:ea typeface="+mn-ea"/>
                <a:cs typeface="+mn-cs"/>
              </a:rPr>
              <a:t>Interpersonal</a:t>
            </a:r>
          </a:p>
          <a:p>
            <a:pPr marL="342900" marR="0" lvl="0" indent="-342900" algn="l" defTabSz="914400" rtl="0" eaLnBrk="1" fontAlgn="base" latinLnBrk="0" hangingPunct="1">
              <a:lnSpc>
                <a:spcPct val="100000"/>
              </a:lnSpc>
              <a:spcBef>
                <a:spcPct val="20000"/>
              </a:spcBef>
              <a:spcAft>
                <a:spcPct val="0"/>
              </a:spcAft>
              <a:buClrTx/>
              <a:buSzTx/>
              <a:tabLst/>
              <a:defRPr/>
            </a:pPr>
            <a:r>
              <a:rPr kumimoji="0" lang="en-US" sz="2400" b="0" i="0" u="none" strike="noStrike" kern="0" cap="none" spc="0" normalizeH="0" baseline="0" noProof="0" dirty="0" smtClean="0">
                <a:ln>
                  <a:noFill/>
                </a:ln>
                <a:solidFill>
                  <a:schemeClr val="tx1"/>
                </a:solidFill>
                <a:effectLst/>
                <a:uLnTx/>
                <a:uFillTx/>
                <a:latin typeface="+mn-lt"/>
                <a:ea typeface="+mn-ea"/>
                <a:cs typeface="+mn-cs"/>
              </a:rPr>
              <a:t>Competition</a:t>
            </a:r>
          </a:p>
          <a:p>
            <a:pPr marL="342900" marR="0" lvl="0" indent="-342900" algn="l" defTabSz="914400" rtl="0" eaLnBrk="1" fontAlgn="base" latinLnBrk="0" hangingPunct="1">
              <a:lnSpc>
                <a:spcPct val="100000"/>
              </a:lnSpc>
              <a:spcBef>
                <a:spcPct val="20000"/>
              </a:spcBef>
              <a:spcAft>
                <a:spcPct val="0"/>
              </a:spcAft>
              <a:buClrTx/>
              <a:buSzTx/>
              <a:tabLst/>
              <a:defRPr/>
            </a:pPr>
            <a:r>
              <a:rPr lang="en-US" sz="2400" kern="0" dirty="0" smtClean="0">
                <a:latin typeface="+mn-lt"/>
                <a:cs typeface="+mn-cs"/>
              </a:rPr>
              <a:t>Cooperation</a:t>
            </a:r>
          </a:p>
          <a:p>
            <a:pPr marL="342900" marR="0" lvl="0" indent="-342900" algn="l" defTabSz="914400" rtl="0" eaLnBrk="1" fontAlgn="base" latinLnBrk="0" hangingPunct="1">
              <a:lnSpc>
                <a:spcPct val="100000"/>
              </a:lnSpc>
              <a:spcBef>
                <a:spcPct val="20000"/>
              </a:spcBef>
              <a:spcAft>
                <a:spcPct val="0"/>
              </a:spcAft>
              <a:buClrTx/>
              <a:buSzTx/>
              <a:tabLst/>
              <a:defRPr/>
            </a:pPr>
            <a:r>
              <a:rPr kumimoji="0" lang="en-US" sz="2400" b="0" i="0" u="none" strike="noStrike" kern="0" cap="none" spc="0" normalizeH="0" baseline="0" noProof="0" dirty="0" smtClean="0">
                <a:ln>
                  <a:noFill/>
                </a:ln>
                <a:solidFill>
                  <a:schemeClr val="tx1"/>
                </a:solidFill>
                <a:effectLst/>
                <a:uLnTx/>
                <a:uFillTx/>
                <a:latin typeface="+mn-lt"/>
                <a:ea typeface="+mn-ea"/>
                <a:cs typeface="+mn-cs"/>
              </a:rPr>
              <a:t>Recognition</a:t>
            </a:r>
          </a:p>
        </p:txBody>
      </p:sp>
      <p:pic>
        <p:nvPicPr>
          <p:cNvPr id="6" name="~PP62.WAV">
            <a:hlinkClick r:id="" action="ppaction://media"/>
          </p:cNvPr>
          <p:cNvPicPr>
            <a:picLocks noRot="1" noChangeAspect="1"/>
          </p:cNvPicPr>
          <p:nvPr>
            <a:wavAudioFile r:embed="rId1" name="~PP62.WAV"/>
          </p:nvPr>
        </p:nvPicPr>
        <p:blipFill>
          <a:blip r:embed="rId4" cstate="print"/>
          <a:stretch>
            <a:fillRect/>
          </a:stretch>
        </p:blipFill>
        <p:spPr>
          <a:xfrm>
            <a:off x="8689975" y="6403975"/>
            <a:ext cx="304800" cy="304800"/>
          </a:xfrm>
          <a:prstGeom prst="rect">
            <a:avLst/>
          </a:prstGeom>
        </p:spPr>
      </p:pic>
    </p:spTree>
  </p:cSld>
  <p:clrMapOvr>
    <a:masterClrMapping/>
  </p:clrMapOvr>
  <p:transition advTm="4910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0" y="0"/>
            <a:ext cx="9144000" cy="1124744"/>
          </a:xfrm>
        </p:spPr>
        <p:txBody>
          <a:bodyPr/>
          <a:lstStyle/>
          <a:p>
            <a:pPr algn="ctr"/>
            <a:r>
              <a:rPr lang="en-GB" dirty="0" smtClean="0"/>
              <a:t>Where Motivation Meets Learning</a:t>
            </a:r>
            <a:endParaRPr lang="en-US" dirty="0"/>
          </a:p>
        </p:txBody>
      </p:sp>
      <p:sp>
        <p:nvSpPr>
          <p:cNvPr id="49155" name="Rectangle 3"/>
          <p:cNvSpPr>
            <a:spLocks noGrp="1" noChangeArrowheads="1"/>
          </p:cNvSpPr>
          <p:nvPr>
            <p:ph type="body" idx="1"/>
          </p:nvPr>
        </p:nvSpPr>
        <p:spPr>
          <a:xfrm>
            <a:off x="457200" y="1557338"/>
            <a:ext cx="8291513" cy="4463950"/>
          </a:xfrm>
        </p:spPr>
        <p:txBody>
          <a:bodyPr/>
          <a:lstStyle/>
          <a:p>
            <a:r>
              <a:rPr lang="en-US" dirty="0" smtClean="0"/>
              <a:t>Humans are wired to enjoy learning</a:t>
            </a:r>
          </a:p>
          <a:p>
            <a:r>
              <a:rPr lang="en-US" dirty="0" smtClean="0"/>
              <a:t>Modern educational system may be incompatible with more “natural” learning methods (like experimentation)</a:t>
            </a:r>
          </a:p>
          <a:p>
            <a:r>
              <a:rPr lang="en-US" dirty="0" smtClean="0"/>
              <a:t>These methods are similar to learning to overcome obstacles in games</a:t>
            </a:r>
          </a:p>
          <a:p>
            <a:r>
              <a:rPr lang="en-US" dirty="0" smtClean="0"/>
              <a:t>Games should be an effective medium for presenting content</a:t>
            </a:r>
          </a:p>
          <a:p>
            <a:endParaRPr lang="en-US" dirty="0"/>
          </a:p>
        </p:txBody>
      </p:sp>
      <p:pic>
        <p:nvPicPr>
          <p:cNvPr id="4" name="~PP1299.WAV">
            <a:hlinkClick r:id="" action="ppaction://media"/>
          </p:cNvPr>
          <p:cNvPicPr>
            <a:picLocks noRot="1" noChangeAspect="1"/>
          </p:cNvPicPr>
          <p:nvPr>
            <a:wavAudioFile r:embed="rId1" name="~PP1299.WAV"/>
          </p:nvPr>
        </p:nvPicPr>
        <p:blipFill>
          <a:blip r:embed="rId4" cstate="print"/>
          <a:stretch>
            <a:fillRect/>
          </a:stretch>
        </p:blipFill>
        <p:spPr>
          <a:xfrm>
            <a:off x="8689975" y="6403975"/>
            <a:ext cx="304800" cy="304800"/>
          </a:xfrm>
          <a:prstGeom prst="rect">
            <a:avLst/>
          </a:prstGeom>
        </p:spPr>
      </p:pic>
    </p:spTree>
  </p:cSld>
  <p:clrMapOvr>
    <a:masterClrMapping/>
  </p:clrMapOvr>
  <p:transition advTm="5426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0" y="0"/>
            <a:ext cx="9144000" cy="1124744"/>
          </a:xfrm>
        </p:spPr>
        <p:txBody>
          <a:bodyPr/>
          <a:lstStyle/>
          <a:p>
            <a:pPr algn="ctr"/>
            <a:r>
              <a:rPr lang="en-US" dirty="0" smtClean="0"/>
              <a:t>Content Integration</a:t>
            </a:r>
            <a:endParaRPr lang="en-US" dirty="0"/>
          </a:p>
        </p:txBody>
      </p:sp>
      <p:sp>
        <p:nvSpPr>
          <p:cNvPr id="49155" name="Rectangle 3"/>
          <p:cNvSpPr>
            <a:spLocks noGrp="1" noChangeArrowheads="1"/>
          </p:cNvSpPr>
          <p:nvPr>
            <p:ph type="body" idx="1"/>
          </p:nvPr>
        </p:nvSpPr>
        <p:spPr>
          <a:xfrm>
            <a:off x="457200" y="1557338"/>
            <a:ext cx="8291513" cy="5148026"/>
          </a:xfrm>
        </p:spPr>
        <p:txBody>
          <a:bodyPr/>
          <a:lstStyle/>
          <a:p>
            <a:r>
              <a:rPr lang="en-US" dirty="0" smtClean="0"/>
              <a:t>Two Methodologies</a:t>
            </a:r>
          </a:p>
          <a:p>
            <a:pPr lvl="1"/>
            <a:r>
              <a:rPr lang="en-US" dirty="0" smtClean="0"/>
              <a:t>Exogenous</a:t>
            </a:r>
          </a:p>
          <a:p>
            <a:pPr lvl="2"/>
            <a:r>
              <a:rPr lang="en-US" sz="2800" dirty="0" smtClean="0"/>
              <a:t>“an instructional environment...where the fantasy depends on the skill being learned, but not vice versa”</a:t>
            </a:r>
          </a:p>
          <a:p>
            <a:pPr lvl="3"/>
            <a:r>
              <a:rPr lang="en-US" dirty="0" smtClean="0"/>
              <a:t>Malone &amp; </a:t>
            </a:r>
            <a:r>
              <a:rPr lang="en-US" dirty="0" err="1" smtClean="0"/>
              <a:t>Lepper</a:t>
            </a:r>
            <a:r>
              <a:rPr lang="en-US" dirty="0" smtClean="0"/>
              <a:t>, 1987</a:t>
            </a:r>
          </a:p>
          <a:p>
            <a:pPr lvl="1"/>
            <a:r>
              <a:rPr lang="en-US" dirty="0" smtClean="0"/>
              <a:t>Endogenous</a:t>
            </a:r>
          </a:p>
          <a:p>
            <a:pPr lvl="2"/>
            <a:r>
              <a:rPr lang="en-US" sz="2800" dirty="0" smtClean="0"/>
              <a:t>“an instructional environment...where the fantasy depends on the skill being learned, and vice versa”</a:t>
            </a:r>
          </a:p>
          <a:p>
            <a:pPr lvl="3"/>
            <a:r>
              <a:rPr lang="en-US" dirty="0" smtClean="0"/>
              <a:t>Malone &amp; </a:t>
            </a:r>
            <a:r>
              <a:rPr lang="en-US" dirty="0" err="1" smtClean="0"/>
              <a:t>Lepper</a:t>
            </a:r>
            <a:r>
              <a:rPr lang="en-US" dirty="0" smtClean="0"/>
              <a:t>, 1987</a:t>
            </a:r>
          </a:p>
        </p:txBody>
      </p:sp>
      <p:pic>
        <p:nvPicPr>
          <p:cNvPr id="4" name="~PP3647.WAV">
            <a:hlinkClick r:id="" action="ppaction://media"/>
          </p:cNvPr>
          <p:cNvPicPr>
            <a:picLocks noRot="1" noChangeAspect="1"/>
          </p:cNvPicPr>
          <p:nvPr>
            <a:wavAudioFile r:embed="rId1" name="~PP3647.WAV"/>
          </p:nvPr>
        </p:nvPicPr>
        <p:blipFill>
          <a:blip r:embed="rId4" cstate="print"/>
          <a:stretch>
            <a:fillRect/>
          </a:stretch>
        </p:blipFill>
        <p:spPr>
          <a:xfrm>
            <a:off x="8689975" y="6403975"/>
            <a:ext cx="304800" cy="304800"/>
          </a:xfrm>
          <a:prstGeom prst="rect">
            <a:avLst/>
          </a:prstGeom>
        </p:spPr>
      </p:pic>
    </p:spTree>
  </p:cSld>
  <p:clrMapOvr>
    <a:masterClrMapping/>
  </p:clrMapOvr>
  <p:transition advTm="5130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0" y="0"/>
            <a:ext cx="9144000" cy="1124744"/>
          </a:xfrm>
        </p:spPr>
        <p:txBody>
          <a:bodyPr/>
          <a:lstStyle/>
          <a:p>
            <a:pPr algn="ctr"/>
            <a:r>
              <a:rPr lang="en-US" dirty="0" smtClean="0"/>
              <a:t>Content Integration</a:t>
            </a:r>
            <a:endParaRPr lang="en-US" dirty="0"/>
          </a:p>
        </p:txBody>
      </p:sp>
      <p:sp>
        <p:nvSpPr>
          <p:cNvPr id="49155" name="Rectangle 3"/>
          <p:cNvSpPr>
            <a:spLocks noGrp="1" noChangeArrowheads="1"/>
          </p:cNvSpPr>
          <p:nvPr>
            <p:ph type="body" idx="1"/>
          </p:nvPr>
        </p:nvSpPr>
        <p:spPr>
          <a:xfrm>
            <a:off x="457200" y="1557338"/>
            <a:ext cx="8291513" cy="4607966"/>
          </a:xfrm>
        </p:spPr>
        <p:txBody>
          <a:bodyPr/>
          <a:lstStyle/>
          <a:p>
            <a:r>
              <a:rPr lang="en-US" dirty="0" smtClean="0"/>
              <a:t>Two Mediums</a:t>
            </a:r>
          </a:p>
          <a:p>
            <a:pPr lvl="1"/>
            <a:r>
              <a:rPr lang="en-US" dirty="0" smtClean="0"/>
              <a:t>Fantasy</a:t>
            </a:r>
          </a:p>
          <a:p>
            <a:pPr lvl="2"/>
            <a:r>
              <a:rPr lang="en-US" sz="2800" dirty="0" smtClean="0"/>
              <a:t>“evokes mental images of physical or social situations not actually present”</a:t>
            </a:r>
          </a:p>
          <a:p>
            <a:pPr lvl="3"/>
            <a:r>
              <a:rPr lang="en-US" dirty="0" smtClean="0"/>
              <a:t>Malone &amp; </a:t>
            </a:r>
            <a:r>
              <a:rPr lang="en-US" dirty="0" err="1" smtClean="0"/>
              <a:t>Lepper</a:t>
            </a:r>
            <a:r>
              <a:rPr lang="en-US" dirty="0" smtClean="0"/>
              <a:t>, 1987</a:t>
            </a:r>
          </a:p>
          <a:p>
            <a:pPr lvl="1"/>
            <a:r>
              <a:rPr lang="en-US" dirty="0" smtClean="0"/>
              <a:t>Mechanics</a:t>
            </a:r>
          </a:p>
          <a:p>
            <a:pPr lvl="2"/>
            <a:r>
              <a:rPr lang="en-US" sz="2800" dirty="0" smtClean="0"/>
              <a:t>“mechanism through which players make meaningful choices and arrive at a meaningful play experience”</a:t>
            </a:r>
          </a:p>
          <a:p>
            <a:pPr lvl="3"/>
            <a:r>
              <a:rPr lang="en-US" dirty="0" err="1" smtClean="0"/>
              <a:t>Salen</a:t>
            </a:r>
            <a:r>
              <a:rPr lang="en-US" dirty="0" smtClean="0"/>
              <a:t> &amp; Zimmerman, 2004</a:t>
            </a:r>
          </a:p>
          <a:p>
            <a:pPr lvl="2"/>
            <a:endParaRPr lang="en-US" sz="2800" dirty="0" smtClean="0"/>
          </a:p>
        </p:txBody>
      </p:sp>
      <p:pic>
        <p:nvPicPr>
          <p:cNvPr id="4" name="~PP3024.WAV">
            <a:hlinkClick r:id="" action="ppaction://media"/>
          </p:cNvPr>
          <p:cNvPicPr>
            <a:picLocks noRot="1" noChangeAspect="1"/>
          </p:cNvPicPr>
          <p:nvPr>
            <a:wavAudioFile r:embed="rId1" name="~PP3024.WAV"/>
          </p:nvPr>
        </p:nvPicPr>
        <p:blipFill>
          <a:blip r:embed="rId4" cstate="print"/>
          <a:stretch>
            <a:fillRect/>
          </a:stretch>
        </p:blipFill>
        <p:spPr>
          <a:xfrm>
            <a:off x="8689975" y="6403975"/>
            <a:ext cx="304800" cy="304800"/>
          </a:xfrm>
          <a:prstGeom prst="rect">
            <a:avLst/>
          </a:prstGeom>
        </p:spPr>
      </p:pic>
    </p:spTree>
  </p:cSld>
  <p:clrMapOvr>
    <a:masterClrMapping/>
  </p:clrMapOvr>
  <p:transition advTm="5242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0" y="0"/>
            <a:ext cx="9144000" cy="1124744"/>
          </a:xfrm>
        </p:spPr>
        <p:txBody>
          <a:bodyPr/>
          <a:lstStyle/>
          <a:p>
            <a:pPr algn="ctr"/>
            <a:r>
              <a:rPr lang="en-US" dirty="0" smtClean="0"/>
              <a:t>Previous Work</a:t>
            </a:r>
            <a:endParaRPr lang="en-US" dirty="0"/>
          </a:p>
        </p:txBody>
      </p:sp>
      <p:sp>
        <p:nvSpPr>
          <p:cNvPr id="49155" name="Rectangle 3"/>
          <p:cNvSpPr>
            <a:spLocks noGrp="1" noChangeArrowheads="1"/>
          </p:cNvSpPr>
          <p:nvPr>
            <p:ph type="body" idx="1"/>
          </p:nvPr>
        </p:nvSpPr>
        <p:spPr>
          <a:xfrm>
            <a:off x="457200" y="1557338"/>
            <a:ext cx="8291513" cy="5300662"/>
          </a:xfrm>
        </p:spPr>
        <p:txBody>
          <a:bodyPr/>
          <a:lstStyle/>
          <a:p>
            <a:r>
              <a:rPr lang="en-US" dirty="0" smtClean="0"/>
              <a:t>Malone &amp; </a:t>
            </a:r>
            <a:r>
              <a:rPr lang="en-US" dirty="0" err="1" smtClean="0"/>
              <a:t>Lepper</a:t>
            </a:r>
            <a:r>
              <a:rPr lang="en-US" dirty="0" smtClean="0"/>
              <a:t>, 1987</a:t>
            </a:r>
          </a:p>
          <a:p>
            <a:pPr lvl="1"/>
            <a:r>
              <a:rPr lang="en-US" dirty="0" smtClean="0"/>
              <a:t>“In general, we hypothesize that the use of intrinsic, rather than extrinsic, incentives, and endogenous, rather than exogenous, motivational embellishments will frequently produce both (a) higher levels of sustained interest in the activity or instructional content… and (b) better learning of that instructional content.”</a:t>
            </a:r>
          </a:p>
          <a:p>
            <a:pPr lvl="1"/>
            <a:r>
              <a:rPr lang="en-US" dirty="0" smtClean="0"/>
              <a:t>Propose content integration through fantasy elements</a:t>
            </a:r>
          </a:p>
        </p:txBody>
      </p:sp>
      <p:pic>
        <p:nvPicPr>
          <p:cNvPr id="4" name="~PP3253.WAV">
            <a:hlinkClick r:id="" action="ppaction://media"/>
          </p:cNvPr>
          <p:cNvPicPr>
            <a:picLocks noRot="1" noChangeAspect="1"/>
          </p:cNvPicPr>
          <p:nvPr>
            <a:wavAudioFile r:embed="rId1" name="~PP3253.WAV"/>
          </p:nvPr>
        </p:nvPicPr>
        <p:blipFill>
          <a:blip r:embed="rId4" cstate="print"/>
          <a:stretch>
            <a:fillRect/>
          </a:stretch>
        </p:blipFill>
        <p:spPr>
          <a:xfrm>
            <a:off x="8689975" y="6403975"/>
            <a:ext cx="304800" cy="304800"/>
          </a:xfrm>
          <a:prstGeom prst="rect">
            <a:avLst/>
          </a:prstGeom>
        </p:spPr>
      </p:pic>
    </p:spTree>
  </p:cSld>
  <p:clrMapOvr>
    <a:masterClrMapping/>
  </p:clrMapOvr>
  <p:transition advTm="3688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0" y="0"/>
            <a:ext cx="9144000" cy="1124744"/>
          </a:xfrm>
        </p:spPr>
        <p:txBody>
          <a:bodyPr/>
          <a:lstStyle/>
          <a:p>
            <a:pPr algn="ctr"/>
            <a:r>
              <a:rPr lang="en-US" dirty="0" smtClean="0"/>
              <a:t>Previous Work</a:t>
            </a:r>
            <a:endParaRPr lang="en-US" dirty="0"/>
          </a:p>
        </p:txBody>
      </p:sp>
      <p:sp>
        <p:nvSpPr>
          <p:cNvPr id="49155" name="Rectangle 3"/>
          <p:cNvSpPr>
            <a:spLocks noGrp="1" noChangeArrowheads="1"/>
          </p:cNvSpPr>
          <p:nvPr>
            <p:ph type="body" idx="1"/>
          </p:nvPr>
        </p:nvSpPr>
        <p:spPr>
          <a:xfrm>
            <a:off x="457200" y="1557338"/>
            <a:ext cx="8399276" cy="4499954"/>
          </a:xfrm>
        </p:spPr>
        <p:txBody>
          <a:bodyPr/>
          <a:lstStyle/>
          <a:p>
            <a:r>
              <a:rPr lang="en-US" dirty="0" err="1" smtClean="0"/>
              <a:t>Habgood</a:t>
            </a:r>
            <a:r>
              <a:rPr lang="en-US" dirty="0" smtClean="0"/>
              <a:t>, Ainsworth, &amp; </a:t>
            </a:r>
            <a:r>
              <a:rPr lang="en-US" dirty="0" err="1" smtClean="0"/>
              <a:t>Benford</a:t>
            </a:r>
            <a:r>
              <a:rPr lang="en-US" dirty="0" smtClean="0"/>
              <a:t> (2005)</a:t>
            </a:r>
          </a:p>
          <a:p>
            <a:r>
              <a:rPr lang="en-US" dirty="0" err="1" smtClean="0"/>
              <a:t>Habgood</a:t>
            </a:r>
            <a:r>
              <a:rPr lang="en-US" dirty="0" smtClean="0"/>
              <a:t> (2007)</a:t>
            </a:r>
          </a:p>
          <a:p>
            <a:pPr lvl="1"/>
            <a:r>
              <a:rPr lang="en-US" dirty="0" smtClean="0"/>
              <a:t>Propose content integration through mechanics</a:t>
            </a:r>
          </a:p>
          <a:p>
            <a:pPr lvl="1"/>
            <a:r>
              <a:rPr lang="en-US" dirty="0" smtClean="0"/>
              <a:t>Created </a:t>
            </a:r>
            <a:r>
              <a:rPr lang="en-US" i="1" dirty="0" smtClean="0"/>
              <a:t>Zombie Division</a:t>
            </a:r>
            <a:r>
              <a:rPr lang="en-US" dirty="0" smtClean="0"/>
              <a:t> to teach division to second grade students in the UK</a:t>
            </a:r>
          </a:p>
          <a:p>
            <a:pPr lvl="1"/>
            <a:r>
              <a:rPr lang="en-US" dirty="0" smtClean="0"/>
              <a:t>Found that the endogenous version of </a:t>
            </a:r>
            <a:r>
              <a:rPr lang="en-US" i="1" dirty="0" smtClean="0"/>
              <a:t>Zombie Division</a:t>
            </a:r>
            <a:r>
              <a:rPr lang="en-US" dirty="0" smtClean="0"/>
              <a:t> was more enjoyable to play and successful at teaching the desired content</a:t>
            </a:r>
          </a:p>
        </p:txBody>
      </p:sp>
      <p:pic>
        <p:nvPicPr>
          <p:cNvPr id="5" name="~PP3736.WAV">
            <a:hlinkClick r:id="" action="ppaction://media"/>
          </p:cNvPr>
          <p:cNvPicPr>
            <a:picLocks noRot="1" noChangeAspect="1"/>
          </p:cNvPicPr>
          <p:nvPr>
            <a:wavAudioFile r:embed="rId1" name="~PP3736.WAV"/>
          </p:nvPr>
        </p:nvPicPr>
        <p:blipFill>
          <a:blip r:embed="rId4" cstate="print"/>
          <a:stretch>
            <a:fillRect/>
          </a:stretch>
        </p:blipFill>
        <p:spPr>
          <a:xfrm>
            <a:off x="8689975" y="6403975"/>
            <a:ext cx="304800" cy="304800"/>
          </a:xfrm>
          <a:prstGeom prst="rect">
            <a:avLst/>
          </a:prstGeom>
        </p:spPr>
      </p:pic>
    </p:spTree>
  </p:cSld>
  <p:clrMapOvr>
    <a:masterClrMapping/>
  </p:clrMapOvr>
  <p:transition advTm="9308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0" y="0"/>
            <a:ext cx="9144000" cy="1124744"/>
          </a:xfrm>
        </p:spPr>
        <p:txBody>
          <a:bodyPr/>
          <a:lstStyle/>
          <a:p>
            <a:pPr algn="ctr"/>
            <a:r>
              <a:rPr lang="en-GB" dirty="0" smtClean="0"/>
              <a:t>Proposal</a:t>
            </a:r>
            <a:endParaRPr lang="en-US" dirty="0"/>
          </a:p>
        </p:txBody>
      </p:sp>
      <p:sp>
        <p:nvSpPr>
          <p:cNvPr id="49155" name="Rectangle 3"/>
          <p:cNvSpPr>
            <a:spLocks noGrp="1" noChangeArrowheads="1"/>
          </p:cNvSpPr>
          <p:nvPr>
            <p:ph type="body" idx="1"/>
          </p:nvPr>
        </p:nvSpPr>
        <p:spPr>
          <a:xfrm>
            <a:off x="457200" y="1557338"/>
            <a:ext cx="8363272" cy="4932002"/>
          </a:xfrm>
        </p:spPr>
        <p:txBody>
          <a:bodyPr/>
          <a:lstStyle/>
          <a:p>
            <a:r>
              <a:rPr lang="en-US" dirty="0" smtClean="0"/>
              <a:t>We propose to explore the motivational and educational differences between different levels of pedagogical content integration into the mechanics of a game designed to teach basic mathematics to school children</a:t>
            </a:r>
          </a:p>
          <a:p>
            <a:r>
              <a:rPr lang="en-US" dirty="0" smtClean="0"/>
              <a:t>Motivation will be measured by time on task</a:t>
            </a:r>
          </a:p>
          <a:p>
            <a:r>
              <a:rPr lang="en-US" dirty="0" smtClean="0"/>
              <a:t>Learning will be measured by the difference between a pre- and post test</a:t>
            </a:r>
          </a:p>
        </p:txBody>
      </p:sp>
      <p:pic>
        <p:nvPicPr>
          <p:cNvPr id="5" name="~PP3724.WAV">
            <a:hlinkClick r:id="" action="ppaction://media"/>
          </p:cNvPr>
          <p:cNvPicPr>
            <a:picLocks noRot="1" noChangeAspect="1"/>
          </p:cNvPicPr>
          <p:nvPr>
            <a:wavAudioFile r:embed="rId1" name="~PP3724.WAV"/>
          </p:nvPr>
        </p:nvPicPr>
        <p:blipFill>
          <a:blip r:embed="rId4" cstate="print"/>
          <a:stretch>
            <a:fillRect/>
          </a:stretch>
        </p:blipFill>
        <p:spPr>
          <a:xfrm>
            <a:off x="8689975" y="6403975"/>
            <a:ext cx="304800" cy="304800"/>
          </a:xfrm>
          <a:prstGeom prst="rect">
            <a:avLst/>
          </a:prstGeom>
        </p:spPr>
      </p:pic>
    </p:spTree>
  </p:cSld>
  <p:clrMapOvr>
    <a:masterClrMapping/>
  </p:clrMapOvr>
  <p:transition advTm="3309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Default Design">
  <a:themeElements>
    <a:clrScheme name="Default Design 3">
      <a:dk1>
        <a:srgbClr val="342F61"/>
      </a:dk1>
      <a:lt1>
        <a:srgbClr val="FFFFFF"/>
      </a:lt1>
      <a:dk2>
        <a:srgbClr val="8794D5"/>
      </a:dk2>
      <a:lt2>
        <a:srgbClr val="FFFFFF"/>
      </a:lt2>
      <a:accent1>
        <a:srgbClr val="504D80"/>
      </a:accent1>
      <a:accent2>
        <a:srgbClr val="9791CA"/>
      </a:accent2>
      <a:accent3>
        <a:srgbClr val="C3C8E7"/>
      </a:accent3>
      <a:accent4>
        <a:srgbClr val="DADADA"/>
      </a:accent4>
      <a:accent5>
        <a:srgbClr val="B3B2C0"/>
      </a:accent5>
      <a:accent6>
        <a:srgbClr val="8883B7"/>
      </a:accent6>
      <a:hlink>
        <a:srgbClr val="322D5A"/>
      </a:hlink>
      <a:folHlink>
        <a:srgbClr val="544C9E"/>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5A58"/>
        </a:dk1>
        <a:lt1>
          <a:srgbClr val="FFFFFF"/>
        </a:lt1>
        <a:dk2>
          <a:srgbClr val="008080"/>
        </a:dk2>
        <a:lt2>
          <a:srgbClr val="FFFFFF"/>
        </a:lt2>
        <a:accent1>
          <a:srgbClr val="006462"/>
        </a:accent1>
        <a:accent2>
          <a:srgbClr val="008080"/>
        </a:accent2>
        <a:accent3>
          <a:srgbClr val="AAC0C0"/>
        </a:accent3>
        <a:accent4>
          <a:srgbClr val="DADADA"/>
        </a:accent4>
        <a:accent5>
          <a:srgbClr val="AAB8B7"/>
        </a:accent5>
        <a:accent6>
          <a:srgbClr val="007373"/>
        </a:accent6>
        <a:hlink>
          <a:srgbClr val="00ACA8"/>
        </a:hlink>
        <a:folHlink>
          <a:srgbClr val="004444"/>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DBA6"/>
        </a:lt1>
        <a:dk2>
          <a:srgbClr val="000000"/>
        </a:dk2>
        <a:lt2>
          <a:srgbClr val="CC7A00"/>
        </a:lt2>
        <a:accent1>
          <a:srgbClr val="FF9900"/>
        </a:accent1>
        <a:accent2>
          <a:srgbClr val="FFCC80"/>
        </a:accent2>
        <a:accent3>
          <a:srgbClr val="FFEAD0"/>
        </a:accent3>
        <a:accent4>
          <a:srgbClr val="000000"/>
        </a:accent4>
        <a:accent5>
          <a:srgbClr val="FFCAAA"/>
        </a:accent5>
        <a:accent6>
          <a:srgbClr val="E7B973"/>
        </a:accent6>
        <a:hlink>
          <a:srgbClr val="E68A00"/>
        </a:hlink>
        <a:folHlink>
          <a:srgbClr val="FF6600"/>
        </a:folHlink>
      </a:clrScheme>
      <a:clrMap bg1="lt1" tx1="dk1" bg2="lt2" tx2="dk2" accent1="accent1" accent2="accent2" accent3="accent3" accent4="accent4" accent5="accent5" accent6="accent6" hlink="hlink" folHlink="folHlink"/>
    </a:extraClrScheme>
    <a:extraClrScheme>
      <a:clrScheme name="Default Design 3">
        <a:dk1>
          <a:srgbClr val="342F61"/>
        </a:dk1>
        <a:lt1>
          <a:srgbClr val="FFFFFF"/>
        </a:lt1>
        <a:dk2>
          <a:srgbClr val="8794D5"/>
        </a:dk2>
        <a:lt2>
          <a:srgbClr val="FFFFFF"/>
        </a:lt2>
        <a:accent1>
          <a:srgbClr val="504D80"/>
        </a:accent1>
        <a:accent2>
          <a:srgbClr val="9791CA"/>
        </a:accent2>
        <a:accent3>
          <a:srgbClr val="C3C8E7"/>
        </a:accent3>
        <a:accent4>
          <a:srgbClr val="DADADA"/>
        </a:accent4>
        <a:accent5>
          <a:srgbClr val="B3B2C0"/>
        </a:accent5>
        <a:accent6>
          <a:srgbClr val="8883B7"/>
        </a:accent6>
        <a:hlink>
          <a:srgbClr val="322D5A"/>
        </a:hlink>
        <a:folHlink>
          <a:srgbClr val="544C9E"/>
        </a:folHlink>
      </a:clrScheme>
      <a:clrMap bg1="dk2" tx1="lt1" bg2="dk1" tx2="lt2" accent1="accent1" accent2="accent2" accent3="accent3" accent4="accent4" accent5="accent5" accent6="accent6" hlink="hlink" folHlink="folHlink"/>
    </a:extraClrScheme>
    <a:extraClrScheme>
      <a:clrScheme name="Default Design 4">
        <a:dk1>
          <a:srgbClr val="66CCCC"/>
        </a:dk1>
        <a:lt1>
          <a:srgbClr val="FFFFFF"/>
        </a:lt1>
        <a:dk2>
          <a:srgbClr val="2E6B6B"/>
        </a:dk2>
        <a:lt2>
          <a:srgbClr val="2E6B6B"/>
        </a:lt2>
        <a:accent1>
          <a:srgbClr val="45A3A1"/>
        </a:accent1>
        <a:accent2>
          <a:srgbClr val="9ADEDC"/>
        </a:accent2>
        <a:accent3>
          <a:srgbClr val="ADBABA"/>
        </a:accent3>
        <a:accent4>
          <a:srgbClr val="DADADA"/>
        </a:accent4>
        <a:accent5>
          <a:srgbClr val="B0CECD"/>
        </a:accent5>
        <a:accent6>
          <a:srgbClr val="8BC9C7"/>
        </a:accent6>
        <a:hlink>
          <a:srgbClr val="B3E6E6"/>
        </a:hlink>
        <a:folHlink>
          <a:srgbClr val="33CCCC"/>
        </a:folHlink>
      </a:clrScheme>
      <a:clrMap bg1="dk2" tx1="lt1" bg2="dk1" tx2="lt2" accent1="accent1" accent2="accent2" accent3="accent3" accent4="accent4" accent5="accent5" accent6="accent6" hlink="hlink" folHlink="folHlink"/>
    </a:extraClrScheme>
    <a:extraClrScheme>
      <a:clrScheme name="Default Design 5">
        <a:dk1>
          <a:srgbClr val="B3CCE6"/>
        </a:dk1>
        <a:lt1>
          <a:srgbClr val="FFFFFF"/>
        </a:lt1>
        <a:dk2>
          <a:srgbClr val="6698CC"/>
        </a:dk2>
        <a:lt2>
          <a:srgbClr val="FFFFFF"/>
        </a:lt2>
        <a:accent1>
          <a:srgbClr val="336599"/>
        </a:accent1>
        <a:accent2>
          <a:srgbClr val="2E4C6B"/>
        </a:accent2>
        <a:accent3>
          <a:srgbClr val="B8CAE2"/>
        </a:accent3>
        <a:accent4>
          <a:srgbClr val="DADADA"/>
        </a:accent4>
        <a:accent5>
          <a:srgbClr val="ADB8CA"/>
        </a:accent5>
        <a:accent6>
          <a:srgbClr val="294460"/>
        </a:accent6>
        <a:hlink>
          <a:srgbClr val="0B54A3"/>
        </a:hlink>
        <a:folHlink>
          <a:srgbClr val="0B73E0"/>
        </a:folHlink>
      </a:clrScheme>
      <a:clrMap bg1="dk2" tx1="lt1" bg2="dk1" tx2="lt2" accent1="accent1" accent2="accent2" accent3="accent3" accent4="accent4" accent5="accent5" accent6="accent6" hlink="hlink" folHlink="folHlink"/>
    </a:extraClrScheme>
    <a:extraClrScheme>
      <a:clrScheme name="Default Design 6">
        <a:dk1>
          <a:srgbClr val="496B2E"/>
        </a:dk1>
        <a:lt1>
          <a:srgbClr val="CCE3B5"/>
        </a:lt1>
        <a:dk2>
          <a:srgbClr val="619933"/>
        </a:dk2>
        <a:lt2>
          <a:srgbClr val="F2F8ED"/>
        </a:lt2>
        <a:accent1>
          <a:srgbClr val="94CC66"/>
        </a:accent1>
        <a:accent2>
          <a:srgbClr val="FFFFFF"/>
        </a:accent2>
        <a:accent3>
          <a:srgbClr val="E2EFD7"/>
        </a:accent3>
        <a:accent4>
          <a:srgbClr val="3D5A26"/>
        </a:accent4>
        <a:accent5>
          <a:srgbClr val="C8E2B8"/>
        </a:accent5>
        <a:accent6>
          <a:srgbClr val="E7E7E7"/>
        </a:accent6>
        <a:hlink>
          <a:srgbClr val="4891EA"/>
        </a:hlink>
        <a:folHlink>
          <a:srgbClr val="7AAFF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1548</TotalTime>
  <Words>883</Words>
  <Application>Microsoft Office PowerPoint</Application>
  <PresentationFormat>On-screen Show (4:3)</PresentationFormat>
  <Paragraphs>145</Paragraphs>
  <Slides>19</Slides>
  <Notes>19</Notes>
  <HiddenSlides>0</HiddenSlides>
  <MMClips>19</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Default Design</vt:lpstr>
      <vt:lpstr>The Effects of Content Integration on Learning and Motivation</vt:lpstr>
      <vt:lpstr>Overview</vt:lpstr>
      <vt:lpstr>Types of Motivation</vt:lpstr>
      <vt:lpstr>Where Motivation Meets Learning</vt:lpstr>
      <vt:lpstr>Content Integration</vt:lpstr>
      <vt:lpstr>Content Integration</vt:lpstr>
      <vt:lpstr>Previous Work</vt:lpstr>
      <vt:lpstr>Previous Work</vt:lpstr>
      <vt:lpstr>Proposal</vt:lpstr>
      <vt:lpstr>Hypotheses</vt:lpstr>
      <vt:lpstr>Hypotheses</vt:lpstr>
      <vt:lpstr>Our Game</vt:lpstr>
      <vt:lpstr>Game Versions</vt:lpstr>
      <vt:lpstr>Proposed Research (Demographics)</vt:lpstr>
      <vt:lpstr>Proposed Research (Consent)</vt:lpstr>
      <vt:lpstr>Proposed Research (Pre/Post-Test)</vt:lpstr>
      <vt:lpstr>Structure, Timeline &amp; Deliverable</vt:lpstr>
      <vt:lpstr>Potential Future Work</vt:lpstr>
      <vt:lpstr>Questions</vt:lpstr>
    </vt:vector>
  </TitlesOfParts>
  <Company>Presentation Magazine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Simple Purple 1</dc:title>
  <dc:creator>Presentation Magazine</dc:creator>
  <cp:lastModifiedBy>Bamshad Mobasher</cp:lastModifiedBy>
  <cp:revision>129</cp:revision>
  <dcterms:created xsi:type="dcterms:W3CDTF">2005-03-15T10:04:38Z</dcterms:created>
  <dcterms:modified xsi:type="dcterms:W3CDTF">2011-05-24T14:58:06Z</dcterms:modified>
</cp:coreProperties>
</file>