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3" r:id="rId3"/>
    <p:sldId id="258" r:id="rId4"/>
    <p:sldId id="259" r:id="rId5"/>
    <p:sldId id="261" r:id="rId6"/>
    <p:sldId id="262" r:id="rId7"/>
    <p:sldId id="260" r:id="rId8"/>
    <p:sldId id="264" r:id="rId9"/>
    <p:sldId id="267" r:id="rId10"/>
    <p:sldId id="265" r:id="rId11"/>
    <p:sldId id="266" r:id="rId12"/>
    <p:sldId id="268" r:id="rId13"/>
    <p:sldId id="269" r:id="rId14"/>
    <p:sldId id="270" r:id="rId15"/>
  </p:sldIdLst>
  <p:sldSz cx="9144000" cy="6858000" type="screen4x3"/>
  <p:notesSz cx="6858000" cy="93138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Impact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Impact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Impact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Impact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Impact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Impact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Impact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Impact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Impact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2398" tIns="46200" rIns="92398" bIns="4620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2398" tIns="46200" rIns="92398" bIns="46200" rtlCol="0"/>
          <a:lstStyle>
            <a:lvl1pPr algn="r">
              <a:defRPr sz="1200"/>
            </a:lvl1pPr>
          </a:lstStyle>
          <a:p>
            <a:fld id="{7053EB39-C739-4DB0-91C7-AB6BC70ED15B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4"/>
            <a:ext cx="2971800" cy="465693"/>
          </a:xfrm>
          <a:prstGeom prst="rect">
            <a:avLst/>
          </a:prstGeom>
        </p:spPr>
        <p:txBody>
          <a:bodyPr vert="horz" lIns="92398" tIns="46200" rIns="92398" bIns="4620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4"/>
            <a:ext cx="2971800" cy="465693"/>
          </a:xfrm>
          <a:prstGeom prst="rect">
            <a:avLst/>
          </a:prstGeom>
        </p:spPr>
        <p:txBody>
          <a:bodyPr vert="horz" lIns="92398" tIns="46200" rIns="92398" bIns="46200" rtlCol="0" anchor="b"/>
          <a:lstStyle>
            <a:lvl1pPr algn="r">
              <a:defRPr sz="1200"/>
            </a:lvl1pPr>
          </a:lstStyle>
          <a:p>
            <a:fld id="{B4EA3C15-904A-4D49-8E42-DF962AF56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3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2398" tIns="46200" rIns="92398" bIns="4620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2398" tIns="46200" rIns="92398" bIns="46200" rtlCol="0"/>
          <a:lstStyle>
            <a:lvl1pPr algn="r">
              <a:defRPr sz="1200"/>
            </a:lvl1pPr>
          </a:lstStyle>
          <a:p>
            <a:fld id="{A94A91D0-1EE4-4B1F-8E69-E16412BD8936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6138" cy="3494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98" tIns="46200" rIns="92398" bIns="4620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2398" tIns="46200" rIns="92398" bIns="4620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3"/>
          </a:xfrm>
          <a:prstGeom prst="rect">
            <a:avLst/>
          </a:prstGeom>
        </p:spPr>
        <p:txBody>
          <a:bodyPr vert="horz" lIns="92398" tIns="46200" rIns="92398" bIns="4620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3"/>
          </a:xfrm>
          <a:prstGeom prst="rect">
            <a:avLst/>
          </a:prstGeom>
        </p:spPr>
        <p:txBody>
          <a:bodyPr vert="horz" lIns="92398" tIns="46200" rIns="92398" bIns="46200" rtlCol="0" anchor="b"/>
          <a:lstStyle>
            <a:lvl1pPr algn="r">
              <a:defRPr sz="1200"/>
            </a:lvl1pPr>
          </a:lstStyle>
          <a:p>
            <a:fld id="{C65167E1-BBAF-43D4-9D4B-246612EC3F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0"/>
            <a:ext cx="9144000" cy="6870700"/>
            <a:chOff x="0" y="0"/>
            <a:chExt cx="5760" cy="4328"/>
          </a:xfrm>
        </p:grpSpPr>
        <p:sp>
          <p:nvSpPr>
            <p:cNvPr id="50179" name="Oval 3"/>
            <p:cNvSpPr>
              <a:spLocks noChangeArrowheads="1"/>
            </p:cNvSpPr>
            <p:nvPr userDrawn="1"/>
          </p:nvSpPr>
          <p:spPr bwMode="auto">
            <a:xfrm>
              <a:off x="3936" y="3840"/>
              <a:ext cx="1728" cy="480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50180" name="Picture 4" descr="maneki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36" y="3168"/>
              <a:ext cx="693" cy="1002"/>
            </a:xfrm>
            <a:prstGeom prst="rect">
              <a:avLst/>
            </a:prstGeom>
            <a:noFill/>
          </p:spPr>
        </p:pic>
        <p:sp>
          <p:nvSpPr>
            <p:cNvPr id="50181" name="Rectangle 5"/>
            <p:cNvSpPr>
              <a:spLocks noChangeArrowheads="1"/>
            </p:cNvSpPr>
            <p:nvPr userDrawn="1"/>
          </p:nvSpPr>
          <p:spPr bwMode="auto">
            <a:xfrm>
              <a:off x="5520" y="0"/>
              <a:ext cx="48" cy="4320"/>
            </a:xfrm>
            <a:prstGeom prst="rect">
              <a:avLst/>
            </a:prstGeom>
            <a:gradFill rotWithShape="0"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0182" name="Group 6"/>
            <p:cNvGrpSpPr>
              <a:grpSpLocks/>
            </p:cNvGrpSpPr>
            <p:nvPr userDrawn="1"/>
          </p:nvGrpSpPr>
          <p:grpSpPr bwMode="auto">
            <a:xfrm>
              <a:off x="5568" y="0"/>
              <a:ext cx="192" cy="4328"/>
              <a:chOff x="5568" y="0"/>
              <a:chExt cx="192" cy="4328"/>
            </a:xfrm>
          </p:grpSpPr>
          <p:sp>
            <p:nvSpPr>
              <p:cNvPr id="50183" name="Rectangle 7"/>
              <p:cNvSpPr>
                <a:spLocks noChangeArrowheads="1"/>
              </p:cNvSpPr>
              <p:nvPr userDrawn="1"/>
            </p:nvSpPr>
            <p:spPr bwMode="gray">
              <a:xfrm>
                <a:off x="5568" y="0"/>
                <a:ext cx="192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 userDrawn="1"/>
            </p:nvSpPr>
            <p:spPr bwMode="gray">
              <a:xfrm>
                <a:off x="5568" y="0"/>
                <a:ext cx="192" cy="288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5" name="Rectangle 9"/>
              <p:cNvSpPr>
                <a:spLocks noChangeArrowheads="1"/>
              </p:cNvSpPr>
              <p:nvPr userDrawn="1"/>
            </p:nvSpPr>
            <p:spPr bwMode="gray">
              <a:xfrm>
                <a:off x="5568" y="4040"/>
                <a:ext cx="192" cy="288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86" name="Rectangle 10"/>
            <p:cNvSpPr>
              <a:spLocks noChangeArrowheads="1"/>
            </p:cNvSpPr>
            <p:nvPr userDrawn="1"/>
          </p:nvSpPr>
          <p:spPr bwMode="auto">
            <a:xfrm>
              <a:off x="0" y="0"/>
              <a:ext cx="48" cy="4320"/>
            </a:xfrm>
            <a:prstGeom prst="rect">
              <a:avLst/>
            </a:prstGeom>
            <a:gradFill rotWithShape="0"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7" name="Rectangle 11"/>
            <p:cNvSpPr>
              <a:spLocks noChangeArrowheads="1"/>
            </p:cNvSpPr>
            <p:nvPr userDrawn="1"/>
          </p:nvSpPr>
          <p:spPr bwMode="auto">
            <a:xfrm>
              <a:off x="0" y="0"/>
              <a:ext cx="5520" cy="48"/>
            </a:xfrm>
            <a:prstGeom prst="rect">
              <a:avLst/>
            </a:prstGeom>
            <a:gradFill rotWithShape="0"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8" name="Rectangle 12"/>
            <p:cNvSpPr>
              <a:spLocks noChangeArrowheads="1"/>
            </p:cNvSpPr>
            <p:nvPr userDrawn="1"/>
          </p:nvSpPr>
          <p:spPr bwMode="auto">
            <a:xfrm>
              <a:off x="0" y="4272"/>
              <a:ext cx="5520" cy="48"/>
            </a:xfrm>
            <a:prstGeom prst="rect">
              <a:avLst/>
            </a:prstGeom>
            <a:gradFill rotWithShape="0"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8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5334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0193" name="Rectangle 1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B19D579-F054-4E11-8881-1A08B947293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255F4-BA52-4F89-B2A2-D15544DE34D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9400"/>
            <a:ext cx="2057400" cy="5816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9400"/>
            <a:ext cx="6019800" cy="5816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C61F4E-EF5F-4128-BD03-79C4471A54B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2845C-4616-4FE1-BF20-2D22022DF70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9058F-76EB-4052-A448-2529C280AEB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86C2B-164F-416D-B21A-9EDA0904829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700A17-9030-49D6-9048-744125D4AD8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FC485-CA66-44D0-A4F3-7B1CA754EDE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72939-8FC2-4802-BDF6-086194F8227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76EF0-09DF-4AE6-A066-294BC8653F5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F45A49-7996-4D8D-A26F-B38496AE9E6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0" y="0"/>
            <a:ext cx="9144000" cy="6870700"/>
            <a:chOff x="0" y="0"/>
            <a:chExt cx="5760" cy="4328"/>
          </a:xfrm>
        </p:grpSpPr>
        <p:sp>
          <p:nvSpPr>
            <p:cNvPr id="49155" name="Oval 3"/>
            <p:cNvSpPr>
              <a:spLocks noChangeArrowheads="1"/>
            </p:cNvSpPr>
            <p:nvPr userDrawn="1"/>
          </p:nvSpPr>
          <p:spPr bwMode="auto">
            <a:xfrm>
              <a:off x="3936" y="3840"/>
              <a:ext cx="1728" cy="480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49156" name="Picture 4" descr="maneki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4736" y="3168"/>
              <a:ext cx="693" cy="1002"/>
            </a:xfrm>
            <a:prstGeom prst="rect">
              <a:avLst/>
            </a:prstGeom>
            <a:noFill/>
          </p:spPr>
        </p:pic>
        <p:sp>
          <p:nvSpPr>
            <p:cNvPr id="49157" name="Rectangle 5"/>
            <p:cNvSpPr>
              <a:spLocks noChangeArrowheads="1"/>
            </p:cNvSpPr>
            <p:nvPr userDrawn="1"/>
          </p:nvSpPr>
          <p:spPr bwMode="auto">
            <a:xfrm>
              <a:off x="5520" y="0"/>
              <a:ext cx="48" cy="4320"/>
            </a:xfrm>
            <a:prstGeom prst="rect">
              <a:avLst/>
            </a:prstGeom>
            <a:gradFill rotWithShape="0"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9158" name="Group 6"/>
            <p:cNvGrpSpPr>
              <a:grpSpLocks/>
            </p:cNvGrpSpPr>
            <p:nvPr userDrawn="1"/>
          </p:nvGrpSpPr>
          <p:grpSpPr bwMode="auto">
            <a:xfrm>
              <a:off x="5568" y="0"/>
              <a:ext cx="192" cy="4328"/>
              <a:chOff x="5568" y="0"/>
              <a:chExt cx="192" cy="4328"/>
            </a:xfrm>
          </p:grpSpPr>
          <p:sp>
            <p:nvSpPr>
              <p:cNvPr id="49159" name="Rectangle 7"/>
              <p:cNvSpPr>
                <a:spLocks noChangeArrowheads="1"/>
              </p:cNvSpPr>
              <p:nvPr userDrawn="1"/>
            </p:nvSpPr>
            <p:spPr bwMode="gray">
              <a:xfrm>
                <a:off x="5568" y="0"/>
                <a:ext cx="192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60" name="Rectangle 8"/>
              <p:cNvSpPr>
                <a:spLocks noChangeArrowheads="1"/>
              </p:cNvSpPr>
              <p:nvPr userDrawn="1"/>
            </p:nvSpPr>
            <p:spPr bwMode="gray">
              <a:xfrm>
                <a:off x="5568" y="0"/>
                <a:ext cx="192" cy="288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61" name="Rectangle 9"/>
              <p:cNvSpPr>
                <a:spLocks noChangeArrowheads="1"/>
              </p:cNvSpPr>
              <p:nvPr userDrawn="1"/>
            </p:nvSpPr>
            <p:spPr bwMode="gray">
              <a:xfrm>
                <a:off x="5568" y="4040"/>
                <a:ext cx="192" cy="288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9162" name="Rectangle 10"/>
            <p:cNvSpPr>
              <a:spLocks noChangeArrowheads="1"/>
            </p:cNvSpPr>
            <p:nvPr userDrawn="1"/>
          </p:nvSpPr>
          <p:spPr bwMode="auto">
            <a:xfrm>
              <a:off x="0" y="0"/>
              <a:ext cx="48" cy="4320"/>
            </a:xfrm>
            <a:prstGeom prst="rect">
              <a:avLst/>
            </a:prstGeom>
            <a:gradFill rotWithShape="0"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3" name="Rectangle 11"/>
            <p:cNvSpPr>
              <a:spLocks noChangeArrowheads="1"/>
            </p:cNvSpPr>
            <p:nvPr userDrawn="1"/>
          </p:nvSpPr>
          <p:spPr bwMode="auto">
            <a:xfrm>
              <a:off x="0" y="0"/>
              <a:ext cx="5520" cy="48"/>
            </a:xfrm>
            <a:prstGeom prst="rect">
              <a:avLst/>
            </a:prstGeom>
            <a:gradFill rotWithShape="0"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4" name="Rectangle 12"/>
            <p:cNvSpPr>
              <a:spLocks noChangeArrowheads="1"/>
            </p:cNvSpPr>
            <p:nvPr userDrawn="1"/>
          </p:nvSpPr>
          <p:spPr bwMode="auto">
            <a:xfrm>
              <a:off x="0" y="4272"/>
              <a:ext cx="5520" cy="48"/>
            </a:xfrm>
            <a:prstGeom prst="rect">
              <a:avLst/>
            </a:prstGeom>
            <a:gradFill rotWithShape="0"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65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9400"/>
            <a:ext cx="8229600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9166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9167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49168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49169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638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F3AC289E-BF7B-481C-B393-A5E0C6059B3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|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|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facweb.cs.depaul.edu/japa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ybernetic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472" y="1196752"/>
            <a:ext cx="7772400" cy="1570496"/>
          </a:xfrm>
        </p:spPr>
        <p:txBody>
          <a:bodyPr/>
          <a:lstStyle/>
          <a:p>
            <a:pPr algn="ctr"/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IT 398/599 Topics in Global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3600" b="1" dirty="0" smtClean="0"/>
              <a:t>CDM Japan 2011</a:t>
            </a:r>
            <a:r>
              <a:rPr lang="en-US" sz="3200" b="1" dirty="0" smtClean="0"/>
              <a:t>:</a:t>
            </a:r>
            <a:br>
              <a:rPr lang="en-US" sz="3200" b="1" dirty="0" smtClean="0"/>
            </a:br>
            <a:r>
              <a:rPr lang="en-US" sz="3200" b="1" dirty="0" smtClean="0"/>
              <a:t>Computer Gaming and Animation in Japan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501008"/>
            <a:ext cx="6400800" cy="1752600"/>
          </a:xfrm>
        </p:spPr>
        <p:txBody>
          <a:bodyPr/>
          <a:lstStyle/>
          <a:p>
            <a:r>
              <a:rPr lang="en-US" altLang="ja-JP" dirty="0" smtClean="0"/>
              <a:t>Pre-trip Meeting 2</a:t>
            </a:r>
          </a:p>
          <a:p>
            <a:r>
              <a:rPr lang="en-US" altLang="ja-JP" sz="2400" dirty="0" smtClean="0"/>
              <a:t>Sept 30, 2011 (Fri)</a:t>
            </a:r>
          </a:p>
          <a:p>
            <a:endParaRPr lang="en-US" altLang="ja-JP" sz="1400" dirty="0"/>
          </a:p>
          <a:p>
            <a:r>
              <a:rPr lang="en-US" altLang="ja-JP" sz="2000" dirty="0" smtClean="0">
                <a:hlinkClick r:id="rId2"/>
              </a:rPr>
              <a:t>http://facweb.cs.depaul.edu/japan</a:t>
            </a:r>
            <a:endParaRPr lang="en-US" altLang="ja-JP" sz="2000" dirty="0" smtClean="0"/>
          </a:p>
          <a:p>
            <a:endParaRPr lang="en-US" altLang="ja-JP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 #2 Group </a:t>
            </a:r>
            <a:r>
              <a:rPr lang="en-US" dirty="0" smtClean="0"/>
              <a:t>Paper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group of </a:t>
            </a:r>
            <a:r>
              <a:rPr lang="en-US" b="1" dirty="0"/>
              <a:t>3</a:t>
            </a:r>
            <a:r>
              <a:rPr lang="en-US" b="1" dirty="0" smtClean="0"/>
              <a:t>-4 students </a:t>
            </a:r>
            <a:r>
              <a:rPr lang="en-US" sz="2400" dirty="0" smtClean="0"/>
              <a:t>(so a total 6-7 groups)</a:t>
            </a:r>
          </a:p>
          <a:p>
            <a:r>
              <a:rPr lang="en-US" dirty="0" smtClean="0"/>
              <a:t>Do research </a:t>
            </a:r>
            <a:r>
              <a:rPr lang="en-US" dirty="0"/>
              <a:t>on a topic </a:t>
            </a:r>
            <a:r>
              <a:rPr lang="en-US" dirty="0" smtClean="0"/>
              <a:t>and write a </a:t>
            </a:r>
            <a:r>
              <a:rPr lang="en-US" b="1" dirty="0" smtClean="0"/>
              <a:t>paper</a:t>
            </a:r>
            <a:r>
              <a:rPr lang="en-US" dirty="0" smtClean="0"/>
              <a:t> </a:t>
            </a:r>
            <a:r>
              <a:rPr lang="en-US" dirty="0"/>
              <a:t>together </a:t>
            </a:r>
            <a:r>
              <a:rPr lang="en-US" sz="2400" dirty="0"/>
              <a:t>(</a:t>
            </a:r>
            <a:r>
              <a:rPr lang="en-US" sz="2400" dirty="0" smtClean="0"/>
              <a:t>specifics TBD)</a:t>
            </a:r>
            <a:endParaRPr lang="en-US" sz="2400" dirty="0"/>
          </a:p>
          <a:p>
            <a:r>
              <a:rPr lang="en-US" dirty="0" smtClean="0"/>
              <a:t>Also do</a:t>
            </a:r>
            <a:r>
              <a:rPr lang="en-US" dirty="0" smtClean="0"/>
              <a:t> </a:t>
            </a:r>
            <a:r>
              <a:rPr lang="en-US" dirty="0" smtClean="0"/>
              <a:t>a group </a:t>
            </a:r>
            <a:r>
              <a:rPr lang="en-US" b="1" dirty="0" smtClean="0"/>
              <a:t>presentation</a:t>
            </a:r>
            <a:r>
              <a:rPr lang="en-US" dirty="0" smtClean="0"/>
              <a:t> in the next meeting </a:t>
            </a:r>
            <a:r>
              <a:rPr lang="en-US" sz="2000" dirty="0" smtClean="0"/>
              <a:t>(10/28)</a:t>
            </a:r>
          </a:p>
          <a:p>
            <a:r>
              <a:rPr lang="en-US" dirty="0" smtClean="0"/>
              <a:t>In today’s </a:t>
            </a:r>
            <a:r>
              <a:rPr lang="en-US" dirty="0" smtClean="0"/>
              <a:t>meeting: </a:t>
            </a:r>
            <a:endParaRPr lang="en-US" dirty="0" smtClean="0"/>
          </a:p>
          <a:p>
            <a:pPr lvl="1"/>
            <a:r>
              <a:rPr lang="en-US" dirty="0"/>
              <a:t>G</a:t>
            </a:r>
            <a:r>
              <a:rPr lang="en-US" dirty="0" smtClean="0"/>
              <a:t>eneral topics are decided</a:t>
            </a:r>
          </a:p>
          <a:p>
            <a:pPr lvl="1"/>
            <a:r>
              <a:rPr lang="en-US" dirty="0" smtClean="0"/>
              <a:t>Students </a:t>
            </a:r>
            <a:r>
              <a:rPr lang="en-US" dirty="0" smtClean="0"/>
              <a:t>sign up for a group/topic</a:t>
            </a:r>
          </a:p>
          <a:p>
            <a:pPr lvl="2"/>
            <a:r>
              <a:rPr lang="en-US" dirty="0" smtClean="0"/>
              <a:t>Avoid </a:t>
            </a:r>
            <a:r>
              <a:rPr lang="en-US" dirty="0" smtClean="0"/>
              <a:t>topic </a:t>
            </a:r>
            <a:r>
              <a:rPr lang="en-US" dirty="0" smtClean="0"/>
              <a:t>similar to individual paper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95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Possible Topics </a:t>
            </a:r>
            <a:r>
              <a:rPr lang="en-US" sz="4000" dirty="0" smtClean="0"/>
              <a:t>for Group </a:t>
            </a:r>
            <a:r>
              <a:rPr lang="en-US" sz="4000" dirty="0" smtClean="0"/>
              <a:t>Papers (1)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General trend of Anime</a:t>
            </a:r>
          </a:p>
          <a:p>
            <a:pPr lvl="1"/>
            <a:r>
              <a:rPr lang="en-US" dirty="0" smtClean="0"/>
              <a:t>Post-</a:t>
            </a:r>
            <a:r>
              <a:rPr lang="en-US" dirty="0" err="1" smtClean="0"/>
              <a:t>Pokemon</a:t>
            </a:r>
            <a:r>
              <a:rPr lang="en-US" dirty="0" smtClean="0"/>
              <a:t> (global) popularity</a:t>
            </a:r>
          </a:p>
          <a:p>
            <a:pPr lvl="1"/>
            <a:r>
              <a:rPr lang="en-US" dirty="0" smtClean="0"/>
              <a:t>Future prospect, directions </a:t>
            </a:r>
            <a:r>
              <a:rPr lang="en-US" sz="2000" dirty="0" smtClean="0"/>
              <a:t>(including genres)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Various </a:t>
            </a:r>
            <a:r>
              <a:rPr lang="en-US" b="1" dirty="0"/>
              <a:t>issues in Japanese </a:t>
            </a:r>
            <a:r>
              <a:rPr lang="en-US" b="1" dirty="0" smtClean="0"/>
              <a:t>anime</a:t>
            </a:r>
            <a:endParaRPr lang="en-US" dirty="0" smtClean="0"/>
          </a:p>
          <a:p>
            <a:pPr lvl="1"/>
            <a:r>
              <a:rPr lang="en-US" dirty="0" smtClean="0"/>
              <a:t>Contents – </a:t>
            </a:r>
            <a:r>
              <a:rPr lang="en-US" sz="2000" dirty="0" smtClean="0"/>
              <a:t>e.g. Does </a:t>
            </a:r>
            <a:r>
              <a:rPr lang="en-US" sz="2000" dirty="0"/>
              <a:t>anime contain too much sex or </a:t>
            </a:r>
            <a:r>
              <a:rPr lang="en-US" sz="2000" dirty="0" smtClean="0"/>
              <a:t>violence (to the Western people)?</a:t>
            </a:r>
            <a:endParaRPr lang="en-US" sz="2000" dirty="0"/>
          </a:p>
          <a:p>
            <a:pPr lvl="1"/>
            <a:r>
              <a:rPr lang="en-US" dirty="0"/>
              <a:t>Localization (especially content edits) </a:t>
            </a:r>
          </a:p>
          <a:p>
            <a:pPr lvl="1"/>
            <a:r>
              <a:rPr lang="en-US" dirty="0" smtClean="0"/>
              <a:t>Market saturation, Low quality products,</a:t>
            </a:r>
            <a:br>
              <a:rPr lang="en-US" dirty="0" smtClean="0"/>
            </a:br>
            <a:r>
              <a:rPr lang="en-US" dirty="0" smtClean="0"/>
              <a:t>Outsourcing</a:t>
            </a:r>
          </a:p>
          <a:p>
            <a:pPr lvl="1"/>
            <a:r>
              <a:rPr lang="en-US" dirty="0" smtClean="0"/>
              <a:t>Illegal </a:t>
            </a:r>
            <a:r>
              <a:rPr lang="en-US" dirty="0"/>
              <a:t>downloads, </a:t>
            </a:r>
            <a:r>
              <a:rPr lang="en-US" dirty="0" smtClean="0"/>
              <a:t>Piracy, </a:t>
            </a:r>
            <a:r>
              <a:rPr lang="en-US" dirty="0" err="1" smtClean="0"/>
              <a:t>Fansub</a:t>
            </a:r>
            <a:r>
              <a:rPr lang="en-US" dirty="0" smtClean="0"/>
              <a:t> 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29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err="1"/>
              <a:t>Cosplay</a:t>
            </a:r>
            <a:r>
              <a:rPr lang="en-US" b="1" dirty="0"/>
              <a:t> and Japanese Contemporary </a:t>
            </a:r>
            <a:r>
              <a:rPr lang="en-US" b="1" i="1" dirty="0"/>
              <a:t>Fashion</a:t>
            </a:r>
            <a:r>
              <a:rPr lang="en-US" b="1" dirty="0"/>
              <a:t> &amp; Culture</a:t>
            </a:r>
          </a:p>
          <a:p>
            <a:pPr lvl="1"/>
            <a:r>
              <a:rPr lang="en-US" dirty="0"/>
              <a:t>Any relation?  Influence? </a:t>
            </a:r>
            <a:r>
              <a:rPr lang="en-US" dirty="0" smtClean="0"/>
              <a:t> Future trends?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b="1" dirty="0" smtClean="0"/>
              <a:t>Anime and Japanese Art, History &amp; Culture</a:t>
            </a:r>
          </a:p>
          <a:p>
            <a:pPr lvl="1"/>
            <a:r>
              <a:rPr lang="en-US" dirty="0" smtClean="0"/>
              <a:t>Cross-sectional/element analysis</a:t>
            </a:r>
          </a:p>
          <a:p>
            <a:pPr lvl="1"/>
            <a:r>
              <a:rPr lang="en-US" dirty="0" smtClean="0"/>
              <a:t>In-depth analysis of specific examples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b="1" dirty="0" smtClean="0"/>
              <a:t>Manga </a:t>
            </a:r>
            <a:r>
              <a:rPr lang="en-US" b="1" dirty="0"/>
              <a:t>and Japanese Art, History &amp; Culture</a:t>
            </a:r>
          </a:p>
          <a:p>
            <a:pPr lvl="1"/>
            <a:r>
              <a:rPr lang="en-US" dirty="0"/>
              <a:t>Cross-sectional/element analysis</a:t>
            </a:r>
          </a:p>
          <a:p>
            <a:pPr lvl="1"/>
            <a:r>
              <a:rPr lang="en-US" dirty="0"/>
              <a:t>In-depth analysis of specific </a:t>
            </a:r>
            <a:r>
              <a:rPr lang="en-US" dirty="0" smtClean="0"/>
              <a:t>examples</a:t>
            </a:r>
            <a:endParaRPr lang="en-US" dirty="0"/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Possible Topics </a:t>
            </a:r>
            <a:r>
              <a:rPr lang="en-US" sz="4000" dirty="0" smtClean="0"/>
              <a:t>for Group </a:t>
            </a:r>
            <a:r>
              <a:rPr lang="en-US" sz="4000" dirty="0" smtClean="0"/>
              <a:t>Papers (2)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761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46856" y="1597496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|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|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514350" indent="-514350">
              <a:buFont typeface="+mj-lt"/>
              <a:buAutoNum type="arabicPeriod" startAt="6"/>
            </a:pPr>
            <a:r>
              <a:rPr lang="en-US" b="1" dirty="0" smtClean="0"/>
              <a:t>Successes &amp; Failures (?) of Nintendo</a:t>
            </a:r>
          </a:p>
          <a:p>
            <a:pPr lvl="1"/>
            <a:r>
              <a:rPr lang="en-US" dirty="0" smtClean="0"/>
              <a:t>SOOOO many ways to analyze this company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b="1" dirty="0"/>
              <a:t>Successes &amp; Failures </a:t>
            </a:r>
            <a:r>
              <a:rPr lang="en-US" b="1" dirty="0" smtClean="0"/>
              <a:t>of Sony/Sega</a:t>
            </a:r>
            <a:endParaRPr lang="en-US" b="1" dirty="0"/>
          </a:p>
          <a:p>
            <a:pPr marL="514350" indent="-514350">
              <a:buFont typeface="+mj-lt"/>
              <a:buAutoNum type="arabicPeriod" startAt="8"/>
            </a:pPr>
            <a:r>
              <a:rPr lang="en-US" b="1" dirty="0" smtClean="0"/>
              <a:t>“</a:t>
            </a:r>
            <a:r>
              <a:rPr lang="en-US" b="1" dirty="0" err="1" smtClean="0"/>
              <a:t>Yo-Ge</a:t>
            </a:r>
            <a:r>
              <a:rPr lang="en-US" b="1" dirty="0" smtClean="0"/>
              <a:t>” (</a:t>
            </a:r>
            <a:r>
              <a:rPr lang="ja-JP" altLang="en-US" b="1" dirty="0" smtClean="0"/>
              <a:t>洋ゲ；</a:t>
            </a:r>
            <a:r>
              <a:rPr lang="en-US" b="1" dirty="0" smtClean="0"/>
              <a:t>Western games) in Japan</a:t>
            </a:r>
          </a:p>
          <a:p>
            <a:pPr lvl="1"/>
            <a:r>
              <a:rPr lang="en-US" dirty="0" smtClean="0"/>
              <a:t>In-depth analysis of specific examples</a:t>
            </a:r>
          </a:p>
          <a:p>
            <a:pPr lvl="1"/>
            <a:r>
              <a:rPr lang="en-US" dirty="0" smtClean="0"/>
              <a:t>Current trends, Future prospect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b="1" dirty="0" smtClean="0"/>
              <a:t>Game Development methods in Japan</a:t>
            </a:r>
          </a:p>
          <a:p>
            <a:pPr lvl="1"/>
            <a:r>
              <a:rPr lang="en-US" dirty="0" smtClean="0"/>
              <a:t>Engines, tools, libraries, software dev. Methodologies </a:t>
            </a:r>
            <a:r>
              <a:rPr lang="en-US" sz="2000" dirty="0" smtClean="0"/>
              <a:t>(e.g. Agile)</a:t>
            </a:r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Possible Topics </a:t>
            </a:r>
            <a:r>
              <a:rPr lang="en-US" sz="4000" dirty="0" smtClean="0"/>
              <a:t>for Group </a:t>
            </a:r>
            <a:r>
              <a:rPr lang="en-US" sz="4000" dirty="0" smtClean="0"/>
              <a:t>Papers (3)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5413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46856" y="1597496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|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|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514350" indent="-514350">
              <a:buFont typeface="+mj-lt"/>
              <a:buAutoNum type="arabicPeriod" startAt="10"/>
            </a:pPr>
            <a:r>
              <a:rPr lang="en-US" b="1" dirty="0" smtClean="0"/>
              <a:t>Portable and Mobile games in Japan</a:t>
            </a:r>
          </a:p>
          <a:p>
            <a:pPr lvl="1"/>
            <a:r>
              <a:rPr lang="en-US" dirty="0" smtClean="0"/>
              <a:t>DS </a:t>
            </a:r>
            <a:r>
              <a:rPr lang="en-US" sz="2000" dirty="0"/>
              <a:t>(&amp; </a:t>
            </a:r>
            <a:r>
              <a:rPr lang="en-US" sz="2000" dirty="0" smtClean="0"/>
              <a:t>3DS)</a:t>
            </a:r>
            <a:r>
              <a:rPr lang="en-US" dirty="0" smtClean="0"/>
              <a:t>, PSP </a:t>
            </a:r>
            <a:r>
              <a:rPr lang="en-US" sz="2000" dirty="0" smtClean="0"/>
              <a:t>(&amp; PS Vita)</a:t>
            </a:r>
            <a:r>
              <a:rPr lang="en-US" dirty="0" smtClean="0"/>
              <a:t> -- devices and games</a:t>
            </a:r>
          </a:p>
          <a:p>
            <a:pPr lvl="1"/>
            <a:r>
              <a:rPr lang="en-US" dirty="0" smtClean="0"/>
              <a:t>Cell phone games, smart phone games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b="1" dirty="0" smtClean="0"/>
              <a:t>Arcade games in Japan</a:t>
            </a:r>
          </a:p>
          <a:p>
            <a:pPr lvl="1"/>
            <a:r>
              <a:rPr lang="en-US" dirty="0" smtClean="0"/>
              <a:t>In-depth analysis of specific examples</a:t>
            </a:r>
          </a:p>
          <a:p>
            <a:pPr lvl="1"/>
            <a:r>
              <a:rPr lang="en-US" dirty="0" smtClean="0"/>
              <a:t>Current trends, Future prospect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US" b="1" dirty="0" smtClean="0"/>
              <a:t>Games/Anime and </a:t>
            </a:r>
            <a:r>
              <a:rPr lang="en-US" b="1" i="1" dirty="0" smtClean="0">
                <a:hlinkClick r:id="rId2"/>
              </a:rPr>
              <a:t>“Cybernetics”</a:t>
            </a:r>
            <a:endParaRPr lang="en-US" b="1" dirty="0" smtClean="0"/>
          </a:p>
          <a:p>
            <a:pPr lvl="1"/>
            <a:r>
              <a:rPr lang="en-US" dirty="0" smtClean="0"/>
              <a:t>AI, virtual idols, virtual creatures, etc.</a:t>
            </a:r>
          </a:p>
          <a:p>
            <a:pPr lvl="1"/>
            <a:r>
              <a:rPr lang="en-US" dirty="0"/>
              <a:t>Current trends, Future </a:t>
            </a:r>
            <a:r>
              <a:rPr lang="en-US" dirty="0" smtClean="0"/>
              <a:t>prospect</a:t>
            </a:r>
          </a:p>
          <a:p>
            <a:pPr lvl="1"/>
            <a:endParaRPr lang="en-US" sz="2000" dirty="0" smtClean="0"/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Possible Topics </a:t>
            </a:r>
            <a:r>
              <a:rPr lang="en-US" sz="4000" dirty="0" smtClean="0"/>
              <a:t>for Group </a:t>
            </a:r>
            <a:r>
              <a:rPr lang="en-US" sz="4000" dirty="0" smtClean="0"/>
              <a:t>Papers (4)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424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Meeting &amp; Assignment Schedule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Assign </a:t>
            </a:r>
            <a:r>
              <a:rPr lang="en-US" dirty="0" smtClean="0"/>
              <a:t>#1-3 Peer Review</a:t>
            </a:r>
          </a:p>
          <a:p>
            <a:pPr marL="914400" lvl="1" indent="-514350"/>
            <a:r>
              <a:rPr lang="en-US" i="1" dirty="0" smtClean="0"/>
              <a:t>“Please Read My Paper”</a:t>
            </a:r>
            <a:r>
              <a:rPr lang="en-US" dirty="0" smtClean="0"/>
              <a:t> pitches</a:t>
            </a:r>
          </a:p>
          <a:p>
            <a:pPr marL="914400" lvl="1" indent="-514350"/>
            <a:r>
              <a:rPr lang="en-US" dirty="0" smtClean="0"/>
              <a:t>Reviewer 2 assignment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Assign #</a:t>
            </a:r>
            <a:r>
              <a:rPr lang="en-US" dirty="0" smtClean="0"/>
              <a:t>1-4 Final Paper </a:t>
            </a:r>
            <a:r>
              <a:rPr lang="en-US" sz="2400" dirty="0" smtClean="0"/>
              <a:t>(individual)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Assign </a:t>
            </a:r>
            <a:r>
              <a:rPr lang="en-US" dirty="0" smtClean="0"/>
              <a:t>#2 Group </a:t>
            </a:r>
            <a:r>
              <a:rPr lang="en-US" dirty="0" smtClean="0"/>
              <a:t>Paper</a:t>
            </a:r>
            <a:endParaRPr lang="en-US" dirty="0" smtClean="0"/>
          </a:p>
          <a:p>
            <a:pPr marL="914400" lvl="1" indent="-514350"/>
            <a:r>
              <a:rPr lang="en-US" dirty="0" smtClean="0"/>
              <a:t>Ideas for topics; Discussion on each topic</a:t>
            </a:r>
          </a:p>
          <a:p>
            <a:pPr marL="914400" lvl="1" indent="-514350"/>
            <a:r>
              <a:rPr lang="en-US" dirty="0" smtClean="0"/>
              <a:t>Sign-up for groups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Miscellaneous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6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Fall 2011</a:t>
            </a:r>
            <a:r>
              <a:rPr lang="en-US" sz="2800" dirty="0" smtClean="0"/>
              <a:t> [IT 398/599]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400" dirty="0" smtClean="0"/>
              <a:t>9/9 (Fri) – Overview &amp; initial matters, Assign #1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400" b="1" dirty="0" smtClean="0"/>
              <a:t>9/30 (Fri) – Various topics on Japanese game/anime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400" dirty="0" smtClean="0"/>
              <a:t>10/28 (Fri) – Group paper (Assign #2) presentations</a:t>
            </a:r>
          </a:p>
          <a:p>
            <a:pPr marL="274320" lvl="1" indent="0">
              <a:buNone/>
            </a:pPr>
            <a:r>
              <a:rPr lang="en-US" sz="1800" dirty="0" smtClean="0"/>
              <a:t>*       11/4 </a:t>
            </a:r>
            <a:r>
              <a:rPr lang="en-US" sz="1800" dirty="0"/>
              <a:t>(Fri</a:t>
            </a:r>
            <a:r>
              <a:rPr lang="en-US" sz="1800" dirty="0" smtClean="0"/>
              <a:t>) -- </a:t>
            </a:r>
            <a:r>
              <a:rPr lang="en-US" sz="1800" dirty="0"/>
              <a:t>(this date is tentative)</a:t>
            </a:r>
          </a:p>
          <a:p>
            <a:pPr marL="731520" lvl="1" indent="-457200">
              <a:buFont typeface="+mj-lt"/>
              <a:buAutoNum type="arabicPeriod" startAt="4"/>
            </a:pPr>
            <a:r>
              <a:rPr lang="en-US" sz="2400" dirty="0" smtClean="0"/>
              <a:t>11/18 (Fri) – Trip logistics</a:t>
            </a:r>
          </a:p>
          <a:p>
            <a:r>
              <a:rPr lang="en-US" sz="2800" b="1" dirty="0" smtClean="0"/>
              <a:t>“The Trip” – 11/25 (Fri) to 12/8 (Thu)</a:t>
            </a:r>
          </a:p>
          <a:p>
            <a:r>
              <a:rPr lang="en-US" sz="2000" b="1" dirty="0" smtClean="0"/>
              <a:t>Winter 2012</a:t>
            </a:r>
            <a:r>
              <a:rPr lang="en-US" sz="2000" dirty="0" smtClean="0"/>
              <a:t> [ANI 390]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000" dirty="0" smtClean="0"/>
              <a:t>TBD – Reflections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000" dirty="0" smtClean="0"/>
              <a:t>TBD – Final project presentations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000" dirty="0" smtClean="0"/>
              <a:t>TBD – Final project presentations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B0F0"/>
                </a:solidFill>
              </a:rPr>
              <a:t>#1 [Pre]</a:t>
            </a:r>
            <a:r>
              <a:rPr lang="en-US" sz="2800" dirty="0" smtClean="0"/>
              <a:t> </a:t>
            </a:r>
            <a:r>
              <a:rPr lang="en-US" sz="2800" dirty="0"/>
              <a:t>R</a:t>
            </a:r>
            <a:r>
              <a:rPr lang="en-US" sz="2800" dirty="0" smtClean="0"/>
              <a:t>esearch paper (individual)</a:t>
            </a:r>
          </a:p>
          <a:p>
            <a:r>
              <a:rPr lang="en-US" sz="2800" dirty="0" smtClean="0">
                <a:solidFill>
                  <a:srgbClr val="00B0F0"/>
                </a:solidFill>
              </a:rPr>
              <a:t>#2 [Pre</a:t>
            </a:r>
            <a:r>
              <a:rPr lang="en-US" sz="2800" dirty="0">
                <a:solidFill>
                  <a:srgbClr val="00B0F0"/>
                </a:solidFill>
              </a:rPr>
              <a:t>]</a:t>
            </a:r>
            <a:r>
              <a:rPr lang="en-US" sz="2800" dirty="0"/>
              <a:t> </a:t>
            </a:r>
            <a:r>
              <a:rPr lang="en-US" sz="2800" dirty="0" smtClean="0"/>
              <a:t>Research paper </a:t>
            </a:r>
            <a:r>
              <a:rPr lang="en-US" sz="2800" dirty="0"/>
              <a:t>(group)</a:t>
            </a:r>
            <a:endParaRPr lang="en-US" sz="2800" dirty="0" smtClean="0">
              <a:solidFill>
                <a:srgbClr val="00B0F0"/>
              </a:solidFill>
            </a:endParaRPr>
          </a:p>
          <a:p>
            <a:r>
              <a:rPr lang="en-US" sz="2800" dirty="0" smtClean="0">
                <a:solidFill>
                  <a:srgbClr val="00B0F0"/>
                </a:solidFill>
              </a:rPr>
              <a:t>#3 [Pre]</a:t>
            </a:r>
            <a:r>
              <a:rPr lang="en-US" sz="2800" dirty="0" smtClean="0"/>
              <a:t> Questions to ask at companies (individual)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#4 [Post]</a:t>
            </a:r>
            <a:r>
              <a:rPr lang="en-US" sz="2800" dirty="0" smtClean="0"/>
              <a:t> </a:t>
            </a:r>
            <a:r>
              <a:rPr lang="en-US" sz="2800" dirty="0"/>
              <a:t>T</a:t>
            </a:r>
            <a:r>
              <a:rPr lang="en-US" sz="2800" dirty="0" smtClean="0"/>
              <a:t>rip journal (individual; </a:t>
            </a:r>
            <a:r>
              <a:rPr lang="en-US" sz="2800" b="1" dirty="0" smtClean="0"/>
              <a:t>UG students only</a:t>
            </a:r>
            <a:r>
              <a:rPr lang="en-US" sz="2800" dirty="0" smtClean="0"/>
              <a:t>)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#5 [Post]</a:t>
            </a:r>
            <a:r>
              <a:rPr lang="en-US" sz="2800" dirty="0" smtClean="0"/>
              <a:t> Final paper/project (group or individual, TBD)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796136" y="4869160"/>
            <a:ext cx="2952328" cy="187220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pact" pitchFamily="34" charset="0"/>
              <a:ea typeface="ＭＳ Ｐゴシック" charset="-128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7923585" cy="5485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68400"/>
          </a:xfrm>
        </p:spPr>
        <p:txBody>
          <a:bodyPr/>
          <a:lstStyle/>
          <a:p>
            <a:r>
              <a:rPr lang="en-US" sz="3600" dirty="0" smtClean="0"/>
              <a:t>Assignment &amp; Meeting Schedule</a:t>
            </a:r>
            <a:endParaRPr lang="en-US" sz="3600" dirty="0"/>
          </a:p>
        </p:txBody>
      </p:sp>
      <p:sp>
        <p:nvSpPr>
          <p:cNvPr id="6" name="5-Point Star 5"/>
          <p:cNvSpPr/>
          <p:nvPr/>
        </p:nvSpPr>
        <p:spPr bwMode="auto">
          <a:xfrm>
            <a:off x="6516216" y="2996952"/>
            <a:ext cx="288032" cy="288032"/>
          </a:xfrm>
          <a:prstGeom prst="star5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pact" pitchFamily="34" charset="0"/>
              <a:ea typeface="ＭＳ Ｐゴシック" charset="-128"/>
            </a:endParaRPr>
          </a:p>
        </p:txBody>
      </p:sp>
      <p:sp>
        <p:nvSpPr>
          <p:cNvPr id="16" name="5-Point Star 15"/>
          <p:cNvSpPr/>
          <p:nvPr/>
        </p:nvSpPr>
        <p:spPr bwMode="auto">
          <a:xfrm>
            <a:off x="6516216" y="4797152"/>
            <a:ext cx="288032" cy="288032"/>
          </a:xfrm>
          <a:prstGeom prst="star5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pact" pitchFamily="34" charset="0"/>
              <a:ea typeface="ＭＳ Ｐゴシック" charset="-128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271698" y="3368025"/>
            <a:ext cx="924038" cy="276999"/>
            <a:chOff x="1115616" y="3284984"/>
            <a:chExt cx="924038" cy="276999"/>
          </a:xfrm>
        </p:grpSpPr>
        <p:sp>
          <p:nvSpPr>
            <p:cNvPr id="17" name="5-Point Star 16"/>
            <p:cNvSpPr/>
            <p:nvPr/>
          </p:nvSpPr>
          <p:spPr bwMode="auto">
            <a:xfrm>
              <a:off x="1115616" y="3284984"/>
              <a:ext cx="288032" cy="245578"/>
            </a:xfrm>
            <a:prstGeom prst="star5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Impact" pitchFamily="34" charset="0"/>
                <a:ea typeface="ＭＳ Ｐゴシック" charset="-128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331640" y="3284984"/>
              <a:ext cx="7080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+mn-lt"/>
                </a:rPr>
                <a:t>Meeting</a:t>
              </a:r>
              <a:endParaRPr lang="en-US" sz="1200" dirty="0">
                <a:latin typeface="+mn-lt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067944" y="3429000"/>
            <a:ext cx="1003801" cy="432048"/>
            <a:chOff x="4139952" y="3429000"/>
            <a:chExt cx="1003801" cy="432048"/>
          </a:xfrm>
        </p:grpSpPr>
        <p:sp>
          <p:nvSpPr>
            <p:cNvPr id="9" name="Lightning Bolt 8"/>
            <p:cNvSpPr/>
            <p:nvPr/>
          </p:nvSpPr>
          <p:spPr bwMode="auto">
            <a:xfrm>
              <a:off x="4497836" y="3429000"/>
              <a:ext cx="288032" cy="210508"/>
            </a:xfrm>
            <a:prstGeom prst="lightningBol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Impact" pitchFamily="34" charset="0"/>
                <a:ea typeface="ＭＳ Ｐゴシック" charset="-128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139952" y="3614827"/>
              <a:ext cx="100380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+mn-lt"/>
                </a:rPr>
                <a:t>#1 Peer Review</a:t>
              </a:r>
              <a:endParaRPr lang="en-US" sz="1000" b="1" dirty="0">
                <a:latin typeface="+mn-lt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067944" y="3861048"/>
            <a:ext cx="936475" cy="432048"/>
            <a:chOff x="4139952" y="3429000"/>
            <a:chExt cx="936475" cy="432048"/>
          </a:xfrm>
        </p:grpSpPr>
        <p:sp>
          <p:nvSpPr>
            <p:cNvPr id="24" name="Lightning Bolt 23"/>
            <p:cNvSpPr/>
            <p:nvPr/>
          </p:nvSpPr>
          <p:spPr bwMode="auto">
            <a:xfrm>
              <a:off x="4497836" y="3429000"/>
              <a:ext cx="288032" cy="210508"/>
            </a:xfrm>
            <a:prstGeom prst="lightningBol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Impact" pitchFamily="34" charset="0"/>
                <a:ea typeface="ＭＳ Ｐゴシック" charset="-128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139952" y="3614827"/>
              <a:ext cx="93647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+mn-lt"/>
                </a:rPr>
                <a:t>#1 Final Paper</a:t>
              </a:r>
              <a:endParaRPr lang="en-US" sz="1000" b="1" dirty="0">
                <a:latin typeface="+mn-lt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067944" y="5229200"/>
            <a:ext cx="1047082" cy="432048"/>
            <a:chOff x="4139952" y="3429000"/>
            <a:chExt cx="1047082" cy="432048"/>
          </a:xfrm>
        </p:grpSpPr>
        <p:sp>
          <p:nvSpPr>
            <p:cNvPr id="27" name="Lightning Bolt 26"/>
            <p:cNvSpPr/>
            <p:nvPr/>
          </p:nvSpPr>
          <p:spPr bwMode="auto">
            <a:xfrm>
              <a:off x="4497836" y="3429000"/>
              <a:ext cx="288032" cy="210508"/>
            </a:xfrm>
            <a:prstGeom prst="lightningBol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Impact" pitchFamily="34" charset="0"/>
                <a:ea typeface="ＭＳ Ｐゴシック" charset="-128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39952" y="3614827"/>
              <a:ext cx="104708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+mn-lt"/>
                </a:rPr>
                <a:t>#2 Group Paper</a:t>
              </a:r>
              <a:endParaRPr lang="en-US" sz="1000" b="1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835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6228184" y="4869160"/>
            <a:ext cx="2520280" cy="187220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pact" pitchFamily="34" charset="0"/>
              <a:ea typeface="ＭＳ Ｐゴシック" charset="-128"/>
            </a:endParaRPr>
          </a:p>
        </p:txBody>
      </p:sp>
      <p:pic>
        <p:nvPicPr>
          <p:cNvPr id="3074" name="Picture 2" descr="http://www.freeprintablecalendars4u.com/calendars/hello-kitty-calendar/2011/novemb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16" y="620688"/>
            <a:ext cx="79248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5-Point Star 4"/>
          <p:cNvSpPr/>
          <p:nvPr/>
        </p:nvSpPr>
        <p:spPr bwMode="auto">
          <a:xfrm>
            <a:off x="6444208" y="4005064"/>
            <a:ext cx="288032" cy="288032"/>
          </a:xfrm>
          <a:prstGeom prst="star5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pact" pitchFamily="34" charset="0"/>
              <a:ea typeface="ＭＳ Ｐゴシック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995936" y="2924944"/>
            <a:ext cx="1047082" cy="432048"/>
            <a:chOff x="4139952" y="3429000"/>
            <a:chExt cx="1047082" cy="432048"/>
          </a:xfrm>
        </p:grpSpPr>
        <p:sp>
          <p:nvSpPr>
            <p:cNvPr id="12" name="Lightning Bolt 11"/>
            <p:cNvSpPr/>
            <p:nvPr/>
          </p:nvSpPr>
          <p:spPr bwMode="auto">
            <a:xfrm>
              <a:off x="4497836" y="3429000"/>
              <a:ext cx="288032" cy="210508"/>
            </a:xfrm>
            <a:prstGeom prst="lightningBol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Impact" pitchFamily="34" charset="0"/>
                <a:ea typeface="ＭＳ Ｐゴシック" charset="-128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139952" y="3614827"/>
              <a:ext cx="104708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+mn-lt"/>
                </a:rPr>
                <a:t>#2 Group Paper</a:t>
              </a:r>
              <a:endParaRPr lang="en-US" sz="1000" b="1" dirty="0">
                <a:latin typeface="+mn-lt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050067" y="4005064"/>
            <a:ext cx="881973" cy="432048"/>
            <a:chOff x="4139952" y="3429000"/>
            <a:chExt cx="881973" cy="432048"/>
          </a:xfrm>
        </p:grpSpPr>
        <p:sp>
          <p:nvSpPr>
            <p:cNvPr id="15" name="Lightning Bolt 14"/>
            <p:cNvSpPr/>
            <p:nvPr/>
          </p:nvSpPr>
          <p:spPr bwMode="auto">
            <a:xfrm>
              <a:off x="4497836" y="3429000"/>
              <a:ext cx="288032" cy="210508"/>
            </a:xfrm>
            <a:prstGeom prst="lightningBol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Impact" pitchFamily="34" charset="0"/>
                <a:ea typeface="ＭＳ Ｐゴシック" charset="-128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39952" y="3614827"/>
              <a:ext cx="88197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+mn-lt"/>
                </a:rPr>
                <a:t>#3 Questions</a:t>
              </a:r>
              <a:endParaRPr lang="en-US" sz="1000" b="1" dirty="0">
                <a:latin typeface="+mn-lt"/>
              </a:endParaRPr>
            </a:p>
          </p:txBody>
        </p:sp>
      </p:grpSp>
      <p:sp>
        <p:nvSpPr>
          <p:cNvPr id="17" name="5-Point Star 16"/>
          <p:cNvSpPr/>
          <p:nvPr/>
        </p:nvSpPr>
        <p:spPr bwMode="auto">
          <a:xfrm>
            <a:off x="6480212" y="3030198"/>
            <a:ext cx="216024" cy="182778"/>
          </a:xfrm>
          <a:prstGeom prst="star5">
            <a:avLst/>
          </a:prstGeom>
          <a:noFill/>
          <a:ln w="9525" cap="flat" cmpd="sng" algn="ctr">
            <a:solidFill>
              <a:srgbClr val="00B0F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pact" pitchFamily="34" charset="0"/>
              <a:ea typeface="ＭＳ Ｐゴシック" charset="-128"/>
            </a:endParaRPr>
          </a:p>
        </p:txBody>
      </p:sp>
      <p:pic>
        <p:nvPicPr>
          <p:cNvPr id="3078" name="Picture 6" descr="http://4.bp.blogspot.com/_jUAaH9qqHrE/TPSB4wP_J6I/AAAAAAAAA9c/VWr9mdo0y98/s1600/cartoon-airplan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708" y="4581128"/>
            <a:ext cx="625031" cy="325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toptodaynews.com/wp-content/uploads/2010/11/Thanksgivin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504778"/>
            <a:ext cx="504056" cy="40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 bwMode="auto">
          <a:xfrm>
            <a:off x="5508104" y="4384427"/>
            <a:ext cx="216024" cy="1967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pact" pitchFamily="34" charset="0"/>
              <a:ea typeface="ＭＳ Ｐゴシック" charset="-128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6228184" y="4384427"/>
            <a:ext cx="216024" cy="19670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pact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982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68400"/>
          </a:xfrm>
        </p:spPr>
        <p:txBody>
          <a:bodyPr/>
          <a:lstStyle/>
          <a:p>
            <a:r>
              <a:rPr lang="en-US" sz="3600" dirty="0" smtClean="0"/>
              <a:t>Tentative</a:t>
            </a:r>
            <a:r>
              <a:rPr lang="en-US" sz="3600" dirty="0" smtClean="0"/>
              <a:t> </a:t>
            </a:r>
            <a:r>
              <a:rPr lang="en-US" sz="3600" dirty="0" smtClean="0"/>
              <a:t>Trip Itinerary</a:t>
            </a:r>
            <a:endParaRPr lang="en-US" sz="3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902785"/>
              </p:ext>
            </p:extLst>
          </p:nvPr>
        </p:nvGraphicFramePr>
        <p:xfrm>
          <a:off x="611560" y="1124744"/>
          <a:ext cx="6840759" cy="5418544"/>
        </p:xfrm>
        <a:graphic>
          <a:graphicData uri="http://schemas.openxmlformats.org/drawingml/2006/table">
            <a:tbl>
              <a:tblPr firstRow="1" firstCol="1" bandRow="1"/>
              <a:tblGrid>
                <a:gridCol w="974082"/>
                <a:gridCol w="982475"/>
                <a:gridCol w="975281"/>
                <a:gridCol w="983075"/>
                <a:gridCol w="990269"/>
                <a:gridCol w="965091"/>
                <a:gridCol w="970486"/>
              </a:tblGrid>
              <a:tr h="10354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Sun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MS Mincho"/>
                          <a:cs typeface="Times New Roman"/>
                        </a:rPr>
                        <a:t>Mon</a:t>
                      </a:r>
                      <a:endParaRPr lang="en-US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Tue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Wed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MS Mincho"/>
                          <a:cs typeface="Times New Roman"/>
                        </a:rPr>
                        <a:t>Thu</a:t>
                      </a:r>
                      <a:endParaRPr lang="en-US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Fri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MS Mincho"/>
                          <a:cs typeface="Times New Roman"/>
                        </a:rPr>
                        <a:t>Sat</a:t>
                      </a:r>
                      <a:endParaRPr lang="en-US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3541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11/20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11/21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11/22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11/23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11/24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Thanksgiving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00FF"/>
                          </a:solidFill>
                          <a:effectLst/>
                          <a:latin typeface="Calibri"/>
                          <a:ea typeface="MS Mincho"/>
                          <a:cs typeface="Times New Roman"/>
                        </a:rPr>
                        <a:t>11/25</a:t>
                      </a:r>
                      <a:endParaRPr lang="en-US" sz="1100" dirty="0">
                        <a:solidFill>
                          <a:srgbClr val="FF00FF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10:20 </a:t>
                      </a:r>
                      <a:r>
                        <a:rPr lang="en-US" sz="1100" u="sng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am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Leave Chicago</a:t>
                      </a:r>
                      <a:b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</a:b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(JL #009)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11/26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2:30 </a:t>
                      </a:r>
                      <a:r>
                        <a:rPr lang="en-US" sz="1100" u="sng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pm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Arrive 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Tokyo/Narita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----------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Hotel: </a:t>
                      </a:r>
                      <a:b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</a:b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Keio Plaza</a:t>
                      </a: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(in Shinjuku)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26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11/27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11/28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11/29</a:t>
                      </a: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11/30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12/1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12/2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 </a:t>
                      </a: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12/3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[A]</a:t>
                      </a:r>
                      <a:r>
                        <a:rPr lang="en-US" sz="1100" baseline="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Robot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3943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12/4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Free Day</a:t>
                      </a:r>
                      <a:br>
                        <a:rPr lang="en-US" sz="1100" b="1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</a:br>
                      <a:r>
                        <a:rPr lang="en-US" sz="1100" b="1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(in Tokyo)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12/5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≈ 8:00 am</a:t>
                      </a:r>
                      <a:endParaRPr lang="en-US" sz="1100" dirty="0" smtClean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Leave Tokyo for Kyoto (by </a:t>
                      </a:r>
                      <a:r>
                        <a:rPr lang="en-US" sz="1100" dirty="0" err="1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Shinkansen</a:t>
                      </a:r>
                      <a:r>
                        <a:rPr lang="en-US" sz="11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)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≈ 11:00 am</a:t>
                      </a:r>
                      <a:endParaRPr lang="en-US" sz="1100" dirty="0" smtClean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Arrive Kyoto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Sightseeing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  <a:r>
                        <a:rPr lang="en-US" sz="11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----------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Hotel: </a:t>
                      </a:r>
                      <a:br>
                        <a:rPr lang="en-US" sz="11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</a:br>
                      <a:r>
                        <a:rPr lang="en-US" sz="11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New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Miyako</a:t>
                      </a:r>
                      <a:r>
                        <a:rPr lang="en-US" sz="11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(near JR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 Kyoto station</a:t>
                      </a:r>
                      <a:r>
                        <a:rPr lang="en-US" sz="11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12/6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  <a:endParaRPr lang="en-US" sz="1100" dirty="0" smtClean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Kyoto Manga museum (with Kyoto Seika Univ. prof.)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12/7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Free Day </a:t>
                      </a:r>
                      <a:r>
                        <a:rPr lang="en-US" sz="1100" b="1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/>
                      </a:r>
                      <a:br>
                        <a:rPr lang="en-US" sz="1100" b="1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</a:br>
                      <a:r>
                        <a:rPr lang="en-US" sz="1100" b="1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(in Kyoto)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00FF"/>
                          </a:solidFill>
                          <a:effectLst/>
                          <a:latin typeface="Calibri"/>
                          <a:ea typeface="MS Mincho"/>
                          <a:cs typeface="Times New Roman"/>
                        </a:rPr>
                        <a:t>12/8</a:t>
                      </a:r>
                      <a:endParaRPr lang="en-US" sz="1100" dirty="0">
                        <a:solidFill>
                          <a:srgbClr val="FF00FF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≈ 6:15 am</a:t>
                      </a:r>
                      <a:endParaRPr lang="en-US" sz="1100" dirty="0" smtClean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Bus to airport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8:20 am</a:t>
                      </a:r>
                      <a:endParaRPr lang="en-US" sz="1100" dirty="0" smtClean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Leave Osaka</a:t>
                      </a:r>
                      <a:br>
                        <a:rPr lang="en-US" sz="11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</a:br>
                      <a:r>
                        <a:rPr lang="en-US" sz="11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(JL #3002)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9:40 am</a:t>
                      </a:r>
                      <a:endParaRPr lang="en-US" sz="1100" dirty="0" smtClean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Arrive Narita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11:35 am</a:t>
                      </a:r>
                      <a:endParaRPr lang="en-US" sz="1100" dirty="0" smtClean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Leave Narita</a:t>
                      </a:r>
                      <a:br>
                        <a:rPr lang="en-US" sz="11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</a:br>
                      <a:r>
                        <a:rPr lang="en-US" sz="11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(JL #010)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8:25 am</a:t>
                      </a:r>
                      <a:endParaRPr lang="en-US" sz="1100" dirty="0" smtClean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Arrive Chicago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12/9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12/10</a:t>
                      </a:r>
                      <a:endParaRPr lang="en-US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9062" marR="39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5508104" y="1268760"/>
            <a:ext cx="424433" cy="228600"/>
          </a:xfrm>
          <a:prstGeom prst="ellips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4499992" y="3848472"/>
            <a:ext cx="424433" cy="228600"/>
          </a:xfrm>
          <a:prstGeom prst="ellips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1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 #1-3 Peer </a:t>
            </a: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dirty="0"/>
              <a:t>In today’s meeting: </a:t>
            </a:r>
          </a:p>
          <a:p>
            <a:pPr marL="914400" lvl="1" indent="-514350"/>
            <a:r>
              <a:rPr lang="en-US" i="1" dirty="0" smtClean="0"/>
              <a:t>“</a:t>
            </a:r>
            <a:r>
              <a:rPr lang="en-US" i="1" dirty="0"/>
              <a:t>Please Read My Paper” </a:t>
            </a:r>
            <a:r>
              <a:rPr lang="en-US" dirty="0"/>
              <a:t>pitches</a:t>
            </a:r>
          </a:p>
          <a:p>
            <a:pPr marL="914400" lvl="1" indent="-514350"/>
            <a:r>
              <a:rPr lang="en-US" dirty="0"/>
              <a:t>Reviewer 2 assignment</a:t>
            </a:r>
          </a:p>
          <a:p>
            <a:r>
              <a:rPr lang="en-US" dirty="0" smtClean="0"/>
              <a:t>In a review,</a:t>
            </a:r>
          </a:p>
          <a:p>
            <a:pPr lvl="1"/>
            <a:r>
              <a:rPr lang="en-US" dirty="0" smtClean="0"/>
              <a:t>Give constructive &amp; </a:t>
            </a:r>
            <a:r>
              <a:rPr lang="en-US" b="1" dirty="0" smtClean="0"/>
              <a:t>helpful</a:t>
            </a:r>
            <a:r>
              <a:rPr lang="en-US" dirty="0" smtClean="0"/>
              <a:t> suggestions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28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 #</a:t>
            </a:r>
            <a:r>
              <a:rPr lang="en-US" dirty="0" smtClean="0"/>
              <a:t>1-4 Final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Revise the first draft by incorporating changes and </a:t>
            </a:r>
            <a:r>
              <a:rPr lang="en-US" b="1" dirty="0" smtClean="0"/>
              <a:t>adding new content </a:t>
            </a:r>
            <a:r>
              <a:rPr lang="en-US" dirty="0" smtClean="0"/>
              <a:t>suggested by the reviewers</a:t>
            </a:r>
            <a:endParaRPr lang="en-US" dirty="0"/>
          </a:p>
          <a:p>
            <a:pPr marL="514350" indent="-514350"/>
            <a:r>
              <a:rPr lang="en-US" dirty="0" smtClean="0"/>
              <a:t>Refine your</a:t>
            </a:r>
            <a:r>
              <a:rPr lang="en-US" dirty="0" smtClean="0"/>
              <a:t> writing – Polish the paper</a:t>
            </a:r>
          </a:p>
          <a:p>
            <a:pPr marL="514350" indent="-514350"/>
            <a:r>
              <a:rPr lang="en-US" dirty="0" smtClean="0"/>
              <a:t>4 page </a:t>
            </a:r>
            <a:r>
              <a:rPr lang="en-US" dirty="0" smtClean="0"/>
              <a:t>minimum</a:t>
            </a:r>
          </a:p>
          <a:p>
            <a:pPr marL="914400" lvl="1" indent="-514350"/>
            <a:r>
              <a:rPr lang="en-US" dirty="0" smtClean="0"/>
              <a:t>NOT counting the space taken by figures/tables,  or references/bibliography/’Works Cited’ or </a:t>
            </a:r>
            <a:br>
              <a:rPr lang="en-US" dirty="0" smtClean="0"/>
            </a:br>
            <a:r>
              <a:rPr lang="en-US" dirty="0" smtClean="0"/>
              <a:t>any non-body content</a:t>
            </a:r>
          </a:p>
          <a:p>
            <a:pPr marL="914400" lvl="1" indent="-514350"/>
            <a:r>
              <a:rPr lang="en-US" dirty="0" smtClean="0"/>
              <a:t>Single-spaced, with 1-inch margins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45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neki">
  <a:themeElements>
    <a:clrScheme name="maneki 2">
      <a:dk1>
        <a:srgbClr val="000000"/>
      </a:dk1>
      <a:lt1>
        <a:srgbClr val="FFFFFF"/>
      </a:lt1>
      <a:dk2>
        <a:srgbClr val="996600"/>
      </a:dk2>
      <a:lt2>
        <a:srgbClr val="591212"/>
      </a:lt2>
      <a:accent1>
        <a:srgbClr val="E2C77C"/>
      </a:accent1>
      <a:accent2>
        <a:srgbClr val="C12727"/>
      </a:accent2>
      <a:accent3>
        <a:srgbClr val="FFFFFF"/>
      </a:accent3>
      <a:accent4>
        <a:srgbClr val="000000"/>
      </a:accent4>
      <a:accent5>
        <a:srgbClr val="EEE0BF"/>
      </a:accent5>
      <a:accent6>
        <a:srgbClr val="AF2222"/>
      </a:accent6>
      <a:hlink>
        <a:srgbClr val="FF0000"/>
      </a:hlink>
      <a:folHlink>
        <a:srgbClr val="A8925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Impact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Impact" pitchFamily="34" charset="0"/>
            <a:ea typeface="ＭＳ Ｐゴシック" charset="-128"/>
          </a:defRPr>
        </a:defPPr>
      </a:lstStyle>
    </a:lnDef>
  </a:objectDefaults>
  <a:extraClrSchemeLst>
    <a:extraClrScheme>
      <a:clrScheme name="maneki 1">
        <a:dk1>
          <a:srgbClr val="000000"/>
        </a:dk1>
        <a:lt1>
          <a:srgbClr val="FFFFFF"/>
        </a:lt1>
        <a:dk2>
          <a:srgbClr val="B53F3F"/>
        </a:dk2>
        <a:lt2>
          <a:srgbClr val="FCF0D0"/>
        </a:lt2>
        <a:accent1>
          <a:srgbClr val="8B9854"/>
        </a:accent1>
        <a:accent2>
          <a:srgbClr val="661414"/>
        </a:accent2>
        <a:accent3>
          <a:srgbClr val="D7AFAF"/>
        </a:accent3>
        <a:accent4>
          <a:srgbClr val="DADADA"/>
        </a:accent4>
        <a:accent5>
          <a:srgbClr val="C4CAB3"/>
        </a:accent5>
        <a:accent6>
          <a:srgbClr val="5C1111"/>
        </a:accent6>
        <a:hlink>
          <a:srgbClr val="E4AF2A"/>
        </a:hlink>
        <a:folHlink>
          <a:srgbClr val="A8925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eki 2">
        <a:dk1>
          <a:srgbClr val="000000"/>
        </a:dk1>
        <a:lt1>
          <a:srgbClr val="FFFFFF"/>
        </a:lt1>
        <a:dk2>
          <a:srgbClr val="996600"/>
        </a:dk2>
        <a:lt2>
          <a:srgbClr val="591212"/>
        </a:lt2>
        <a:accent1>
          <a:srgbClr val="E2C77C"/>
        </a:accent1>
        <a:accent2>
          <a:srgbClr val="C12727"/>
        </a:accent2>
        <a:accent3>
          <a:srgbClr val="FFFFFF"/>
        </a:accent3>
        <a:accent4>
          <a:srgbClr val="000000"/>
        </a:accent4>
        <a:accent5>
          <a:srgbClr val="EEE0BF"/>
        </a:accent5>
        <a:accent6>
          <a:srgbClr val="AF2222"/>
        </a:accent6>
        <a:hlink>
          <a:srgbClr val="FF0000"/>
        </a:hlink>
        <a:folHlink>
          <a:srgbClr val="A892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eki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eki 4">
        <a:dk1>
          <a:srgbClr val="000000"/>
        </a:dk1>
        <a:lt1>
          <a:srgbClr val="FFFFFF"/>
        </a:lt1>
        <a:dk2>
          <a:srgbClr val="281A7E"/>
        </a:dk2>
        <a:lt2>
          <a:srgbClr val="1D135B"/>
        </a:lt2>
        <a:accent1>
          <a:srgbClr val="E2C77C"/>
        </a:accent1>
        <a:accent2>
          <a:srgbClr val="3D27C1"/>
        </a:accent2>
        <a:accent3>
          <a:srgbClr val="FFFFFF"/>
        </a:accent3>
        <a:accent4>
          <a:srgbClr val="000000"/>
        </a:accent4>
        <a:accent5>
          <a:srgbClr val="EEE0BF"/>
        </a:accent5>
        <a:accent6>
          <a:srgbClr val="3622AF"/>
        </a:accent6>
        <a:hlink>
          <a:srgbClr val="C12727"/>
        </a:hlink>
        <a:folHlink>
          <a:srgbClr val="A892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eki 5">
        <a:dk1>
          <a:srgbClr val="000000"/>
        </a:dk1>
        <a:lt1>
          <a:srgbClr val="F7EFD9"/>
        </a:lt1>
        <a:dk2>
          <a:srgbClr val="996600"/>
        </a:dk2>
        <a:lt2>
          <a:srgbClr val="591212"/>
        </a:lt2>
        <a:accent1>
          <a:srgbClr val="E2C77C"/>
        </a:accent1>
        <a:accent2>
          <a:srgbClr val="C12727"/>
        </a:accent2>
        <a:accent3>
          <a:srgbClr val="FAF6E9"/>
        </a:accent3>
        <a:accent4>
          <a:srgbClr val="000000"/>
        </a:accent4>
        <a:accent5>
          <a:srgbClr val="EEE0BF"/>
        </a:accent5>
        <a:accent6>
          <a:srgbClr val="AF2222"/>
        </a:accent6>
        <a:hlink>
          <a:srgbClr val="FF0000"/>
        </a:hlink>
        <a:folHlink>
          <a:srgbClr val="A892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eki 6">
        <a:dk1>
          <a:srgbClr val="000000"/>
        </a:dk1>
        <a:lt1>
          <a:srgbClr val="EAEAEA"/>
        </a:lt1>
        <a:dk2>
          <a:srgbClr val="4D4D4D"/>
        </a:dk2>
        <a:lt2>
          <a:srgbClr val="591212"/>
        </a:lt2>
        <a:accent1>
          <a:srgbClr val="E2C77C"/>
        </a:accent1>
        <a:accent2>
          <a:srgbClr val="C12727"/>
        </a:accent2>
        <a:accent3>
          <a:srgbClr val="F3F3F3"/>
        </a:accent3>
        <a:accent4>
          <a:srgbClr val="000000"/>
        </a:accent4>
        <a:accent5>
          <a:srgbClr val="EEE0BF"/>
        </a:accent5>
        <a:accent6>
          <a:srgbClr val="AF2222"/>
        </a:accent6>
        <a:hlink>
          <a:srgbClr val="FF0000"/>
        </a:hlink>
        <a:folHlink>
          <a:srgbClr val="A8925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Maneki Neko</Template>
  <TotalTime>1463</TotalTime>
  <Words>671</Words>
  <Application>Microsoft Office PowerPoint</Application>
  <PresentationFormat>On-screen Show (4:3)</PresentationFormat>
  <Paragraphs>186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maneki</vt:lpstr>
      <vt:lpstr>IT 398/599 Topics in Global IT CDM Japan 2011: Computer Gaming and Animation in Japan</vt:lpstr>
      <vt:lpstr>Today’s Menu</vt:lpstr>
      <vt:lpstr>Upcoming Meetings</vt:lpstr>
      <vt:lpstr>Course Assignments</vt:lpstr>
      <vt:lpstr>Assignment &amp; Meeting Schedule</vt:lpstr>
      <vt:lpstr>PowerPoint Presentation</vt:lpstr>
      <vt:lpstr>Tentative Trip Itinerary</vt:lpstr>
      <vt:lpstr>Assign #1-3 Peer Review</vt:lpstr>
      <vt:lpstr>Assign #1-4 Final Paper</vt:lpstr>
      <vt:lpstr>Assign #2 Group Paper</vt:lpstr>
      <vt:lpstr>Possible Topics for Group Papers (1)</vt:lpstr>
      <vt:lpstr>Possible Topics for Group Papers (2)</vt:lpstr>
      <vt:lpstr>Possible Topics for Group Papers (3)</vt:lpstr>
      <vt:lpstr>Possible Topics for Group Papers (4)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tomuro</dc:creator>
  <cp:lastModifiedBy>Noriko</cp:lastModifiedBy>
  <cp:revision>169</cp:revision>
  <cp:lastPrinted>2011-09-30T00:17:14Z</cp:lastPrinted>
  <dcterms:created xsi:type="dcterms:W3CDTF">2006-05-09T02:21:07Z</dcterms:created>
  <dcterms:modified xsi:type="dcterms:W3CDTF">2011-09-30T00:36:59Z</dcterms:modified>
</cp:coreProperties>
</file>